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6" r:id="rId3"/>
    <p:sldId id="498" r:id="rId4"/>
    <p:sldId id="266" r:id="rId5"/>
    <p:sldId id="264" r:id="rId6"/>
    <p:sldId id="287" r:id="rId7"/>
    <p:sldId id="497" r:id="rId8"/>
    <p:sldId id="280" r:id="rId9"/>
    <p:sldId id="281" r:id="rId10"/>
    <p:sldId id="282" r:id="rId11"/>
    <p:sldId id="285" r:id="rId12"/>
    <p:sldId id="351" r:id="rId13"/>
    <p:sldId id="350" r:id="rId14"/>
    <p:sldId id="283" r:id="rId15"/>
    <p:sldId id="284" r:id="rId16"/>
    <p:sldId id="286" r:id="rId17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08125-53BA-DB49-9D00-6D27176E1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E60EB-A652-7F44-8252-D70C3D8A3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D3116-257C-7040-A75B-CECC0D11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8F746-DC1C-224F-AB89-4731AA80A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6B94B-833E-F640-AB2A-6FA827FF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2510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E0FA4-DF29-2649-A2E2-51A787124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C85BF-0F98-FF4D-B307-EC6CB5ED3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76321-0CB2-DD46-91FE-944750C6F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F1D86-F396-444C-AB7C-7C723E34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8341A-3CA5-4447-86D1-28D09086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211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2FA279-D629-8543-AF43-C05B52E39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556A8-8C26-7142-9F30-33A48A7D3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42994-207C-0F4D-B2AC-55D3D6E48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07564-4F62-BD45-BCBC-9B55192E7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DE3BE-0374-434C-BE35-CA263F405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2963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CA113-5F5D-774E-A87A-860B3C7E7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DFA2B-FF74-5940-96BB-FF2396BDC7F9}" type="datetime1">
              <a:rPr lang="tr-TR"/>
              <a:pPr>
                <a:defRPr/>
              </a:pPr>
              <a:t>6.10.2021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762BA-9C57-1C4C-8293-810169CB9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FCE5F-D826-3948-AB22-0767EEB4A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6D18F-02A2-5449-A713-390314B6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5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67260-BA2A-1A49-B651-A34F04AE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B49A4-90A6-C648-A4CE-BDD1BBD0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5FB7-39A2-3C48-8815-EB77F26F1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B016C-AF3B-B643-AF18-BB0B6612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DB1F6-0AFD-EC44-9CEB-5B2631DF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19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12D4-47D2-3247-836D-EEFBBFA4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97907-730E-B14E-9F15-1C6A01970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60AC9-7D41-FB4D-B386-6568CED9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369A9-DB1A-904D-81CB-413B7AAE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430B8-B637-414B-AA6B-4A6489179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7958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348C0-63DA-8B42-9721-E2B81656E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0A445-2B81-7D4F-ADBD-29F3E48B8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DC314-FF67-AF4F-805C-6CE7C7D9D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2BBC9-62E3-4A4B-BEAB-F5C676CC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DC962-55B6-E840-BC79-E26A1A5B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89185-2173-F24E-9416-203269495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9176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C9C9C-465D-7B44-91C3-FA09E863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34817-3171-2642-993A-04B65C424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4DA48-F54A-D147-9F2B-3062E352B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BF8564-824E-474C-8E1F-32436A44B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541277-89F3-274B-A1AF-AB7C4D626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BE2D6D-30CD-F340-AE9C-D81B84C6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85574E-D08C-9346-9C99-F9CD22D74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C7E97C-21D9-CD45-9973-5854446E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7010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0F32F-0B5B-0044-838E-18D21EB4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67884-E44F-CB41-B801-EC930E49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231AD-F147-D44C-8C52-B28ED5AF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345EB-5B0A-E34E-8044-0450267B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1187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5D973B-88B4-E74B-926A-B354C248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7EDEAE-0F6A-6140-ACFA-F684F31E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918DF-C18E-CC4D-81E9-85660DC7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0219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F1C0-2832-2248-83F3-DDE14588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9356C-AD93-9D4A-9EF0-B0BA4AEB1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6F4CEA-A42E-2540-8DBD-4DCE98C8C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C23CC-A905-1448-856A-B0A6779D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01401-AB72-9D4C-A1C7-27AED4CD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3F319-6ABF-5945-8DA6-8B85B82D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799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C9310-A61E-2B49-BAD6-410E47AF0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47EF6-4654-3544-837F-A24CFDB06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C424E-56E7-774F-B49F-7BC8DA662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0D9D9-24D7-E24D-8643-6A77B5112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48595-B68F-BB45-AB3B-0C16BF50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D48BA-9CE2-3C4B-AFA9-7B2A4A6F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6328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A1460-9484-6E46-AEAA-DD0ACB22C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72920-0F18-B542-A077-6989D466F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A371A-8991-1F4E-B892-DEC8D959D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06F2F-0F64-7742-8633-057EBC14A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400EC-77D6-D641-8CA0-6626A5FD2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1661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0E36D-B6FC-8744-A3A0-5ABE9E0B60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Bank Management</a:t>
            </a:r>
            <a:br>
              <a:rPr lang="en-TR" dirty="0"/>
            </a:br>
            <a:r>
              <a:rPr lang="en-US" altLang="tr-TR"/>
              <a:t>Lecture</a:t>
            </a:r>
            <a:r>
              <a:rPr lang="en-TR"/>
              <a:t> </a:t>
            </a:r>
            <a:r>
              <a:rPr lang="en-TR" dirty="0"/>
              <a:t>#9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7CE305-5FB1-4642-B6A5-D04C3B1616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Bülent Şenver</a:t>
            </a:r>
          </a:p>
          <a:p>
            <a:r>
              <a:rPr lang="en-TR"/>
              <a:t>bulentsenver</a:t>
            </a:r>
            <a:r>
              <a:rPr lang="en-TR" dirty="0"/>
              <a:t>@gmail.com</a:t>
            </a:r>
          </a:p>
        </p:txBody>
      </p:sp>
    </p:spTree>
    <p:extLst>
      <p:ext uri="{BB962C8B-B14F-4D97-AF65-F5344CB8AC3E}">
        <p14:creationId xmlns:p14="http://schemas.microsoft.com/office/powerpoint/2010/main" val="1320707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357ADA2B-0416-FD4D-A5FC-301E5C0F1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Loan Management-Loan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41704-6D6C-1C4D-B4D7-79A4A7F91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/>
              <a:t>Security type:</a:t>
            </a:r>
            <a:br>
              <a:rPr lang="en-US" altLang="tr-TR"/>
            </a:br>
            <a:r>
              <a:rPr lang="en-US" altLang="tr-TR"/>
              <a:t>	-Secured Loans</a:t>
            </a:r>
            <a:br>
              <a:rPr lang="en-US" altLang="tr-TR"/>
            </a:br>
            <a:r>
              <a:rPr lang="en-US" altLang="tr-TR"/>
              <a:t>	-Unsecured Loans</a:t>
            </a:r>
          </a:p>
          <a:p>
            <a:r>
              <a:rPr lang="en-US" altLang="tr-TR"/>
              <a:t>Risk type:</a:t>
            </a:r>
            <a:br>
              <a:rPr lang="en-US" altLang="tr-TR"/>
            </a:br>
            <a:r>
              <a:rPr lang="en-US" altLang="tr-TR"/>
              <a:t>	-Cash Loans (shown on balance sheet)</a:t>
            </a:r>
            <a:br>
              <a:rPr lang="en-US" altLang="tr-TR"/>
            </a:br>
            <a:r>
              <a:rPr lang="en-US" altLang="tr-TR"/>
              <a:t>	-Non-Cash Loans (shown as off balance sheet   </a:t>
            </a:r>
            <a:br>
              <a:rPr lang="en-US" altLang="tr-TR"/>
            </a:br>
            <a:r>
              <a:rPr lang="en-US" altLang="tr-TR"/>
              <a:t>   item) e.g. Contingent Liabilities and </a:t>
            </a:r>
            <a:br>
              <a:rPr lang="en-US" altLang="tr-TR"/>
            </a:br>
            <a:r>
              <a:rPr lang="en-US" altLang="tr-TR"/>
              <a:t>   Commitments</a:t>
            </a:r>
            <a:br>
              <a:rPr lang="en-US" altLang="tr-TR"/>
            </a:br>
            <a:r>
              <a:rPr lang="en-US" altLang="tr-TR"/>
              <a:t>	</a:t>
            </a:r>
          </a:p>
          <a:p>
            <a:pPr>
              <a:buFont typeface="Arial" panose="020B0604020202020204" pitchFamily="34" charset="0"/>
              <a:buNone/>
            </a:pPr>
            <a:endParaRPr lang="en-US" alt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06313-2420-A545-9B63-AA3FE938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6085" name="Slide Number Placeholder 4">
            <a:extLst>
              <a:ext uri="{FF2B5EF4-FFF2-40B4-BE49-F238E27FC236}">
                <a16:creationId xmlns:a16="http://schemas.microsoft.com/office/drawing/2014/main" id="{73C63E44-3045-A342-84BD-5EB5BF16D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88726E-D545-3941-9CC9-5F0E011F4A04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1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6B69483B-96B1-8B4F-9144-B7CC2F15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Loan Management-Loan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2A04D-B5AF-EA4B-8BFA-81D75B244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1. Default Risk, collection, recoverability risk</a:t>
            </a:r>
          </a:p>
          <a:p>
            <a:r>
              <a:rPr lang="en-US" altLang="tr-TR" dirty="0"/>
              <a:t>2. Yield Risk, return risk</a:t>
            </a:r>
          </a:p>
          <a:p>
            <a:r>
              <a:rPr lang="en-US" altLang="tr-TR" dirty="0"/>
              <a:t>3. Concentration risk</a:t>
            </a:r>
          </a:p>
          <a:p>
            <a:r>
              <a:rPr lang="en-US" altLang="tr-TR" dirty="0"/>
              <a:t>4. Diminishing security risk</a:t>
            </a:r>
          </a:p>
          <a:p>
            <a:r>
              <a:rPr lang="en-US" altLang="tr-TR" dirty="0"/>
              <a:t>5. Ethical risk </a:t>
            </a:r>
            <a:endParaRPr lang="tr-TR" altLang="tr-TR" dirty="0"/>
          </a:p>
          <a:p>
            <a:r>
              <a:rPr lang="tr-TR" altLang="tr-TR" dirty="0"/>
              <a:t>6. </a:t>
            </a:r>
            <a:r>
              <a:rPr lang="tr-TR" altLang="tr-TR" dirty="0" err="1"/>
              <a:t>Big</a:t>
            </a:r>
            <a:r>
              <a:rPr lang="tr-TR" altLang="tr-TR" dirty="0"/>
              <a:t> </a:t>
            </a:r>
            <a:r>
              <a:rPr lang="tr-TR" altLang="tr-TR" dirty="0" err="1"/>
              <a:t>Loan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7. Country Risk</a:t>
            </a:r>
          </a:p>
          <a:p>
            <a:r>
              <a:rPr lang="tr-TR" altLang="tr-TR" dirty="0"/>
              <a:t>8. </a:t>
            </a:r>
            <a:r>
              <a:rPr lang="tr-TR" altLang="tr-TR" dirty="0" err="1"/>
              <a:t>Sovereign</a:t>
            </a:r>
            <a:r>
              <a:rPr lang="tr-TR" altLang="tr-TR" dirty="0"/>
              <a:t> Risk</a:t>
            </a:r>
          </a:p>
          <a:p>
            <a:endParaRPr lang="en-US" alt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2589C-9A4D-FD4B-B2D7-1EC83137E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39941" name="Slide Number Placeholder 4">
            <a:extLst>
              <a:ext uri="{FF2B5EF4-FFF2-40B4-BE49-F238E27FC236}">
                <a16:creationId xmlns:a16="http://schemas.microsoft.com/office/drawing/2014/main" id="{F72AB09A-D42A-AD49-AF7E-EE8790355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E99B9A-59E2-FC41-BC9F-49CF03F2214F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84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7F8E9593-CFFE-074D-AB88-5CA233600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Loan Management-Loan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53D34-6920-DA43-AE66-41039F0A1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9.Compliance risk</a:t>
            </a:r>
          </a:p>
          <a:p>
            <a:r>
              <a:rPr lang="tr-TR" altLang="tr-TR" dirty="0"/>
              <a:t>10.Indemnification risk</a:t>
            </a:r>
          </a:p>
          <a:p>
            <a:r>
              <a:rPr lang="tr-TR" altLang="tr-TR" dirty="0"/>
              <a:t>11.Excessive </a:t>
            </a:r>
            <a:r>
              <a:rPr lang="tr-TR" altLang="tr-TR" dirty="0" err="1"/>
              <a:t>Loan</a:t>
            </a:r>
            <a:r>
              <a:rPr lang="tr-TR" altLang="tr-TR" dirty="0"/>
              <a:t> </a:t>
            </a:r>
            <a:r>
              <a:rPr lang="tr-TR" altLang="tr-TR" dirty="0" err="1"/>
              <a:t>Growth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12.NPL </a:t>
            </a:r>
            <a:r>
              <a:rPr lang="tr-TR" altLang="tr-TR" dirty="0" err="1"/>
              <a:t>Non-Performing</a:t>
            </a:r>
            <a:r>
              <a:rPr lang="tr-TR" altLang="tr-TR" dirty="0"/>
              <a:t> </a:t>
            </a:r>
            <a:r>
              <a:rPr lang="tr-TR" altLang="tr-TR" dirty="0" err="1"/>
              <a:t>Loan</a:t>
            </a:r>
            <a:r>
              <a:rPr lang="tr-TR" altLang="tr-TR" dirty="0"/>
              <a:t> </a:t>
            </a:r>
            <a:r>
              <a:rPr lang="tr-TR" altLang="tr-TR" dirty="0" err="1"/>
              <a:t>growth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13.Maturity </a:t>
            </a:r>
            <a:r>
              <a:rPr lang="tr-TR" altLang="tr-TR" dirty="0" err="1"/>
              <a:t>missmatch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14.Profitability, </a:t>
            </a:r>
            <a:r>
              <a:rPr lang="tr-TR" altLang="tr-TR" dirty="0" err="1"/>
              <a:t>yield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15.Capital </a:t>
            </a:r>
            <a:r>
              <a:rPr lang="tr-TR" altLang="tr-TR" dirty="0" err="1"/>
              <a:t>Adequacy</a:t>
            </a:r>
            <a:r>
              <a:rPr lang="tr-TR" altLang="tr-TR" dirty="0"/>
              <a:t> </a:t>
            </a:r>
            <a:r>
              <a:rPr lang="tr-TR" altLang="tr-TR" dirty="0" err="1"/>
              <a:t>need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16.Reputation Risk </a:t>
            </a:r>
            <a:r>
              <a:rPr lang="tr-TR" altLang="tr-TR" dirty="0" err="1"/>
              <a:t>due</a:t>
            </a:r>
            <a:r>
              <a:rPr lang="tr-TR" altLang="tr-TR" dirty="0"/>
              <a:t> </a:t>
            </a:r>
            <a:r>
              <a:rPr lang="tr-TR" altLang="tr-TR" dirty="0" err="1"/>
              <a:t>to</a:t>
            </a:r>
            <a:r>
              <a:rPr lang="tr-TR" altLang="tr-TR" dirty="0"/>
              <a:t> illegal </a:t>
            </a:r>
            <a:r>
              <a:rPr lang="tr-TR" altLang="tr-TR" dirty="0" err="1"/>
              <a:t>loan</a:t>
            </a:r>
            <a:r>
              <a:rPr lang="tr-TR" altLang="tr-TR" dirty="0"/>
              <a:t> </a:t>
            </a:r>
            <a:r>
              <a:rPr lang="tr-TR" altLang="tr-TR" dirty="0" err="1"/>
              <a:t>pocess</a:t>
            </a:r>
            <a:endParaRPr lang="en-US" alt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D8064-0411-C049-BE5D-1822C18A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bulentsenver@gmail.com</a:t>
            </a:r>
          </a:p>
        </p:txBody>
      </p:sp>
      <p:sp>
        <p:nvSpPr>
          <p:cNvPr id="40965" name="Slide Number Placeholder 4">
            <a:extLst>
              <a:ext uri="{FF2B5EF4-FFF2-40B4-BE49-F238E27FC236}">
                <a16:creationId xmlns:a16="http://schemas.microsoft.com/office/drawing/2014/main" id="{88EABA2A-CBEE-CC43-873B-8161D02B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F2B5CA-763E-D34A-9799-D8326F582174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0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>
            <a:extLst>
              <a:ext uri="{FF2B5EF4-FFF2-40B4-BE49-F238E27FC236}">
                <a16:creationId xmlns:a16="http://schemas.microsoft.com/office/drawing/2014/main" id="{B7C1C056-7451-F940-91C8-3C270006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41987" name="Footer Placeholder 3">
            <a:extLst>
              <a:ext uri="{FF2B5EF4-FFF2-40B4-BE49-F238E27FC236}">
                <a16:creationId xmlns:a16="http://schemas.microsoft.com/office/drawing/2014/main" id="{9B125463-1EA1-E648-9B5F-8B97F218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200">
                <a:solidFill>
                  <a:srgbClr val="898989"/>
                </a:solidFill>
              </a:rPr>
              <a:t>bulentsenver@gmail.com</a:t>
            </a:r>
          </a:p>
        </p:txBody>
      </p:sp>
      <p:sp>
        <p:nvSpPr>
          <p:cNvPr id="41988" name="Slide Number Placeholder 4">
            <a:extLst>
              <a:ext uri="{FF2B5EF4-FFF2-40B4-BE49-F238E27FC236}">
                <a16:creationId xmlns:a16="http://schemas.microsoft.com/office/drawing/2014/main" id="{119C5347-83FC-C14E-B45F-791A97D9C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C92775-AF0F-6A4E-A925-478D39220C5E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tr-TR" sz="1200">
              <a:solidFill>
                <a:srgbClr val="898989"/>
              </a:solidFill>
            </a:endParaRPr>
          </a:p>
        </p:txBody>
      </p:sp>
      <p:pic>
        <p:nvPicPr>
          <p:cNvPr id="41989" name="Picture 6" descr="RisksofExessiveLoanGrowth_IMG_3335.jpg">
            <a:extLst>
              <a:ext uri="{FF2B5EF4-FFF2-40B4-BE49-F238E27FC236}">
                <a16:creationId xmlns:a16="http://schemas.microsoft.com/office/drawing/2014/main" id="{2B92D2E9-179F-654D-A7A4-5CB442798A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350" y="274639"/>
            <a:ext cx="7302500" cy="644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86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5BE7A851-85A1-514B-B1BA-1898442E2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6 C</a:t>
            </a:r>
            <a:r>
              <a:rPr lang="ja-JP" altLang="en-US"/>
              <a:t>’</a:t>
            </a:r>
            <a:r>
              <a:rPr lang="en-US" altLang="ja-JP"/>
              <a:t>s of Loan Management</a:t>
            </a:r>
            <a:endParaRPr lang="en-US" alt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248CF-C63A-FB4E-BBE2-2F117F8ED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1. </a:t>
            </a:r>
            <a:r>
              <a:rPr lang="en-US" altLang="tr-TR" b="1" dirty="0"/>
              <a:t>Capacity</a:t>
            </a:r>
            <a:r>
              <a:rPr lang="en-US" altLang="tr-TR" dirty="0"/>
              <a:t>- The ability of a borrower to pay the loan back.</a:t>
            </a:r>
          </a:p>
          <a:p>
            <a:r>
              <a:rPr lang="en-US" altLang="tr-TR" dirty="0"/>
              <a:t>2. </a:t>
            </a:r>
            <a:r>
              <a:rPr lang="en-US" altLang="tr-TR" b="1" dirty="0"/>
              <a:t>Character</a:t>
            </a:r>
            <a:r>
              <a:rPr lang="en-US" altLang="tr-TR" dirty="0"/>
              <a:t>- Willingness of the borrower to pay the loan back</a:t>
            </a:r>
          </a:p>
          <a:p>
            <a:r>
              <a:rPr lang="en-US" altLang="tr-TR" dirty="0"/>
              <a:t>3. </a:t>
            </a:r>
            <a:r>
              <a:rPr lang="en-US" altLang="tr-TR" b="1" dirty="0"/>
              <a:t>Capital</a:t>
            </a:r>
            <a:r>
              <a:rPr lang="en-US" altLang="tr-TR" dirty="0"/>
              <a:t> – Is the borrower’s existing capital sufficient? Can the borrower’s share holders increase the capital of the company when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5210A-FC42-5843-B02F-9BD9AC87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7109" name="Slide Number Placeholder 4">
            <a:extLst>
              <a:ext uri="{FF2B5EF4-FFF2-40B4-BE49-F238E27FC236}">
                <a16:creationId xmlns:a16="http://schemas.microsoft.com/office/drawing/2014/main" id="{C7A94B61-0258-5546-AA7D-5E17531F6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0924BF-56EC-2441-9780-0A082C6C6AE2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49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5BD94FE7-8B4C-B243-BCA6-D9C0B81C5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6 C</a:t>
            </a:r>
            <a:r>
              <a:rPr lang="ja-JP" altLang="en-US"/>
              <a:t>’</a:t>
            </a:r>
            <a:r>
              <a:rPr lang="en-US" altLang="ja-JP"/>
              <a:t>s of Loan Management</a:t>
            </a:r>
            <a:endParaRPr lang="en-US" alt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FAD8-7FD7-EC41-9FE5-7FB6B39A7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4. </a:t>
            </a:r>
            <a:r>
              <a:rPr lang="en-US" altLang="tr-TR" b="1" dirty="0"/>
              <a:t>Collateral</a:t>
            </a:r>
            <a:r>
              <a:rPr lang="en-US" altLang="tr-TR" dirty="0"/>
              <a:t>- Can the borrower give to the bank proper collateral, guarantee to cover the loan in case there is a default in future?</a:t>
            </a:r>
          </a:p>
          <a:p>
            <a:r>
              <a:rPr lang="en-US" altLang="tr-TR" dirty="0"/>
              <a:t>5. </a:t>
            </a:r>
            <a:r>
              <a:rPr lang="en-US" altLang="tr-TR" b="1" dirty="0"/>
              <a:t>Conditions</a:t>
            </a:r>
            <a:r>
              <a:rPr lang="en-US" altLang="tr-TR" dirty="0"/>
              <a:t>- Is country, sector, holding, company &amp; loan conditions suitable to give the loan? </a:t>
            </a:r>
          </a:p>
          <a:p>
            <a:r>
              <a:rPr lang="en-US" altLang="tr-TR" dirty="0"/>
              <a:t>6. </a:t>
            </a:r>
            <a:r>
              <a:rPr lang="en-US" altLang="tr-TR" b="1" dirty="0"/>
              <a:t>Compliance</a:t>
            </a:r>
            <a:r>
              <a:rPr lang="en-US" altLang="tr-TR" dirty="0"/>
              <a:t>- Does the bank &amp; the borrower comply with laws, regulations &amp; ethics?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7D4B8-63CA-D944-86ED-8CBE5347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8133" name="Slide Number Placeholder 4">
            <a:extLst>
              <a:ext uri="{FF2B5EF4-FFF2-40B4-BE49-F238E27FC236}">
                <a16:creationId xmlns:a16="http://schemas.microsoft.com/office/drawing/2014/main" id="{AF55B7CE-C4C8-7F4D-BD12-2611502A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84067-BD05-094B-85E5-B9660C06DD52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3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223E37-4BDC-424E-9B1C-6C36597F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5 P</a:t>
            </a:r>
            <a:r>
              <a:rPr lang="ja-JP" altLang="en-US"/>
              <a:t>’</a:t>
            </a:r>
            <a:r>
              <a:rPr lang="en-US" altLang="ja-JP"/>
              <a:t>s of Non Performing Loans</a:t>
            </a:r>
            <a:endParaRPr lang="en-US" alt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5D45F-8DE0-D54E-AE9F-86C93D215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/>
              <a:t>How to control NPL?</a:t>
            </a:r>
            <a:br>
              <a:rPr lang="en-US" altLang="tr-TR"/>
            </a:br>
            <a:endParaRPr lang="en-US" altLang="tr-TR"/>
          </a:p>
          <a:p>
            <a:r>
              <a:rPr lang="en-US" altLang="tr-TR"/>
              <a:t>1. Philosophy</a:t>
            </a:r>
          </a:p>
          <a:p>
            <a:r>
              <a:rPr lang="en-US" altLang="tr-TR"/>
              <a:t>2. Policies</a:t>
            </a:r>
          </a:p>
          <a:p>
            <a:r>
              <a:rPr lang="en-US" altLang="tr-TR"/>
              <a:t>3. Procedures</a:t>
            </a:r>
          </a:p>
          <a:p>
            <a:r>
              <a:rPr lang="en-US" altLang="tr-TR"/>
              <a:t>4. Pricing</a:t>
            </a:r>
          </a:p>
          <a:p>
            <a:r>
              <a:rPr lang="en-US" altLang="tr-TR"/>
              <a:t>5. People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449E2-31BB-1544-A8EC-A93A7D7A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9157" name="Slide Number Placeholder 4">
            <a:extLst>
              <a:ext uri="{FF2B5EF4-FFF2-40B4-BE49-F238E27FC236}">
                <a16:creationId xmlns:a16="http://schemas.microsoft.com/office/drawing/2014/main" id="{7996DCF5-7B80-FF42-BD38-620FA8304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278D28-93F1-6F44-AB8B-C988FC063F58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5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1020-DC8D-AB4B-B479-1740F5800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We will Learn This Week?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8A6D7-BCB2-8C45-B1E2-CDE9B2434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1. Types of Interest Risks</a:t>
            </a:r>
          </a:p>
          <a:p>
            <a:r>
              <a:rPr lang="en-TR" dirty="0"/>
              <a:t>2. Bank Interest Strategies</a:t>
            </a:r>
          </a:p>
          <a:p>
            <a:r>
              <a:rPr lang="en-TR" dirty="0"/>
              <a:t>3. Loan Management</a:t>
            </a:r>
          </a:p>
          <a:p>
            <a:r>
              <a:rPr lang="en-TR" dirty="0"/>
              <a:t>4. Types of Loans</a:t>
            </a:r>
          </a:p>
          <a:p>
            <a:r>
              <a:rPr lang="en-TR" dirty="0"/>
              <a:t>5. Types of Loan Risks</a:t>
            </a:r>
          </a:p>
          <a:p>
            <a:r>
              <a:rPr lang="en-TR" dirty="0"/>
              <a:t>6. 6 C’s of Loan Management</a:t>
            </a:r>
          </a:p>
          <a:p>
            <a:r>
              <a:rPr lang="en-TR" dirty="0"/>
              <a:t>7. </a:t>
            </a:r>
            <a:r>
              <a:rPr lang="en-TR"/>
              <a:t>5 P’s of Loan Management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684E0-E358-0246-810B-835F0D78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3AA5A-60AC-DC4D-8FB5-EA3E4F69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5D004-AD72-544F-9BB7-31A2119CA3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9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C1A5B-537E-4143-BD2B-0286D871D5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Interest Risks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641F7C-E7EA-0D43-9FF8-B3776A060E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3BB6F6-F217-4A4E-A46B-8CDA68FF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EC5B0-94FB-414E-92FC-D3F5ED99F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87762-337E-3A4E-8C52-0F2827E02D9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1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A538B677-F5B8-9A40-8403-3B040C852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87400"/>
          </a:xfrm>
        </p:spPr>
        <p:txBody>
          <a:bodyPr/>
          <a:lstStyle/>
          <a:p>
            <a:r>
              <a:rPr lang="en-US" altLang="tr-TR"/>
              <a:t>Banking Risks – Interest Risk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FE506161-0195-0749-9608-E5BE061C9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57301"/>
            <a:ext cx="8229600" cy="4868863"/>
          </a:xfrm>
        </p:spPr>
        <p:txBody>
          <a:bodyPr/>
          <a:lstStyle/>
          <a:p>
            <a:r>
              <a:rPr lang="en-US" altLang="tr-TR"/>
              <a:t>Interest Risk:</a:t>
            </a:r>
          </a:p>
          <a:p>
            <a:endParaRPr lang="en-US" altLang="tr-TR"/>
          </a:p>
          <a:p>
            <a:r>
              <a:rPr lang="ja-JP" altLang="en-US"/>
              <a:t>“</a:t>
            </a:r>
            <a:r>
              <a:rPr lang="en-US" altLang="ja-JP"/>
              <a:t>The risk of making losses by a bank due to the changes in Interest Income and/or Interest Expense of the bank arising from either changes in market conditions or changes in the interest characteristics of the bank</a:t>
            </a:r>
            <a:r>
              <a:rPr lang="ja-JP" altLang="en-US"/>
              <a:t>’</a:t>
            </a:r>
            <a:r>
              <a:rPr lang="en-US" altLang="ja-JP"/>
              <a:t>s Interest Earning assets and/or Interest Bearing Liabilities</a:t>
            </a:r>
            <a:r>
              <a:rPr lang="ja-JP" altLang="en-US"/>
              <a:t>”</a:t>
            </a:r>
            <a:r>
              <a:rPr lang="en-US" altLang="ja-JP"/>
              <a:t>  </a:t>
            </a:r>
            <a:endParaRPr lang="en-US" alt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8CE885-89CC-D748-94B9-38820E1BC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36869" name="Slide Number Placeholder 4">
            <a:extLst>
              <a:ext uri="{FF2B5EF4-FFF2-40B4-BE49-F238E27FC236}">
                <a16:creationId xmlns:a16="http://schemas.microsoft.com/office/drawing/2014/main" id="{1D6FE285-B5BC-924B-AF08-AA4F98CC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C1FBC5-ABD1-CB4E-92CF-88EF6C52DC98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23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24C29CFA-5ED4-8A45-98C2-EA3DA7A32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87400"/>
          </a:xfrm>
        </p:spPr>
        <p:txBody>
          <a:bodyPr/>
          <a:lstStyle/>
          <a:p>
            <a:r>
              <a:rPr lang="en-US" altLang="tr-TR"/>
              <a:t>Banking Risks – Interest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7E38C-BE96-4A42-8F16-28623181E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708525"/>
          </a:xfrm>
        </p:spPr>
        <p:txBody>
          <a:bodyPr/>
          <a:lstStyle/>
          <a:p>
            <a:r>
              <a:rPr lang="en-US" altLang="tr-TR"/>
              <a:t>1. Interest Rate Risk</a:t>
            </a:r>
          </a:p>
          <a:p>
            <a:r>
              <a:rPr lang="en-US" altLang="tr-TR"/>
              <a:t>2. Interest Sensitivity Gap Risk</a:t>
            </a:r>
          </a:p>
          <a:p>
            <a:r>
              <a:rPr lang="en-US" altLang="tr-TR"/>
              <a:t>3. Basis Risk</a:t>
            </a:r>
          </a:p>
          <a:p>
            <a:r>
              <a:rPr lang="en-US" altLang="tr-TR"/>
              <a:t>4. Embedded Option Risk</a:t>
            </a:r>
          </a:p>
          <a:p>
            <a:r>
              <a:rPr lang="en-US" altLang="tr-TR"/>
              <a:t>5. Yield Curve Risk</a:t>
            </a:r>
          </a:p>
          <a:p>
            <a:r>
              <a:rPr lang="en-US" altLang="tr-TR"/>
              <a:t>6. Price Risk</a:t>
            </a:r>
          </a:p>
          <a:p>
            <a:r>
              <a:rPr lang="en-US" altLang="tr-TR"/>
              <a:t>7. Reinvestment Risk</a:t>
            </a:r>
          </a:p>
          <a:p>
            <a:r>
              <a:rPr lang="en-US" altLang="tr-TR"/>
              <a:t>8. Net Interest Position Risk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38000-8C5F-D849-9BC2-19CD4CB40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37893" name="Slide Number Placeholder 4">
            <a:extLst>
              <a:ext uri="{FF2B5EF4-FFF2-40B4-BE49-F238E27FC236}">
                <a16:creationId xmlns:a16="http://schemas.microsoft.com/office/drawing/2014/main" id="{EA2D3FC6-E52F-1E44-8142-A63431368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5CF136-4588-C849-9548-167082ABCEDA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07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Footer Placeholder 4">
            <a:extLst>
              <a:ext uri="{FF2B5EF4-FFF2-40B4-BE49-F238E27FC236}">
                <a16:creationId xmlns:a16="http://schemas.microsoft.com/office/drawing/2014/main" id="{26C2BBBF-A0B4-074D-9778-D85C3B7F1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38915" name="Slide Number Placeholder 5">
            <a:extLst>
              <a:ext uri="{FF2B5EF4-FFF2-40B4-BE49-F238E27FC236}">
                <a16:creationId xmlns:a16="http://schemas.microsoft.com/office/drawing/2014/main" id="{31D95E7D-AA1B-B94B-BC8F-FBBB8CC3D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0DF635-5793-244F-AD4D-AAE3E3AC8804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tr-TR" sz="1200">
              <a:solidFill>
                <a:srgbClr val="898989"/>
              </a:solidFill>
            </a:endParaRPr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D17890A9-858F-C744-91FC-E561CE2A5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11150"/>
            <a:ext cx="7772400" cy="996950"/>
          </a:xfrm>
        </p:spPr>
        <p:txBody>
          <a:bodyPr/>
          <a:lstStyle/>
          <a:p>
            <a:pPr eaLnBrk="1" hangingPunct="1"/>
            <a:r>
              <a:rPr lang="tr-TR" altLang="tr-TR" sz="3200"/>
              <a:t>Interest Sensitivity Gap Strategy</a:t>
            </a:r>
            <a:br>
              <a:rPr lang="tr-TR" altLang="tr-TR" sz="3200"/>
            </a:br>
            <a:r>
              <a:rPr lang="tr-TR" altLang="tr-TR" sz="3200"/>
              <a:t>(IRSA-IRSL)</a:t>
            </a:r>
            <a:endParaRPr lang="en-US" altLang="tr-TR" sz="3200"/>
          </a:p>
        </p:txBody>
      </p:sp>
      <p:graphicFrame>
        <p:nvGraphicFramePr>
          <p:cNvPr id="177155" name="Group 3">
            <a:extLst>
              <a:ext uri="{FF2B5EF4-FFF2-40B4-BE49-F238E27FC236}">
                <a16:creationId xmlns:a16="http://schemas.microsoft.com/office/drawing/2014/main" id="{B191FE75-3BDF-AC48-8D8D-D920C1F77C65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209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Strategy         Interest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Interest Rates</a:t>
                      </a:r>
                      <a:b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expected to</a:t>
                      </a:r>
                      <a:b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Increase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 Interest Rates</a:t>
                      </a:r>
                      <a:b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expected to</a:t>
                      </a:r>
                      <a:b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Decrease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IRS GAP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     </a:t>
                      </a:r>
                      <a:r>
                        <a:rPr kumimoji="0" lang="tr-T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      </a:t>
                      </a:r>
                      <a:r>
                        <a:rPr kumimoji="0" lang="tr-T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Negative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IRS GAP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      </a:t>
                      </a:r>
                      <a:r>
                        <a:rPr kumimoji="0" lang="tr-T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    </a:t>
                      </a:r>
                      <a:r>
                        <a:rPr kumimoji="0" lang="tr-T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Up Arrow 5">
            <a:extLst>
              <a:ext uri="{FF2B5EF4-FFF2-40B4-BE49-F238E27FC236}">
                <a16:creationId xmlns:a16="http://schemas.microsoft.com/office/drawing/2014/main" id="{C7D02E30-7607-9C47-97FF-687276D73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700" y="2527301"/>
            <a:ext cx="298450" cy="582613"/>
          </a:xfrm>
          <a:prstGeom prst="upArrow">
            <a:avLst>
              <a:gd name="adj1" fmla="val 50000"/>
              <a:gd name="adj2" fmla="val 49996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8A85E72D-5CF2-2347-BD41-B6340FB7F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4663" y="2527301"/>
            <a:ext cx="349250" cy="582613"/>
          </a:xfrm>
          <a:prstGeom prst="downArrow">
            <a:avLst>
              <a:gd name="adj1" fmla="val 50000"/>
              <a:gd name="adj2" fmla="val 4999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163883"/>
      </p:ext>
    </p:extLst>
  </p:cSld>
  <p:clrMapOvr>
    <a:masterClrMapping/>
  </p:clrMapOvr>
  <p:transition spd="med">
    <p:random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77D64-892C-804D-8D70-575229BD8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Loan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AF9A7-D3E7-5449-84BD-2CD77A4ED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FA0506-2E6A-5642-B5D3-4A5C7DB9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383F2-B6A2-2C44-893A-2210A60C3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87762-337E-3A4E-8C52-0F2827E02D9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2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00E275AB-D8D1-5741-BB59-2EEA9A24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Loan Management-Loan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D3BEC-C6AF-5E48-A6BD-FE00E433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/>
              <a:t>Borrower type:</a:t>
            </a:r>
            <a:br>
              <a:rPr lang="en-US" altLang="tr-TR"/>
            </a:br>
            <a:r>
              <a:rPr lang="en-US" altLang="tr-TR"/>
              <a:t>	-Retail (individual) Loans</a:t>
            </a:r>
            <a:br>
              <a:rPr lang="en-US" altLang="tr-TR"/>
            </a:br>
            <a:r>
              <a:rPr lang="en-US" altLang="tr-TR"/>
              <a:t>	-Corporate Loans</a:t>
            </a:r>
            <a:br>
              <a:rPr lang="en-US" altLang="tr-TR"/>
            </a:br>
            <a:endParaRPr lang="en-US" altLang="tr-TR"/>
          </a:p>
          <a:p>
            <a:r>
              <a:rPr lang="en-US" altLang="tr-TR"/>
              <a:t>Maturity type:</a:t>
            </a:r>
            <a:br>
              <a:rPr lang="en-US" altLang="tr-TR"/>
            </a:br>
            <a:r>
              <a:rPr lang="en-US" altLang="tr-TR"/>
              <a:t>	-Short-term Loans</a:t>
            </a:r>
            <a:br>
              <a:rPr lang="en-US" altLang="tr-TR"/>
            </a:br>
            <a:r>
              <a:rPr lang="en-US" altLang="tr-TR"/>
              <a:t>	-Medium-term Loans</a:t>
            </a:r>
            <a:br>
              <a:rPr lang="en-US" altLang="tr-TR"/>
            </a:br>
            <a:r>
              <a:rPr lang="en-US" altLang="tr-TR"/>
              <a:t>	-Long-term Loans</a:t>
            </a:r>
          </a:p>
          <a:p>
            <a:pPr>
              <a:buFont typeface="Arial" panose="020B0604020202020204" pitchFamily="34" charset="0"/>
              <a:buNone/>
            </a:pPr>
            <a:endParaRPr lang="en-US" alt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FF6343-A84E-5D45-B33F-5D9A7AE96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4037" name="Slide Number Placeholder 4">
            <a:extLst>
              <a:ext uri="{FF2B5EF4-FFF2-40B4-BE49-F238E27FC236}">
                <a16:creationId xmlns:a16="http://schemas.microsoft.com/office/drawing/2014/main" id="{67C9F6C7-A624-0A43-8C5D-9A32C3B71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713FE4-7FA7-9F47-A6DE-D1B5FA16825C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3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8DEE6770-F5D6-8F43-84BF-887AE9D88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Loan Management-Loan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455B-82FE-DC4E-91DB-03E09FAD3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/>
              <a:t>Currency type:</a:t>
            </a:r>
            <a:br>
              <a:rPr lang="en-US" altLang="tr-TR"/>
            </a:br>
            <a:r>
              <a:rPr lang="en-US" altLang="tr-TR"/>
              <a:t>	-Local Currency Loans</a:t>
            </a:r>
            <a:br>
              <a:rPr lang="en-US" altLang="tr-TR"/>
            </a:br>
            <a:r>
              <a:rPr lang="en-US" altLang="tr-TR"/>
              <a:t>	-Foreign Currency Loans</a:t>
            </a:r>
          </a:p>
          <a:p>
            <a:r>
              <a:rPr lang="en-US" altLang="tr-TR"/>
              <a:t>Where used:</a:t>
            </a:r>
            <a:br>
              <a:rPr lang="en-US" altLang="tr-TR"/>
            </a:br>
            <a:r>
              <a:rPr lang="en-US" altLang="tr-TR"/>
              <a:t>	-Working capital Loans       -Consumer Loan</a:t>
            </a:r>
            <a:br>
              <a:rPr lang="en-US" altLang="tr-TR"/>
            </a:br>
            <a:r>
              <a:rPr lang="en-US" altLang="tr-TR"/>
              <a:t>	-Import Loans                       -Mortgage Loan</a:t>
            </a:r>
            <a:br>
              <a:rPr lang="en-US" altLang="tr-TR"/>
            </a:br>
            <a:r>
              <a:rPr lang="en-US" altLang="tr-TR"/>
              <a:t>	-Export Loans                        -Auto Loan</a:t>
            </a:r>
            <a:br>
              <a:rPr lang="en-US" altLang="tr-TR"/>
            </a:br>
            <a:r>
              <a:rPr lang="en-US" altLang="tr-TR"/>
              <a:t>	-Investment Loan                 -Credit Card Loan         </a:t>
            </a:r>
            <a:br>
              <a:rPr lang="en-US" altLang="tr-TR"/>
            </a:br>
            <a:r>
              <a:rPr lang="en-US" altLang="tr-TR"/>
              <a:t>	</a:t>
            </a:r>
          </a:p>
          <a:p>
            <a:pPr>
              <a:buFont typeface="Arial" panose="020B0604020202020204" pitchFamily="34" charset="0"/>
              <a:buNone/>
            </a:pPr>
            <a:endParaRPr lang="en-US" alt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F83F3-8D9E-7D4A-AF8C-4CA0042AE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5061" name="Slide Number Placeholder 4">
            <a:extLst>
              <a:ext uri="{FF2B5EF4-FFF2-40B4-BE49-F238E27FC236}">
                <a16:creationId xmlns:a16="http://schemas.microsoft.com/office/drawing/2014/main" id="{71E76D98-3A67-4E44-9155-BEDDD1C4B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C74586-299E-4745-9158-A88774A6A9D5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73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701</Words>
  <Application>Microsoft Macintosh PowerPoint</Application>
  <PresentationFormat>Widescreen</PresentationFormat>
  <Paragraphs>115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Verdana</vt:lpstr>
      <vt:lpstr>Office Theme</vt:lpstr>
      <vt:lpstr>Bank Management Lecture #9</vt:lpstr>
      <vt:lpstr>We will Learn This Week?</vt:lpstr>
      <vt:lpstr>Interest Risks</vt:lpstr>
      <vt:lpstr>Banking Risks – Interest Risk</vt:lpstr>
      <vt:lpstr>Banking Risks – Interest Risks</vt:lpstr>
      <vt:lpstr>Interest Sensitivity Gap Strategy (IRSA-IRSL)</vt:lpstr>
      <vt:lpstr>Loan Management</vt:lpstr>
      <vt:lpstr>Loan Management-Loan Types</vt:lpstr>
      <vt:lpstr>Loan Management-Loan Types</vt:lpstr>
      <vt:lpstr>Loan Management-Loan Types</vt:lpstr>
      <vt:lpstr>Loan Management-Loan Risk</vt:lpstr>
      <vt:lpstr>Loan Management-Loan Risk</vt:lpstr>
      <vt:lpstr>PowerPoint Presentation</vt:lpstr>
      <vt:lpstr>6 C’s of Loan Management</vt:lpstr>
      <vt:lpstr>6 C’s of Loan Management</vt:lpstr>
      <vt:lpstr>5 P’s of Non Performing Loans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Management Week #9</dc:title>
  <dc:creator>Kaan Senver</dc:creator>
  <cp:lastModifiedBy>Kaan Senver</cp:lastModifiedBy>
  <cp:revision>5</cp:revision>
  <dcterms:created xsi:type="dcterms:W3CDTF">2020-12-20T11:14:38Z</dcterms:created>
  <dcterms:modified xsi:type="dcterms:W3CDTF">2021-10-06T07:57:30Z</dcterms:modified>
</cp:coreProperties>
</file>