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366" r:id="rId3"/>
    <p:sldId id="364" r:id="rId4"/>
    <p:sldId id="497" r:id="rId5"/>
    <p:sldId id="267" r:id="rId6"/>
    <p:sldId id="367" r:id="rId7"/>
    <p:sldId id="265" r:id="rId8"/>
    <p:sldId id="356" r:id="rId9"/>
    <p:sldId id="263" r:id="rId10"/>
    <p:sldId id="358" r:id="rId11"/>
    <p:sldId id="357" r:id="rId12"/>
    <p:sldId id="359" r:id="rId13"/>
    <p:sldId id="493" r:id="rId14"/>
    <p:sldId id="494" r:id="rId15"/>
    <p:sldId id="495" r:id="rId16"/>
    <p:sldId id="496" r:id="rId1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4"/>
  </p:normalViewPr>
  <p:slideViewPr>
    <p:cSldViewPr snapToGrid="0" snapToObjects="1">
      <p:cViewPr varScale="1">
        <p:scale>
          <a:sx n="118" d="100"/>
          <a:sy n="118"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BEC5-0F64-0F4C-BE2D-A838BEB811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64E417EC-FADF-964A-B35F-B3655C3DC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FB4FBC11-9B9D-9443-AF72-BC19F45194E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FA656106-250F-394B-BF38-658D3E2F3F3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C32794F0-B60A-0444-9951-B4B6D34B5775}"/>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290987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0604-C17F-704D-8EEE-9586995D4B88}"/>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E437DF2-9729-B645-8E5C-065D04AE5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AF9AE63-2B6A-9E4E-91D9-CDC12612FADC}"/>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5EDF98AC-792C-254A-B23F-D67F35E61D76}"/>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D34E478-E03C-934F-B21D-53947CA3552D}"/>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38473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8ED77-D57B-4343-9257-60AE2E98B4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E0388F1C-1AB7-9844-BED8-7328808A92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AFB4D694-C671-F640-97B8-FF560C4430C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826EAFA9-3798-E342-995C-4CAACD47DD4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F4AF0BA-6A00-AE4F-B697-E8AD716E0CC3}"/>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09004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F65C-CF84-5042-B63A-0AFBA2752AC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04495147-B534-AF47-AA9D-3A885B55A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489269E-B45E-C546-84D6-38BC9A2AAA0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5B7304DD-D882-F24A-9E48-E122959B28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79B411F-F080-FB41-AE57-CCA6BA5EA096}"/>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403406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F6A5-9682-D841-943F-C739967617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631734C1-03FA-2F47-9D95-707931AAC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0F83A4-85B4-8D45-AF07-7BD82C8336BB}"/>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349A59C5-E6A3-E24E-A51B-301DEA21FB9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BE461CC1-C32C-4948-8042-271A8A0259FA}"/>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42029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16D3-95A6-664B-8C7B-DDF5FDB61CC6}"/>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B26BB6F1-FFFB-9944-AE8D-8A748D4F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B1193969-04B0-9F48-9417-A6D7CBC4C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A56ADD88-C9A3-BA4B-8AD5-73B843B7A573}"/>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E5FD82C5-5B09-4240-AE20-02BF67FE1A9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DC0E4CE2-914B-6142-9140-A1A3306A7125}"/>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261844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4361-0A69-6C4F-8FA8-40C2C733D867}"/>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9EDDE3E-9CDB-B040-B39F-FE9055D8A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5D4DE-CB8F-2C49-A492-1A30B8D920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0070A622-161E-514F-8CD7-12B6BD2C45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70008-074C-454D-BDFB-A546F826F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877B25A8-6751-F04B-A37A-94248E39CCA4}"/>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8" name="Footer Placeholder 7">
            <a:extLst>
              <a:ext uri="{FF2B5EF4-FFF2-40B4-BE49-F238E27FC236}">
                <a16:creationId xmlns:a16="http://schemas.microsoft.com/office/drawing/2014/main" id="{84F3A102-F216-434B-B21E-741B1F32143E}"/>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A731E543-2654-2742-BC5D-D9B2D6ED2957}"/>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26510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065A-2F46-1945-A921-93B6C4C2999A}"/>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7E57C09B-1CF8-B94D-B2EC-CA076068FCCE}"/>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4" name="Footer Placeholder 3">
            <a:extLst>
              <a:ext uri="{FF2B5EF4-FFF2-40B4-BE49-F238E27FC236}">
                <a16:creationId xmlns:a16="http://schemas.microsoft.com/office/drawing/2014/main" id="{1FBEDE1D-AE01-B24B-9BCF-917ACC821427}"/>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A0C08AFC-9153-7746-B2B3-2885599AD5E9}"/>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34592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970F1-4F62-7740-A7C0-FFB66EA5EED6}"/>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3" name="Footer Placeholder 2">
            <a:extLst>
              <a:ext uri="{FF2B5EF4-FFF2-40B4-BE49-F238E27FC236}">
                <a16:creationId xmlns:a16="http://schemas.microsoft.com/office/drawing/2014/main" id="{E0CF9225-D10C-2740-876B-0E6666396FB2}"/>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719281CB-AC3A-BB4A-A4C2-B8BFD05B775E}"/>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182371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6EB5-C229-1E48-AB37-5A249785D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DA32C6-E7CE-E740-BECC-8FAEF2E9B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DA48A543-A166-6E42-AA9E-3ED9CB709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C09C-76C3-AD49-942E-292061A1ED4F}"/>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07F33750-7D36-6A40-8264-7C1AB301FBC7}"/>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6C94541-7D83-0947-99C0-F8FD5A08B251}"/>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422161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AF4D-749E-8546-B3BD-E543E3584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41348BC-E888-D043-A65E-98BA25C35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36F7E7A2-0DBA-474B-A149-3C78A9116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4EAA2-0098-604A-8C81-C8608AA50B46}"/>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1EF829EA-A239-8241-BC8C-CADE5931E8F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49C4497-0D1C-654B-B8AA-FF0C6555A50C}"/>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144589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A9498-287A-284A-A0CC-2EB700366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C0910F93-6989-0749-927B-08B360B2C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3B386F2-4942-B743-B610-46AB32AA3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A8852C8C-83E8-5A4C-9BF3-36BE2078B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8E46E3B7-85C8-D348-A720-EF28991F3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0102-14F3-3144-91A3-EE1734905879}" type="slidenum">
              <a:rPr lang="en-TR" smtClean="0"/>
              <a:t>‹#›</a:t>
            </a:fld>
            <a:endParaRPr lang="en-TR"/>
          </a:p>
        </p:txBody>
      </p:sp>
    </p:spTree>
    <p:extLst>
      <p:ext uri="{BB962C8B-B14F-4D97-AF65-F5344CB8AC3E}">
        <p14:creationId xmlns:p14="http://schemas.microsoft.com/office/powerpoint/2010/main" val="208308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E4F2B62-AE2E-544B-A140-5BB476617D0E}"/>
              </a:ext>
            </a:extLst>
          </p:cNvPr>
          <p:cNvSpPr>
            <a:spLocks noGrp="1"/>
          </p:cNvSpPr>
          <p:nvPr>
            <p:ph type="ctrTitle"/>
          </p:nvPr>
        </p:nvSpPr>
        <p:spPr/>
        <p:txBody>
          <a:bodyPr>
            <a:normAutofit fontScale="90000"/>
          </a:bodyPr>
          <a:lstStyle/>
          <a:p>
            <a:pPr eaLnBrk="1" hangingPunct="1"/>
            <a:br>
              <a:rPr lang="en-US" altLang="tr-TR" dirty="0"/>
            </a:br>
            <a:r>
              <a:rPr lang="en-US" altLang="tr-TR" dirty="0"/>
              <a:t>Bank Management</a:t>
            </a:r>
            <a:br>
              <a:rPr lang="en-US" altLang="tr-TR" dirty="0"/>
            </a:br>
            <a:r>
              <a:rPr lang="en-US" altLang="tr-TR" dirty="0"/>
              <a:t>Lecture #7</a:t>
            </a:r>
            <a:br>
              <a:rPr lang="en-US" altLang="tr-TR" dirty="0"/>
            </a:br>
            <a:endParaRPr lang="en-US" altLang="tr-TR" dirty="0"/>
          </a:p>
        </p:txBody>
      </p:sp>
      <p:sp>
        <p:nvSpPr>
          <p:cNvPr id="4099" name="Subtitle 2">
            <a:extLst>
              <a:ext uri="{FF2B5EF4-FFF2-40B4-BE49-F238E27FC236}">
                <a16:creationId xmlns:a16="http://schemas.microsoft.com/office/drawing/2014/main" id="{E537FB35-C6B0-4A43-A22C-A00F8D6B9B86}"/>
              </a:ext>
            </a:extLst>
          </p:cNvPr>
          <p:cNvSpPr>
            <a:spLocks noGrp="1"/>
          </p:cNvSpPr>
          <p:nvPr>
            <p:ph type="subTitle" idx="1"/>
          </p:nvPr>
        </p:nvSpPr>
        <p:spPr/>
        <p:txBody>
          <a:bodyPr/>
          <a:lstStyle/>
          <a:p>
            <a:pPr eaLnBrk="1" hangingPunct="1">
              <a:lnSpc>
                <a:spcPct val="80000"/>
              </a:lnSpc>
            </a:pPr>
            <a:r>
              <a:rPr lang="en-US" altLang="tr-TR" sz="2500" dirty="0" err="1">
                <a:solidFill>
                  <a:srgbClr val="898989"/>
                </a:solidFill>
              </a:rPr>
              <a:t>Bülent</a:t>
            </a:r>
            <a:r>
              <a:rPr lang="en-US" altLang="tr-TR" sz="2500" dirty="0">
                <a:solidFill>
                  <a:srgbClr val="898989"/>
                </a:solidFill>
              </a:rPr>
              <a:t> </a:t>
            </a:r>
            <a:r>
              <a:rPr lang="en-US" altLang="tr-TR" sz="2500" dirty="0" err="1">
                <a:solidFill>
                  <a:srgbClr val="898989"/>
                </a:solidFill>
              </a:rPr>
              <a:t>Şenver</a:t>
            </a:r>
            <a:endParaRPr lang="en-US" altLang="tr-TR" sz="2500" dirty="0">
              <a:solidFill>
                <a:srgbClr val="898989"/>
              </a:solidFill>
            </a:endParaRPr>
          </a:p>
          <a:p>
            <a:pPr eaLnBrk="1" hangingPunct="1">
              <a:lnSpc>
                <a:spcPct val="80000"/>
              </a:lnSpc>
            </a:pPr>
            <a:br>
              <a:rPr lang="en-US" altLang="tr-TR" sz="2500" dirty="0">
                <a:solidFill>
                  <a:srgbClr val="898989"/>
                </a:solidFill>
              </a:rPr>
            </a:br>
            <a:r>
              <a:rPr lang="en-US" altLang="tr-TR" sz="2500" dirty="0" err="1">
                <a:solidFill>
                  <a:srgbClr val="898989"/>
                </a:solidFill>
              </a:rPr>
              <a:t>bulentsenver@gmail.com</a:t>
            </a:r>
            <a:br>
              <a:rPr lang="en-US" altLang="tr-TR" sz="2500" dirty="0">
                <a:solidFill>
                  <a:srgbClr val="898989"/>
                </a:solidFill>
              </a:rPr>
            </a:br>
            <a:endParaRPr lang="en-US" altLang="tr-TR" sz="2500" dirty="0">
              <a:solidFill>
                <a:srgbClr val="898989"/>
              </a:solidFill>
            </a:endParaRPr>
          </a:p>
        </p:txBody>
      </p:sp>
      <p:sp>
        <p:nvSpPr>
          <p:cNvPr id="4100" name="Slide Number Placeholder 3">
            <a:extLst>
              <a:ext uri="{FF2B5EF4-FFF2-40B4-BE49-F238E27FC236}">
                <a16:creationId xmlns:a16="http://schemas.microsoft.com/office/drawing/2014/main" id="{F5FE1F6E-B2E0-FB46-B5BB-EBB576752A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9FF3425-0B1F-9745-BE6C-A8836A7A2A23}" type="slidenum">
              <a:rPr lang="en-US" altLang="tr-TR" sz="1200">
                <a:solidFill>
                  <a:srgbClr val="898989"/>
                </a:solidFill>
              </a:rPr>
              <a:pPr>
                <a:spcBef>
                  <a:spcPct val="0"/>
                </a:spcBef>
                <a:buFontTx/>
                <a:buNone/>
              </a:pPr>
              <a:t>1</a:t>
            </a:fld>
            <a:endParaRPr lang="en-US" altLang="tr-TR" sz="1200">
              <a:solidFill>
                <a:srgbClr val="898989"/>
              </a:solidFill>
            </a:endParaRPr>
          </a:p>
        </p:txBody>
      </p:sp>
      <p:sp>
        <p:nvSpPr>
          <p:cNvPr id="5" name="Footer Placeholder 4">
            <a:extLst>
              <a:ext uri="{FF2B5EF4-FFF2-40B4-BE49-F238E27FC236}">
                <a16:creationId xmlns:a16="http://schemas.microsoft.com/office/drawing/2014/main" id="{847A4F58-27A0-8A41-B5F0-632F8686DCC3}"/>
              </a:ext>
            </a:extLst>
          </p:cNvPr>
          <p:cNvSpPr>
            <a:spLocks noGrp="1"/>
          </p:cNvSpPr>
          <p:nvPr>
            <p:ph type="ftr" sz="quarter" idx="11"/>
          </p:nvPr>
        </p:nvSpPr>
        <p:spPr/>
        <p:txBody>
          <a:bodyPr/>
          <a:lstStyle/>
          <a:p>
            <a:pPr>
              <a:defRPr/>
            </a:pPr>
            <a:r>
              <a:rPr lang="en-US"/>
              <a:t>bulentsenver@gmail.com</a:t>
            </a:r>
          </a:p>
        </p:txBody>
      </p:sp>
      <p:sp>
        <p:nvSpPr>
          <p:cNvPr id="4102" name="TextBox 5">
            <a:extLst>
              <a:ext uri="{FF2B5EF4-FFF2-40B4-BE49-F238E27FC236}">
                <a16:creationId xmlns:a16="http://schemas.microsoft.com/office/drawing/2014/main" id="{7D9A8E43-A133-1049-A002-39C28E193C64}"/>
              </a:ext>
            </a:extLst>
          </p:cNvPr>
          <p:cNvSpPr txBox="1">
            <a:spLocks noChangeArrowheads="1"/>
          </p:cNvSpPr>
          <p:nvPr/>
        </p:nvSpPr>
        <p:spPr bwMode="auto">
          <a:xfrm>
            <a:off x="-1243013" y="3230564"/>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sz="1800">
              <a:latin typeface="Arial" panose="020B0604020202020204" pitchFamily="34" charset="0"/>
            </a:endParaRPr>
          </a:p>
        </p:txBody>
      </p:sp>
    </p:spTree>
    <p:extLst>
      <p:ext uri="{BB962C8B-B14F-4D97-AF65-F5344CB8AC3E}">
        <p14:creationId xmlns:p14="http://schemas.microsoft.com/office/powerpoint/2010/main" val="402703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DFD0DA-5821-9042-BC5E-FB613FDD12C2}"/>
              </a:ext>
            </a:extLst>
          </p:cNvPr>
          <p:cNvSpPr>
            <a:spLocks noGrp="1"/>
          </p:cNvSpPr>
          <p:nvPr>
            <p:ph type="title"/>
          </p:nvPr>
        </p:nvSpPr>
        <p:spPr>
          <a:xfrm>
            <a:off x="1981200" y="0"/>
            <a:ext cx="8229600" cy="1143000"/>
          </a:xfrm>
        </p:spPr>
        <p:txBody>
          <a:bodyPr/>
          <a:lstStyle/>
          <a:p>
            <a:r>
              <a:rPr lang="en-US" altLang="tr-TR" dirty="0"/>
              <a:t>Types of Liquidity Risks</a:t>
            </a:r>
          </a:p>
        </p:txBody>
      </p:sp>
      <p:sp>
        <p:nvSpPr>
          <p:cNvPr id="3" name="Content Placeholder 2">
            <a:extLst>
              <a:ext uri="{FF2B5EF4-FFF2-40B4-BE49-F238E27FC236}">
                <a16:creationId xmlns:a16="http://schemas.microsoft.com/office/drawing/2014/main" id="{C104DF1C-1A58-EF4C-812E-675370D817A6}"/>
              </a:ext>
            </a:extLst>
          </p:cNvPr>
          <p:cNvSpPr>
            <a:spLocks noGrp="1"/>
          </p:cNvSpPr>
          <p:nvPr>
            <p:ph idx="1"/>
          </p:nvPr>
        </p:nvSpPr>
        <p:spPr>
          <a:xfrm>
            <a:off x="1981200" y="1041526"/>
            <a:ext cx="8229600" cy="4525963"/>
          </a:xfrm>
        </p:spPr>
        <p:txBody>
          <a:bodyPr/>
          <a:lstStyle/>
          <a:p>
            <a:r>
              <a:rPr lang="en-US" altLang="tr-TR" dirty="0"/>
              <a:t>Liquidity Risks:</a:t>
            </a:r>
          </a:p>
          <a:p>
            <a:r>
              <a:rPr lang="en-US" altLang="tr-TR" dirty="0"/>
              <a:t>2. </a:t>
            </a:r>
            <a:r>
              <a:rPr lang="en-US" altLang="tr-TR" b="1" dirty="0"/>
              <a:t>Time Risk </a:t>
            </a:r>
            <a:r>
              <a:rPr lang="en-US" altLang="tr-TR" dirty="0"/>
              <a:t>- TR is related with the Balance Sheet Assets of the bank. TR arises when there is an unexpected non-payment of loan principal or interest amount (loan default) at the due date (maturity date) or when there is unexpected early payment of loan principal amount before its maturity date (closing the loan before the maturity date)  </a:t>
            </a:r>
            <a:endParaRPr lang="en-US" altLang="tr-TR" b="1" dirty="0"/>
          </a:p>
        </p:txBody>
      </p:sp>
      <p:sp>
        <p:nvSpPr>
          <p:cNvPr id="4" name="Footer Placeholder 3">
            <a:extLst>
              <a:ext uri="{FF2B5EF4-FFF2-40B4-BE49-F238E27FC236}">
                <a16:creationId xmlns:a16="http://schemas.microsoft.com/office/drawing/2014/main" id="{588E168C-B995-404B-9491-49164FF96EA1}"/>
              </a:ext>
            </a:extLst>
          </p:cNvPr>
          <p:cNvSpPr>
            <a:spLocks noGrp="1"/>
          </p:cNvSpPr>
          <p:nvPr>
            <p:ph type="ftr" sz="quarter" idx="11"/>
          </p:nvPr>
        </p:nvSpPr>
        <p:spPr/>
        <p:txBody>
          <a:bodyPr/>
          <a:lstStyle/>
          <a:p>
            <a:pPr>
              <a:defRPr/>
            </a:pPr>
            <a:r>
              <a:rPr lang="en-US"/>
              <a:t>bulentsenver@gmail.com</a:t>
            </a:r>
          </a:p>
        </p:txBody>
      </p:sp>
      <p:sp>
        <p:nvSpPr>
          <p:cNvPr id="35845" name="Slide Number Placeholder 4">
            <a:extLst>
              <a:ext uri="{FF2B5EF4-FFF2-40B4-BE49-F238E27FC236}">
                <a16:creationId xmlns:a16="http://schemas.microsoft.com/office/drawing/2014/main" id="{C5BA127E-EB9C-CF43-8EF3-3FF2C0CC57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E0A4CE-8C0C-F047-8132-AABECF20628E}" type="slidenum">
              <a:rPr lang="en-US" altLang="tr-TR" sz="1200">
                <a:solidFill>
                  <a:srgbClr val="898989"/>
                </a:solidFill>
              </a:rPr>
              <a:pPr>
                <a:spcBef>
                  <a:spcPct val="0"/>
                </a:spcBef>
                <a:buFontTx/>
                <a:buNone/>
              </a:pPr>
              <a:t>10</a:t>
            </a:fld>
            <a:endParaRPr lang="en-US" altLang="tr-TR" sz="1200">
              <a:solidFill>
                <a:srgbClr val="898989"/>
              </a:solidFill>
            </a:endParaRPr>
          </a:p>
        </p:txBody>
      </p:sp>
    </p:spTree>
    <p:extLst>
      <p:ext uri="{BB962C8B-B14F-4D97-AF65-F5344CB8AC3E}">
        <p14:creationId xmlns:p14="http://schemas.microsoft.com/office/powerpoint/2010/main" val="71382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DFD0DA-5821-9042-BC5E-FB613FDD12C2}"/>
              </a:ext>
            </a:extLst>
          </p:cNvPr>
          <p:cNvSpPr>
            <a:spLocks noGrp="1"/>
          </p:cNvSpPr>
          <p:nvPr>
            <p:ph type="title"/>
          </p:nvPr>
        </p:nvSpPr>
        <p:spPr>
          <a:xfrm>
            <a:off x="1981200" y="0"/>
            <a:ext cx="8229600" cy="1143000"/>
          </a:xfrm>
        </p:spPr>
        <p:txBody>
          <a:bodyPr/>
          <a:lstStyle/>
          <a:p>
            <a:r>
              <a:rPr lang="en-US" altLang="tr-TR" dirty="0"/>
              <a:t>Types of Liquidity Risks</a:t>
            </a:r>
          </a:p>
        </p:txBody>
      </p:sp>
      <p:sp>
        <p:nvSpPr>
          <p:cNvPr id="3" name="Content Placeholder 2">
            <a:extLst>
              <a:ext uri="{FF2B5EF4-FFF2-40B4-BE49-F238E27FC236}">
                <a16:creationId xmlns:a16="http://schemas.microsoft.com/office/drawing/2014/main" id="{C104DF1C-1A58-EF4C-812E-675370D817A6}"/>
              </a:ext>
            </a:extLst>
          </p:cNvPr>
          <p:cNvSpPr>
            <a:spLocks noGrp="1"/>
          </p:cNvSpPr>
          <p:nvPr>
            <p:ph idx="1"/>
          </p:nvPr>
        </p:nvSpPr>
        <p:spPr>
          <a:xfrm>
            <a:off x="1981200" y="1041526"/>
            <a:ext cx="8229600" cy="4525963"/>
          </a:xfrm>
        </p:spPr>
        <p:txBody>
          <a:bodyPr/>
          <a:lstStyle/>
          <a:p>
            <a:r>
              <a:rPr lang="en-US" altLang="tr-TR" dirty="0"/>
              <a:t>Liquidity Risks:</a:t>
            </a:r>
          </a:p>
          <a:p>
            <a:r>
              <a:rPr lang="en-US" altLang="tr-TR" dirty="0"/>
              <a:t>3. </a:t>
            </a:r>
            <a:r>
              <a:rPr lang="en-US" altLang="tr-TR" b="1" dirty="0"/>
              <a:t>Call Risk</a:t>
            </a:r>
            <a:r>
              <a:rPr lang="en-US" altLang="tr-TR" dirty="0"/>
              <a:t> – CR is related with the Off-Balance Sheet items ”Contingent Liabilities &amp; Commitments” of the bank. CR arises when there is an unexpected indemnification of a Contingent Liability or Commitment. The bank is force to make payment on behalf of its customer because of the guarantee given by the bank.</a:t>
            </a:r>
            <a:endParaRPr lang="en-US" altLang="tr-TR" b="1" dirty="0"/>
          </a:p>
          <a:p>
            <a:endParaRPr lang="en-US" altLang="tr-TR" b="1" dirty="0"/>
          </a:p>
        </p:txBody>
      </p:sp>
      <p:sp>
        <p:nvSpPr>
          <p:cNvPr id="4" name="Footer Placeholder 3">
            <a:extLst>
              <a:ext uri="{FF2B5EF4-FFF2-40B4-BE49-F238E27FC236}">
                <a16:creationId xmlns:a16="http://schemas.microsoft.com/office/drawing/2014/main" id="{588E168C-B995-404B-9491-49164FF96EA1}"/>
              </a:ext>
            </a:extLst>
          </p:cNvPr>
          <p:cNvSpPr>
            <a:spLocks noGrp="1"/>
          </p:cNvSpPr>
          <p:nvPr>
            <p:ph type="ftr" sz="quarter" idx="11"/>
          </p:nvPr>
        </p:nvSpPr>
        <p:spPr/>
        <p:txBody>
          <a:bodyPr/>
          <a:lstStyle/>
          <a:p>
            <a:pPr>
              <a:defRPr/>
            </a:pPr>
            <a:r>
              <a:rPr lang="en-US"/>
              <a:t>bulentsenver@gmail.com</a:t>
            </a:r>
          </a:p>
        </p:txBody>
      </p:sp>
      <p:sp>
        <p:nvSpPr>
          <p:cNvPr id="35845" name="Slide Number Placeholder 4">
            <a:extLst>
              <a:ext uri="{FF2B5EF4-FFF2-40B4-BE49-F238E27FC236}">
                <a16:creationId xmlns:a16="http://schemas.microsoft.com/office/drawing/2014/main" id="{C5BA127E-EB9C-CF43-8EF3-3FF2C0CC57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E0A4CE-8C0C-F047-8132-AABECF20628E}" type="slidenum">
              <a:rPr lang="en-US" altLang="tr-TR" sz="1200">
                <a:solidFill>
                  <a:srgbClr val="898989"/>
                </a:solidFill>
              </a:rPr>
              <a:pPr>
                <a:spcBef>
                  <a:spcPct val="0"/>
                </a:spcBef>
                <a:buFontTx/>
                <a:buNone/>
              </a:pPr>
              <a:t>11</a:t>
            </a:fld>
            <a:endParaRPr lang="en-US" altLang="tr-TR" sz="1200">
              <a:solidFill>
                <a:srgbClr val="898989"/>
              </a:solidFill>
            </a:endParaRPr>
          </a:p>
        </p:txBody>
      </p:sp>
    </p:spTree>
    <p:extLst>
      <p:ext uri="{BB962C8B-B14F-4D97-AF65-F5344CB8AC3E}">
        <p14:creationId xmlns:p14="http://schemas.microsoft.com/office/powerpoint/2010/main" val="2988216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DFD0DA-5821-9042-BC5E-FB613FDD12C2}"/>
              </a:ext>
            </a:extLst>
          </p:cNvPr>
          <p:cNvSpPr>
            <a:spLocks noGrp="1"/>
          </p:cNvSpPr>
          <p:nvPr>
            <p:ph type="title"/>
          </p:nvPr>
        </p:nvSpPr>
        <p:spPr>
          <a:xfrm>
            <a:off x="1981200" y="0"/>
            <a:ext cx="8229600" cy="1143000"/>
          </a:xfrm>
        </p:spPr>
        <p:txBody>
          <a:bodyPr/>
          <a:lstStyle/>
          <a:p>
            <a:r>
              <a:rPr lang="en-US" altLang="tr-TR" dirty="0"/>
              <a:t>Types of Liquidity Risks</a:t>
            </a:r>
          </a:p>
        </p:txBody>
      </p:sp>
      <p:sp>
        <p:nvSpPr>
          <p:cNvPr id="3" name="Content Placeholder 2">
            <a:extLst>
              <a:ext uri="{FF2B5EF4-FFF2-40B4-BE49-F238E27FC236}">
                <a16:creationId xmlns:a16="http://schemas.microsoft.com/office/drawing/2014/main" id="{C104DF1C-1A58-EF4C-812E-675370D817A6}"/>
              </a:ext>
            </a:extLst>
          </p:cNvPr>
          <p:cNvSpPr>
            <a:spLocks noGrp="1"/>
          </p:cNvSpPr>
          <p:nvPr>
            <p:ph idx="1"/>
          </p:nvPr>
        </p:nvSpPr>
        <p:spPr>
          <a:xfrm>
            <a:off x="1981200" y="1041526"/>
            <a:ext cx="8229600" cy="4525963"/>
          </a:xfrm>
        </p:spPr>
        <p:txBody>
          <a:bodyPr/>
          <a:lstStyle/>
          <a:p>
            <a:r>
              <a:rPr lang="en-US" altLang="tr-TR" dirty="0"/>
              <a:t>Liquidity Risks:</a:t>
            </a:r>
          </a:p>
          <a:p>
            <a:r>
              <a:rPr lang="en-US" altLang="tr-TR" dirty="0"/>
              <a:t>4. </a:t>
            </a:r>
            <a:r>
              <a:rPr lang="en-US" altLang="tr-TR" b="1" dirty="0"/>
              <a:t>Excessive Asset Growth Risk </a:t>
            </a:r>
            <a:r>
              <a:rPr lang="en-US" altLang="tr-TR" dirty="0"/>
              <a:t>– EAG risk arises when a bank wants to grow its assets; especially grow its Loan Portfolio with such a high speed that the treasury department of the bank can not find sufficient funds with reasonable terms &amp; conditions to give these loans. </a:t>
            </a:r>
            <a:endParaRPr lang="en-US" altLang="tr-TR" b="1" dirty="0"/>
          </a:p>
        </p:txBody>
      </p:sp>
      <p:sp>
        <p:nvSpPr>
          <p:cNvPr id="4" name="Footer Placeholder 3">
            <a:extLst>
              <a:ext uri="{FF2B5EF4-FFF2-40B4-BE49-F238E27FC236}">
                <a16:creationId xmlns:a16="http://schemas.microsoft.com/office/drawing/2014/main" id="{588E168C-B995-404B-9491-49164FF96EA1}"/>
              </a:ext>
            </a:extLst>
          </p:cNvPr>
          <p:cNvSpPr>
            <a:spLocks noGrp="1"/>
          </p:cNvSpPr>
          <p:nvPr>
            <p:ph type="ftr" sz="quarter" idx="11"/>
          </p:nvPr>
        </p:nvSpPr>
        <p:spPr/>
        <p:txBody>
          <a:bodyPr/>
          <a:lstStyle/>
          <a:p>
            <a:pPr>
              <a:defRPr/>
            </a:pPr>
            <a:r>
              <a:rPr lang="en-US"/>
              <a:t>bulentsenver@gmail.com</a:t>
            </a:r>
          </a:p>
        </p:txBody>
      </p:sp>
      <p:sp>
        <p:nvSpPr>
          <p:cNvPr id="35845" name="Slide Number Placeholder 4">
            <a:extLst>
              <a:ext uri="{FF2B5EF4-FFF2-40B4-BE49-F238E27FC236}">
                <a16:creationId xmlns:a16="http://schemas.microsoft.com/office/drawing/2014/main" id="{C5BA127E-EB9C-CF43-8EF3-3FF2C0CC57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E0A4CE-8C0C-F047-8132-AABECF20628E}" type="slidenum">
              <a:rPr lang="en-US" altLang="tr-TR" sz="1200">
                <a:solidFill>
                  <a:srgbClr val="898989"/>
                </a:solidFill>
              </a:rPr>
              <a:pPr>
                <a:spcBef>
                  <a:spcPct val="0"/>
                </a:spcBef>
                <a:buFontTx/>
                <a:buNone/>
              </a:pPr>
              <a:t>12</a:t>
            </a:fld>
            <a:endParaRPr lang="en-US" altLang="tr-TR" sz="1200">
              <a:solidFill>
                <a:srgbClr val="898989"/>
              </a:solidFill>
            </a:endParaRPr>
          </a:p>
        </p:txBody>
      </p:sp>
    </p:spTree>
    <p:extLst>
      <p:ext uri="{BB962C8B-B14F-4D97-AF65-F5344CB8AC3E}">
        <p14:creationId xmlns:p14="http://schemas.microsoft.com/office/powerpoint/2010/main" val="953824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AEAE-B7D9-F44F-A160-F014F7BD62E4}"/>
              </a:ext>
            </a:extLst>
          </p:cNvPr>
          <p:cNvSpPr>
            <a:spLocks noGrp="1"/>
          </p:cNvSpPr>
          <p:nvPr>
            <p:ph type="ctrTitle"/>
          </p:nvPr>
        </p:nvSpPr>
        <p:spPr/>
        <p:txBody>
          <a:bodyPr/>
          <a:lstStyle/>
          <a:p>
            <a:r>
              <a:rPr lang="en-TR" dirty="0"/>
              <a:t>Earnings, Profitability &amp; Efficiency Risk</a:t>
            </a:r>
          </a:p>
        </p:txBody>
      </p:sp>
      <p:sp>
        <p:nvSpPr>
          <p:cNvPr id="3" name="Subtitle 2">
            <a:extLst>
              <a:ext uri="{FF2B5EF4-FFF2-40B4-BE49-F238E27FC236}">
                <a16:creationId xmlns:a16="http://schemas.microsoft.com/office/drawing/2014/main" id="{D4166B48-E07B-234B-8153-78AFB986818D}"/>
              </a:ext>
            </a:extLst>
          </p:cNvPr>
          <p:cNvSpPr>
            <a:spLocks noGrp="1"/>
          </p:cNvSpPr>
          <p:nvPr>
            <p:ph type="subTitle" idx="1"/>
          </p:nvPr>
        </p:nvSpPr>
        <p:spPr/>
        <p:txBody>
          <a:bodyPr/>
          <a:lstStyle/>
          <a:p>
            <a:endParaRPr lang="en-TR"/>
          </a:p>
        </p:txBody>
      </p:sp>
      <p:sp>
        <p:nvSpPr>
          <p:cNvPr id="4" name="Footer Placeholder 3">
            <a:extLst>
              <a:ext uri="{FF2B5EF4-FFF2-40B4-BE49-F238E27FC236}">
                <a16:creationId xmlns:a16="http://schemas.microsoft.com/office/drawing/2014/main" id="{1D8A9E5B-823B-DA40-B194-2CC767BE5A30}"/>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91032D2B-4BD3-444D-BF5F-F201172312FA}"/>
              </a:ext>
            </a:extLst>
          </p:cNvPr>
          <p:cNvSpPr>
            <a:spLocks noGrp="1"/>
          </p:cNvSpPr>
          <p:nvPr>
            <p:ph type="sldNum" sz="quarter" idx="12"/>
          </p:nvPr>
        </p:nvSpPr>
        <p:spPr/>
        <p:txBody>
          <a:bodyPr/>
          <a:lstStyle/>
          <a:p>
            <a:pPr>
              <a:defRPr/>
            </a:pPr>
            <a:fld id="{10187762-337E-3A4E-8C52-0F2827E02D94}" type="slidenum">
              <a:rPr lang="en-US" smtClean="0"/>
              <a:pPr>
                <a:defRPr/>
              </a:pPr>
              <a:t>13</a:t>
            </a:fld>
            <a:endParaRPr lang="en-US"/>
          </a:p>
        </p:txBody>
      </p:sp>
    </p:spTree>
    <p:extLst>
      <p:ext uri="{BB962C8B-B14F-4D97-AF65-F5344CB8AC3E}">
        <p14:creationId xmlns:p14="http://schemas.microsoft.com/office/powerpoint/2010/main" val="311738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C62F-516A-D04A-ABB9-6EAE4A0F6CEE}"/>
              </a:ext>
            </a:extLst>
          </p:cNvPr>
          <p:cNvSpPr>
            <a:spLocks noGrp="1"/>
          </p:cNvSpPr>
          <p:nvPr>
            <p:ph type="title"/>
          </p:nvPr>
        </p:nvSpPr>
        <p:spPr>
          <a:xfrm>
            <a:off x="1981200" y="0"/>
            <a:ext cx="8229600" cy="1143000"/>
          </a:xfrm>
        </p:spPr>
        <p:txBody>
          <a:bodyPr/>
          <a:lstStyle/>
          <a:p>
            <a:r>
              <a:rPr lang="en-TR" dirty="0"/>
              <a:t>Efficiency in Banking</a:t>
            </a:r>
          </a:p>
        </p:txBody>
      </p:sp>
      <p:sp>
        <p:nvSpPr>
          <p:cNvPr id="3" name="Content Placeholder 2">
            <a:extLst>
              <a:ext uri="{FF2B5EF4-FFF2-40B4-BE49-F238E27FC236}">
                <a16:creationId xmlns:a16="http://schemas.microsoft.com/office/drawing/2014/main" id="{20181C08-C776-B043-8B49-28F2AF4239BE}"/>
              </a:ext>
            </a:extLst>
          </p:cNvPr>
          <p:cNvSpPr>
            <a:spLocks noGrp="1"/>
          </p:cNvSpPr>
          <p:nvPr>
            <p:ph idx="1"/>
          </p:nvPr>
        </p:nvSpPr>
        <p:spPr>
          <a:xfrm>
            <a:off x="1981200" y="943709"/>
            <a:ext cx="8229600" cy="4525963"/>
          </a:xfrm>
        </p:spPr>
        <p:txBody>
          <a:bodyPr>
            <a:normAutofit lnSpcReduction="10000"/>
          </a:bodyPr>
          <a:lstStyle/>
          <a:p>
            <a:r>
              <a:rPr lang="en-TR" sz="2400" dirty="0"/>
              <a:t>Performing a better quality of work with a limited resourse</a:t>
            </a:r>
          </a:p>
          <a:p>
            <a:r>
              <a:rPr lang="en-TR" sz="2400" dirty="0"/>
              <a:t>Executing maximum number of banking transactions with a given cost</a:t>
            </a:r>
          </a:p>
          <a:p>
            <a:r>
              <a:rPr lang="en-TR" sz="2400" dirty="0"/>
              <a:t>Incresing the quality of service without increasing the cost to do it</a:t>
            </a:r>
          </a:p>
          <a:p>
            <a:r>
              <a:rPr lang="en-TR" sz="2400" dirty="0"/>
              <a:t>Increasing the number of banking transactions done without increasing the cost to do it</a:t>
            </a:r>
          </a:p>
          <a:p>
            <a:r>
              <a:rPr lang="en-TR" sz="2400" dirty="0"/>
              <a:t>Doing a banking transaction or a service at a speed better that before without incresing the cost to do it</a:t>
            </a:r>
          </a:p>
          <a:p>
            <a:r>
              <a:rPr lang="en-US" sz="2400" dirty="0"/>
              <a:t>Efficiency requires reducing the number of unnecessary resources used to produce a given output including personal, time, </a:t>
            </a:r>
            <a:r>
              <a:rPr lang="en-US" sz="2400" dirty="0" err="1"/>
              <a:t>resourse</a:t>
            </a:r>
            <a:r>
              <a:rPr lang="en-US" sz="2400" dirty="0"/>
              <a:t> and energy.</a:t>
            </a:r>
            <a:endParaRPr lang="en-TR" sz="2400" dirty="0"/>
          </a:p>
          <a:p>
            <a:endParaRPr lang="en-TR" dirty="0"/>
          </a:p>
          <a:p>
            <a:endParaRPr lang="en-TR" dirty="0"/>
          </a:p>
        </p:txBody>
      </p:sp>
      <p:sp>
        <p:nvSpPr>
          <p:cNvPr id="4" name="Footer Placeholder 3">
            <a:extLst>
              <a:ext uri="{FF2B5EF4-FFF2-40B4-BE49-F238E27FC236}">
                <a16:creationId xmlns:a16="http://schemas.microsoft.com/office/drawing/2014/main" id="{97FFA72E-F76D-C74C-A677-544B22DF87E4}"/>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08CADCB8-B9C8-4749-B758-597254E1AD20}"/>
              </a:ext>
            </a:extLst>
          </p:cNvPr>
          <p:cNvSpPr>
            <a:spLocks noGrp="1"/>
          </p:cNvSpPr>
          <p:nvPr>
            <p:ph type="sldNum" sz="quarter" idx="12"/>
          </p:nvPr>
        </p:nvSpPr>
        <p:spPr/>
        <p:txBody>
          <a:bodyPr/>
          <a:lstStyle/>
          <a:p>
            <a:pPr>
              <a:defRPr/>
            </a:pPr>
            <a:fld id="{ABB5D004-AD72-544F-9BB7-31A2119CA304}" type="slidenum">
              <a:rPr lang="en-US" smtClean="0"/>
              <a:pPr>
                <a:defRPr/>
              </a:pPr>
              <a:t>14</a:t>
            </a:fld>
            <a:endParaRPr lang="en-US"/>
          </a:p>
        </p:txBody>
      </p:sp>
    </p:spTree>
    <p:extLst>
      <p:ext uri="{BB962C8B-B14F-4D97-AF65-F5344CB8AC3E}">
        <p14:creationId xmlns:p14="http://schemas.microsoft.com/office/powerpoint/2010/main" val="70118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4047-4D70-864E-AEB0-72A7D28BECF8}"/>
              </a:ext>
            </a:extLst>
          </p:cNvPr>
          <p:cNvSpPr>
            <a:spLocks noGrp="1"/>
          </p:cNvSpPr>
          <p:nvPr>
            <p:ph type="title"/>
          </p:nvPr>
        </p:nvSpPr>
        <p:spPr/>
        <p:txBody>
          <a:bodyPr/>
          <a:lstStyle/>
          <a:p>
            <a:r>
              <a:rPr lang="en-TR" dirty="0"/>
              <a:t>Earnings, Profitability in Banking</a:t>
            </a:r>
          </a:p>
        </p:txBody>
      </p:sp>
      <p:sp>
        <p:nvSpPr>
          <p:cNvPr id="3" name="Content Placeholder 2">
            <a:extLst>
              <a:ext uri="{FF2B5EF4-FFF2-40B4-BE49-F238E27FC236}">
                <a16:creationId xmlns:a16="http://schemas.microsoft.com/office/drawing/2014/main" id="{3538B4B8-B57B-3D49-9B33-81F59D0BE1A7}"/>
              </a:ext>
            </a:extLst>
          </p:cNvPr>
          <p:cNvSpPr>
            <a:spLocks noGrp="1"/>
          </p:cNvSpPr>
          <p:nvPr>
            <p:ph idx="1"/>
          </p:nvPr>
        </p:nvSpPr>
        <p:spPr/>
        <p:txBody>
          <a:bodyPr/>
          <a:lstStyle/>
          <a:p>
            <a:r>
              <a:rPr lang="en-TR" dirty="0"/>
              <a:t>Two main Key Ratios to measure Bank overall performance</a:t>
            </a:r>
          </a:p>
          <a:p>
            <a:r>
              <a:rPr lang="en-TR" dirty="0"/>
              <a:t>1) ROA &amp;</a:t>
            </a:r>
          </a:p>
          <a:p>
            <a:r>
              <a:rPr lang="en-TR" dirty="0"/>
              <a:t>2) ROE</a:t>
            </a:r>
          </a:p>
          <a:p>
            <a:endParaRPr lang="en-TR" dirty="0"/>
          </a:p>
          <a:p>
            <a:r>
              <a:rPr lang="en-TR" dirty="0"/>
              <a:t>1. Return On Asset</a:t>
            </a:r>
          </a:p>
          <a:p>
            <a:r>
              <a:rPr lang="en-TR" dirty="0"/>
              <a:t>2. Return On Equity</a:t>
            </a:r>
          </a:p>
        </p:txBody>
      </p:sp>
      <p:sp>
        <p:nvSpPr>
          <p:cNvPr id="4" name="Footer Placeholder 3">
            <a:extLst>
              <a:ext uri="{FF2B5EF4-FFF2-40B4-BE49-F238E27FC236}">
                <a16:creationId xmlns:a16="http://schemas.microsoft.com/office/drawing/2014/main" id="{FD24954B-5D95-554B-B551-B3F418DF835F}"/>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526BA317-46F4-D44A-8A2E-B800D42DF353}"/>
              </a:ext>
            </a:extLst>
          </p:cNvPr>
          <p:cNvSpPr>
            <a:spLocks noGrp="1"/>
          </p:cNvSpPr>
          <p:nvPr>
            <p:ph type="sldNum" sz="quarter" idx="12"/>
          </p:nvPr>
        </p:nvSpPr>
        <p:spPr/>
        <p:txBody>
          <a:bodyPr/>
          <a:lstStyle/>
          <a:p>
            <a:pPr>
              <a:defRPr/>
            </a:pPr>
            <a:fld id="{ABB5D004-AD72-544F-9BB7-31A2119CA304}" type="slidenum">
              <a:rPr lang="en-US" smtClean="0"/>
              <a:pPr>
                <a:defRPr/>
              </a:pPr>
              <a:t>15</a:t>
            </a:fld>
            <a:endParaRPr lang="en-US"/>
          </a:p>
        </p:txBody>
      </p:sp>
    </p:spTree>
    <p:extLst>
      <p:ext uri="{BB962C8B-B14F-4D97-AF65-F5344CB8AC3E}">
        <p14:creationId xmlns:p14="http://schemas.microsoft.com/office/powerpoint/2010/main" val="421566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C126-49E5-684A-873F-D47472ADA80D}"/>
              </a:ext>
            </a:extLst>
          </p:cNvPr>
          <p:cNvSpPr>
            <a:spLocks noGrp="1"/>
          </p:cNvSpPr>
          <p:nvPr>
            <p:ph type="title"/>
          </p:nvPr>
        </p:nvSpPr>
        <p:spPr>
          <a:xfrm>
            <a:off x="1981200" y="-88778"/>
            <a:ext cx="8229600" cy="1143000"/>
          </a:xfrm>
        </p:spPr>
        <p:txBody>
          <a:bodyPr/>
          <a:lstStyle/>
          <a:p>
            <a:r>
              <a:rPr lang="en-TR" dirty="0"/>
              <a:t>ROA &amp; ROE in Banks</a:t>
            </a:r>
          </a:p>
        </p:txBody>
      </p:sp>
      <p:sp>
        <p:nvSpPr>
          <p:cNvPr id="3" name="Content Placeholder 2">
            <a:extLst>
              <a:ext uri="{FF2B5EF4-FFF2-40B4-BE49-F238E27FC236}">
                <a16:creationId xmlns:a16="http://schemas.microsoft.com/office/drawing/2014/main" id="{7E2E8126-A704-0846-BDCD-E5434AA691C2}"/>
              </a:ext>
            </a:extLst>
          </p:cNvPr>
          <p:cNvSpPr>
            <a:spLocks noGrp="1"/>
          </p:cNvSpPr>
          <p:nvPr>
            <p:ph idx="1"/>
          </p:nvPr>
        </p:nvSpPr>
        <p:spPr>
          <a:xfrm>
            <a:off x="1981200" y="861648"/>
            <a:ext cx="8229600" cy="4525963"/>
          </a:xfrm>
        </p:spPr>
        <p:txBody>
          <a:bodyPr/>
          <a:lstStyle/>
          <a:p>
            <a:r>
              <a:rPr lang="en-TR" b="1" dirty="0"/>
              <a:t>ROA</a:t>
            </a:r>
            <a:r>
              <a:rPr lang="en-TR" dirty="0"/>
              <a:t> = </a:t>
            </a:r>
          </a:p>
          <a:p>
            <a:r>
              <a:rPr lang="en-TR" dirty="0"/>
              <a:t>             </a:t>
            </a:r>
            <a:r>
              <a:rPr lang="en-TR" b="1" dirty="0">
                <a:solidFill>
                  <a:srgbClr val="FF0000"/>
                </a:solidFill>
              </a:rPr>
              <a:t>Net Income</a:t>
            </a:r>
            <a:br>
              <a:rPr lang="en-TR" dirty="0"/>
            </a:br>
            <a:r>
              <a:rPr lang="en-TR" dirty="0"/>
              <a:t>---------------------------------</a:t>
            </a:r>
          </a:p>
          <a:p>
            <a:r>
              <a:rPr lang="en-TR" dirty="0"/>
              <a:t>     </a:t>
            </a:r>
            <a:r>
              <a:rPr lang="en-TR" b="1" dirty="0"/>
              <a:t>Average Total Assets</a:t>
            </a:r>
          </a:p>
          <a:p>
            <a:endParaRPr lang="en-TR" dirty="0"/>
          </a:p>
          <a:p>
            <a:r>
              <a:rPr lang="en-TR" b="1" dirty="0"/>
              <a:t>ROE</a:t>
            </a:r>
            <a:r>
              <a:rPr lang="en-TR" dirty="0"/>
              <a:t> =</a:t>
            </a:r>
          </a:p>
          <a:p>
            <a:r>
              <a:rPr lang="en-TR" dirty="0"/>
              <a:t>                      </a:t>
            </a:r>
            <a:r>
              <a:rPr lang="en-TR" b="1" dirty="0">
                <a:solidFill>
                  <a:srgbClr val="FF0000"/>
                </a:solidFill>
              </a:rPr>
              <a:t>Net Income</a:t>
            </a:r>
            <a:br>
              <a:rPr lang="en-TR" b="1" dirty="0">
                <a:solidFill>
                  <a:srgbClr val="FF0000"/>
                </a:solidFill>
              </a:rPr>
            </a:br>
            <a:r>
              <a:rPr lang="en-TR" dirty="0"/>
              <a:t>----------------------------------------------</a:t>
            </a:r>
          </a:p>
          <a:p>
            <a:r>
              <a:rPr lang="en-TR" b="1" dirty="0"/>
              <a:t>Average Total Share Holders Equity</a:t>
            </a:r>
          </a:p>
        </p:txBody>
      </p:sp>
      <p:sp>
        <p:nvSpPr>
          <p:cNvPr id="4" name="Footer Placeholder 3">
            <a:extLst>
              <a:ext uri="{FF2B5EF4-FFF2-40B4-BE49-F238E27FC236}">
                <a16:creationId xmlns:a16="http://schemas.microsoft.com/office/drawing/2014/main" id="{B4948E0E-F524-9A4E-BD35-30000548E444}"/>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C4BA0A70-C2FE-FE49-A34A-EB1A57621E1B}"/>
              </a:ext>
            </a:extLst>
          </p:cNvPr>
          <p:cNvSpPr>
            <a:spLocks noGrp="1"/>
          </p:cNvSpPr>
          <p:nvPr>
            <p:ph type="sldNum" sz="quarter" idx="12"/>
          </p:nvPr>
        </p:nvSpPr>
        <p:spPr/>
        <p:txBody>
          <a:bodyPr/>
          <a:lstStyle/>
          <a:p>
            <a:pPr>
              <a:defRPr/>
            </a:pPr>
            <a:fld id="{ABB5D004-AD72-544F-9BB7-31A2119CA304}" type="slidenum">
              <a:rPr lang="en-US" smtClean="0"/>
              <a:pPr>
                <a:defRPr/>
              </a:pPr>
              <a:t>16</a:t>
            </a:fld>
            <a:endParaRPr lang="en-US"/>
          </a:p>
        </p:txBody>
      </p:sp>
    </p:spTree>
    <p:extLst>
      <p:ext uri="{BB962C8B-B14F-4D97-AF65-F5344CB8AC3E}">
        <p14:creationId xmlns:p14="http://schemas.microsoft.com/office/powerpoint/2010/main" val="14438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1020-DC8D-AB4B-B479-1740F580003E}"/>
              </a:ext>
            </a:extLst>
          </p:cNvPr>
          <p:cNvSpPr>
            <a:spLocks noGrp="1"/>
          </p:cNvSpPr>
          <p:nvPr>
            <p:ph type="title"/>
          </p:nvPr>
        </p:nvSpPr>
        <p:spPr>
          <a:xfrm>
            <a:off x="838200" y="-110169"/>
            <a:ext cx="10515600" cy="1325563"/>
          </a:xfrm>
        </p:spPr>
        <p:txBody>
          <a:bodyPr>
            <a:normAutofit/>
          </a:bodyPr>
          <a:lstStyle/>
          <a:p>
            <a:r>
              <a:rPr lang="en-TR" sz="3200" dirty="0"/>
              <a:t>We will Learn This Week?</a:t>
            </a:r>
          </a:p>
        </p:txBody>
      </p:sp>
      <p:sp>
        <p:nvSpPr>
          <p:cNvPr id="3" name="Content Placeholder 2">
            <a:extLst>
              <a:ext uri="{FF2B5EF4-FFF2-40B4-BE49-F238E27FC236}">
                <a16:creationId xmlns:a16="http://schemas.microsoft.com/office/drawing/2014/main" id="{F748A6D7-BCB2-8C45-B1E2-CDE9B2434A30}"/>
              </a:ext>
            </a:extLst>
          </p:cNvPr>
          <p:cNvSpPr>
            <a:spLocks noGrp="1"/>
          </p:cNvSpPr>
          <p:nvPr>
            <p:ph idx="1"/>
          </p:nvPr>
        </p:nvSpPr>
        <p:spPr>
          <a:xfrm>
            <a:off x="838200" y="1564396"/>
            <a:ext cx="10515600" cy="5519490"/>
          </a:xfrm>
        </p:spPr>
        <p:txBody>
          <a:bodyPr>
            <a:normAutofit fontScale="85000" lnSpcReduction="20000"/>
          </a:bodyPr>
          <a:lstStyle/>
          <a:p>
            <a:r>
              <a:rPr lang="en-US" altLang="tr-TR" sz="4000" dirty="0"/>
              <a:t>1. Liquidity Risks</a:t>
            </a:r>
          </a:p>
          <a:p>
            <a:r>
              <a:rPr lang="en-US" altLang="tr-TR" sz="4000" dirty="0"/>
              <a:t>2. Funding Risk</a:t>
            </a:r>
          </a:p>
          <a:p>
            <a:r>
              <a:rPr lang="en-US" altLang="tr-TR" sz="4000" dirty="0"/>
              <a:t>3. Time Risk</a:t>
            </a:r>
          </a:p>
          <a:p>
            <a:r>
              <a:rPr lang="en-US" altLang="tr-TR" sz="4000" dirty="0"/>
              <a:t>4. Call Risk</a:t>
            </a:r>
          </a:p>
          <a:p>
            <a:r>
              <a:rPr lang="en-US" altLang="tr-TR" sz="4000" dirty="0"/>
              <a:t>5. Excessive Asset Growth Risk</a:t>
            </a:r>
          </a:p>
          <a:p>
            <a:r>
              <a:rPr lang="en-US" altLang="tr-TR" sz="4000" dirty="0"/>
              <a:t>6.  Earnings Efficiency &amp; Profitability Risk</a:t>
            </a:r>
          </a:p>
          <a:p>
            <a:r>
              <a:rPr lang="en-US" altLang="tr-TR" sz="4000" dirty="0"/>
              <a:t>7. Return on Asset Ratio</a:t>
            </a:r>
          </a:p>
          <a:p>
            <a:r>
              <a:rPr lang="en-US" altLang="tr-TR" sz="4000" dirty="0"/>
              <a:t>8. Return </a:t>
            </a:r>
            <a:r>
              <a:rPr lang="en-US" altLang="tr-TR" sz="4000"/>
              <a:t>on Equity Ratio</a:t>
            </a:r>
            <a:endParaRPr lang="en-US" altLang="tr-TR" sz="4000" dirty="0"/>
          </a:p>
          <a:p>
            <a:endParaRPr lang="en-US" altLang="tr-TR" sz="4000" dirty="0"/>
          </a:p>
          <a:p>
            <a:pPr marL="0" indent="0">
              <a:buNone/>
            </a:pPr>
            <a:br>
              <a:rPr lang="en-TR" dirty="0"/>
            </a:br>
            <a:br>
              <a:rPr lang="en-TR" dirty="0"/>
            </a:br>
            <a:endParaRPr lang="en-US" altLang="tr-TR" b="1"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p:txBody>
      </p:sp>
      <p:sp>
        <p:nvSpPr>
          <p:cNvPr id="4" name="Footer Placeholder 3">
            <a:extLst>
              <a:ext uri="{FF2B5EF4-FFF2-40B4-BE49-F238E27FC236}">
                <a16:creationId xmlns:a16="http://schemas.microsoft.com/office/drawing/2014/main" id="{D2B684E0-E358-0246-810B-835F0D784988}"/>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D143AA5A-60AC-DC4D-8FB5-EA3E4F6922FF}"/>
              </a:ext>
            </a:extLst>
          </p:cNvPr>
          <p:cNvSpPr>
            <a:spLocks noGrp="1"/>
          </p:cNvSpPr>
          <p:nvPr>
            <p:ph type="sldNum" sz="quarter" idx="12"/>
          </p:nvPr>
        </p:nvSpPr>
        <p:spPr/>
        <p:txBody>
          <a:bodyPr/>
          <a:lstStyle/>
          <a:p>
            <a:pPr>
              <a:defRPr/>
            </a:pPr>
            <a:fld id="{ABB5D004-AD72-544F-9BB7-31A2119CA304}" type="slidenum">
              <a:rPr lang="en-US" smtClean="0"/>
              <a:pPr>
                <a:defRPr/>
              </a:pPr>
              <a:t>2</a:t>
            </a:fld>
            <a:endParaRPr lang="en-US"/>
          </a:p>
        </p:txBody>
      </p:sp>
    </p:spTree>
    <p:extLst>
      <p:ext uri="{BB962C8B-B14F-4D97-AF65-F5344CB8AC3E}">
        <p14:creationId xmlns:p14="http://schemas.microsoft.com/office/powerpoint/2010/main" val="158545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9E3782-39DF-3F41-8DEA-CD22B24C8A6E}"/>
              </a:ext>
            </a:extLst>
          </p:cNvPr>
          <p:cNvSpPr>
            <a:spLocks noGrp="1"/>
          </p:cNvSpPr>
          <p:nvPr>
            <p:ph type="ftr" sz="quarter" idx="11"/>
          </p:nvPr>
        </p:nvSpPr>
        <p:spPr/>
        <p:txBody>
          <a:bodyPr/>
          <a:lstStyle/>
          <a:p>
            <a:pPr>
              <a:defRPr/>
            </a:pPr>
            <a:r>
              <a:rPr lang="en-US"/>
              <a:t>bulentsenver@gmail.com</a:t>
            </a:r>
          </a:p>
        </p:txBody>
      </p:sp>
      <p:sp>
        <p:nvSpPr>
          <p:cNvPr id="3" name="Slide Number Placeholder 2">
            <a:extLst>
              <a:ext uri="{FF2B5EF4-FFF2-40B4-BE49-F238E27FC236}">
                <a16:creationId xmlns:a16="http://schemas.microsoft.com/office/drawing/2014/main" id="{799E773D-8938-C34D-AD28-E78046CD23E9}"/>
              </a:ext>
            </a:extLst>
          </p:cNvPr>
          <p:cNvSpPr>
            <a:spLocks noGrp="1"/>
          </p:cNvSpPr>
          <p:nvPr>
            <p:ph type="sldNum" sz="quarter" idx="12"/>
          </p:nvPr>
        </p:nvSpPr>
        <p:spPr/>
        <p:txBody>
          <a:bodyPr/>
          <a:lstStyle/>
          <a:p>
            <a:pPr>
              <a:defRPr/>
            </a:pPr>
            <a:fld id="{F14BF1CB-2673-7A45-842F-A9D4471AC039}" type="slidenum">
              <a:rPr lang="en-US" smtClean="0"/>
              <a:pPr>
                <a:defRPr/>
              </a:pPr>
              <a:t>3</a:t>
            </a:fld>
            <a:endParaRPr lang="en-US"/>
          </a:p>
        </p:txBody>
      </p:sp>
      <p:pic>
        <p:nvPicPr>
          <p:cNvPr id="4" name="Picture 3">
            <a:extLst>
              <a:ext uri="{FF2B5EF4-FFF2-40B4-BE49-F238E27FC236}">
                <a16:creationId xmlns:a16="http://schemas.microsoft.com/office/drawing/2014/main" id="{25F044CD-D6E9-5A48-B5B2-240132097A3C}"/>
              </a:ext>
            </a:extLst>
          </p:cNvPr>
          <p:cNvPicPr>
            <a:picLocks noChangeAspect="1"/>
          </p:cNvPicPr>
          <p:nvPr/>
        </p:nvPicPr>
        <p:blipFill>
          <a:blip r:embed="rId2"/>
          <a:stretch>
            <a:fillRect/>
          </a:stretch>
        </p:blipFill>
        <p:spPr>
          <a:xfrm>
            <a:off x="1711570" y="136525"/>
            <a:ext cx="8733693" cy="6219825"/>
          </a:xfrm>
          <a:prstGeom prst="rect">
            <a:avLst/>
          </a:prstGeom>
        </p:spPr>
      </p:pic>
    </p:spTree>
    <p:extLst>
      <p:ext uri="{BB962C8B-B14F-4D97-AF65-F5344CB8AC3E}">
        <p14:creationId xmlns:p14="http://schemas.microsoft.com/office/powerpoint/2010/main" val="23691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mel walking in the sand&#10;&#10;Description automatically generated">
            <a:extLst>
              <a:ext uri="{FF2B5EF4-FFF2-40B4-BE49-F238E27FC236}">
                <a16:creationId xmlns:a16="http://schemas.microsoft.com/office/drawing/2014/main" id="{EF1A5223-10B0-EA40-9DB0-07FA3D239789}"/>
              </a:ext>
            </a:extLst>
          </p:cNvPr>
          <p:cNvPicPr>
            <a:picLocks noChangeAspect="1"/>
          </p:cNvPicPr>
          <p:nvPr/>
        </p:nvPicPr>
        <p:blipFill>
          <a:blip r:embed="rId2"/>
          <a:stretch>
            <a:fillRect/>
          </a:stretch>
        </p:blipFill>
        <p:spPr>
          <a:xfrm>
            <a:off x="1524000" y="375138"/>
            <a:ext cx="9144000" cy="6096000"/>
          </a:xfrm>
          <a:prstGeom prst="rect">
            <a:avLst/>
          </a:prstGeom>
        </p:spPr>
      </p:pic>
      <p:sp>
        <p:nvSpPr>
          <p:cNvPr id="5" name="TextBox 4">
            <a:extLst>
              <a:ext uri="{FF2B5EF4-FFF2-40B4-BE49-F238E27FC236}">
                <a16:creationId xmlns:a16="http://schemas.microsoft.com/office/drawing/2014/main" id="{B58D171C-4F3A-EB4D-81DD-FE09C6273D73}"/>
              </a:ext>
            </a:extLst>
          </p:cNvPr>
          <p:cNvSpPr txBox="1"/>
          <p:nvPr/>
        </p:nvSpPr>
        <p:spPr>
          <a:xfrm>
            <a:off x="6056223" y="493416"/>
            <a:ext cx="2349223" cy="784830"/>
          </a:xfrm>
          <a:prstGeom prst="rect">
            <a:avLst/>
          </a:prstGeom>
          <a:noFill/>
        </p:spPr>
        <p:txBody>
          <a:bodyPr wrap="square" rtlCol="0">
            <a:spAutoFit/>
          </a:bodyPr>
          <a:lstStyle/>
          <a:p>
            <a:r>
              <a:rPr lang="en-TR" sz="4500" b="1" dirty="0"/>
              <a:t>CAMEL</a:t>
            </a:r>
          </a:p>
        </p:txBody>
      </p:sp>
      <p:sp>
        <p:nvSpPr>
          <p:cNvPr id="6" name="TextBox 5">
            <a:extLst>
              <a:ext uri="{FF2B5EF4-FFF2-40B4-BE49-F238E27FC236}">
                <a16:creationId xmlns:a16="http://schemas.microsoft.com/office/drawing/2014/main" id="{EA4B3C5A-6C27-B44F-844E-2DC4EA645428}"/>
              </a:ext>
            </a:extLst>
          </p:cNvPr>
          <p:cNvSpPr txBox="1"/>
          <p:nvPr/>
        </p:nvSpPr>
        <p:spPr>
          <a:xfrm>
            <a:off x="6607209" y="4597328"/>
            <a:ext cx="2049235" cy="784830"/>
          </a:xfrm>
          <a:prstGeom prst="rect">
            <a:avLst/>
          </a:prstGeom>
          <a:noFill/>
        </p:spPr>
        <p:txBody>
          <a:bodyPr wrap="square" rtlCol="0">
            <a:spAutoFit/>
          </a:bodyPr>
          <a:lstStyle/>
          <a:p>
            <a:r>
              <a:rPr lang="en-TR" sz="4500" b="1" dirty="0"/>
              <a:t>RISKS</a:t>
            </a:r>
          </a:p>
        </p:txBody>
      </p:sp>
    </p:spTree>
    <p:extLst>
      <p:ext uri="{BB962C8B-B14F-4D97-AF65-F5344CB8AC3E}">
        <p14:creationId xmlns:p14="http://schemas.microsoft.com/office/powerpoint/2010/main" val="17984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set>
                                      <p:cBhvr>
                                        <p:cTn id="25" dur="455" fill="hold">
                                          <p:stCondLst>
                                            <p:cond delay="0"/>
                                          </p:stCondLst>
                                        </p:cTn>
                                        <p:tgtEl>
                                          <p:spTgt spid="5"/>
                                        </p:tgtEl>
                                        <p:attrNameLst>
                                          <p:attrName>style.rotation</p:attrName>
                                        </p:attrNameLst>
                                      </p:cBhvr>
                                      <p:to>
                                        <p:strVal val="-45.0"/>
                                      </p:to>
                                    </p:set>
                                    <p:anim calcmode="lin" valueType="num">
                                      <p:cBhvr>
                                        <p:cTn id="2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B32E6D0-5D62-5B47-867E-FB43C70CBFD7}"/>
              </a:ext>
            </a:extLst>
          </p:cNvPr>
          <p:cNvSpPr>
            <a:spLocks noGrp="1"/>
          </p:cNvSpPr>
          <p:nvPr>
            <p:ph type="title"/>
          </p:nvPr>
        </p:nvSpPr>
        <p:spPr>
          <a:xfrm>
            <a:off x="1981200" y="274638"/>
            <a:ext cx="8229600" cy="800100"/>
          </a:xfrm>
        </p:spPr>
        <p:txBody>
          <a:bodyPr/>
          <a:lstStyle/>
          <a:p>
            <a:r>
              <a:rPr lang="en-US" altLang="tr-TR"/>
              <a:t>Banking Risks</a:t>
            </a:r>
            <a:r>
              <a:rPr lang="en-US" altLang="tr-TR" b="1"/>
              <a:t> </a:t>
            </a:r>
            <a:r>
              <a:rPr lang="en-US" altLang="tr-TR"/>
              <a:t>– CAMEL-OS</a:t>
            </a:r>
          </a:p>
        </p:txBody>
      </p:sp>
      <p:sp>
        <p:nvSpPr>
          <p:cNvPr id="3" name="Content Placeholder 2">
            <a:extLst>
              <a:ext uri="{FF2B5EF4-FFF2-40B4-BE49-F238E27FC236}">
                <a16:creationId xmlns:a16="http://schemas.microsoft.com/office/drawing/2014/main" id="{A1C82764-9AD1-CE4B-A77F-2D15DCE0BE90}"/>
              </a:ext>
            </a:extLst>
          </p:cNvPr>
          <p:cNvSpPr>
            <a:spLocks noGrp="1"/>
          </p:cNvSpPr>
          <p:nvPr>
            <p:ph idx="1"/>
          </p:nvPr>
        </p:nvSpPr>
        <p:spPr>
          <a:xfrm>
            <a:off x="1981200" y="1074739"/>
            <a:ext cx="8229600" cy="5051425"/>
          </a:xfrm>
        </p:spPr>
        <p:txBody>
          <a:bodyPr/>
          <a:lstStyle/>
          <a:p>
            <a:r>
              <a:rPr lang="en-US" altLang="tr-TR" b="1" dirty="0"/>
              <a:t>C</a:t>
            </a:r>
            <a:r>
              <a:rPr lang="en-US" altLang="tr-TR" dirty="0"/>
              <a:t>apital adequacy risk</a:t>
            </a:r>
          </a:p>
          <a:p>
            <a:r>
              <a:rPr lang="en-US" altLang="tr-TR" b="1" dirty="0"/>
              <a:t>A</a:t>
            </a:r>
            <a:r>
              <a:rPr lang="en-US" altLang="tr-TR" dirty="0"/>
              <a:t>sset quality risk</a:t>
            </a:r>
          </a:p>
          <a:p>
            <a:r>
              <a:rPr lang="en-US" altLang="tr-TR" b="1" dirty="0"/>
              <a:t>M</a:t>
            </a:r>
            <a:r>
              <a:rPr lang="en-US" altLang="tr-TR" dirty="0"/>
              <a:t>anagement quality risk</a:t>
            </a:r>
          </a:p>
          <a:p>
            <a:r>
              <a:rPr lang="en-US" altLang="tr-TR" b="1" dirty="0"/>
              <a:t>E</a:t>
            </a:r>
            <a:r>
              <a:rPr lang="en-US" altLang="tr-TR" dirty="0"/>
              <a:t>arnings, Efficiency, profitability risk</a:t>
            </a:r>
          </a:p>
          <a:p>
            <a:r>
              <a:rPr lang="en-US" altLang="tr-TR" b="1" dirty="0"/>
              <a:t>L</a:t>
            </a:r>
            <a:r>
              <a:rPr lang="en-US" altLang="tr-TR" dirty="0"/>
              <a:t>iquidity risk</a:t>
            </a:r>
          </a:p>
          <a:p>
            <a:endParaRPr lang="en-US" altLang="tr-TR" dirty="0"/>
          </a:p>
          <a:p>
            <a:r>
              <a:rPr lang="en-US" altLang="tr-TR" b="1" dirty="0"/>
              <a:t>O</a:t>
            </a:r>
            <a:r>
              <a:rPr lang="en-US" altLang="tr-TR" dirty="0"/>
              <a:t>perations risk</a:t>
            </a:r>
          </a:p>
          <a:p>
            <a:r>
              <a:rPr lang="en-US" altLang="tr-TR" b="1" dirty="0"/>
              <a:t>S</a:t>
            </a:r>
            <a:r>
              <a:rPr lang="en-US" altLang="tr-TR" dirty="0"/>
              <a:t>ensitivity risk </a:t>
            </a:r>
          </a:p>
        </p:txBody>
      </p:sp>
      <p:sp>
        <p:nvSpPr>
          <p:cNvPr id="4" name="Footer Placeholder 3">
            <a:extLst>
              <a:ext uri="{FF2B5EF4-FFF2-40B4-BE49-F238E27FC236}">
                <a16:creationId xmlns:a16="http://schemas.microsoft.com/office/drawing/2014/main" id="{17E67978-5026-D445-9A6F-2669DF8833E0}"/>
              </a:ext>
            </a:extLst>
          </p:cNvPr>
          <p:cNvSpPr>
            <a:spLocks noGrp="1"/>
          </p:cNvSpPr>
          <p:nvPr>
            <p:ph type="ftr" sz="quarter" idx="11"/>
          </p:nvPr>
        </p:nvSpPr>
        <p:spPr/>
        <p:txBody>
          <a:bodyPr/>
          <a:lstStyle/>
          <a:p>
            <a:pPr>
              <a:defRPr/>
            </a:pPr>
            <a:r>
              <a:rPr lang="en-US"/>
              <a:t>bulentsenver@gmail.com</a:t>
            </a:r>
          </a:p>
        </p:txBody>
      </p:sp>
      <p:sp>
        <p:nvSpPr>
          <p:cNvPr id="33797" name="Slide Number Placeholder 4">
            <a:extLst>
              <a:ext uri="{FF2B5EF4-FFF2-40B4-BE49-F238E27FC236}">
                <a16:creationId xmlns:a16="http://schemas.microsoft.com/office/drawing/2014/main" id="{8A479953-18AF-9D4C-9D9B-34F60283FD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A8F2203-FFA1-0A41-B029-012D69FE0E08}" type="slidenum">
              <a:rPr lang="en-US" altLang="tr-TR" sz="1200">
                <a:solidFill>
                  <a:srgbClr val="898989"/>
                </a:solidFill>
              </a:rPr>
              <a:pPr>
                <a:spcBef>
                  <a:spcPct val="0"/>
                </a:spcBef>
                <a:buFontTx/>
                <a:buNone/>
              </a:pPr>
              <a:t>5</a:t>
            </a:fld>
            <a:endParaRPr lang="en-US" altLang="tr-TR" sz="1200">
              <a:solidFill>
                <a:srgbClr val="898989"/>
              </a:solidFill>
            </a:endParaRPr>
          </a:p>
        </p:txBody>
      </p:sp>
    </p:spTree>
    <p:extLst>
      <p:ext uri="{BB962C8B-B14F-4D97-AF65-F5344CB8AC3E}">
        <p14:creationId xmlns:p14="http://schemas.microsoft.com/office/powerpoint/2010/main" val="3480349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F17A-302E-A040-8B97-7E5E8C552084}"/>
              </a:ext>
            </a:extLst>
          </p:cNvPr>
          <p:cNvSpPr>
            <a:spLocks noGrp="1"/>
          </p:cNvSpPr>
          <p:nvPr>
            <p:ph type="ctrTitle"/>
          </p:nvPr>
        </p:nvSpPr>
        <p:spPr/>
        <p:txBody>
          <a:bodyPr/>
          <a:lstStyle/>
          <a:p>
            <a:r>
              <a:rPr lang="en-TR" dirty="0"/>
              <a:t>Liquidity Risk</a:t>
            </a:r>
          </a:p>
        </p:txBody>
      </p:sp>
      <p:sp>
        <p:nvSpPr>
          <p:cNvPr id="3" name="Subtitle 2">
            <a:extLst>
              <a:ext uri="{FF2B5EF4-FFF2-40B4-BE49-F238E27FC236}">
                <a16:creationId xmlns:a16="http://schemas.microsoft.com/office/drawing/2014/main" id="{B5C44CFE-7E31-8B4B-9391-AACCFFDB5159}"/>
              </a:ext>
            </a:extLst>
          </p:cNvPr>
          <p:cNvSpPr>
            <a:spLocks noGrp="1"/>
          </p:cNvSpPr>
          <p:nvPr>
            <p:ph type="subTitle" idx="1"/>
          </p:nvPr>
        </p:nvSpPr>
        <p:spPr/>
        <p:txBody>
          <a:bodyPr/>
          <a:lstStyle/>
          <a:p>
            <a:endParaRPr lang="en-TR"/>
          </a:p>
        </p:txBody>
      </p:sp>
    </p:spTree>
    <p:extLst>
      <p:ext uri="{BB962C8B-B14F-4D97-AF65-F5344CB8AC3E}">
        <p14:creationId xmlns:p14="http://schemas.microsoft.com/office/powerpoint/2010/main" val="235266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E5B487E-0437-B046-970B-ECDFFEBAC567}"/>
              </a:ext>
            </a:extLst>
          </p:cNvPr>
          <p:cNvSpPr>
            <a:spLocks noGrp="1"/>
          </p:cNvSpPr>
          <p:nvPr>
            <p:ph type="title"/>
          </p:nvPr>
        </p:nvSpPr>
        <p:spPr/>
        <p:txBody>
          <a:bodyPr/>
          <a:lstStyle/>
          <a:p>
            <a:r>
              <a:rPr lang="en-US" altLang="tr-TR"/>
              <a:t>Banking Risks – Liquidity Risk</a:t>
            </a:r>
          </a:p>
        </p:txBody>
      </p:sp>
      <p:sp>
        <p:nvSpPr>
          <p:cNvPr id="3" name="Content Placeholder 2">
            <a:extLst>
              <a:ext uri="{FF2B5EF4-FFF2-40B4-BE49-F238E27FC236}">
                <a16:creationId xmlns:a16="http://schemas.microsoft.com/office/drawing/2014/main" id="{85AC796F-43A7-0341-ABC4-2573C856E3E8}"/>
              </a:ext>
            </a:extLst>
          </p:cNvPr>
          <p:cNvSpPr>
            <a:spLocks noGrp="1"/>
          </p:cNvSpPr>
          <p:nvPr>
            <p:ph idx="1"/>
          </p:nvPr>
        </p:nvSpPr>
        <p:spPr/>
        <p:txBody>
          <a:bodyPr/>
          <a:lstStyle/>
          <a:p>
            <a:r>
              <a:rPr lang="en-US" altLang="tr-TR" dirty="0"/>
              <a:t>Liquidity Risk:</a:t>
            </a:r>
          </a:p>
          <a:p>
            <a:endParaRPr lang="en-US" altLang="tr-TR" dirty="0"/>
          </a:p>
          <a:p>
            <a:r>
              <a:rPr lang="ja-JP" altLang="en-US"/>
              <a:t>“</a:t>
            </a:r>
            <a:r>
              <a:rPr lang="en-US" altLang="ja-JP" dirty="0"/>
              <a:t>The inability of a bank to fulfill its obligations when they became due and/or the inability of a bank to perform its daily banking operations after fulfilling its obligations due to lack of cash or liquid assets</a:t>
            </a:r>
            <a:r>
              <a:rPr lang="ja-JP" altLang="en-US"/>
              <a:t>”</a:t>
            </a:r>
            <a:r>
              <a:rPr lang="en-US" altLang="ja-JP" dirty="0"/>
              <a:t> </a:t>
            </a:r>
          </a:p>
          <a:p>
            <a:r>
              <a:rPr lang="en-US" altLang="tr-TR" dirty="0"/>
              <a:t>The ability of a bank to fulfill its obligations when they become due (at their maturity date) and after fulfilling obligations have enough money (cash) left to run the normal daily banking operations.</a:t>
            </a:r>
          </a:p>
        </p:txBody>
      </p:sp>
      <p:sp>
        <p:nvSpPr>
          <p:cNvPr id="4" name="Footer Placeholder 3">
            <a:extLst>
              <a:ext uri="{FF2B5EF4-FFF2-40B4-BE49-F238E27FC236}">
                <a16:creationId xmlns:a16="http://schemas.microsoft.com/office/drawing/2014/main" id="{679FE923-B1B7-D14C-8CE3-84D0F3D69BE0}"/>
              </a:ext>
            </a:extLst>
          </p:cNvPr>
          <p:cNvSpPr>
            <a:spLocks noGrp="1"/>
          </p:cNvSpPr>
          <p:nvPr>
            <p:ph type="ftr" sz="quarter" idx="11"/>
          </p:nvPr>
        </p:nvSpPr>
        <p:spPr/>
        <p:txBody>
          <a:bodyPr/>
          <a:lstStyle/>
          <a:p>
            <a:pPr>
              <a:defRPr/>
            </a:pPr>
            <a:r>
              <a:rPr lang="en-US"/>
              <a:t>bulentsenver@gmail.com</a:t>
            </a:r>
          </a:p>
        </p:txBody>
      </p:sp>
      <p:sp>
        <p:nvSpPr>
          <p:cNvPr id="34821" name="Slide Number Placeholder 4">
            <a:extLst>
              <a:ext uri="{FF2B5EF4-FFF2-40B4-BE49-F238E27FC236}">
                <a16:creationId xmlns:a16="http://schemas.microsoft.com/office/drawing/2014/main" id="{5845D37F-645A-0241-8E6C-608AC521D4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4BF68EA-A2FC-5A49-8659-6D54DA789C82}" type="slidenum">
              <a:rPr lang="en-US" altLang="tr-TR" sz="1200">
                <a:solidFill>
                  <a:srgbClr val="898989"/>
                </a:solidFill>
              </a:rPr>
              <a:pPr>
                <a:spcBef>
                  <a:spcPct val="0"/>
                </a:spcBef>
                <a:buFontTx/>
                <a:buNone/>
              </a:pPr>
              <a:t>7</a:t>
            </a:fld>
            <a:endParaRPr lang="en-US" altLang="tr-TR" sz="1200">
              <a:solidFill>
                <a:srgbClr val="898989"/>
              </a:solidFill>
            </a:endParaRPr>
          </a:p>
        </p:txBody>
      </p:sp>
    </p:spTree>
    <p:extLst>
      <p:ext uri="{BB962C8B-B14F-4D97-AF65-F5344CB8AC3E}">
        <p14:creationId xmlns:p14="http://schemas.microsoft.com/office/powerpoint/2010/main" val="3396050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2" end="2"/>
                                            </p:txEl>
                                          </p:spTgt>
                                        </p:tgtEl>
                                        <p:attrNameLst>
                                          <p:attrName>style.visibility</p:attrName>
                                        </p:attrNameLst>
                                      </p:cBhvr>
                                      <p:to>
                                        <p:strVal val="visible"/>
                                      </p:to>
                                    </p:set>
                                    <p:set>
                                      <p:cBhvr>
                                        <p:cTn id="16" dur="455" fill="hold">
                                          <p:stCondLst>
                                            <p:cond delay="0"/>
                                          </p:stCondLst>
                                        </p:cTn>
                                        <p:tgtEl>
                                          <p:spTgt spid="3">
                                            <p:txEl>
                                              <p:pRg st="2" end="2"/>
                                            </p:txEl>
                                          </p:spTgt>
                                        </p:tgtEl>
                                        <p:attrNameLst>
                                          <p:attrName>style.rotation</p:attrName>
                                        </p:attrNameLst>
                                      </p:cBhvr>
                                      <p:to>
                                        <p:strVal val="-45.0"/>
                                      </p:to>
                                    </p:set>
                                    <p:anim calcmode="lin" valueType="num">
                                      <p:cBhvr>
                                        <p:cTn id="17"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set>
                                      <p:cBhvr>
                                        <p:cTn id="25" dur="455" fill="hold">
                                          <p:stCondLst>
                                            <p:cond delay="0"/>
                                          </p:stCondLst>
                                        </p:cTn>
                                        <p:tgtEl>
                                          <p:spTgt spid="3">
                                            <p:txEl>
                                              <p:pRg st="3" end="3"/>
                                            </p:txEl>
                                          </p:spTgt>
                                        </p:tgtEl>
                                        <p:attrNameLst>
                                          <p:attrName>style.rotation</p:attrName>
                                        </p:attrNameLst>
                                      </p:cBhvr>
                                      <p:to>
                                        <p:strVal val="-45.0"/>
                                      </p:to>
                                    </p:set>
                                    <p:anim calcmode="lin" valueType="num">
                                      <p:cBhvr>
                                        <p:cTn id="26"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6A4C-1D3F-B049-AA17-377608E552DD}"/>
              </a:ext>
            </a:extLst>
          </p:cNvPr>
          <p:cNvSpPr>
            <a:spLocks noGrp="1"/>
          </p:cNvSpPr>
          <p:nvPr>
            <p:ph type="title"/>
          </p:nvPr>
        </p:nvSpPr>
        <p:spPr/>
        <p:txBody>
          <a:bodyPr/>
          <a:lstStyle/>
          <a:p>
            <a:r>
              <a:rPr lang="en-US" altLang="tr-TR" dirty="0"/>
              <a:t>Types of Liquidity Risks</a:t>
            </a:r>
            <a:endParaRPr lang="en-US" dirty="0"/>
          </a:p>
        </p:txBody>
      </p:sp>
      <p:sp>
        <p:nvSpPr>
          <p:cNvPr id="3" name="Content Placeholder 2">
            <a:extLst>
              <a:ext uri="{FF2B5EF4-FFF2-40B4-BE49-F238E27FC236}">
                <a16:creationId xmlns:a16="http://schemas.microsoft.com/office/drawing/2014/main" id="{5DFFD07A-8E5F-444D-9CE6-8FDF3952972E}"/>
              </a:ext>
            </a:extLst>
          </p:cNvPr>
          <p:cNvSpPr>
            <a:spLocks noGrp="1"/>
          </p:cNvSpPr>
          <p:nvPr>
            <p:ph idx="1"/>
          </p:nvPr>
        </p:nvSpPr>
        <p:spPr/>
        <p:txBody>
          <a:bodyPr/>
          <a:lstStyle/>
          <a:p>
            <a:r>
              <a:rPr lang="en-US" altLang="tr-TR" sz="4000" dirty="0"/>
              <a:t>1. </a:t>
            </a:r>
            <a:r>
              <a:rPr lang="en-US" altLang="tr-TR" sz="4000" b="1" dirty="0"/>
              <a:t>Funding Risk</a:t>
            </a:r>
          </a:p>
          <a:p>
            <a:r>
              <a:rPr lang="en-US" altLang="tr-TR" sz="4000" dirty="0"/>
              <a:t>2. </a:t>
            </a:r>
            <a:r>
              <a:rPr lang="en-US" altLang="tr-TR" sz="4000" b="1" dirty="0"/>
              <a:t>Time Risk</a:t>
            </a:r>
            <a:endParaRPr lang="en-US" altLang="tr-TR" sz="4000" dirty="0"/>
          </a:p>
          <a:p>
            <a:r>
              <a:rPr lang="en-US" altLang="tr-TR" sz="4000" dirty="0"/>
              <a:t>3. </a:t>
            </a:r>
            <a:r>
              <a:rPr lang="en-US" altLang="tr-TR" sz="4000" b="1" dirty="0"/>
              <a:t>Call Risk</a:t>
            </a:r>
            <a:endParaRPr lang="en-US" altLang="tr-TR" sz="4000" dirty="0"/>
          </a:p>
          <a:p>
            <a:r>
              <a:rPr lang="en-US" altLang="tr-TR" sz="4000" dirty="0"/>
              <a:t>4.</a:t>
            </a:r>
            <a:r>
              <a:rPr lang="en-US" altLang="tr-TR" sz="4000" b="1" dirty="0"/>
              <a:t> Excessive Asset Growth Risk</a:t>
            </a:r>
          </a:p>
          <a:p>
            <a:endParaRPr lang="en-US" altLang="tr-TR" b="1" dirty="0"/>
          </a:p>
          <a:p>
            <a:endParaRPr lang="en-US" altLang="tr-TR" b="1" dirty="0"/>
          </a:p>
          <a:p>
            <a:endParaRPr lang="en-US" dirty="0"/>
          </a:p>
        </p:txBody>
      </p:sp>
      <p:sp>
        <p:nvSpPr>
          <p:cNvPr id="4" name="Footer Placeholder 3">
            <a:extLst>
              <a:ext uri="{FF2B5EF4-FFF2-40B4-BE49-F238E27FC236}">
                <a16:creationId xmlns:a16="http://schemas.microsoft.com/office/drawing/2014/main" id="{3DE1BBD4-DDBA-5D4A-9400-DFDFDD18E0A2}"/>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7A37BBF6-2EBD-AD45-BA09-8473A4011268}"/>
              </a:ext>
            </a:extLst>
          </p:cNvPr>
          <p:cNvSpPr>
            <a:spLocks noGrp="1"/>
          </p:cNvSpPr>
          <p:nvPr>
            <p:ph type="sldNum" sz="quarter" idx="12"/>
          </p:nvPr>
        </p:nvSpPr>
        <p:spPr/>
        <p:txBody>
          <a:bodyPr/>
          <a:lstStyle/>
          <a:p>
            <a:pPr>
              <a:defRPr/>
            </a:pPr>
            <a:fld id="{ABB5D004-AD72-544F-9BB7-31A2119CA304}" type="slidenum">
              <a:rPr lang="en-US" smtClean="0"/>
              <a:pPr>
                <a:defRPr/>
              </a:pPr>
              <a:t>8</a:t>
            </a:fld>
            <a:endParaRPr lang="en-US"/>
          </a:p>
        </p:txBody>
      </p:sp>
    </p:spTree>
    <p:extLst>
      <p:ext uri="{BB962C8B-B14F-4D97-AF65-F5344CB8AC3E}">
        <p14:creationId xmlns:p14="http://schemas.microsoft.com/office/powerpoint/2010/main" val="218391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DFD0DA-5821-9042-BC5E-FB613FDD12C2}"/>
              </a:ext>
            </a:extLst>
          </p:cNvPr>
          <p:cNvSpPr>
            <a:spLocks noGrp="1"/>
          </p:cNvSpPr>
          <p:nvPr>
            <p:ph type="title"/>
          </p:nvPr>
        </p:nvSpPr>
        <p:spPr>
          <a:xfrm>
            <a:off x="1981200" y="0"/>
            <a:ext cx="8229600" cy="1143000"/>
          </a:xfrm>
        </p:spPr>
        <p:txBody>
          <a:bodyPr/>
          <a:lstStyle/>
          <a:p>
            <a:r>
              <a:rPr lang="en-US" altLang="tr-TR" dirty="0"/>
              <a:t>Types of Liquidity Risks</a:t>
            </a:r>
          </a:p>
        </p:txBody>
      </p:sp>
      <p:sp>
        <p:nvSpPr>
          <p:cNvPr id="3" name="Content Placeholder 2">
            <a:extLst>
              <a:ext uri="{FF2B5EF4-FFF2-40B4-BE49-F238E27FC236}">
                <a16:creationId xmlns:a16="http://schemas.microsoft.com/office/drawing/2014/main" id="{C104DF1C-1A58-EF4C-812E-675370D817A6}"/>
              </a:ext>
            </a:extLst>
          </p:cNvPr>
          <p:cNvSpPr>
            <a:spLocks noGrp="1"/>
          </p:cNvSpPr>
          <p:nvPr>
            <p:ph idx="1"/>
          </p:nvPr>
        </p:nvSpPr>
        <p:spPr>
          <a:xfrm>
            <a:off x="1981200" y="1041526"/>
            <a:ext cx="8229600" cy="4525963"/>
          </a:xfrm>
        </p:spPr>
        <p:txBody>
          <a:bodyPr/>
          <a:lstStyle/>
          <a:p>
            <a:r>
              <a:rPr lang="en-US" altLang="tr-TR" dirty="0"/>
              <a:t>Liquidity Risks:</a:t>
            </a:r>
          </a:p>
          <a:p>
            <a:r>
              <a:rPr lang="en-US" altLang="tr-TR" sz="3600" dirty="0"/>
              <a:t>1. </a:t>
            </a:r>
            <a:r>
              <a:rPr lang="en-US" altLang="tr-TR" sz="3600" b="1" dirty="0"/>
              <a:t>Funding Risk </a:t>
            </a:r>
            <a:r>
              <a:rPr lang="en-US" altLang="tr-TR" sz="3600" dirty="0"/>
              <a:t>– FR is related with the Balance Sheet Liabilities of the bank. FR arises when there is unexpected early withdrawal of deposits before the maturity date (due date) or unexpected non-renewal of deposits at the maturity date.  </a:t>
            </a:r>
            <a:endParaRPr lang="en-US" altLang="tr-TR" sz="3600" b="1" dirty="0"/>
          </a:p>
        </p:txBody>
      </p:sp>
      <p:sp>
        <p:nvSpPr>
          <p:cNvPr id="4" name="Footer Placeholder 3">
            <a:extLst>
              <a:ext uri="{FF2B5EF4-FFF2-40B4-BE49-F238E27FC236}">
                <a16:creationId xmlns:a16="http://schemas.microsoft.com/office/drawing/2014/main" id="{588E168C-B995-404B-9491-49164FF96EA1}"/>
              </a:ext>
            </a:extLst>
          </p:cNvPr>
          <p:cNvSpPr>
            <a:spLocks noGrp="1"/>
          </p:cNvSpPr>
          <p:nvPr>
            <p:ph type="ftr" sz="quarter" idx="11"/>
          </p:nvPr>
        </p:nvSpPr>
        <p:spPr/>
        <p:txBody>
          <a:bodyPr/>
          <a:lstStyle/>
          <a:p>
            <a:pPr>
              <a:defRPr/>
            </a:pPr>
            <a:r>
              <a:rPr lang="en-US"/>
              <a:t>bulentsenver@gmail.com</a:t>
            </a:r>
          </a:p>
        </p:txBody>
      </p:sp>
      <p:sp>
        <p:nvSpPr>
          <p:cNvPr id="35845" name="Slide Number Placeholder 4">
            <a:extLst>
              <a:ext uri="{FF2B5EF4-FFF2-40B4-BE49-F238E27FC236}">
                <a16:creationId xmlns:a16="http://schemas.microsoft.com/office/drawing/2014/main" id="{C5BA127E-EB9C-CF43-8EF3-3FF2C0CC57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E0A4CE-8C0C-F047-8132-AABECF20628E}" type="slidenum">
              <a:rPr lang="en-US" altLang="tr-TR" sz="1200">
                <a:solidFill>
                  <a:srgbClr val="898989"/>
                </a:solidFill>
              </a:rPr>
              <a:pPr>
                <a:spcBef>
                  <a:spcPct val="0"/>
                </a:spcBef>
                <a:buFontTx/>
                <a:buNone/>
              </a:pPr>
              <a:t>9</a:t>
            </a:fld>
            <a:endParaRPr lang="en-US" altLang="tr-TR" sz="1200">
              <a:solidFill>
                <a:srgbClr val="898989"/>
              </a:solidFill>
            </a:endParaRPr>
          </a:p>
        </p:txBody>
      </p:sp>
    </p:spTree>
    <p:extLst>
      <p:ext uri="{BB962C8B-B14F-4D97-AF65-F5344CB8AC3E}">
        <p14:creationId xmlns:p14="http://schemas.microsoft.com/office/powerpoint/2010/main" val="147180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695</Words>
  <Application>Microsoft Macintosh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Bank Management Lecture #7 </vt:lpstr>
      <vt:lpstr>We will Learn This Week?</vt:lpstr>
      <vt:lpstr>PowerPoint Presentation</vt:lpstr>
      <vt:lpstr>PowerPoint Presentation</vt:lpstr>
      <vt:lpstr>Banking Risks – CAMEL-OS</vt:lpstr>
      <vt:lpstr>Liquidity Risk</vt:lpstr>
      <vt:lpstr>Banking Risks – Liquidity Risk</vt:lpstr>
      <vt:lpstr>Types of Liquidity Risks</vt:lpstr>
      <vt:lpstr>Types of Liquidity Risks</vt:lpstr>
      <vt:lpstr>Types of Liquidity Risks</vt:lpstr>
      <vt:lpstr>Types of Liquidity Risks</vt:lpstr>
      <vt:lpstr>Types of Liquidity Risks</vt:lpstr>
      <vt:lpstr>Earnings, Profitability &amp; Efficiency Risk</vt:lpstr>
      <vt:lpstr>Efficiency in Banking</vt:lpstr>
      <vt:lpstr>Earnings, Profitability in Banking</vt:lpstr>
      <vt:lpstr>ROA &amp; ROE in Banks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Bank Management Week #3 </dc:title>
  <dc:creator>Kaan Senver</dc:creator>
  <cp:lastModifiedBy>Kaan Senver</cp:lastModifiedBy>
  <cp:revision>22</cp:revision>
  <dcterms:created xsi:type="dcterms:W3CDTF">2020-11-09T08:27:36Z</dcterms:created>
  <dcterms:modified xsi:type="dcterms:W3CDTF">2021-10-06T07:57:07Z</dcterms:modified>
</cp:coreProperties>
</file>