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366" r:id="rId3"/>
    <p:sldId id="347" r:id="rId4"/>
    <p:sldId id="535" r:id="rId5"/>
    <p:sldId id="364" r:id="rId6"/>
    <p:sldId id="279" r:id="rId7"/>
    <p:sldId id="367" r:id="rId8"/>
    <p:sldId id="267" r:id="rId9"/>
    <p:sldId id="490" r:id="rId10"/>
    <p:sldId id="489" r:id="rId11"/>
    <p:sldId id="265" r:id="rId12"/>
    <p:sldId id="356" r:id="rId13"/>
    <p:sldId id="263" r:id="rId14"/>
    <p:sldId id="358" r:id="rId15"/>
    <p:sldId id="357" r:id="rId16"/>
    <p:sldId id="359" r:id="rId17"/>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94"/>
  </p:normalViewPr>
  <p:slideViewPr>
    <p:cSldViewPr snapToGrid="0" snapToObjects="1">
      <p:cViewPr varScale="1">
        <p:scale>
          <a:sx n="118" d="100"/>
          <a:sy n="118" d="100"/>
        </p:scale>
        <p:origin x="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ACDBD-7F2A-1D43-804D-386A3FB0A584}" type="datetimeFigureOut">
              <a:rPr lang="en-TR" smtClean="0"/>
              <a:t>6.10.2021</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6EF9F-250A-E349-9E0C-9CDD89D9B0D2}" type="slidenum">
              <a:rPr lang="en-TR" smtClean="0"/>
              <a:t>‹#›</a:t>
            </a:fld>
            <a:endParaRPr lang="en-TR"/>
          </a:p>
        </p:txBody>
      </p:sp>
    </p:spTree>
    <p:extLst>
      <p:ext uri="{BB962C8B-B14F-4D97-AF65-F5344CB8AC3E}">
        <p14:creationId xmlns:p14="http://schemas.microsoft.com/office/powerpoint/2010/main" val="36982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B576F64D-854E-DC44-9634-169C728C8D0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A3B439-A4C7-6B4C-8482-B674E53D6A70}" type="datetime1">
              <a:rPr lang="en-AU" altLang="en-TR"/>
              <a:pPr eaLnBrk="1" hangingPunct="1"/>
              <a:t>6/10/21</a:t>
            </a:fld>
            <a:endParaRPr lang="en-AU" altLang="en-TR"/>
          </a:p>
        </p:txBody>
      </p:sp>
      <p:sp>
        <p:nvSpPr>
          <p:cNvPr id="46083" name="Rectangle 7">
            <a:extLst>
              <a:ext uri="{FF2B5EF4-FFF2-40B4-BE49-F238E27FC236}">
                <a16:creationId xmlns:a16="http://schemas.microsoft.com/office/drawing/2014/main" id="{DBF026F5-BA10-4246-9A1C-69011AEC30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517877-10B6-BB4C-9718-2299CC7D57DD}" type="slidenum">
              <a:rPr lang="en-AU" altLang="en-TR"/>
              <a:pPr eaLnBrk="1" hangingPunct="1"/>
              <a:t>4</a:t>
            </a:fld>
            <a:endParaRPr lang="en-AU" altLang="en-TR"/>
          </a:p>
        </p:txBody>
      </p:sp>
      <p:sp>
        <p:nvSpPr>
          <p:cNvPr id="46084" name="Rectangle 2">
            <a:extLst>
              <a:ext uri="{FF2B5EF4-FFF2-40B4-BE49-F238E27FC236}">
                <a16:creationId xmlns:a16="http://schemas.microsoft.com/office/drawing/2014/main" id="{E212A630-AD5F-E34E-ABFA-3D4B76070791}"/>
              </a:ext>
            </a:extLst>
          </p:cNvPr>
          <p:cNvSpPr>
            <a:spLocks noGrp="1" noRot="1" noChangeAspect="1" noChangeArrowheads="1" noTextEdit="1"/>
          </p:cNvSpPr>
          <p:nvPr>
            <p:ph type="sldImg"/>
          </p:nvPr>
        </p:nvSpPr>
        <p:spPr>
          <a:xfrm>
            <a:off x="917575" y="744538"/>
            <a:ext cx="4964113" cy="3724275"/>
          </a:xfrm>
          <a:ln/>
        </p:spPr>
      </p:sp>
      <p:sp>
        <p:nvSpPr>
          <p:cNvPr id="46085" name="Rectangle 3">
            <a:extLst>
              <a:ext uri="{FF2B5EF4-FFF2-40B4-BE49-F238E27FC236}">
                <a16:creationId xmlns:a16="http://schemas.microsoft.com/office/drawing/2014/main" id="{129741AB-09B0-324C-BDAA-061D010CEC2F}"/>
              </a:ext>
            </a:extLst>
          </p:cNvPr>
          <p:cNvSpPr>
            <a:spLocks noGrp="1" noChangeArrowheads="1"/>
          </p:cNvSpPr>
          <p:nvPr>
            <p:ph type="body" idx="1"/>
          </p:nvPr>
        </p:nvSpPr>
        <p:spPr>
          <a:xfrm>
            <a:off x="908050" y="4716463"/>
            <a:ext cx="49815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T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BEC5-0F64-0F4C-BE2D-A838BEB811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64E417EC-FADF-964A-B35F-B3655C3DC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FB4FBC11-9B9D-9443-AF72-BC19F45194E7}"/>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FA656106-250F-394B-BF38-658D3E2F3F3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C32794F0-B60A-0444-9951-B4B6D34B5775}"/>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290987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0604-C17F-704D-8EEE-9586995D4B88}"/>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AE437DF2-9729-B645-8E5C-065D04AE5D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AF9AE63-2B6A-9E4E-91D9-CDC12612FADC}"/>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5EDF98AC-792C-254A-B23F-D67F35E61D76}"/>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D34E478-E03C-934F-B21D-53947CA3552D}"/>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38473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A8ED77-D57B-4343-9257-60AE2E98B4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E0388F1C-1AB7-9844-BED8-7328808A92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AFB4D694-C671-F640-97B8-FF560C4430C7}"/>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826EAFA9-3798-E342-995C-4CAACD47DD4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F4AF0BA-6A00-AE4F-B697-E8AD716E0CC3}"/>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09004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F65C-CF84-5042-B63A-0AFBA2752AC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04495147-B534-AF47-AA9D-3A885B55A8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C489269E-B45E-C546-84D6-38BC9A2AAA07}"/>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5B7304DD-D882-F24A-9E48-E122959B28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79B411F-F080-FB41-AE57-CCA6BA5EA096}"/>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403406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F6A5-9682-D841-943F-C739967617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631734C1-03FA-2F47-9D95-707931AAC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0F83A4-85B4-8D45-AF07-7BD82C8336BB}"/>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349A59C5-E6A3-E24E-A51B-301DEA21FB9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BE461CC1-C32C-4948-8042-271A8A0259FA}"/>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42029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16D3-95A6-664B-8C7B-DDF5FDB61CC6}"/>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B26BB6F1-FFFB-9944-AE8D-8A748D4FD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B1193969-04B0-9F48-9417-A6D7CBC4C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A56ADD88-C9A3-BA4B-8AD5-73B843B7A573}"/>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6" name="Footer Placeholder 5">
            <a:extLst>
              <a:ext uri="{FF2B5EF4-FFF2-40B4-BE49-F238E27FC236}">
                <a16:creationId xmlns:a16="http://schemas.microsoft.com/office/drawing/2014/main" id="{E5FD82C5-5B09-4240-AE20-02BF67FE1A9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DC0E4CE2-914B-6142-9140-A1A3306A7125}"/>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261844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4361-0A69-6C4F-8FA8-40C2C733D867}"/>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9EDDE3E-9CDB-B040-B39F-FE9055D8A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5D4DE-CB8F-2C49-A492-1A30B8D920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0070A622-161E-514F-8CD7-12B6BD2C45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70008-074C-454D-BDFB-A546F826F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877B25A8-6751-F04B-A37A-94248E39CCA4}"/>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8" name="Footer Placeholder 7">
            <a:extLst>
              <a:ext uri="{FF2B5EF4-FFF2-40B4-BE49-F238E27FC236}">
                <a16:creationId xmlns:a16="http://schemas.microsoft.com/office/drawing/2014/main" id="{84F3A102-F216-434B-B21E-741B1F32143E}"/>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A731E543-2654-2742-BC5D-D9B2D6ED2957}"/>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26510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065A-2F46-1945-A921-93B6C4C2999A}"/>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7E57C09B-1CF8-B94D-B2EC-CA076068FCCE}"/>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4" name="Footer Placeholder 3">
            <a:extLst>
              <a:ext uri="{FF2B5EF4-FFF2-40B4-BE49-F238E27FC236}">
                <a16:creationId xmlns:a16="http://schemas.microsoft.com/office/drawing/2014/main" id="{1FBEDE1D-AE01-B24B-9BCF-917ACC821427}"/>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A0C08AFC-9153-7746-B2B3-2885599AD5E9}"/>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34592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970F1-4F62-7740-A7C0-FFB66EA5EED6}"/>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3" name="Footer Placeholder 2">
            <a:extLst>
              <a:ext uri="{FF2B5EF4-FFF2-40B4-BE49-F238E27FC236}">
                <a16:creationId xmlns:a16="http://schemas.microsoft.com/office/drawing/2014/main" id="{E0CF9225-D10C-2740-876B-0E6666396FB2}"/>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719281CB-AC3A-BB4A-A4C2-B8BFD05B775E}"/>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182371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6EB5-C229-1E48-AB37-5A249785D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BDA32C6-E7CE-E740-BECC-8FAEF2E9B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DA48A543-A166-6E42-AA9E-3ED9CB709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C09C-76C3-AD49-942E-292061A1ED4F}"/>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6" name="Footer Placeholder 5">
            <a:extLst>
              <a:ext uri="{FF2B5EF4-FFF2-40B4-BE49-F238E27FC236}">
                <a16:creationId xmlns:a16="http://schemas.microsoft.com/office/drawing/2014/main" id="{07F33750-7D36-6A40-8264-7C1AB301FBC7}"/>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C6C94541-7D83-0947-99C0-F8FD5A08B251}"/>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422161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AF4D-749E-8546-B3BD-E543E3584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41348BC-E888-D043-A65E-98BA25C35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36F7E7A2-0DBA-474B-A149-3C78A9116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4EAA2-0098-604A-8C81-C8608AA50B46}"/>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6" name="Footer Placeholder 5">
            <a:extLst>
              <a:ext uri="{FF2B5EF4-FFF2-40B4-BE49-F238E27FC236}">
                <a16:creationId xmlns:a16="http://schemas.microsoft.com/office/drawing/2014/main" id="{1EF829EA-A239-8241-BC8C-CADE5931E8F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49C4497-0D1C-654B-B8AA-FF0C6555A50C}"/>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144589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A9498-287A-284A-A0CC-2EB700366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C0910F93-6989-0749-927B-08B360B2C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3B386F2-4942-B743-B610-46AB32AA3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A8852C8C-83E8-5A4C-9BF3-36BE2078B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8E46E3B7-85C8-D348-A720-EF28991F3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D0102-14F3-3144-91A3-EE1734905879}" type="slidenum">
              <a:rPr lang="en-TR" smtClean="0"/>
              <a:t>‹#›</a:t>
            </a:fld>
            <a:endParaRPr lang="en-TR"/>
          </a:p>
        </p:txBody>
      </p:sp>
    </p:spTree>
    <p:extLst>
      <p:ext uri="{BB962C8B-B14F-4D97-AF65-F5344CB8AC3E}">
        <p14:creationId xmlns:p14="http://schemas.microsoft.com/office/powerpoint/2010/main" val="2083086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E4F2B62-AE2E-544B-A140-5BB476617D0E}"/>
              </a:ext>
            </a:extLst>
          </p:cNvPr>
          <p:cNvSpPr>
            <a:spLocks noGrp="1"/>
          </p:cNvSpPr>
          <p:nvPr>
            <p:ph type="ctrTitle"/>
          </p:nvPr>
        </p:nvSpPr>
        <p:spPr/>
        <p:txBody>
          <a:bodyPr>
            <a:normAutofit fontScale="90000"/>
          </a:bodyPr>
          <a:lstStyle/>
          <a:p>
            <a:br>
              <a:rPr lang="en-US" altLang="tr-TR" dirty="0"/>
            </a:br>
            <a:r>
              <a:rPr lang="en-US" altLang="tr-TR" dirty="0"/>
              <a:t>Bank Management</a:t>
            </a:r>
            <a:br>
              <a:rPr lang="en-US" altLang="tr-TR"/>
            </a:br>
            <a:r>
              <a:rPr lang="en-US" altLang="tr-TR"/>
              <a:t>Lecture </a:t>
            </a:r>
            <a:r>
              <a:rPr lang="en-US" altLang="tr-TR" dirty="0"/>
              <a:t>#6</a:t>
            </a:r>
            <a:br>
              <a:rPr lang="en-US" altLang="tr-TR" dirty="0"/>
            </a:br>
            <a:endParaRPr lang="en-US" altLang="tr-TR" dirty="0"/>
          </a:p>
        </p:txBody>
      </p:sp>
      <p:sp>
        <p:nvSpPr>
          <p:cNvPr id="4099" name="Subtitle 2">
            <a:extLst>
              <a:ext uri="{FF2B5EF4-FFF2-40B4-BE49-F238E27FC236}">
                <a16:creationId xmlns:a16="http://schemas.microsoft.com/office/drawing/2014/main" id="{E537FB35-C6B0-4A43-A22C-A00F8D6B9B86}"/>
              </a:ext>
            </a:extLst>
          </p:cNvPr>
          <p:cNvSpPr>
            <a:spLocks noGrp="1"/>
          </p:cNvSpPr>
          <p:nvPr>
            <p:ph type="subTitle" idx="1"/>
          </p:nvPr>
        </p:nvSpPr>
        <p:spPr/>
        <p:txBody>
          <a:bodyPr/>
          <a:lstStyle/>
          <a:p>
            <a:pPr eaLnBrk="1" hangingPunct="1">
              <a:lnSpc>
                <a:spcPct val="80000"/>
              </a:lnSpc>
            </a:pPr>
            <a:r>
              <a:rPr lang="en-US" altLang="tr-TR" sz="2500" dirty="0" err="1">
                <a:solidFill>
                  <a:srgbClr val="898989"/>
                </a:solidFill>
              </a:rPr>
              <a:t>Bülent</a:t>
            </a:r>
            <a:r>
              <a:rPr lang="en-US" altLang="tr-TR" sz="2500" dirty="0">
                <a:solidFill>
                  <a:srgbClr val="898989"/>
                </a:solidFill>
              </a:rPr>
              <a:t> </a:t>
            </a:r>
            <a:r>
              <a:rPr lang="en-US" altLang="tr-TR" sz="2500" dirty="0" err="1">
                <a:solidFill>
                  <a:srgbClr val="898989"/>
                </a:solidFill>
              </a:rPr>
              <a:t>Şenver</a:t>
            </a:r>
            <a:endParaRPr lang="en-US" altLang="tr-TR" sz="2500" dirty="0">
              <a:solidFill>
                <a:srgbClr val="898989"/>
              </a:solidFill>
            </a:endParaRPr>
          </a:p>
          <a:p>
            <a:pPr eaLnBrk="1" hangingPunct="1">
              <a:lnSpc>
                <a:spcPct val="80000"/>
              </a:lnSpc>
            </a:pPr>
            <a:br>
              <a:rPr lang="en-US" altLang="tr-TR" sz="2500" dirty="0">
                <a:solidFill>
                  <a:srgbClr val="898989"/>
                </a:solidFill>
              </a:rPr>
            </a:br>
            <a:r>
              <a:rPr lang="en-US" altLang="tr-TR" sz="2500" dirty="0" err="1">
                <a:solidFill>
                  <a:srgbClr val="898989"/>
                </a:solidFill>
              </a:rPr>
              <a:t>bulentsenver@gmail.com</a:t>
            </a:r>
            <a:br>
              <a:rPr lang="en-US" altLang="tr-TR" sz="2500" dirty="0">
                <a:solidFill>
                  <a:srgbClr val="898989"/>
                </a:solidFill>
              </a:rPr>
            </a:br>
            <a:endParaRPr lang="en-US" altLang="tr-TR" sz="2500" dirty="0">
              <a:solidFill>
                <a:srgbClr val="898989"/>
              </a:solidFill>
            </a:endParaRPr>
          </a:p>
        </p:txBody>
      </p:sp>
      <p:sp>
        <p:nvSpPr>
          <p:cNvPr id="4100" name="Slide Number Placeholder 3">
            <a:extLst>
              <a:ext uri="{FF2B5EF4-FFF2-40B4-BE49-F238E27FC236}">
                <a16:creationId xmlns:a16="http://schemas.microsoft.com/office/drawing/2014/main" id="{F5FE1F6E-B2E0-FB46-B5BB-EBB576752A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9FF3425-0B1F-9745-BE6C-A8836A7A2A23}" type="slidenum">
              <a:rPr lang="en-US" altLang="tr-TR" sz="1200">
                <a:solidFill>
                  <a:srgbClr val="898989"/>
                </a:solidFill>
              </a:rPr>
              <a:pPr>
                <a:spcBef>
                  <a:spcPct val="0"/>
                </a:spcBef>
                <a:buFontTx/>
                <a:buNone/>
              </a:pPr>
              <a:t>1</a:t>
            </a:fld>
            <a:endParaRPr lang="en-US" altLang="tr-TR" sz="1200">
              <a:solidFill>
                <a:srgbClr val="898989"/>
              </a:solidFill>
            </a:endParaRPr>
          </a:p>
        </p:txBody>
      </p:sp>
      <p:sp>
        <p:nvSpPr>
          <p:cNvPr id="5" name="Footer Placeholder 4">
            <a:extLst>
              <a:ext uri="{FF2B5EF4-FFF2-40B4-BE49-F238E27FC236}">
                <a16:creationId xmlns:a16="http://schemas.microsoft.com/office/drawing/2014/main" id="{847A4F58-27A0-8A41-B5F0-632F8686DCC3}"/>
              </a:ext>
            </a:extLst>
          </p:cNvPr>
          <p:cNvSpPr>
            <a:spLocks noGrp="1"/>
          </p:cNvSpPr>
          <p:nvPr>
            <p:ph type="ftr" sz="quarter" idx="11"/>
          </p:nvPr>
        </p:nvSpPr>
        <p:spPr/>
        <p:txBody>
          <a:bodyPr/>
          <a:lstStyle/>
          <a:p>
            <a:pPr>
              <a:defRPr/>
            </a:pPr>
            <a:r>
              <a:rPr lang="en-US"/>
              <a:t>bulentsenver@gmail.com</a:t>
            </a:r>
          </a:p>
        </p:txBody>
      </p:sp>
      <p:sp>
        <p:nvSpPr>
          <p:cNvPr id="4102" name="TextBox 5">
            <a:extLst>
              <a:ext uri="{FF2B5EF4-FFF2-40B4-BE49-F238E27FC236}">
                <a16:creationId xmlns:a16="http://schemas.microsoft.com/office/drawing/2014/main" id="{7D9A8E43-A133-1049-A002-39C28E193C64}"/>
              </a:ext>
            </a:extLst>
          </p:cNvPr>
          <p:cNvSpPr txBox="1">
            <a:spLocks noChangeArrowheads="1"/>
          </p:cNvSpPr>
          <p:nvPr/>
        </p:nvSpPr>
        <p:spPr bwMode="auto">
          <a:xfrm>
            <a:off x="-1243013" y="3230564"/>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sz="1800">
              <a:latin typeface="Arial" panose="020B0604020202020204" pitchFamily="34" charset="0"/>
            </a:endParaRPr>
          </a:p>
        </p:txBody>
      </p:sp>
    </p:spTree>
    <p:extLst>
      <p:ext uri="{BB962C8B-B14F-4D97-AF65-F5344CB8AC3E}">
        <p14:creationId xmlns:p14="http://schemas.microsoft.com/office/powerpoint/2010/main" val="402703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913F-85A3-5242-9DD9-7AA26D1129E3}"/>
              </a:ext>
            </a:extLst>
          </p:cNvPr>
          <p:cNvSpPr>
            <a:spLocks noGrp="1"/>
          </p:cNvSpPr>
          <p:nvPr>
            <p:ph type="title"/>
          </p:nvPr>
        </p:nvSpPr>
        <p:spPr/>
        <p:txBody>
          <a:bodyPr/>
          <a:lstStyle/>
          <a:p>
            <a:r>
              <a:rPr lang="en-TR" dirty="0"/>
              <a:t>Capital Adequacy Ratio 12%</a:t>
            </a:r>
          </a:p>
        </p:txBody>
      </p:sp>
      <p:sp>
        <p:nvSpPr>
          <p:cNvPr id="3" name="Content Placeholder 2">
            <a:extLst>
              <a:ext uri="{FF2B5EF4-FFF2-40B4-BE49-F238E27FC236}">
                <a16:creationId xmlns:a16="http://schemas.microsoft.com/office/drawing/2014/main" id="{1DB9FD95-E723-D04C-BBAF-4AA8BA0314EE}"/>
              </a:ext>
            </a:extLst>
          </p:cNvPr>
          <p:cNvSpPr>
            <a:spLocks noGrp="1"/>
          </p:cNvSpPr>
          <p:nvPr>
            <p:ph idx="1"/>
          </p:nvPr>
        </p:nvSpPr>
        <p:spPr/>
        <p:txBody>
          <a:bodyPr/>
          <a:lstStyle/>
          <a:p>
            <a:r>
              <a:rPr lang="en-TR" dirty="0"/>
              <a:t>Capitap Adequacy Ratio =</a:t>
            </a:r>
          </a:p>
          <a:p>
            <a:r>
              <a:rPr lang="en-TR" dirty="0"/>
              <a:t>Share Holders Equity</a:t>
            </a:r>
            <a:br>
              <a:rPr lang="en-TR" dirty="0"/>
            </a:br>
            <a:r>
              <a:rPr lang="en-TR" dirty="0"/>
              <a:t>----------------------------</a:t>
            </a:r>
            <a:br>
              <a:rPr lang="en-TR" dirty="0"/>
            </a:br>
            <a:r>
              <a:rPr lang="en-TR" dirty="0"/>
              <a:t>Risk1 + Risk2 + Risk3</a:t>
            </a:r>
          </a:p>
          <a:p>
            <a:endParaRPr lang="en-TR" dirty="0"/>
          </a:p>
          <a:p>
            <a:r>
              <a:rPr lang="en-TR" dirty="0"/>
              <a:t>Risk1 = Risk Weighted Assets</a:t>
            </a:r>
          </a:p>
          <a:p>
            <a:r>
              <a:rPr lang="en-TR" dirty="0"/>
              <a:t>Risk2 = Market Risks</a:t>
            </a:r>
          </a:p>
          <a:p>
            <a:r>
              <a:rPr lang="en-TR" dirty="0"/>
              <a:t>Risk3 = Operations Risk</a:t>
            </a:r>
            <a:br>
              <a:rPr lang="en-TR" dirty="0"/>
            </a:br>
            <a:endParaRPr lang="en-TR" dirty="0"/>
          </a:p>
          <a:p>
            <a:pPr marL="0" indent="0">
              <a:buNone/>
            </a:pPr>
            <a:endParaRPr lang="en-TR" dirty="0"/>
          </a:p>
          <a:p>
            <a:endParaRPr lang="en-TR" dirty="0"/>
          </a:p>
        </p:txBody>
      </p:sp>
      <p:sp>
        <p:nvSpPr>
          <p:cNvPr id="4" name="Footer Placeholder 3">
            <a:extLst>
              <a:ext uri="{FF2B5EF4-FFF2-40B4-BE49-F238E27FC236}">
                <a16:creationId xmlns:a16="http://schemas.microsoft.com/office/drawing/2014/main" id="{BA7039D0-6798-C04A-987E-7CBE981AB7F3}"/>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480E20A2-6A5C-7D44-B381-1541521061D0}"/>
              </a:ext>
            </a:extLst>
          </p:cNvPr>
          <p:cNvSpPr>
            <a:spLocks noGrp="1"/>
          </p:cNvSpPr>
          <p:nvPr>
            <p:ph type="sldNum" sz="quarter" idx="12"/>
          </p:nvPr>
        </p:nvSpPr>
        <p:spPr/>
        <p:txBody>
          <a:bodyPr/>
          <a:lstStyle/>
          <a:p>
            <a:pPr>
              <a:defRPr/>
            </a:pPr>
            <a:fld id="{ABB5D004-AD72-544F-9BB7-31A2119CA304}" type="slidenum">
              <a:rPr lang="en-US" smtClean="0"/>
              <a:pPr>
                <a:defRPr/>
              </a:pPr>
              <a:t>10</a:t>
            </a:fld>
            <a:endParaRPr lang="en-US"/>
          </a:p>
        </p:txBody>
      </p:sp>
      <p:sp>
        <p:nvSpPr>
          <p:cNvPr id="6" name="AutoShape 12">
            <a:extLst>
              <a:ext uri="{FF2B5EF4-FFF2-40B4-BE49-F238E27FC236}">
                <a16:creationId xmlns:a16="http://schemas.microsoft.com/office/drawing/2014/main" id="{6B8C609E-C2EF-4D4C-AE2D-853B08481D42}"/>
              </a:ext>
            </a:extLst>
          </p:cNvPr>
          <p:cNvSpPr>
            <a:spLocks noChangeArrowheads="1"/>
          </p:cNvSpPr>
          <p:nvPr/>
        </p:nvSpPr>
        <p:spPr bwMode="auto">
          <a:xfrm>
            <a:off x="7543800" y="1647825"/>
            <a:ext cx="2736850" cy="1295400"/>
          </a:xfrm>
          <a:prstGeom prst="triangle">
            <a:avLst>
              <a:gd name="adj" fmla="val 50000"/>
            </a:avLst>
          </a:prstGeom>
          <a:solidFill>
            <a:srgbClr val="66CCFF"/>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a:t>Shareholders</a:t>
            </a:r>
            <a:br>
              <a:rPr lang="en-US" altLang="en-TR" b="1"/>
            </a:br>
            <a:r>
              <a:rPr lang="en-US" altLang="en-TR" b="1"/>
              <a:t>Equity</a:t>
            </a:r>
          </a:p>
        </p:txBody>
      </p:sp>
    </p:spTree>
    <p:extLst>
      <p:ext uri="{BB962C8B-B14F-4D97-AF65-F5344CB8AC3E}">
        <p14:creationId xmlns:p14="http://schemas.microsoft.com/office/powerpoint/2010/main" val="283950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51"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770" decel="100000"/>
                                        <p:tgtEl>
                                          <p:spTgt spid="6"/>
                                        </p:tgtEl>
                                      </p:cBhvr>
                                    </p:animEffect>
                                    <p:animScale>
                                      <p:cBhvr>
                                        <p:cTn id="98" dur="770" decel="100000"/>
                                        <p:tgtEl>
                                          <p:spTgt spid="6"/>
                                        </p:tgtEl>
                                      </p:cBhvr>
                                      <p:from x="10000" y="10000"/>
                                      <p:to x="200000" y="450000"/>
                                    </p:animScale>
                                    <p:animScale>
                                      <p:cBhvr>
                                        <p:cTn id="99" dur="1230" accel="100000" fill="hold">
                                          <p:stCondLst>
                                            <p:cond delay="770"/>
                                          </p:stCondLst>
                                        </p:cTn>
                                        <p:tgtEl>
                                          <p:spTgt spid="6"/>
                                        </p:tgtEl>
                                      </p:cBhvr>
                                      <p:from x="200000" y="450000"/>
                                      <p:to x="100000" y="100000"/>
                                    </p:animScale>
                                    <p:set>
                                      <p:cBhvr>
                                        <p:cTn id="100" dur="770" fill="hold"/>
                                        <p:tgtEl>
                                          <p:spTgt spid="6"/>
                                        </p:tgtEl>
                                        <p:attrNameLst>
                                          <p:attrName>ppt_x</p:attrName>
                                        </p:attrNameLst>
                                      </p:cBhvr>
                                      <p:to>
                                        <p:strVal val="(0.5)"/>
                                      </p:to>
                                    </p:set>
                                    <p:anim from="(0.5)" to="(#ppt_x)" calcmode="lin" valueType="num">
                                      <p:cBhvr>
                                        <p:cTn id="101" dur="1230" accel="100000" fill="hold">
                                          <p:stCondLst>
                                            <p:cond delay="770"/>
                                          </p:stCondLst>
                                        </p:cTn>
                                        <p:tgtEl>
                                          <p:spTgt spid="6"/>
                                        </p:tgtEl>
                                        <p:attrNameLst>
                                          <p:attrName>ppt_x</p:attrName>
                                        </p:attrNameLst>
                                      </p:cBhvr>
                                    </p:anim>
                                    <p:set>
                                      <p:cBhvr>
                                        <p:cTn id="102" dur="770" fill="hold"/>
                                        <p:tgtEl>
                                          <p:spTgt spid="6"/>
                                        </p:tgtEl>
                                        <p:attrNameLst>
                                          <p:attrName>ppt_y</p:attrName>
                                        </p:attrNameLst>
                                      </p:cBhvr>
                                      <p:to>
                                        <p:strVal val="(#ppt_y+0.4)"/>
                                      </p:to>
                                    </p:set>
                                    <p:anim from="(#ppt_y+0.4)" to="(#ppt_y)" calcmode="lin" valueType="num">
                                      <p:cBhvr>
                                        <p:cTn id="10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E5B487E-0437-B046-970B-ECDFFEBAC567}"/>
              </a:ext>
            </a:extLst>
          </p:cNvPr>
          <p:cNvSpPr>
            <a:spLocks noGrp="1"/>
          </p:cNvSpPr>
          <p:nvPr>
            <p:ph type="title"/>
          </p:nvPr>
        </p:nvSpPr>
        <p:spPr/>
        <p:txBody>
          <a:bodyPr/>
          <a:lstStyle/>
          <a:p>
            <a:r>
              <a:rPr lang="en-US" altLang="tr-TR"/>
              <a:t>Banking Risks – Liquidity Risk</a:t>
            </a:r>
          </a:p>
        </p:txBody>
      </p:sp>
      <p:sp>
        <p:nvSpPr>
          <p:cNvPr id="3" name="Content Placeholder 2">
            <a:extLst>
              <a:ext uri="{FF2B5EF4-FFF2-40B4-BE49-F238E27FC236}">
                <a16:creationId xmlns:a16="http://schemas.microsoft.com/office/drawing/2014/main" id="{85AC796F-43A7-0341-ABC4-2573C856E3E8}"/>
              </a:ext>
            </a:extLst>
          </p:cNvPr>
          <p:cNvSpPr>
            <a:spLocks noGrp="1"/>
          </p:cNvSpPr>
          <p:nvPr>
            <p:ph idx="1"/>
          </p:nvPr>
        </p:nvSpPr>
        <p:spPr/>
        <p:txBody>
          <a:bodyPr/>
          <a:lstStyle/>
          <a:p>
            <a:r>
              <a:rPr lang="en-US" altLang="tr-TR"/>
              <a:t>Liquidity Risk:</a:t>
            </a:r>
          </a:p>
          <a:p>
            <a:endParaRPr lang="en-US" altLang="tr-TR"/>
          </a:p>
          <a:p>
            <a:r>
              <a:rPr lang="ja-JP" altLang="en-US"/>
              <a:t>“</a:t>
            </a:r>
            <a:r>
              <a:rPr lang="en-US" altLang="ja-JP"/>
              <a:t>The inability of a bank to fulfill its obligations when they became due and/or the inability of a bank to perform its daily banking operations after fulfilling its obligations due to lack of cash or liquid assets</a:t>
            </a:r>
            <a:r>
              <a:rPr lang="ja-JP" altLang="en-US"/>
              <a:t>”</a:t>
            </a:r>
            <a:r>
              <a:rPr lang="en-US" altLang="ja-JP"/>
              <a:t> </a:t>
            </a:r>
            <a:endParaRPr lang="en-US" altLang="tr-TR"/>
          </a:p>
        </p:txBody>
      </p:sp>
      <p:sp>
        <p:nvSpPr>
          <p:cNvPr id="4" name="Footer Placeholder 3">
            <a:extLst>
              <a:ext uri="{FF2B5EF4-FFF2-40B4-BE49-F238E27FC236}">
                <a16:creationId xmlns:a16="http://schemas.microsoft.com/office/drawing/2014/main" id="{679FE923-B1B7-D14C-8CE3-84D0F3D69BE0}"/>
              </a:ext>
            </a:extLst>
          </p:cNvPr>
          <p:cNvSpPr>
            <a:spLocks noGrp="1"/>
          </p:cNvSpPr>
          <p:nvPr>
            <p:ph type="ftr" sz="quarter" idx="11"/>
          </p:nvPr>
        </p:nvSpPr>
        <p:spPr/>
        <p:txBody>
          <a:bodyPr/>
          <a:lstStyle/>
          <a:p>
            <a:pPr>
              <a:defRPr/>
            </a:pPr>
            <a:r>
              <a:rPr lang="en-US"/>
              <a:t>bulentsenver@gmail.com</a:t>
            </a:r>
          </a:p>
        </p:txBody>
      </p:sp>
      <p:sp>
        <p:nvSpPr>
          <p:cNvPr id="34821" name="Slide Number Placeholder 4">
            <a:extLst>
              <a:ext uri="{FF2B5EF4-FFF2-40B4-BE49-F238E27FC236}">
                <a16:creationId xmlns:a16="http://schemas.microsoft.com/office/drawing/2014/main" id="{5845D37F-645A-0241-8E6C-608AC521D4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4BF68EA-A2FC-5A49-8659-6D54DA789C82}" type="slidenum">
              <a:rPr lang="en-US" altLang="tr-TR" sz="1200">
                <a:solidFill>
                  <a:srgbClr val="898989"/>
                </a:solidFill>
              </a:rPr>
              <a:pPr>
                <a:spcBef>
                  <a:spcPct val="0"/>
                </a:spcBef>
                <a:buFontTx/>
                <a:buNone/>
              </a:pPr>
              <a:t>11</a:t>
            </a:fld>
            <a:endParaRPr lang="en-US" altLang="tr-TR" sz="1200">
              <a:solidFill>
                <a:srgbClr val="898989"/>
              </a:solidFill>
            </a:endParaRPr>
          </a:p>
        </p:txBody>
      </p:sp>
    </p:spTree>
    <p:extLst>
      <p:ext uri="{BB962C8B-B14F-4D97-AF65-F5344CB8AC3E}">
        <p14:creationId xmlns:p14="http://schemas.microsoft.com/office/powerpoint/2010/main" val="3396050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2" end="2"/>
                                            </p:txEl>
                                          </p:spTgt>
                                        </p:tgtEl>
                                        <p:attrNameLst>
                                          <p:attrName>style.visibility</p:attrName>
                                        </p:attrNameLst>
                                      </p:cBhvr>
                                      <p:to>
                                        <p:strVal val="visible"/>
                                      </p:to>
                                    </p:set>
                                    <p:set>
                                      <p:cBhvr>
                                        <p:cTn id="16" dur="455" fill="hold">
                                          <p:stCondLst>
                                            <p:cond delay="0"/>
                                          </p:stCondLst>
                                        </p:cTn>
                                        <p:tgtEl>
                                          <p:spTgt spid="3">
                                            <p:txEl>
                                              <p:pRg st="2" end="2"/>
                                            </p:txEl>
                                          </p:spTgt>
                                        </p:tgtEl>
                                        <p:attrNameLst>
                                          <p:attrName>style.rotation</p:attrName>
                                        </p:attrNameLst>
                                      </p:cBhvr>
                                      <p:to>
                                        <p:strVal val="-45.0"/>
                                      </p:to>
                                    </p:set>
                                    <p:anim calcmode="lin" valueType="num">
                                      <p:cBhvr>
                                        <p:cTn id="17"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6A4C-1D3F-B049-AA17-377608E552DD}"/>
              </a:ext>
            </a:extLst>
          </p:cNvPr>
          <p:cNvSpPr>
            <a:spLocks noGrp="1"/>
          </p:cNvSpPr>
          <p:nvPr>
            <p:ph type="title"/>
          </p:nvPr>
        </p:nvSpPr>
        <p:spPr/>
        <p:txBody>
          <a:bodyPr/>
          <a:lstStyle/>
          <a:p>
            <a:r>
              <a:rPr lang="en-US" altLang="tr-TR" dirty="0"/>
              <a:t>Types of Liquidity Risks</a:t>
            </a:r>
            <a:endParaRPr lang="en-US" dirty="0"/>
          </a:p>
        </p:txBody>
      </p:sp>
      <p:sp>
        <p:nvSpPr>
          <p:cNvPr id="3" name="Content Placeholder 2">
            <a:extLst>
              <a:ext uri="{FF2B5EF4-FFF2-40B4-BE49-F238E27FC236}">
                <a16:creationId xmlns:a16="http://schemas.microsoft.com/office/drawing/2014/main" id="{5DFFD07A-8E5F-444D-9CE6-8FDF3952972E}"/>
              </a:ext>
            </a:extLst>
          </p:cNvPr>
          <p:cNvSpPr>
            <a:spLocks noGrp="1"/>
          </p:cNvSpPr>
          <p:nvPr>
            <p:ph idx="1"/>
          </p:nvPr>
        </p:nvSpPr>
        <p:spPr/>
        <p:txBody>
          <a:bodyPr/>
          <a:lstStyle/>
          <a:p>
            <a:r>
              <a:rPr lang="en-US" altLang="tr-TR" sz="4000" dirty="0"/>
              <a:t>1. </a:t>
            </a:r>
            <a:r>
              <a:rPr lang="en-US" altLang="tr-TR" sz="4000" b="1" dirty="0"/>
              <a:t>Funding Risk</a:t>
            </a:r>
          </a:p>
          <a:p>
            <a:r>
              <a:rPr lang="en-US" altLang="tr-TR" sz="4000" dirty="0"/>
              <a:t>2. </a:t>
            </a:r>
            <a:r>
              <a:rPr lang="en-US" altLang="tr-TR" sz="4000" b="1" dirty="0"/>
              <a:t>Time Risk</a:t>
            </a:r>
            <a:endParaRPr lang="en-US" altLang="tr-TR" sz="4000" dirty="0"/>
          </a:p>
          <a:p>
            <a:r>
              <a:rPr lang="en-US" altLang="tr-TR" sz="4000" dirty="0"/>
              <a:t>3. </a:t>
            </a:r>
            <a:r>
              <a:rPr lang="en-US" altLang="tr-TR" sz="4000" b="1" dirty="0"/>
              <a:t>Call Risk</a:t>
            </a:r>
            <a:endParaRPr lang="en-US" altLang="tr-TR" sz="4000" dirty="0"/>
          </a:p>
          <a:p>
            <a:r>
              <a:rPr lang="en-US" altLang="tr-TR" sz="4000" dirty="0"/>
              <a:t>4.</a:t>
            </a:r>
            <a:r>
              <a:rPr lang="en-US" altLang="tr-TR" sz="4000" b="1" dirty="0"/>
              <a:t> Excessive Asset Growth Risk</a:t>
            </a:r>
          </a:p>
          <a:p>
            <a:endParaRPr lang="en-US" altLang="tr-TR" b="1" dirty="0"/>
          </a:p>
          <a:p>
            <a:endParaRPr lang="en-US" altLang="tr-TR" b="1" dirty="0"/>
          </a:p>
          <a:p>
            <a:endParaRPr lang="en-US" dirty="0"/>
          </a:p>
        </p:txBody>
      </p:sp>
      <p:sp>
        <p:nvSpPr>
          <p:cNvPr id="4" name="Footer Placeholder 3">
            <a:extLst>
              <a:ext uri="{FF2B5EF4-FFF2-40B4-BE49-F238E27FC236}">
                <a16:creationId xmlns:a16="http://schemas.microsoft.com/office/drawing/2014/main" id="{3DE1BBD4-DDBA-5D4A-9400-DFDFDD18E0A2}"/>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7A37BBF6-2EBD-AD45-BA09-8473A4011268}"/>
              </a:ext>
            </a:extLst>
          </p:cNvPr>
          <p:cNvSpPr>
            <a:spLocks noGrp="1"/>
          </p:cNvSpPr>
          <p:nvPr>
            <p:ph type="sldNum" sz="quarter" idx="12"/>
          </p:nvPr>
        </p:nvSpPr>
        <p:spPr/>
        <p:txBody>
          <a:bodyPr/>
          <a:lstStyle/>
          <a:p>
            <a:pPr>
              <a:defRPr/>
            </a:pPr>
            <a:fld id="{ABB5D004-AD72-544F-9BB7-31A2119CA304}" type="slidenum">
              <a:rPr lang="en-US" smtClean="0"/>
              <a:pPr>
                <a:defRPr/>
              </a:pPr>
              <a:t>12</a:t>
            </a:fld>
            <a:endParaRPr lang="en-US"/>
          </a:p>
        </p:txBody>
      </p:sp>
    </p:spTree>
    <p:extLst>
      <p:ext uri="{BB962C8B-B14F-4D97-AF65-F5344CB8AC3E}">
        <p14:creationId xmlns:p14="http://schemas.microsoft.com/office/powerpoint/2010/main" val="218391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CDFD0DA-5821-9042-BC5E-FB613FDD12C2}"/>
              </a:ext>
            </a:extLst>
          </p:cNvPr>
          <p:cNvSpPr>
            <a:spLocks noGrp="1"/>
          </p:cNvSpPr>
          <p:nvPr>
            <p:ph type="title"/>
          </p:nvPr>
        </p:nvSpPr>
        <p:spPr>
          <a:xfrm>
            <a:off x="1981200" y="0"/>
            <a:ext cx="8229600" cy="1143000"/>
          </a:xfrm>
        </p:spPr>
        <p:txBody>
          <a:bodyPr/>
          <a:lstStyle/>
          <a:p>
            <a:r>
              <a:rPr lang="en-US" altLang="tr-TR" dirty="0"/>
              <a:t>Types of Liquidity Risks</a:t>
            </a:r>
          </a:p>
        </p:txBody>
      </p:sp>
      <p:sp>
        <p:nvSpPr>
          <p:cNvPr id="3" name="Content Placeholder 2">
            <a:extLst>
              <a:ext uri="{FF2B5EF4-FFF2-40B4-BE49-F238E27FC236}">
                <a16:creationId xmlns:a16="http://schemas.microsoft.com/office/drawing/2014/main" id="{C104DF1C-1A58-EF4C-812E-675370D817A6}"/>
              </a:ext>
            </a:extLst>
          </p:cNvPr>
          <p:cNvSpPr>
            <a:spLocks noGrp="1"/>
          </p:cNvSpPr>
          <p:nvPr>
            <p:ph idx="1"/>
          </p:nvPr>
        </p:nvSpPr>
        <p:spPr>
          <a:xfrm>
            <a:off x="1981200" y="1041526"/>
            <a:ext cx="8229600" cy="4525963"/>
          </a:xfrm>
        </p:spPr>
        <p:txBody>
          <a:bodyPr/>
          <a:lstStyle/>
          <a:p>
            <a:r>
              <a:rPr lang="en-US" altLang="tr-TR" dirty="0"/>
              <a:t>Liquidity Risks:</a:t>
            </a:r>
          </a:p>
          <a:p>
            <a:r>
              <a:rPr lang="en-US" altLang="tr-TR" sz="3600" dirty="0"/>
              <a:t>1. </a:t>
            </a:r>
            <a:r>
              <a:rPr lang="en-US" altLang="tr-TR" sz="3600" b="1" dirty="0"/>
              <a:t>Funding Risk </a:t>
            </a:r>
            <a:r>
              <a:rPr lang="en-US" altLang="tr-TR" sz="3600" dirty="0"/>
              <a:t>– FR is related with the Balance Sheet Liabilities of the bank. FR arises when there is unexpected early withdrawal of deposits before the maturity date (due date) or unexpected non-renewal of deposits at the maturity date.  </a:t>
            </a:r>
            <a:endParaRPr lang="en-US" altLang="tr-TR" sz="3600" b="1" dirty="0"/>
          </a:p>
        </p:txBody>
      </p:sp>
      <p:sp>
        <p:nvSpPr>
          <p:cNvPr id="4" name="Footer Placeholder 3">
            <a:extLst>
              <a:ext uri="{FF2B5EF4-FFF2-40B4-BE49-F238E27FC236}">
                <a16:creationId xmlns:a16="http://schemas.microsoft.com/office/drawing/2014/main" id="{588E168C-B995-404B-9491-49164FF96EA1}"/>
              </a:ext>
            </a:extLst>
          </p:cNvPr>
          <p:cNvSpPr>
            <a:spLocks noGrp="1"/>
          </p:cNvSpPr>
          <p:nvPr>
            <p:ph type="ftr" sz="quarter" idx="11"/>
          </p:nvPr>
        </p:nvSpPr>
        <p:spPr/>
        <p:txBody>
          <a:bodyPr/>
          <a:lstStyle/>
          <a:p>
            <a:pPr>
              <a:defRPr/>
            </a:pPr>
            <a:r>
              <a:rPr lang="en-US"/>
              <a:t>bulentsenver@gmail.com</a:t>
            </a:r>
          </a:p>
        </p:txBody>
      </p:sp>
      <p:sp>
        <p:nvSpPr>
          <p:cNvPr id="35845" name="Slide Number Placeholder 4">
            <a:extLst>
              <a:ext uri="{FF2B5EF4-FFF2-40B4-BE49-F238E27FC236}">
                <a16:creationId xmlns:a16="http://schemas.microsoft.com/office/drawing/2014/main" id="{C5BA127E-EB9C-CF43-8EF3-3FF2C0CC57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FE0A4CE-8C0C-F047-8132-AABECF20628E}" type="slidenum">
              <a:rPr lang="en-US" altLang="tr-TR" sz="1200">
                <a:solidFill>
                  <a:srgbClr val="898989"/>
                </a:solidFill>
              </a:rPr>
              <a:pPr>
                <a:spcBef>
                  <a:spcPct val="0"/>
                </a:spcBef>
                <a:buFontTx/>
                <a:buNone/>
              </a:pPr>
              <a:t>13</a:t>
            </a:fld>
            <a:endParaRPr lang="en-US" altLang="tr-TR" sz="1200">
              <a:solidFill>
                <a:srgbClr val="898989"/>
              </a:solidFill>
            </a:endParaRPr>
          </a:p>
        </p:txBody>
      </p:sp>
    </p:spTree>
    <p:extLst>
      <p:ext uri="{BB962C8B-B14F-4D97-AF65-F5344CB8AC3E}">
        <p14:creationId xmlns:p14="http://schemas.microsoft.com/office/powerpoint/2010/main" val="147180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CDFD0DA-5821-9042-BC5E-FB613FDD12C2}"/>
              </a:ext>
            </a:extLst>
          </p:cNvPr>
          <p:cNvSpPr>
            <a:spLocks noGrp="1"/>
          </p:cNvSpPr>
          <p:nvPr>
            <p:ph type="title"/>
          </p:nvPr>
        </p:nvSpPr>
        <p:spPr>
          <a:xfrm>
            <a:off x="1981200" y="0"/>
            <a:ext cx="8229600" cy="1143000"/>
          </a:xfrm>
        </p:spPr>
        <p:txBody>
          <a:bodyPr/>
          <a:lstStyle/>
          <a:p>
            <a:r>
              <a:rPr lang="en-US" altLang="tr-TR" dirty="0"/>
              <a:t>Types of Liquidity Risks</a:t>
            </a:r>
          </a:p>
        </p:txBody>
      </p:sp>
      <p:sp>
        <p:nvSpPr>
          <p:cNvPr id="3" name="Content Placeholder 2">
            <a:extLst>
              <a:ext uri="{FF2B5EF4-FFF2-40B4-BE49-F238E27FC236}">
                <a16:creationId xmlns:a16="http://schemas.microsoft.com/office/drawing/2014/main" id="{C104DF1C-1A58-EF4C-812E-675370D817A6}"/>
              </a:ext>
            </a:extLst>
          </p:cNvPr>
          <p:cNvSpPr>
            <a:spLocks noGrp="1"/>
          </p:cNvSpPr>
          <p:nvPr>
            <p:ph idx="1"/>
          </p:nvPr>
        </p:nvSpPr>
        <p:spPr>
          <a:xfrm>
            <a:off x="1981200" y="1041526"/>
            <a:ext cx="8229600" cy="4525963"/>
          </a:xfrm>
        </p:spPr>
        <p:txBody>
          <a:bodyPr/>
          <a:lstStyle/>
          <a:p>
            <a:r>
              <a:rPr lang="en-US" altLang="tr-TR" dirty="0"/>
              <a:t>Liquidity Risks:</a:t>
            </a:r>
          </a:p>
          <a:p>
            <a:r>
              <a:rPr lang="en-US" altLang="tr-TR" dirty="0"/>
              <a:t>2. </a:t>
            </a:r>
            <a:r>
              <a:rPr lang="en-US" altLang="tr-TR" b="1" dirty="0"/>
              <a:t>Time Risk </a:t>
            </a:r>
            <a:r>
              <a:rPr lang="en-US" altLang="tr-TR" dirty="0"/>
              <a:t>- TR is related with the Balance Sheet Assets of the bank. TR arises when there is an unexpected non-payment of loan principal or interest amount (loan default) at the due date (maturity date) or when there is unexpected early payment of loan principal amount before its maturity date (closing the loan before the maturity date)  </a:t>
            </a:r>
            <a:endParaRPr lang="en-US" altLang="tr-TR" b="1" dirty="0"/>
          </a:p>
        </p:txBody>
      </p:sp>
      <p:sp>
        <p:nvSpPr>
          <p:cNvPr id="4" name="Footer Placeholder 3">
            <a:extLst>
              <a:ext uri="{FF2B5EF4-FFF2-40B4-BE49-F238E27FC236}">
                <a16:creationId xmlns:a16="http://schemas.microsoft.com/office/drawing/2014/main" id="{588E168C-B995-404B-9491-49164FF96EA1}"/>
              </a:ext>
            </a:extLst>
          </p:cNvPr>
          <p:cNvSpPr>
            <a:spLocks noGrp="1"/>
          </p:cNvSpPr>
          <p:nvPr>
            <p:ph type="ftr" sz="quarter" idx="11"/>
          </p:nvPr>
        </p:nvSpPr>
        <p:spPr/>
        <p:txBody>
          <a:bodyPr/>
          <a:lstStyle/>
          <a:p>
            <a:pPr>
              <a:defRPr/>
            </a:pPr>
            <a:r>
              <a:rPr lang="en-US"/>
              <a:t>bulentsenver@gmail.com</a:t>
            </a:r>
          </a:p>
        </p:txBody>
      </p:sp>
      <p:sp>
        <p:nvSpPr>
          <p:cNvPr id="35845" name="Slide Number Placeholder 4">
            <a:extLst>
              <a:ext uri="{FF2B5EF4-FFF2-40B4-BE49-F238E27FC236}">
                <a16:creationId xmlns:a16="http://schemas.microsoft.com/office/drawing/2014/main" id="{C5BA127E-EB9C-CF43-8EF3-3FF2C0CC57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FE0A4CE-8C0C-F047-8132-AABECF20628E}" type="slidenum">
              <a:rPr lang="en-US" altLang="tr-TR" sz="1200">
                <a:solidFill>
                  <a:srgbClr val="898989"/>
                </a:solidFill>
              </a:rPr>
              <a:pPr>
                <a:spcBef>
                  <a:spcPct val="0"/>
                </a:spcBef>
                <a:buFontTx/>
                <a:buNone/>
              </a:pPr>
              <a:t>14</a:t>
            </a:fld>
            <a:endParaRPr lang="en-US" altLang="tr-TR" sz="1200">
              <a:solidFill>
                <a:srgbClr val="898989"/>
              </a:solidFill>
            </a:endParaRPr>
          </a:p>
        </p:txBody>
      </p:sp>
    </p:spTree>
    <p:extLst>
      <p:ext uri="{BB962C8B-B14F-4D97-AF65-F5344CB8AC3E}">
        <p14:creationId xmlns:p14="http://schemas.microsoft.com/office/powerpoint/2010/main" val="713829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CDFD0DA-5821-9042-BC5E-FB613FDD12C2}"/>
              </a:ext>
            </a:extLst>
          </p:cNvPr>
          <p:cNvSpPr>
            <a:spLocks noGrp="1"/>
          </p:cNvSpPr>
          <p:nvPr>
            <p:ph type="title"/>
          </p:nvPr>
        </p:nvSpPr>
        <p:spPr>
          <a:xfrm>
            <a:off x="1981200" y="0"/>
            <a:ext cx="8229600" cy="1143000"/>
          </a:xfrm>
        </p:spPr>
        <p:txBody>
          <a:bodyPr/>
          <a:lstStyle/>
          <a:p>
            <a:r>
              <a:rPr lang="en-US" altLang="tr-TR" dirty="0"/>
              <a:t>Types of Liquidity Risks</a:t>
            </a:r>
          </a:p>
        </p:txBody>
      </p:sp>
      <p:sp>
        <p:nvSpPr>
          <p:cNvPr id="3" name="Content Placeholder 2">
            <a:extLst>
              <a:ext uri="{FF2B5EF4-FFF2-40B4-BE49-F238E27FC236}">
                <a16:creationId xmlns:a16="http://schemas.microsoft.com/office/drawing/2014/main" id="{C104DF1C-1A58-EF4C-812E-675370D817A6}"/>
              </a:ext>
            </a:extLst>
          </p:cNvPr>
          <p:cNvSpPr>
            <a:spLocks noGrp="1"/>
          </p:cNvSpPr>
          <p:nvPr>
            <p:ph idx="1"/>
          </p:nvPr>
        </p:nvSpPr>
        <p:spPr>
          <a:xfrm>
            <a:off x="1981200" y="1041526"/>
            <a:ext cx="8229600" cy="4525963"/>
          </a:xfrm>
        </p:spPr>
        <p:txBody>
          <a:bodyPr/>
          <a:lstStyle/>
          <a:p>
            <a:r>
              <a:rPr lang="en-US" altLang="tr-TR" dirty="0"/>
              <a:t>Liquidity Risks:</a:t>
            </a:r>
          </a:p>
          <a:p>
            <a:r>
              <a:rPr lang="en-US" altLang="tr-TR" dirty="0"/>
              <a:t>3. </a:t>
            </a:r>
            <a:r>
              <a:rPr lang="en-US" altLang="tr-TR" b="1" dirty="0"/>
              <a:t>Call Risk</a:t>
            </a:r>
            <a:r>
              <a:rPr lang="en-US" altLang="tr-TR" dirty="0"/>
              <a:t> – CR is related with the Off-Balance Sheet items ”Contingent Liabilities &amp; Commitments” of the bank. CR arises when there is an unexpected indemnification of a Contingent Liability or Commitment. The bank is force to make payment on behalf of its customer because of the guarantee given by the bank.</a:t>
            </a:r>
            <a:endParaRPr lang="en-US" altLang="tr-TR" b="1" dirty="0"/>
          </a:p>
          <a:p>
            <a:endParaRPr lang="en-US" altLang="tr-TR" b="1" dirty="0"/>
          </a:p>
        </p:txBody>
      </p:sp>
      <p:sp>
        <p:nvSpPr>
          <p:cNvPr id="4" name="Footer Placeholder 3">
            <a:extLst>
              <a:ext uri="{FF2B5EF4-FFF2-40B4-BE49-F238E27FC236}">
                <a16:creationId xmlns:a16="http://schemas.microsoft.com/office/drawing/2014/main" id="{588E168C-B995-404B-9491-49164FF96EA1}"/>
              </a:ext>
            </a:extLst>
          </p:cNvPr>
          <p:cNvSpPr>
            <a:spLocks noGrp="1"/>
          </p:cNvSpPr>
          <p:nvPr>
            <p:ph type="ftr" sz="quarter" idx="11"/>
          </p:nvPr>
        </p:nvSpPr>
        <p:spPr/>
        <p:txBody>
          <a:bodyPr/>
          <a:lstStyle/>
          <a:p>
            <a:pPr>
              <a:defRPr/>
            </a:pPr>
            <a:r>
              <a:rPr lang="en-US"/>
              <a:t>bulentsenver@gmail.com</a:t>
            </a:r>
          </a:p>
        </p:txBody>
      </p:sp>
      <p:sp>
        <p:nvSpPr>
          <p:cNvPr id="35845" name="Slide Number Placeholder 4">
            <a:extLst>
              <a:ext uri="{FF2B5EF4-FFF2-40B4-BE49-F238E27FC236}">
                <a16:creationId xmlns:a16="http://schemas.microsoft.com/office/drawing/2014/main" id="{C5BA127E-EB9C-CF43-8EF3-3FF2C0CC57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FE0A4CE-8C0C-F047-8132-AABECF20628E}" type="slidenum">
              <a:rPr lang="en-US" altLang="tr-TR" sz="1200">
                <a:solidFill>
                  <a:srgbClr val="898989"/>
                </a:solidFill>
              </a:rPr>
              <a:pPr>
                <a:spcBef>
                  <a:spcPct val="0"/>
                </a:spcBef>
                <a:buFontTx/>
                <a:buNone/>
              </a:pPr>
              <a:t>15</a:t>
            </a:fld>
            <a:endParaRPr lang="en-US" altLang="tr-TR" sz="1200">
              <a:solidFill>
                <a:srgbClr val="898989"/>
              </a:solidFill>
            </a:endParaRPr>
          </a:p>
        </p:txBody>
      </p:sp>
    </p:spTree>
    <p:extLst>
      <p:ext uri="{BB962C8B-B14F-4D97-AF65-F5344CB8AC3E}">
        <p14:creationId xmlns:p14="http://schemas.microsoft.com/office/powerpoint/2010/main" val="2988216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CDFD0DA-5821-9042-BC5E-FB613FDD12C2}"/>
              </a:ext>
            </a:extLst>
          </p:cNvPr>
          <p:cNvSpPr>
            <a:spLocks noGrp="1"/>
          </p:cNvSpPr>
          <p:nvPr>
            <p:ph type="title"/>
          </p:nvPr>
        </p:nvSpPr>
        <p:spPr>
          <a:xfrm>
            <a:off x="1981200" y="0"/>
            <a:ext cx="8229600" cy="1143000"/>
          </a:xfrm>
        </p:spPr>
        <p:txBody>
          <a:bodyPr/>
          <a:lstStyle/>
          <a:p>
            <a:r>
              <a:rPr lang="en-US" altLang="tr-TR" dirty="0"/>
              <a:t>Types of Liquidity Risks</a:t>
            </a:r>
          </a:p>
        </p:txBody>
      </p:sp>
      <p:sp>
        <p:nvSpPr>
          <p:cNvPr id="3" name="Content Placeholder 2">
            <a:extLst>
              <a:ext uri="{FF2B5EF4-FFF2-40B4-BE49-F238E27FC236}">
                <a16:creationId xmlns:a16="http://schemas.microsoft.com/office/drawing/2014/main" id="{C104DF1C-1A58-EF4C-812E-675370D817A6}"/>
              </a:ext>
            </a:extLst>
          </p:cNvPr>
          <p:cNvSpPr>
            <a:spLocks noGrp="1"/>
          </p:cNvSpPr>
          <p:nvPr>
            <p:ph idx="1"/>
          </p:nvPr>
        </p:nvSpPr>
        <p:spPr>
          <a:xfrm>
            <a:off x="1981200" y="1041526"/>
            <a:ext cx="8229600" cy="4525963"/>
          </a:xfrm>
        </p:spPr>
        <p:txBody>
          <a:bodyPr/>
          <a:lstStyle/>
          <a:p>
            <a:r>
              <a:rPr lang="en-US" altLang="tr-TR" dirty="0"/>
              <a:t>Liquidity Risks:</a:t>
            </a:r>
          </a:p>
          <a:p>
            <a:r>
              <a:rPr lang="en-US" altLang="tr-TR" dirty="0"/>
              <a:t>4. </a:t>
            </a:r>
            <a:r>
              <a:rPr lang="en-US" altLang="tr-TR" b="1" dirty="0"/>
              <a:t>Excessive Asset Growth Risk </a:t>
            </a:r>
            <a:r>
              <a:rPr lang="en-US" altLang="tr-TR" dirty="0"/>
              <a:t>– EAG risk arises when a bank wants to grow its assets; especially grow its Loan Portfolio with such a high speed that the treasury department of the bank can not find sufficient funds with reasonable terms &amp; conditions to give these loans. </a:t>
            </a:r>
            <a:endParaRPr lang="en-US" altLang="tr-TR" b="1" dirty="0"/>
          </a:p>
        </p:txBody>
      </p:sp>
      <p:sp>
        <p:nvSpPr>
          <p:cNvPr id="4" name="Footer Placeholder 3">
            <a:extLst>
              <a:ext uri="{FF2B5EF4-FFF2-40B4-BE49-F238E27FC236}">
                <a16:creationId xmlns:a16="http://schemas.microsoft.com/office/drawing/2014/main" id="{588E168C-B995-404B-9491-49164FF96EA1}"/>
              </a:ext>
            </a:extLst>
          </p:cNvPr>
          <p:cNvSpPr>
            <a:spLocks noGrp="1"/>
          </p:cNvSpPr>
          <p:nvPr>
            <p:ph type="ftr" sz="quarter" idx="11"/>
          </p:nvPr>
        </p:nvSpPr>
        <p:spPr/>
        <p:txBody>
          <a:bodyPr/>
          <a:lstStyle/>
          <a:p>
            <a:pPr>
              <a:defRPr/>
            </a:pPr>
            <a:r>
              <a:rPr lang="en-US"/>
              <a:t>bulentsenver@gmail.com</a:t>
            </a:r>
          </a:p>
        </p:txBody>
      </p:sp>
      <p:sp>
        <p:nvSpPr>
          <p:cNvPr id="35845" name="Slide Number Placeholder 4">
            <a:extLst>
              <a:ext uri="{FF2B5EF4-FFF2-40B4-BE49-F238E27FC236}">
                <a16:creationId xmlns:a16="http://schemas.microsoft.com/office/drawing/2014/main" id="{C5BA127E-EB9C-CF43-8EF3-3FF2C0CC57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FE0A4CE-8C0C-F047-8132-AABECF20628E}" type="slidenum">
              <a:rPr lang="en-US" altLang="tr-TR" sz="1200">
                <a:solidFill>
                  <a:srgbClr val="898989"/>
                </a:solidFill>
              </a:rPr>
              <a:pPr>
                <a:spcBef>
                  <a:spcPct val="0"/>
                </a:spcBef>
                <a:buFontTx/>
                <a:buNone/>
              </a:pPr>
              <a:t>16</a:t>
            </a:fld>
            <a:endParaRPr lang="en-US" altLang="tr-TR" sz="1200">
              <a:solidFill>
                <a:srgbClr val="898989"/>
              </a:solidFill>
            </a:endParaRPr>
          </a:p>
        </p:txBody>
      </p:sp>
    </p:spTree>
    <p:extLst>
      <p:ext uri="{BB962C8B-B14F-4D97-AF65-F5344CB8AC3E}">
        <p14:creationId xmlns:p14="http://schemas.microsoft.com/office/powerpoint/2010/main" val="953824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1020-DC8D-AB4B-B479-1740F580003E}"/>
              </a:ext>
            </a:extLst>
          </p:cNvPr>
          <p:cNvSpPr>
            <a:spLocks noGrp="1"/>
          </p:cNvSpPr>
          <p:nvPr>
            <p:ph type="title"/>
          </p:nvPr>
        </p:nvSpPr>
        <p:spPr>
          <a:xfrm>
            <a:off x="838200" y="-110169"/>
            <a:ext cx="10515600" cy="1325563"/>
          </a:xfrm>
        </p:spPr>
        <p:txBody>
          <a:bodyPr>
            <a:normAutofit/>
          </a:bodyPr>
          <a:lstStyle/>
          <a:p>
            <a:r>
              <a:rPr lang="en-TR" sz="3200" dirty="0"/>
              <a:t>We will Learn This Week?</a:t>
            </a:r>
          </a:p>
        </p:txBody>
      </p:sp>
      <p:sp>
        <p:nvSpPr>
          <p:cNvPr id="3" name="Content Placeholder 2">
            <a:extLst>
              <a:ext uri="{FF2B5EF4-FFF2-40B4-BE49-F238E27FC236}">
                <a16:creationId xmlns:a16="http://schemas.microsoft.com/office/drawing/2014/main" id="{F748A6D7-BCB2-8C45-B1E2-CDE9B2434A30}"/>
              </a:ext>
            </a:extLst>
          </p:cNvPr>
          <p:cNvSpPr>
            <a:spLocks noGrp="1"/>
          </p:cNvSpPr>
          <p:nvPr>
            <p:ph idx="1"/>
          </p:nvPr>
        </p:nvSpPr>
        <p:spPr>
          <a:xfrm>
            <a:off x="838200" y="936435"/>
            <a:ext cx="10515600" cy="5519490"/>
          </a:xfrm>
        </p:spPr>
        <p:txBody>
          <a:bodyPr>
            <a:normAutofit fontScale="62500" lnSpcReduction="20000"/>
          </a:bodyPr>
          <a:lstStyle/>
          <a:p>
            <a:pPr marL="514350" indent="-514350">
              <a:buAutoNum type="arabicPeriod"/>
            </a:pPr>
            <a:r>
              <a:rPr lang="en-TR" sz="4000" dirty="0"/>
              <a:t>Banking Risks Categorisation Method</a:t>
            </a:r>
          </a:p>
          <a:p>
            <a:pPr marL="514350" indent="-514350">
              <a:buAutoNum type="arabicPeriod"/>
            </a:pPr>
            <a:r>
              <a:rPr lang="en-TR" sz="4000" dirty="0"/>
              <a:t>Bank Financial Risks</a:t>
            </a:r>
          </a:p>
          <a:p>
            <a:pPr marL="514350" indent="-514350">
              <a:buAutoNum type="arabicPeriod"/>
            </a:pPr>
            <a:r>
              <a:rPr lang="en-TR" sz="4000" dirty="0"/>
              <a:t>Bank analytics &amp; Policy Risks</a:t>
            </a:r>
          </a:p>
          <a:p>
            <a:pPr marL="514350" indent="-514350">
              <a:buAutoNum type="arabicPeriod"/>
            </a:pPr>
            <a:r>
              <a:rPr lang="en-TR" sz="4000" dirty="0"/>
              <a:t>Bank Operation Risks</a:t>
            </a:r>
          </a:p>
          <a:p>
            <a:pPr marL="0" indent="0">
              <a:buNone/>
            </a:pPr>
            <a:r>
              <a:rPr lang="en-TR" sz="4000" dirty="0"/>
              <a:t>5 CAMEL-SO Banking Risks</a:t>
            </a:r>
          </a:p>
          <a:p>
            <a:r>
              <a:rPr lang="en-US" altLang="tr-TR" sz="4000" b="1" dirty="0"/>
              <a:t>C</a:t>
            </a:r>
            <a:r>
              <a:rPr lang="en-US" altLang="tr-TR" sz="4000" dirty="0"/>
              <a:t>apital adequacy risk</a:t>
            </a:r>
          </a:p>
          <a:p>
            <a:r>
              <a:rPr lang="en-US" altLang="tr-TR" sz="4000" b="1" dirty="0"/>
              <a:t>A</a:t>
            </a:r>
            <a:r>
              <a:rPr lang="en-US" altLang="tr-TR" sz="4000" dirty="0"/>
              <a:t>sset quality risk</a:t>
            </a:r>
          </a:p>
          <a:p>
            <a:r>
              <a:rPr lang="en-US" altLang="tr-TR" sz="4000" b="1" dirty="0"/>
              <a:t>M</a:t>
            </a:r>
            <a:r>
              <a:rPr lang="en-US" altLang="tr-TR" sz="4000" dirty="0"/>
              <a:t>anagement quality risk</a:t>
            </a:r>
          </a:p>
          <a:p>
            <a:r>
              <a:rPr lang="en-US" altLang="tr-TR" sz="4000" b="1" dirty="0"/>
              <a:t>E</a:t>
            </a:r>
            <a:r>
              <a:rPr lang="en-US" altLang="tr-TR" sz="4000" dirty="0"/>
              <a:t>arnings, Efficiency, profitability risk</a:t>
            </a:r>
          </a:p>
          <a:p>
            <a:r>
              <a:rPr lang="en-US" altLang="tr-TR" sz="4000" b="1" dirty="0"/>
              <a:t>L</a:t>
            </a:r>
            <a:r>
              <a:rPr lang="en-US" altLang="tr-TR" sz="4000" dirty="0"/>
              <a:t>iquidity risk</a:t>
            </a:r>
          </a:p>
          <a:p>
            <a:r>
              <a:rPr lang="en-US" altLang="tr-TR" sz="4000" b="1" dirty="0"/>
              <a:t>O</a:t>
            </a:r>
            <a:r>
              <a:rPr lang="en-US" altLang="tr-TR" sz="4000" dirty="0"/>
              <a:t>perations risk</a:t>
            </a:r>
          </a:p>
          <a:p>
            <a:r>
              <a:rPr lang="en-US" altLang="tr-TR" sz="4000" b="1" dirty="0"/>
              <a:t>S</a:t>
            </a:r>
            <a:r>
              <a:rPr lang="en-US" altLang="tr-TR" sz="4000" dirty="0"/>
              <a:t>ensitivity risk </a:t>
            </a:r>
          </a:p>
          <a:p>
            <a:pPr marL="0" indent="0">
              <a:buNone/>
            </a:pPr>
            <a:br>
              <a:rPr lang="en-TR" dirty="0"/>
            </a:br>
            <a:br>
              <a:rPr lang="en-TR" dirty="0"/>
            </a:br>
            <a:endParaRPr lang="en-US" altLang="tr-TR" b="1"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p:txBody>
      </p:sp>
      <p:sp>
        <p:nvSpPr>
          <p:cNvPr id="4" name="Footer Placeholder 3">
            <a:extLst>
              <a:ext uri="{FF2B5EF4-FFF2-40B4-BE49-F238E27FC236}">
                <a16:creationId xmlns:a16="http://schemas.microsoft.com/office/drawing/2014/main" id="{D2B684E0-E358-0246-810B-835F0D784988}"/>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D143AA5A-60AC-DC4D-8FB5-EA3E4F6922FF}"/>
              </a:ext>
            </a:extLst>
          </p:cNvPr>
          <p:cNvSpPr>
            <a:spLocks noGrp="1"/>
          </p:cNvSpPr>
          <p:nvPr>
            <p:ph type="sldNum" sz="quarter" idx="12"/>
          </p:nvPr>
        </p:nvSpPr>
        <p:spPr/>
        <p:txBody>
          <a:bodyPr/>
          <a:lstStyle/>
          <a:p>
            <a:pPr>
              <a:defRPr/>
            </a:pPr>
            <a:fld id="{ABB5D004-AD72-544F-9BB7-31A2119CA304}" type="slidenum">
              <a:rPr lang="en-US" smtClean="0"/>
              <a:pPr>
                <a:defRPr/>
              </a:pPr>
              <a:t>2</a:t>
            </a:fld>
            <a:endParaRPr lang="en-US"/>
          </a:p>
        </p:txBody>
      </p:sp>
    </p:spTree>
    <p:extLst>
      <p:ext uri="{BB962C8B-B14F-4D97-AF65-F5344CB8AC3E}">
        <p14:creationId xmlns:p14="http://schemas.microsoft.com/office/powerpoint/2010/main" val="158545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a:extLst>
              <a:ext uri="{FF2B5EF4-FFF2-40B4-BE49-F238E27FC236}">
                <a16:creationId xmlns:a16="http://schemas.microsoft.com/office/drawing/2014/main" id="{5371C212-5FA1-E847-B72F-50B2193D4AAC}"/>
              </a:ext>
            </a:extLst>
          </p:cNvPr>
          <p:cNvSpPr>
            <a:spLocks noGrp="1"/>
          </p:cNvSpPr>
          <p:nvPr>
            <p:ph type="ctrTitle"/>
          </p:nvPr>
        </p:nvSpPr>
        <p:spPr/>
        <p:txBody>
          <a:bodyPr/>
          <a:lstStyle/>
          <a:p>
            <a:r>
              <a:rPr lang="en-US" altLang="tr-TR"/>
              <a:t>BANKING RISKS</a:t>
            </a:r>
          </a:p>
        </p:txBody>
      </p:sp>
      <p:sp>
        <p:nvSpPr>
          <p:cNvPr id="32771" name="Text Placeholder 6">
            <a:extLst>
              <a:ext uri="{FF2B5EF4-FFF2-40B4-BE49-F238E27FC236}">
                <a16:creationId xmlns:a16="http://schemas.microsoft.com/office/drawing/2014/main" id="{4A9F5677-B9A6-4F48-91DE-CAD03AC261EA}"/>
              </a:ext>
            </a:extLst>
          </p:cNvPr>
          <p:cNvSpPr>
            <a:spLocks noGrp="1"/>
          </p:cNvSpPr>
          <p:nvPr>
            <p:ph type="subTitle" idx="1"/>
          </p:nvPr>
        </p:nvSpPr>
        <p:spPr/>
        <p:txBody>
          <a:bodyPr/>
          <a:lstStyle/>
          <a:p>
            <a:r>
              <a:rPr lang="en-US" altLang="tr-TR">
                <a:solidFill>
                  <a:srgbClr val="898989"/>
                </a:solidFill>
              </a:rPr>
              <a:t>Risks</a:t>
            </a:r>
          </a:p>
        </p:txBody>
      </p:sp>
      <p:sp>
        <p:nvSpPr>
          <p:cNvPr id="32772" name="Footer Placeholder 3">
            <a:extLst>
              <a:ext uri="{FF2B5EF4-FFF2-40B4-BE49-F238E27FC236}">
                <a16:creationId xmlns:a16="http://schemas.microsoft.com/office/drawing/2014/main" id="{F98E8AC8-38EC-4C4A-9169-94F57066BA6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tr-TR" sz="1200">
                <a:solidFill>
                  <a:srgbClr val="898989"/>
                </a:solidFill>
              </a:rPr>
              <a:t>bulentsenver@gmail.com</a:t>
            </a:r>
          </a:p>
        </p:txBody>
      </p:sp>
      <p:sp>
        <p:nvSpPr>
          <p:cNvPr id="32773" name="Slide Number Placeholder 4">
            <a:extLst>
              <a:ext uri="{FF2B5EF4-FFF2-40B4-BE49-F238E27FC236}">
                <a16:creationId xmlns:a16="http://schemas.microsoft.com/office/drawing/2014/main" id="{1B17BA23-5BA3-C54B-9406-D4DD7C2EB8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D77717B-38F0-534D-B8C5-99615F267A2E}" type="slidenum">
              <a:rPr lang="en-US" altLang="tr-TR" sz="1200">
                <a:solidFill>
                  <a:srgbClr val="898989"/>
                </a:solidFill>
              </a:rPr>
              <a:pPr>
                <a:spcBef>
                  <a:spcPct val="0"/>
                </a:spcBef>
                <a:buFontTx/>
                <a:buNone/>
              </a:pPr>
              <a:t>3</a:t>
            </a:fld>
            <a:endParaRPr lang="en-US" altLang="tr-TR" sz="1200">
              <a:solidFill>
                <a:srgbClr val="898989"/>
              </a:solidFill>
            </a:endParaRPr>
          </a:p>
        </p:txBody>
      </p:sp>
    </p:spTree>
    <p:extLst>
      <p:ext uri="{BB962C8B-B14F-4D97-AF65-F5344CB8AC3E}">
        <p14:creationId xmlns:p14="http://schemas.microsoft.com/office/powerpoint/2010/main" val="225266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FE53A4F9-14DC-3F4D-B46C-4B58B0A5D34C}"/>
              </a:ext>
            </a:extLst>
          </p:cNvPr>
          <p:cNvSpPr>
            <a:spLocks noChangeArrowheads="1"/>
          </p:cNvSpPr>
          <p:nvPr/>
        </p:nvSpPr>
        <p:spPr bwMode="auto">
          <a:xfrm>
            <a:off x="1524000" y="-58738"/>
            <a:ext cx="9144000" cy="98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TR" sz="2400" b="1" dirty="0" err="1">
                <a:solidFill>
                  <a:srgbClr val="006600"/>
                </a:solidFill>
                <a:cs typeface="Times New Roman" panose="02020603050405020304" pitchFamily="18" charset="0"/>
              </a:rPr>
              <a:t>Risks</a:t>
            </a:r>
            <a:r>
              <a:rPr lang="tr-TR" altLang="en-TR" sz="2400" b="1" dirty="0">
                <a:solidFill>
                  <a:srgbClr val="006600"/>
                </a:solidFill>
                <a:cs typeface="Times New Roman" panose="02020603050405020304" pitchFamily="18" charset="0"/>
              </a:rPr>
              <a:t> in </a:t>
            </a:r>
            <a:r>
              <a:rPr lang="tr-TR" altLang="en-TR" sz="2400" b="1" dirty="0" err="1">
                <a:solidFill>
                  <a:srgbClr val="006600"/>
                </a:solidFill>
                <a:cs typeface="Times New Roman" panose="02020603050405020304" pitchFamily="18" charset="0"/>
              </a:rPr>
              <a:t>Banks</a:t>
            </a:r>
            <a:endParaRPr lang="en-US" altLang="en-TR" sz="2400" b="1" dirty="0">
              <a:solidFill>
                <a:srgbClr val="006600"/>
              </a:solidFill>
              <a:cs typeface="Times New Roman" panose="02020603050405020304" pitchFamily="18" charset="0"/>
            </a:endParaRPr>
          </a:p>
        </p:txBody>
      </p:sp>
      <p:sp>
        <p:nvSpPr>
          <p:cNvPr id="13315" name="Rectangle 7">
            <a:extLst>
              <a:ext uri="{FF2B5EF4-FFF2-40B4-BE49-F238E27FC236}">
                <a16:creationId xmlns:a16="http://schemas.microsoft.com/office/drawing/2014/main" id="{EEC09576-B206-AD43-B8ED-7C107FD34DBD}"/>
              </a:ext>
            </a:extLst>
          </p:cNvPr>
          <p:cNvSpPr>
            <a:spLocks noChangeArrowheads="1"/>
          </p:cNvSpPr>
          <p:nvPr/>
        </p:nvSpPr>
        <p:spPr bwMode="auto">
          <a:xfrm>
            <a:off x="5627688" y="4427539"/>
            <a:ext cx="1401762" cy="579437"/>
          </a:xfrm>
          <a:prstGeom prst="rect">
            <a:avLst/>
          </a:prstGeom>
          <a:solidFill>
            <a:srgbClr val="FF9999">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Concentration</a:t>
            </a:r>
          </a:p>
          <a:p>
            <a:pPr algn="ctr" eaLnBrk="1" hangingPunct="1"/>
            <a:r>
              <a:rPr lang="tr-TR" altLang="en-TR" sz="1200" b="1"/>
              <a:t>Risk</a:t>
            </a:r>
            <a:endParaRPr lang="en-US" altLang="en-TR" sz="1200" b="1"/>
          </a:p>
        </p:txBody>
      </p:sp>
      <p:sp>
        <p:nvSpPr>
          <p:cNvPr id="13316" name="Rectangle 8">
            <a:extLst>
              <a:ext uri="{FF2B5EF4-FFF2-40B4-BE49-F238E27FC236}">
                <a16:creationId xmlns:a16="http://schemas.microsoft.com/office/drawing/2014/main" id="{CE6BA239-9197-2841-9DFA-4CE1189DA833}"/>
              </a:ext>
            </a:extLst>
          </p:cNvPr>
          <p:cNvSpPr>
            <a:spLocks noChangeArrowheads="1"/>
          </p:cNvSpPr>
          <p:nvPr/>
        </p:nvSpPr>
        <p:spPr bwMode="auto">
          <a:xfrm>
            <a:off x="5627688" y="3821114"/>
            <a:ext cx="1414462" cy="479425"/>
          </a:xfrm>
          <a:prstGeom prst="rect">
            <a:avLst/>
          </a:prstGeom>
          <a:solidFill>
            <a:srgbClr val="FF9999">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Transaction &amp;</a:t>
            </a:r>
          </a:p>
          <a:p>
            <a:pPr algn="ctr" eaLnBrk="1" hangingPunct="1"/>
            <a:r>
              <a:rPr lang="tr-TR" altLang="en-TR" sz="1200" b="1"/>
              <a:t> Business </a:t>
            </a:r>
            <a:r>
              <a:rPr lang="en-US" altLang="en-TR" sz="1200" b="1"/>
              <a:t>Risk</a:t>
            </a:r>
          </a:p>
        </p:txBody>
      </p:sp>
      <p:sp>
        <p:nvSpPr>
          <p:cNvPr id="13317" name="Rectangle 9">
            <a:extLst>
              <a:ext uri="{FF2B5EF4-FFF2-40B4-BE49-F238E27FC236}">
                <a16:creationId xmlns:a16="http://schemas.microsoft.com/office/drawing/2014/main" id="{FE23F542-8098-324B-B16F-66E66B95CCEC}"/>
              </a:ext>
            </a:extLst>
          </p:cNvPr>
          <p:cNvSpPr>
            <a:spLocks noChangeArrowheads="1"/>
          </p:cNvSpPr>
          <p:nvPr/>
        </p:nvSpPr>
        <p:spPr bwMode="auto">
          <a:xfrm>
            <a:off x="7972425" y="3500439"/>
            <a:ext cx="1085850" cy="396875"/>
          </a:xfrm>
          <a:prstGeom prst="rect">
            <a:avLst/>
          </a:prstGeom>
          <a:solidFill>
            <a:srgbClr val="FF9999">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Counterparty</a:t>
            </a:r>
          </a:p>
          <a:p>
            <a:pPr algn="ctr" eaLnBrk="1" hangingPunct="1"/>
            <a:r>
              <a:rPr lang="tr-TR" altLang="en-TR" sz="1200" b="1"/>
              <a:t>Credit </a:t>
            </a:r>
            <a:r>
              <a:rPr lang="en-US" altLang="en-TR" sz="1200" b="1"/>
              <a:t>Risk</a:t>
            </a:r>
          </a:p>
        </p:txBody>
      </p:sp>
      <p:sp>
        <p:nvSpPr>
          <p:cNvPr id="13318" name="Rectangle 10">
            <a:extLst>
              <a:ext uri="{FF2B5EF4-FFF2-40B4-BE49-F238E27FC236}">
                <a16:creationId xmlns:a16="http://schemas.microsoft.com/office/drawing/2014/main" id="{22525D5A-2ABC-D94B-BA93-8B7124774D56}"/>
              </a:ext>
            </a:extLst>
          </p:cNvPr>
          <p:cNvSpPr>
            <a:spLocks noChangeArrowheads="1"/>
          </p:cNvSpPr>
          <p:nvPr/>
        </p:nvSpPr>
        <p:spPr bwMode="auto">
          <a:xfrm>
            <a:off x="7972426" y="4125914"/>
            <a:ext cx="1033463" cy="396875"/>
          </a:xfrm>
          <a:prstGeom prst="rect">
            <a:avLst/>
          </a:prstGeom>
          <a:solidFill>
            <a:srgbClr val="FF9999">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Issuer</a:t>
            </a:r>
            <a:r>
              <a:rPr lang="en-US" altLang="en-TR" sz="1200" b="1"/>
              <a:t> Risk</a:t>
            </a:r>
          </a:p>
        </p:txBody>
      </p:sp>
      <p:sp>
        <p:nvSpPr>
          <p:cNvPr id="13319" name="Line 11">
            <a:extLst>
              <a:ext uri="{FF2B5EF4-FFF2-40B4-BE49-F238E27FC236}">
                <a16:creationId xmlns:a16="http://schemas.microsoft.com/office/drawing/2014/main" id="{61B0EB57-B5C1-6E4E-B914-AB2E440A8F72}"/>
              </a:ext>
            </a:extLst>
          </p:cNvPr>
          <p:cNvSpPr>
            <a:spLocks noChangeShapeType="1"/>
          </p:cNvSpPr>
          <p:nvPr/>
        </p:nvSpPr>
        <p:spPr bwMode="auto">
          <a:xfrm>
            <a:off x="5248275" y="4651375"/>
            <a:ext cx="3698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20" name="Line 12">
            <a:extLst>
              <a:ext uri="{FF2B5EF4-FFF2-40B4-BE49-F238E27FC236}">
                <a16:creationId xmlns:a16="http://schemas.microsoft.com/office/drawing/2014/main" id="{6368DA38-400F-3248-A27E-4C00CEF7CB49}"/>
              </a:ext>
            </a:extLst>
          </p:cNvPr>
          <p:cNvSpPr>
            <a:spLocks noChangeShapeType="1"/>
          </p:cNvSpPr>
          <p:nvPr/>
        </p:nvSpPr>
        <p:spPr bwMode="auto">
          <a:xfrm>
            <a:off x="5243513" y="4098925"/>
            <a:ext cx="0" cy="546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sp>
        <p:nvSpPr>
          <p:cNvPr id="13321" name="Line 13">
            <a:extLst>
              <a:ext uri="{FF2B5EF4-FFF2-40B4-BE49-F238E27FC236}">
                <a16:creationId xmlns:a16="http://schemas.microsoft.com/office/drawing/2014/main" id="{E08244C8-A3E8-CD43-B18D-8477D14F8E49}"/>
              </a:ext>
            </a:extLst>
          </p:cNvPr>
          <p:cNvSpPr>
            <a:spLocks noChangeShapeType="1"/>
          </p:cNvSpPr>
          <p:nvPr/>
        </p:nvSpPr>
        <p:spPr bwMode="auto">
          <a:xfrm flipH="1">
            <a:off x="7331075" y="4354513"/>
            <a:ext cx="3381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sp>
        <p:nvSpPr>
          <p:cNvPr id="13322" name="Line 14">
            <a:extLst>
              <a:ext uri="{FF2B5EF4-FFF2-40B4-BE49-F238E27FC236}">
                <a16:creationId xmlns:a16="http://schemas.microsoft.com/office/drawing/2014/main" id="{61E3B9BF-0DC5-6D48-A6D5-398826CEC476}"/>
              </a:ext>
            </a:extLst>
          </p:cNvPr>
          <p:cNvSpPr>
            <a:spLocks noChangeShapeType="1"/>
          </p:cNvSpPr>
          <p:nvPr/>
        </p:nvSpPr>
        <p:spPr bwMode="auto">
          <a:xfrm>
            <a:off x="7658100" y="3744913"/>
            <a:ext cx="2936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23" name="Line 15">
            <a:extLst>
              <a:ext uri="{FF2B5EF4-FFF2-40B4-BE49-F238E27FC236}">
                <a16:creationId xmlns:a16="http://schemas.microsoft.com/office/drawing/2014/main" id="{4A201BC6-FED5-BA43-ACDD-32FBB334A693}"/>
              </a:ext>
            </a:extLst>
          </p:cNvPr>
          <p:cNvSpPr>
            <a:spLocks noChangeShapeType="1"/>
          </p:cNvSpPr>
          <p:nvPr/>
        </p:nvSpPr>
        <p:spPr bwMode="auto">
          <a:xfrm>
            <a:off x="7651750" y="3751263"/>
            <a:ext cx="0" cy="3095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sp>
        <p:nvSpPr>
          <p:cNvPr id="13324" name="Line 16">
            <a:extLst>
              <a:ext uri="{FF2B5EF4-FFF2-40B4-BE49-F238E27FC236}">
                <a16:creationId xmlns:a16="http://schemas.microsoft.com/office/drawing/2014/main" id="{1B73E01F-36A6-8343-9F6D-36CB373DDF5F}"/>
              </a:ext>
            </a:extLst>
          </p:cNvPr>
          <p:cNvSpPr>
            <a:spLocks noChangeShapeType="1"/>
          </p:cNvSpPr>
          <p:nvPr/>
        </p:nvSpPr>
        <p:spPr bwMode="auto">
          <a:xfrm>
            <a:off x="7658101" y="4348163"/>
            <a:ext cx="314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25" name="Line 17">
            <a:extLst>
              <a:ext uri="{FF2B5EF4-FFF2-40B4-BE49-F238E27FC236}">
                <a16:creationId xmlns:a16="http://schemas.microsoft.com/office/drawing/2014/main" id="{DC6782B1-18F7-3E4E-9DA0-E1F85A81A826}"/>
              </a:ext>
            </a:extLst>
          </p:cNvPr>
          <p:cNvSpPr>
            <a:spLocks noChangeShapeType="1"/>
          </p:cNvSpPr>
          <p:nvPr/>
        </p:nvSpPr>
        <p:spPr bwMode="auto">
          <a:xfrm flipV="1">
            <a:off x="7651750" y="4040189"/>
            <a:ext cx="0" cy="923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grpSp>
        <p:nvGrpSpPr>
          <p:cNvPr id="13326" name="Group 18">
            <a:extLst>
              <a:ext uri="{FF2B5EF4-FFF2-40B4-BE49-F238E27FC236}">
                <a16:creationId xmlns:a16="http://schemas.microsoft.com/office/drawing/2014/main" id="{40BBE124-D23B-3149-A533-4BF412970A3C}"/>
              </a:ext>
            </a:extLst>
          </p:cNvPr>
          <p:cNvGrpSpPr>
            <a:grpSpLocks/>
          </p:cNvGrpSpPr>
          <p:nvPr/>
        </p:nvGrpSpPr>
        <p:grpSpPr bwMode="auto">
          <a:xfrm>
            <a:off x="7043739" y="4027488"/>
            <a:ext cx="301625" cy="315912"/>
            <a:chOff x="4244" y="2340"/>
            <a:chExt cx="231" cy="199"/>
          </a:xfrm>
        </p:grpSpPr>
        <p:sp>
          <p:nvSpPr>
            <p:cNvPr id="13381" name="Line 19">
              <a:extLst>
                <a:ext uri="{FF2B5EF4-FFF2-40B4-BE49-F238E27FC236}">
                  <a16:creationId xmlns:a16="http://schemas.microsoft.com/office/drawing/2014/main" id="{DBC3B2CF-71C0-974A-9134-CFD9388B5613}"/>
                </a:ext>
              </a:extLst>
            </p:cNvPr>
            <p:cNvSpPr>
              <a:spLocks noChangeShapeType="1"/>
            </p:cNvSpPr>
            <p:nvPr/>
          </p:nvSpPr>
          <p:spPr bwMode="auto">
            <a:xfrm flipH="1">
              <a:off x="4244" y="2340"/>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sp>
          <p:nvSpPr>
            <p:cNvPr id="13382" name="Line 20">
              <a:extLst>
                <a:ext uri="{FF2B5EF4-FFF2-40B4-BE49-F238E27FC236}">
                  <a16:creationId xmlns:a16="http://schemas.microsoft.com/office/drawing/2014/main" id="{49C9C188-67FD-3B44-A375-8B99A7C05D49}"/>
                </a:ext>
              </a:extLst>
            </p:cNvPr>
            <p:cNvSpPr>
              <a:spLocks noChangeShapeType="1"/>
            </p:cNvSpPr>
            <p:nvPr/>
          </p:nvSpPr>
          <p:spPr bwMode="auto">
            <a:xfrm>
              <a:off x="4471" y="2344"/>
              <a:ext cx="0" cy="1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grpSp>
      <p:grpSp>
        <p:nvGrpSpPr>
          <p:cNvPr id="13327" name="Group 21">
            <a:extLst>
              <a:ext uri="{FF2B5EF4-FFF2-40B4-BE49-F238E27FC236}">
                <a16:creationId xmlns:a16="http://schemas.microsoft.com/office/drawing/2014/main" id="{AB257192-68CF-CD4C-A010-5FB9D7D801F6}"/>
              </a:ext>
            </a:extLst>
          </p:cNvPr>
          <p:cNvGrpSpPr>
            <a:grpSpLocks/>
          </p:cNvGrpSpPr>
          <p:nvPr/>
        </p:nvGrpSpPr>
        <p:grpSpPr bwMode="auto">
          <a:xfrm>
            <a:off x="7029451" y="4322763"/>
            <a:ext cx="315913" cy="336550"/>
            <a:chOff x="4234" y="2526"/>
            <a:chExt cx="241" cy="212"/>
          </a:xfrm>
        </p:grpSpPr>
        <p:sp>
          <p:nvSpPr>
            <p:cNvPr id="13379" name="Line 22">
              <a:extLst>
                <a:ext uri="{FF2B5EF4-FFF2-40B4-BE49-F238E27FC236}">
                  <a16:creationId xmlns:a16="http://schemas.microsoft.com/office/drawing/2014/main" id="{388A6717-866C-4749-BC9B-C5AF644CFD0F}"/>
                </a:ext>
              </a:extLst>
            </p:cNvPr>
            <p:cNvSpPr>
              <a:spLocks noChangeShapeType="1"/>
            </p:cNvSpPr>
            <p:nvPr/>
          </p:nvSpPr>
          <p:spPr bwMode="auto">
            <a:xfrm flipH="1">
              <a:off x="4234" y="2734"/>
              <a:ext cx="2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sp>
          <p:nvSpPr>
            <p:cNvPr id="13380" name="Line 23">
              <a:extLst>
                <a:ext uri="{FF2B5EF4-FFF2-40B4-BE49-F238E27FC236}">
                  <a16:creationId xmlns:a16="http://schemas.microsoft.com/office/drawing/2014/main" id="{B1C304DE-8B15-CA46-B926-03BFBFDF0562}"/>
                </a:ext>
              </a:extLst>
            </p:cNvPr>
            <p:cNvSpPr>
              <a:spLocks noChangeShapeType="1"/>
            </p:cNvSpPr>
            <p:nvPr/>
          </p:nvSpPr>
          <p:spPr bwMode="auto">
            <a:xfrm flipV="1">
              <a:off x="4471" y="2526"/>
              <a:ext cx="0" cy="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grpSp>
      <p:sp>
        <p:nvSpPr>
          <p:cNvPr id="13328" name="Line 24">
            <a:extLst>
              <a:ext uri="{FF2B5EF4-FFF2-40B4-BE49-F238E27FC236}">
                <a16:creationId xmlns:a16="http://schemas.microsoft.com/office/drawing/2014/main" id="{024D9787-8F44-7D43-876E-BFA49DF28831}"/>
              </a:ext>
            </a:extLst>
          </p:cNvPr>
          <p:cNvSpPr>
            <a:spLocks noChangeShapeType="1"/>
          </p:cNvSpPr>
          <p:nvPr/>
        </p:nvSpPr>
        <p:spPr bwMode="auto">
          <a:xfrm flipV="1">
            <a:off x="7464425" y="2278063"/>
            <a:ext cx="0" cy="27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sp>
        <p:nvSpPr>
          <p:cNvPr id="13329" name="Line 25">
            <a:extLst>
              <a:ext uri="{FF2B5EF4-FFF2-40B4-BE49-F238E27FC236}">
                <a16:creationId xmlns:a16="http://schemas.microsoft.com/office/drawing/2014/main" id="{DE887DDE-E339-4D43-962E-1D06B2323D67}"/>
              </a:ext>
            </a:extLst>
          </p:cNvPr>
          <p:cNvSpPr>
            <a:spLocks noChangeShapeType="1"/>
          </p:cNvSpPr>
          <p:nvPr/>
        </p:nvSpPr>
        <p:spPr bwMode="auto">
          <a:xfrm>
            <a:off x="5224464" y="1931988"/>
            <a:ext cx="3714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30" name="Line 26">
            <a:extLst>
              <a:ext uri="{FF2B5EF4-FFF2-40B4-BE49-F238E27FC236}">
                <a16:creationId xmlns:a16="http://schemas.microsoft.com/office/drawing/2014/main" id="{F2398480-14D1-2B41-B174-03576450324B}"/>
              </a:ext>
            </a:extLst>
          </p:cNvPr>
          <p:cNvSpPr>
            <a:spLocks noChangeShapeType="1"/>
          </p:cNvSpPr>
          <p:nvPr/>
        </p:nvSpPr>
        <p:spPr bwMode="auto">
          <a:xfrm>
            <a:off x="5224464" y="2287588"/>
            <a:ext cx="3714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31" name="Line 27">
            <a:extLst>
              <a:ext uri="{FF2B5EF4-FFF2-40B4-BE49-F238E27FC236}">
                <a16:creationId xmlns:a16="http://schemas.microsoft.com/office/drawing/2014/main" id="{5EE3CE9A-F6F3-5F41-BD5A-8955B238F17D}"/>
              </a:ext>
            </a:extLst>
          </p:cNvPr>
          <p:cNvSpPr>
            <a:spLocks noChangeShapeType="1"/>
          </p:cNvSpPr>
          <p:nvPr/>
        </p:nvSpPr>
        <p:spPr bwMode="auto">
          <a:xfrm>
            <a:off x="5224464" y="2636838"/>
            <a:ext cx="3714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32" name="Line 28">
            <a:extLst>
              <a:ext uri="{FF2B5EF4-FFF2-40B4-BE49-F238E27FC236}">
                <a16:creationId xmlns:a16="http://schemas.microsoft.com/office/drawing/2014/main" id="{D862DE73-B8EF-CF4C-907D-6A67974E377D}"/>
              </a:ext>
            </a:extLst>
          </p:cNvPr>
          <p:cNvSpPr>
            <a:spLocks noChangeShapeType="1"/>
          </p:cNvSpPr>
          <p:nvPr/>
        </p:nvSpPr>
        <p:spPr bwMode="auto">
          <a:xfrm>
            <a:off x="5224464" y="2967038"/>
            <a:ext cx="3714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33" name="Rectangle 29">
            <a:extLst>
              <a:ext uri="{FF2B5EF4-FFF2-40B4-BE49-F238E27FC236}">
                <a16:creationId xmlns:a16="http://schemas.microsoft.com/office/drawing/2014/main" id="{51F86A58-E0D8-5840-B660-28B503173DAB}"/>
              </a:ext>
            </a:extLst>
          </p:cNvPr>
          <p:cNvSpPr>
            <a:spLocks noChangeArrowheads="1"/>
          </p:cNvSpPr>
          <p:nvPr/>
        </p:nvSpPr>
        <p:spPr bwMode="auto">
          <a:xfrm>
            <a:off x="7967663" y="1822451"/>
            <a:ext cx="1090612" cy="396875"/>
          </a:xfrm>
          <a:prstGeom prst="rect">
            <a:avLst/>
          </a:prstGeom>
          <a:solidFill>
            <a:srgbClr val="FFCC66">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Transaction</a:t>
            </a:r>
          </a:p>
          <a:p>
            <a:pPr algn="ctr" eaLnBrk="1" hangingPunct="1"/>
            <a:r>
              <a:rPr lang="en-US" altLang="en-TR" sz="1200" b="1"/>
              <a:t> Risk</a:t>
            </a:r>
          </a:p>
        </p:txBody>
      </p:sp>
      <p:sp>
        <p:nvSpPr>
          <p:cNvPr id="13334" name="Rectangle 30">
            <a:extLst>
              <a:ext uri="{FF2B5EF4-FFF2-40B4-BE49-F238E27FC236}">
                <a16:creationId xmlns:a16="http://schemas.microsoft.com/office/drawing/2014/main" id="{8FA58DF2-4433-C04F-B196-A7BDFD8B0529}"/>
              </a:ext>
            </a:extLst>
          </p:cNvPr>
          <p:cNvSpPr>
            <a:spLocks noChangeArrowheads="1"/>
          </p:cNvSpPr>
          <p:nvPr/>
        </p:nvSpPr>
        <p:spPr bwMode="auto">
          <a:xfrm>
            <a:off x="7967663" y="2332038"/>
            <a:ext cx="1090612" cy="665162"/>
          </a:xfrm>
          <a:prstGeom prst="rect">
            <a:avLst/>
          </a:prstGeom>
          <a:solidFill>
            <a:srgbClr val="FFCC66">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Structural </a:t>
            </a:r>
          </a:p>
          <a:p>
            <a:pPr algn="ctr" eaLnBrk="1" hangingPunct="1"/>
            <a:r>
              <a:rPr lang="tr-TR" altLang="en-TR" sz="1200" b="1"/>
              <a:t>Interest </a:t>
            </a:r>
          </a:p>
          <a:p>
            <a:pPr algn="ctr" eaLnBrk="1" hangingPunct="1"/>
            <a:r>
              <a:rPr lang="tr-TR" altLang="en-TR" sz="1200" b="1"/>
              <a:t>Rate Risk</a:t>
            </a:r>
            <a:endParaRPr lang="en-US" altLang="en-TR" sz="1200" b="1"/>
          </a:p>
        </p:txBody>
      </p:sp>
      <p:sp>
        <p:nvSpPr>
          <p:cNvPr id="13335" name="Line 31">
            <a:extLst>
              <a:ext uri="{FF2B5EF4-FFF2-40B4-BE49-F238E27FC236}">
                <a16:creationId xmlns:a16="http://schemas.microsoft.com/office/drawing/2014/main" id="{F4BF6290-FA44-7A41-8C1C-4A77D1A5DAF8}"/>
              </a:ext>
            </a:extLst>
          </p:cNvPr>
          <p:cNvSpPr>
            <a:spLocks noChangeShapeType="1"/>
          </p:cNvSpPr>
          <p:nvPr/>
        </p:nvSpPr>
        <p:spPr bwMode="auto">
          <a:xfrm>
            <a:off x="7031038" y="2287588"/>
            <a:ext cx="417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grpSp>
        <p:nvGrpSpPr>
          <p:cNvPr id="13336" name="Group 32">
            <a:extLst>
              <a:ext uri="{FF2B5EF4-FFF2-40B4-BE49-F238E27FC236}">
                <a16:creationId xmlns:a16="http://schemas.microsoft.com/office/drawing/2014/main" id="{156CCFF5-4F55-984F-B124-971CE71744D9}"/>
              </a:ext>
            </a:extLst>
          </p:cNvPr>
          <p:cNvGrpSpPr>
            <a:grpSpLocks/>
          </p:cNvGrpSpPr>
          <p:nvPr/>
        </p:nvGrpSpPr>
        <p:grpSpPr bwMode="auto">
          <a:xfrm>
            <a:off x="5643564" y="1819275"/>
            <a:ext cx="1597025" cy="1316038"/>
            <a:chOff x="3154" y="1192"/>
            <a:chExt cx="1066" cy="829"/>
          </a:xfrm>
        </p:grpSpPr>
        <p:sp>
          <p:nvSpPr>
            <p:cNvPr id="13375" name="Rectangle 33">
              <a:extLst>
                <a:ext uri="{FF2B5EF4-FFF2-40B4-BE49-F238E27FC236}">
                  <a16:creationId xmlns:a16="http://schemas.microsoft.com/office/drawing/2014/main" id="{0477A17D-745F-0045-BA56-2F6F150FEFF4}"/>
                </a:ext>
              </a:extLst>
            </p:cNvPr>
            <p:cNvSpPr>
              <a:spLocks noChangeArrowheads="1"/>
            </p:cNvSpPr>
            <p:nvPr/>
          </p:nvSpPr>
          <p:spPr bwMode="auto">
            <a:xfrm>
              <a:off x="3154" y="1192"/>
              <a:ext cx="1066" cy="167"/>
            </a:xfrm>
            <a:prstGeom prst="rect">
              <a:avLst/>
            </a:prstGeom>
            <a:solidFill>
              <a:srgbClr val="FFCC66">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Share</a:t>
              </a:r>
              <a:r>
                <a:rPr lang="en-US" altLang="en-TR" sz="1200" b="1"/>
                <a:t> Risk</a:t>
              </a:r>
            </a:p>
          </p:txBody>
        </p:sp>
        <p:sp>
          <p:nvSpPr>
            <p:cNvPr id="13376" name="Rectangle 34">
              <a:extLst>
                <a:ext uri="{FF2B5EF4-FFF2-40B4-BE49-F238E27FC236}">
                  <a16:creationId xmlns:a16="http://schemas.microsoft.com/office/drawing/2014/main" id="{FED4869F-A145-4549-825F-079FF656AA27}"/>
                </a:ext>
              </a:extLst>
            </p:cNvPr>
            <p:cNvSpPr>
              <a:spLocks noChangeArrowheads="1"/>
            </p:cNvSpPr>
            <p:nvPr/>
          </p:nvSpPr>
          <p:spPr bwMode="auto">
            <a:xfrm>
              <a:off x="3154" y="1410"/>
              <a:ext cx="1066" cy="167"/>
            </a:xfrm>
            <a:prstGeom prst="rect">
              <a:avLst/>
            </a:prstGeom>
            <a:solidFill>
              <a:srgbClr val="FFCC66">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Interest Rate</a:t>
              </a:r>
              <a:r>
                <a:rPr lang="en-US" altLang="en-TR" sz="1200" b="1"/>
                <a:t> Risk</a:t>
              </a:r>
            </a:p>
          </p:txBody>
        </p:sp>
        <p:sp>
          <p:nvSpPr>
            <p:cNvPr id="13377" name="Rectangle 35">
              <a:extLst>
                <a:ext uri="{FF2B5EF4-FFF2-40B4-BE49-F238E27FC236}">
                  <a16:creationId xmlns:a16="http://schemas.microsoft.com/office/drawing/2014/main" id="{7134DFCE-F868-FF49-B228-87511F563217}"/>
                </a:ext>
              </a:extLst>
            </p:cNvPr>
            <p:cNvSpPr>
              <a:spLocks noChangeArrowheads="1"/>
            </p:cNvSpPr>
            <p:nvPr/>
          </p:nvSpPr>
          <p:spPr bwMode="auto">
            <a:xfrm>
              <a:off x="3154" y="1637"/>
              <a:ext cx="1066" cy="167"/>
            </a:xfrm>
            <a:prstGeom prst="rect">
              <a:avLst/>
            </a:prstGeom>
            <a:solidFill>
              <a:srgbClr val="FFCC66">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Exchange Rate</a:t>
              </a:r>
              <a:r>
                <a:rPr lang="en-US" altLang="en-TR" sz="1200" b="1"/>
                <a:t> Risk</a:t>
              </a:r>
            </a:p>
          </p:txBody>
        </p:sp>
        <p:sp>
          <p:nvSpPr>
            <p:cNvPr id="13378" name="Rectangle 36">
              <a:extLst>
                <a:ext uri="{FF2B5EF4-FFF2-40B4-BE49-F238E27FC236}">
                  <a16:creationId xmlns:a16="http://schemas.microsoft.com/office/drawing/2014/main" id="{93A972DD-E3B5-6D4A-A737-1D740F5961C4}"/>
                </a:ext>
              </a:extLst>
            </p:cNvPr>
            <p:cNvSpPr>
              <a:spLocks noChangeArrowheads="1"/>
            </p:cNvSpPr>
            <p:nvPr/>
          </p:nvSpPr>
          <p:spPr bwMode="auto">
            <a:xfrm>
              <a:off x="3154" y="1852"/>
              <a:ext cx="1066" cy="169"/>
            </a:xfrm>
            <a:prstGeom prst="rect">
              <a:avLst/>
            </a:prstGeom>
            <a:solidFill>
              <a:srgbClr val="FFCC66">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Commodity</a:t>
              </a:r>
              <a:r>
                <a:rPr lang="en-US" altLang="en-TR" sz="1200" b="1"/>
                <a:t> Risk</a:t>
              </a:r>
            </a:p>
          </p:txBody>
        </p:sp>
      </p:grpSp>
      <p:grpSp>
        <p:nvGrpSpPr>
          <p:cNvPr id="13337" name="Group 37">
            <a:extLst>
              <a:ext uri="{FF2B5EF4-FFF2-40B4-BE49-F238E27FC236}">
                <a16:creationId xmlns:a16="http://schemas.microsoft.com/office/drawing/2014/main" id="{CC3FB4ED-A4BC-9E45-B0BE-4C4E86A6AF84}"/>
              </a:ext>
            </a:extLst>
          </p:cNvPr>
          <p:cNvGrpSpPr>
            <a:grpSpLocks/>
          </p:cNvGrpSpPr>
          <p:nvPr/>
        </p:nvGrpSpPr>
        <p:grpSpPr bwMode="auto">
          <a:xfrm>
            <a:off x="7459663" y="1992314"/>
            <a:ext cx="493712" cy="295275"/>
            <a:chOff x="4569" y="1301"/>
            <a:chExt cx="377" cy="186"/>
          </a:xfrm>
        </p:grpSpPr>
        <p:sp>
          <p:nvSpPr>
            <p:cNvPr id="13373" name="Line 38">
              <a:extLst>
                <a:ext uri="{FF2B5EF4-FFF2-40B4-BE49-F238E27FC236}">
                  <a16:creationId xmlns:a16="http://schemas.microsoft.com/office/drawing/2014/main" id="{4AD9932B-583E-9043-8231-9D421970732B}"/>
                </a:ext>
              </a:extLst>
            </p:cNvPr>
            <p:cNvSpPr>
              <a:spLocks noChangeShapeType="1"/>
            </p:cNvSpPr>
            <p:nvPr/>
          </p:nvSpPr>
          <p:spPr bwMode="auto">
            <a:xfrm>
              <a:off x="4573" y="1301"/>
              <a:ext cx="37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74" name="Line 39">
              <a:extLst>
                <a:ext uri="{FF2B5EF4-FFF2-40B4-BE49-F238E27FC236}">
                  <a16:creationId xmlns:a16="http://schemas.microsoft.com/office/drawing/2014/main" id="{81ED0DB1-C978-5F49-B6BE-25DDF58B4016}"/>
                </a:ext>
              </a:extLst>
            </p:cNvPr>
            <p:cNvSpPr>
              <a:spLocks noChangeShapeType="1"/>
            </p:cNvSpPr>
            <p:nvPr/>
          </p:nvSpPr>
          <p:spPr bwMode="auto">
            <a:xfrm>
              <a:off x="4569" y="1305"/>
              <a:ext cx="0" cy="1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grpSp>
      <p:sp>
        <p:nvSpPr>
          <p:cNvPr id="13338" name="Rectangle 40">
            <a:extLst>
              <a:ext uri="{FF2B5EF4-FFF2-40B4-BE49-F238E27FC236}">
                <a16:creationId xmlns:a16="http://schemas.microsoft.com/office/drawing/2014/main" id="{2040B4ED-A443-6045-9155-4B69B62E9DB6}"/>
              </a:ext>
            </a:extLst>
          </p:cNvPr>
          <p:cNvSpPr>
            <a:spLocks noChangeArrowheads="1"/>
          </p:cNvSpPr>
          <p:nvPr/>
        </p:nvSpPr>
        <p:spPr bwMode="auto">
          <a:xfrm>
            <a:off x="1662114" y="3343275"/>
            <a:ext cx="1146175" cy="762000"/>
          </a:xfrm>
          <a:prstGeom prst="rect">
            <a:avLst/>
          </a:prstGeom>
          <a:solidFill>
            <a:srgbClr val="FECAC0">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600" b="1" dirty="0" err="1"/>
              <a:t>Banking</a:t>
            </a:r>
            <a:r>
              <a:rPr lang="tr-TR" altLang="en-TR" sz="1600" b="1" dirty="0"/>
              <a:t> </a:t>
            </a:r>
          </a:p>
          <a:p>
            <a:pPr algn="ctr" eaLnBrk="1" hangingPunct="1"/>
            <a:r>
              <a:rPr lang="tr-TR" altLang="en-TR" sz="1600" b="1" dirty="0" err="1"/>
              <a:t>Risks</a:t>
            </a:r>
            <a:endParaRPr lang="en-US" altLang="en-TR" sz="1200" b="1" dirty="0"/>
          </a:p>
        </p:txBody>
      </p:sp>
      <p:sp>
        <p:nvSpPr>
          <p:cNvPr id="13339" name="Rectangle 41">
            <a:extLst>
              <a:ext uri="{FF2B5EF4-FFF2-40B4-BE49-F238E27FC236}">
                <a16:creationId xmlns:a16="http://schemas.microsoft.com/office/drawing/2014/main" id="{A3B76F2B-DD13-1E4A-88B6-AFE7A202FA1B}"/>
              </a:ext>
            </a:extLst>
          </p:cNvPr>
          <p:cNvSpPr>
            <a:spLocks noChangeArrowheads="1"/>
          </p:cNvSpPr>
          <p:nvPr/>
        </p:nvSpPr>
        <p:spPr bwMode="auto">
          <a:xfrm>
            <a:off x="3760789" y="3810000"/>
            <a:ext cx="1146175" cy="457200"/>
          </a:xfrm>
          <a:prstGeom prst="rect">
            <a:avLst/>
          </a:prstGeom>
          <a:solidFill>
            <a:srgbClr val="FF9933">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TR" sz="1200" b="1"/>
              <a:t>Opera</a:t>
            </a:r>
            <a:r>
              <a:rPr lang="tr-TR" altLang="en-TR" sz="1200" b="1"/>
              <a:t>tional</a:t>
            </a:r>
            <a:endParaRPr lang="en-US" altLang="en-TR" sz="1200" b="1"/>
          </a:p>
          <a:p>
            <a:pPr algn="ctr" eaLnBrk="1" hangingPunct="1"/>
            <a:r>
              <a:rPr lang="en-US" altLang="en-TR" sz="1200" b="1"/>
              <a:t>Risk</a:t>
            </a:r>
          </a:p>
        </p:txBody>
      </p:sp>
      <p:sp>
        <p:nvSpPr>
          <p:cNvPr id="13340" name="Rectangle 42">
            <a:extLst>
              <a:ext uri="{FF2B5EF4-FFF2-40B4-BE49-F238E27FC236}">
                <a16:creationId xmlns:a16="http://schemas.microsoft.com/office/drawing/2014/main" id="{7EE5AA31-7940-4642-BD39-EF34874B632C}"/>
              </a:ext>
            </a:extLst>
          </p:cNvPr>
          <p:cNvSpPr>
            <a:spLocks noChangeArrowheads="1"/>
          </p:cNvSpPr>
          <p:nvPr/>
        </p:nvSpPr>
        <p:spPr bwMode="auto">
          <a:xfrm>
            <a:off x="3760789" y="4483100"/>
            <a:ext cx="1146175" cy="381000"/>
          </a:xfrm>
          <a:prstGeom prst="rect">
            <a:avLst/>
          </a:prstGeom>
          <a:solidFill>
            <a:srgbClr val="FF9933">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Reputation</a:t>
            </a:r>
            <a:endParaRPr lang="en-US" altLang="en-TR" sz="1200" b="1"/>
          </a:p>
          <a:p>
            <a:pPr algn="ctr" eaLnBrk="1" hangingPunct="1"/>
            <a:r>
              <a:rPr lang="en-US" altLang="en-TR" sz="1200" b="1"/>
              <a:t> Risk</a:t>
            </a:r>
          </a:p>
        </p:txBody>
      </p:sp>
      <p:sp>
        <p:nvSpPr>
          <p:cNvPr id="13341" name="Rectangle 43">
            <a:extLst>
              <a:ext uri="{FF2B5EF4-FFF2-40B4-BE49-F238E27FC236}">
                <a16:creationId xmlns:a16="http://schemas.microsoft.com/office/drawing/2014/main" id="{85344BF5-CC49-734A-8EC6-027FC75EF91F}"/>
              </a:ext>
            </a:extLst>
          </p:cNvPr>
          <p:cNvSpPr>
            <a:spLocks noChangeArrowheads="1"/>
          </p:cNvSpPr>
          <p:nvPr/>
        </p:nvSpPr>
        <p:spPr bwMode="auto">
          <a:xfrm>
            <a:off x="3773488" y="5122864"/>
            <a:ext cx="1147762" cy="439737"/>
          </a:xfrm>
          <a:prstGeom prst="rect">
            <a:avLst/>
          </a:prstGeom>
          <a:solidFill>
            <a:srgbClr val="FF9933">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Business &amp; </a:t>
            </a:r>
          </a:p>
          <a:p>
            <a:pPr algn="ctr" eaLnBrk="1" hangingPunct="1"/>
            <a:r>
              <a:rPr lang="tr-TR" altLang="en-TR" sz="1200" b="1"/>
              <a:t>Strategic</a:t>
            </a:r>
            <a:r>
              <a:rPr lang="en-US" altLang="en-TR" sz="1200" b="1"/>
              <a:t> </a:t>
            </a:r>
            <a:r>
              <a:rPr lang="tr-TR" altLang="en-TR" sz="1200" b="1"/>
              <a:t>R</a:t>
            </a:r>
            <a:r>
              <a:rPr lang="en-US" altLang="en-TR" sz="1200" b="1"/>
              <a:t>isk</a:t>
            </a:r>
            <a:r>
              <a:rPr lang="tr-TR" altLang="en-TR" sz="1200" b="1"/>
              <a:t>s</a:t>
            </a:r>
            <a:endParaRPr lang="en-US" altLang="en-TR" sz="1200" b="1"/>
          </a:p>
        </p:txBody>
      </p:sp>
      <p:sp>
        <p:nvSpPr>
          <p:cNvPr id="13342" name="Line 44">
            <a:extLst>
              <a:ext uri="{FF2B5EF4-FFF2-40B4-BE49-F238E27FC236}">
                <a16:creationId xmlns:a16="http://schemas.microsoft.com/office/drawing/2014/main" id="{211BB289-F3F4-0D46-A7CA-8EA300767ECA}"/>
              </a:ext>
            </a:extLst>
          </p:cNvPr>
          <p:cNvSpPr>
            <a:spLocks noChangeShapeType="1"/>
          </p:cNvSpPr>
          <p:nvPr/>
        </p:nvSpPr>
        <p:spPr bwMode="auto">
          <a:xfrm flipH="1">
            <a:off x="3200400" y="2268538"/>
            <a:ext cx="0" cy="2362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sp>
        <p:nvSpPr>
          <p:cNvPr id="13343" name="Line 45">
            <a:extLst>
              <a:ext uri="{FF2B5EF4-FFF2-40B4-BE49-F238E27FC236}">
                <a16:creationId xmlns:a16="http://schemas.microsoft.com/office/drawing/2014/main" id="{5E28BC66-E841-2746-9B62-3C32F1D1D755}"/>
              </a:ext>
            </a:extLst>
          </p:cNvPr>
          <p:cNvSpPr>
            <a:spLocks noChangeShapeType="1"/>
          </p:cNvSpPr>
          <p:nvPr/>
        </p:nvSpPr>
        <p:spPr bwMode="auto">
          <a:xfrm>
            <a:off x="2833688" y="3724275"/>
            <a:ext cx="366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sp>
        <p:nvSpPr>
          <p:cNvPr id="13344" name="Line 46">
            <a:extLst>
              <a:ext uri="{FF2B5EF4-FFF2-40B4-BE49-F238E27FC236}">
                <a16:creationId xmlns:a16="http://schemas.microsoft.com/office/drawing/2014/main" id="{7237A9D3-9E83-0041-BAEB-57154F8D4615}"/>
              </a:ext>
            </a:extLst>
          </p:cNvPr>
          <p:cNvSpPr>
            <a:spLocks noChangeShapeType="1"/>
          </p:cNvSpPr>
          <p:nvPr/>
        </p:nvSpPr>
        <p:spPr bwMode="auto">
          <a:xfrm>
            <a:off x="3200400" y="3419475"/>
            <a:ext cx="5667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45" name="Line 47">
            <a:extLst>
              <a:ext uri="{FF2B5EF4-FFF2-40B4-BE49-F238E27FC236}">
                <a16:creationId xmlns:a16="http://schemas.microsoft.com/office/drawing/2014/main" id="{C7BCB53E-ACFA-9343-A5BD-3890C046EBC3}"/>
              </a:ext>
            </a:extLst>
          </p:cNvPr>
          <p:cNvSpPr>
            <a:spLocks noChangeShapeType="1"/>
          </p:cNvSpPr>
          <p:nvPr/>
        </p:nvSpPr>
        <p:spPr bwMode="auto">
          <a:xfrm>
            <a:off x="3200400" y="4029075"/>
            <a:ext cx="5667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46" name="Line 48">
            <a:extLst>
              <a:ext uri="{FF2B5EF4-FFF2-40B4-BE49-F238E27FC236}">
                <a16:creationId xmlns:a16="http://schemas.microsoft.com/office/drawing/2014/main" id="{8F5D3CF5-7905-A942-86AA-ADBA94882896}"/>
              </a:ext>
            </a:extLst>
          </p:cNvPr>
          <p:cNvSpPr>
            <a:spLocks noChangeShapeType="1"/>
          </p:cNvSpPr>
          <p:nvPr/>
        </p:nvSpPr>
        <p:spPr bwMode="auto">
          <a:xfrm>
            <a:off x="3200400" y="4638675"/>
            <a:ext cx="5667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47" name="Rectangle 49">
            <a:extLst>
              <a:ext uri="{FF2B5EF4-FFF2-40B4-BE49-F238E27FC236}">
                <a16:creationId xmlns:a16="http://schemas.microsoft.com/office/drawing/2014/main" id="{D6F6D6CE-1760-D24B-B863-EA337B832C01}"/>
              </a:ext>
            </a:extLst>
          </p:cNvPr>
          <p:cNvSpPr>
            <a:spLocks noChangeArrowheads="1"/>
          </p:cNvSpPr>
          <p:nvPr/>
        </p:nvSpPr>
        <p:spPr bwMode="auto">
          <a:xfrm>
            <a:off x="3787776" y="1971676"/>
            <a:ext cx="1147763" cy="481013"/>
          </a:xfrm>
          <a:prstGeom prst="rect">
            <a:avLst/>
          </a:prstGeom>
          <a:solidFill>
            <a:srgbClr val="FFCC66">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Market</a:t>
            </a:r>
            <a:r>
              <a:rPr lang="en-US" altLang="en-TR" sz="1200" b="1"/>
              <a:t> Risk</a:t>
            </a:r>
          </a:p>
        </p:txBody>
      </p:sp>
      <p:sp>
        <p:nvSpPr>
          <p:cNvPr id="13348" name="Line 50">
            <a:extLst>
              <a:ext uri="{FF2B5EF4-FFF2-40B4-BE49-F238E27FC236}">
                <a16:creationId xmlns:a16="http://schemas.microsoft.com/office/drawing/2014/main" id="{1F0F67F7-7E8E-714B-8C74-ADB4230BB5C6}"/>
              </a:ext>
            </a:extLst>
          </p:cNvPr>
          <p:cNvSpPr>
            <a:spLocks noChangeShapeType="1"/>
          </p:cNvSpPr>
          <p:nvPr/>
        </p:nvSpPr>
        <p:spPr bwMode="auto">
          <a:xfrm>
            <a:off x="3200400" y="2276475"/>
            <a:ext cx="5667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49" name="Rectangle 51">
            <a:extLst>
              <a:ext uri="{FF2B5EF4-FFF2-40B4-BE49-F238E27FC236}">
                <a16:creationId xmlns:a16="http://schemas.microsoft.com/office/drawing/2014/main" id="{E83F0162-2050-CC4B-8696-C898B25EF8EF}"/>
              </a:ext>
            </a:extLst>
          </p:cNvPr>
          <p:cNvSpPr>
            <a:spLocks noChangeArrowheads="1"/>
          </p:cNvSpPr>
          <p:nvPr/>
        </p:nvSpPr>
        <p:spPr bwMode="auto">
          <a:xfrm>
            <a:off x="3787776" y="2619376"/>
            <a:ext cx="1147763" cy="392113"/>
          </a:xfrm>
          <a:prstGeom prst="rect">
            <a:avLst/>
          </a:prstGeom>
          <a:solidFill>
            <a:srgbClr val="FF9999">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Credit</a:t>
            </a:r>
            <a:r>
              <a:rPr lang="en-US" altLang="en-TR" sz="1200" b="1"/>
              <a:t> Risk</a:t>
            </a:r>
          </a:p>
        </p:txBody>
      </p:sp>
      <p:sp>
        <p:nvSpPr>
          <p:cNvPr id="13350" name="Line 52">
            <a:extLst>
              <a:ext uri="{FF2B5EF4-FFF2-40B4-BE49-F238E27FC236}">
                <a16:creationId xmlns:a16="http://schemas.microsoft.com/office/drawing/2014/main" id="{F7055C9D-8F3D-614B-B3F1-7AEAF69460F4}"/>
              </a:ext>
            </a:extLst>
          </p:cNvPr>
          <p:cNvSpPr>
            <a:spLocks noChangeShapeType="1"/>
          </p:cNvSpPr>
          <p:nvPr/>
        </p:nvSpPr>
        <p:spPr bwMode="auto">
          <a:xfrm>
            <a:off x="3200400" y="2886075"/>
            <a:ext cx="5715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51" name="Line 53">
            <a:extLst>
              <a:ext uri="{FF2B5EF4-FFF2-40B4-BE49-F238E27FC236}">
                <a16:creationId xmlns:a16="http://schemas.microsoft.com/office/drawing/2014/main" id="{B4FDB5D4-3C70-4E47-82AB-073A87600863}"/>
              </a:ext>
            </a:extLst>
          </p:cNvPr>
          <p:cNvSpPr>
            <a:spLocks noChangeShapeType="1"/>
          </p:cNvSpPr>
          <p:nvPr/>
        </p:nvSpPr>
        <p:spPr bwMode="auto">
          <a:xfrm>
            <a:off x="5054600" y="2809875"/>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TR"/>
          </a:p>
        </p:txBody>
      </p:sp>
      <p:sp>
        <p:nvSpPr>
          <p:cNvPr id="13352" name="Line 54">
            <a:extLst>
              <a:ext uri="{FF2B5EF4-FFF2-40B4-BE49-F238E27FC236}">
                <a16:creationId xmlns:a16="http://schemas.microsoft.com/office/drawing/2014/main" id="{4E6AA293-431D-3F4F-A112-FF6C21D3F616}"/>
              </a:ext>
            </a:extLst>
          </p:cNvPr>
          <p:cNvSpPr>
            <a:spLocks noChangeShapeType="1"/>
          </p:cNvSpPr>
          <p:nvPr/>
        </p:nvSpPr>
        <p:spPr bwMode="auto">
          <a:xfrm>
            <a:off x="9015413" y="2030413"/>
            <a:ext cx="2413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0488" tIns="44450" rIns="90488" bIns="44450" anchor="ctr"/>
          <a:lstStyle/>
          <a:p>
            <a:endParaRPr lang="en-TR"/>
          </a:p>
        </p:txBody>
      </p:sp>
      <p:sp>
        <p:nvSpPr>
          <p:cNvPr id="13353" name="Line 55">
            <a:extLst>
              <a:ext uri="{FF2B5EF4-FFF2-40B4-BE49-F238E27FC236}">
                <a16:creationId xmlns:a16="http://schemas.microsoft.com/office/drawing/2014/main" id="{CF429B5B-F617-EC45-B18C-DBB50BD8247C}"/>
              </a:ext>
            </a:extLst>
          </p:cNvPr>
          <p:cNvSpPr>
            <a:spLocks noChangeShapeType="1"/>
          </p:cNvSpPr>
          <p:nvPr/>
        </p:nvSpPr>
        <p:spPr bwMode="auto">
          <a:xfrm>
            <a:off x="9256713" y="1725613"/>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0488" tIns="44450" rIns="90488" bIns="44450" anchor="ctr"/>
          <a:lstStyle/>
          <a:p>
            <a:endParaRPr lang="en-TR"/>
          </a:p>
        </p:txBody>
      </p:sp>
      <p:sp>
        <p:nvSpPr>
          <p:cNvPr id="13354" name="Line 56">
            <a:extLst>
              <a:ext uri="{FF2B5EF4-FFF2-40B4-BE49-F238E27FC236}">
                <a16:creationId xmlns:a16="http://schemas.microsoft.com/office/drawing/2014/main" id="{E9B41EE9-8550-3746-BA49-8963A9C14F41}"/>
              </a:ext>
            </a:extLst>
          </p:cNvPr>
          <p:cNvSpPr>
            <a:spLocks noChangeShapeType="1"/>
          </p:cNvSpPr>
          <p:nvPr/>
        </p:nvSpPr>
        <p:spPr bwMode="auto">
          <a:xfrm>
            <a:off x="9256713" y="172561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55" name="Line 57">
            <a:extLst>
              <a:ext uri="{FF2B5EF4-FFF2-40B4-BE49-F238E27FC236}">
                <a16:creationId xmlns:a16="http://schemas.microsoft.com/office/drawing/2014/main" id="{F99D23F0-F5EB-334E-BD2E-D4825EEF0D78}"/>
              </a:ext>
            </a:extLst>
          </p:cNvPr>
          <p:cNvSpPr>
            <a:spLocks noChangeShapeType="1"/>
          </p:cNvSpPr>
          <p:nvPr/>
        </p:nvSpPr>
        <p:spPr bwMode="auto">
          <a:xfrm>
            <a:off x="9256713" y="233521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56" name="Text Box 58">
            <a:extLst>
              <a:ext uri="{FF2B5EF4-FFF2-40B4-BE49-F238E27FC236}">
                <a16:creationId xmlns:a16="http://schemas.microsoft.com/office/drawing/2014/main" id="{607EB2CA-26DA-4F45-A800-73E889BCDD59}"/>
              </a:ext>
            </a:extLst>
          </p:cNvPr>
          <p:cNvSpPr txBox="1">
            <a:spLocks noChangeArrowheads="1"/>
          </p:cNvSpPr>
          <p:nvPr/>
        </p:nvSpPr>
        <p:spPr bwMode="auto">
          <a:xfrm>
            <a:off x="9499600" y="1547814"/>
            <a:ext cx="1016000" cy="409575"/>
          </a:xfrm>
          <a:prstGeom prst="rect">
            <a:avLst/>
          </a:prstGeom>
          <a:solidFill>
            <a:srgbClr val="FFCC66">
              <a:alpha val="50195"/>
            </a:srgbClr>
          </a:solidFill>
          <a:ln w="12700">
            <a:solidFill>
              <a:schemeClr val="tx1"/>
            </a:solidFill>
            <a:prstDash val="dash"/>
            <a:miter lim="800000"/>
            <a:headEnd type="none" w="sm" len="sm"/>
            <a:tailEnd type="none" w="sm" len="sm"/>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CA" altLang="en-TR" sz="1200" b="1">
              <a:ea typeface="MS Gothic" panose="020B0609070205080204" pitchFamily="49" charset="-128"/>
              <a:cs typeface="MS Gothic" panose="020B0609070205080204" pitchFamily="49" charset="-128"/>
            </a:endParaRPr>
          </a:p>
        </p:txBody>
      </p:sp>
      <p:sp>
        <p:nvSpPr>
          <p:cNvPr id="13357" name="Text Box 59">
            <a:extLst>
              <a:ext uri="{FF2B5EF4-FFF2-40B4-BE49-F238E27FC236}">
                <a16:creationId xmlns:a16="http://schemas.microsoft.com/office/drawing/2014/main" id="{63504732-368A-284E-99AA-E91C064F3846}"/>
              </a:ext>
            </a:extLst>
          </p:cNvPr>
          <p:cNvSpPr txBox="1">
            <a:spLocks noChangeArrowheads="1"/>
          </p:cNvSpPr>
          <p:nvPr/>
        </p:nvSpPr>
        <p:spPr bwMode="auto">
          <a:xfrm>
            <a:off x="9499601" y="2106613"/>
            <a:ext cx="1014413" cy="558800"/>
          </a:xfrm>
          <a:prstGeom prst="rect">
            <a:avLst/>
          </a:prstGeom>
          <a:solidFill>
            <a:srgbClr val="FFCC66">
              <a:alpha val="50195"/>
            </a:srgbClr>
          </a:solidFill>
          <a:ln w="12700">
            <a:solidFill>
              <a:schemeClr val="tx1"/>
            </a:solidFill>
            <a:prstDash val="dash"/>
            <a:miter lim="800000"/>
            <a:headEnd type="none" w="sm" len="sm"/>
            <a:tailEnd type="none" w="sm" len="sm"/>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CA" altLang="en-TR" sz="1200" b="1">
              <a:ea typeface="MS Gothic" panose="020B0609070205080204" pitchFamily="49" charset="-128"/>
              <a:cs typeface="MS Gothic" panose="020B0609070205080204" pitchFamily="49" charset="-128"/>
            </a:endParaRPr>
          </a:p>
        </p:txBody>
      </p:sp>
      <p:sp>
        <p:nvSpPr>
          <p:cNvPr id="13358" name="Line 60">
            <a:extLst>
              <a:ext uri="{FF2B5EF4-FFF2-40B4-BE49-F238E27FC236}">
                <a16:creationId xmlns:a16="http://schemas.microsoft.com/office/drawing/2014/main" id="{70FD27B7-25A0-5D4E-AECE-F1AC57CF5C50}"/>
              </a:ext>
            </a:extLst>
          </p:cNvPr>
          <p:cNvSpPr>
            <a:spLocks noChangeShapeType="1"/>
          </p:cNvSpPr>
          <p:nvPr/>
        </p:nvSpPr>
        <p:spPr bwMode="auto">
          <a:xfrm>
            <a:off x="7651751" y="4964113"/>
            <a:ext cx="31591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59" name="Text Box 61">
            <a:extLst>
              <a:ext uri="{FF2B5EF4-FFF2-40B4-BE49-F238E27FC236}">
                <a16:creationId xmlns:a16="http://schemas.microsoft.com/office/drawing/2014/main" id="{1669A208-98E5-8F45-8257-0AEAA1C5BFFD}"/>
              </a:ext>
            </a:extLst>
          </p:cNvPr>
          <p:cNvSpPr txBox="1">
            <a:spLocks noChangeArrowheads="1"/>
          </p:cNvSpPr>
          <p:nvPr/>
        </p:nvSpPr>
        <p:spPr bwMode="auto">
          <a:xfrm>
            <a:off x="9572625" y="1519238"/>
            <a:ext cx="91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TR" sz="1200" b="1">
                <a:ea typeface="MS Gothic" panose="020B0609070205080204" pitchFamily="49" charset="-128"/>
                <a:cs typeface="MS Gothic" panose="020B0609070205080204" pitchFamily="49" charset="-128"/>
              </a:rPr>
              <a:t>Spe</a:t>
            </a:r>
            <a:r>
              <a:rPr lang="tr-TR" altLang="en-TR" sz="1200" b="1">
                <a:ea typeface="MS Gothic" panose="020B0609070205080204" pitchFamily="49" charset="-128"/>
                <a:cs typeface="MS Gothic" panose="020B0609070205080204" pitchFamily="49" charset="-128"/>
              </a:rPr>
              <a:t>cific</a:t>
            </a:r>
            <a:br>
              <a:rPr lang="en-US" altLang="en-TR" sz="1200" b="1">
                <a:ea typeface="MS Gothic" panose="020B0609070205080204" pitchFamily="49" charset="-128"/>
                <a:cs typeface="MS Gothic" panose="020B0609070205080204" pitchFamily="49" charset="-128"/>
              </a:rPr>
            </a:br>
            <a:r>
              <a:rPr lang="en-US" altLang="en-TR" sz="1200" b="1">
                <a:ea typeface="MS Gothic" panose="020B0609070205080204" pitchFamily="49" charset="-128"/>
                <a:cs typeface="MS Gothic" panose="020B0609070205080204" pitchFamily="49" charset="-128"/>
              </a:rPr>
              <a:t>Risk</a:t>
            </a:r>
          </a:p>
        </p:txBody>
      </p:sp>
      <p:sp>
        <p:nvSpPr>
          <p:cNvPr id="13360" name="Text Box 62">
            <a:extLst>
              <a:ext uri="{FF2B5EF4-FFF2-40B4-BE49-F238E27FC236}">
                <a16:creationId xmlns:a16="http://schemas.microsoft.com/office/drawing/2014/main" id="{2AD6F14F-7E58-104E-BC4F-8B9CD1EFDA9F}"/>
              </a:ext>
            </a:extLst>
          </p:cNvPr>
          <p:cNvSpPr txBox="1">
            <a:spLocks noChangeArrowheads="1"/>
          </p:cNvSpPr>
          <p:nvPr/>
        </p:nvSpPr>
        <p:spPr bwMode="auto">
          <a:xfrm>
            <a:off x="9563100" y="2068513"/>
            <a:ext cx="922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ea typeface="MS Gothic" panose="020B0609070205080204" pitchFamily="49" charset="-128"/>
                <a:cs typeface="MS Gothic" panose="020B0609070205080204" pitchFamily="49" charset="-128"/>
              </a:rPr>
              <a:t>General Market </a:t>
            </a:r>
            <a:endParaRPr lang="en-US" altLang="en-TR" sz="1200" b="1">
              <a:ea typeface="MS Gothic" panose="020B0609070205080204" pitchFamily="49" charset="-128"/>
              <a:cs typeface="MS Gothic" panose="020B0609070205080204" pitchFamily="49" charset="-128"/>
            </a:endParaRPr>
          </a:p>
          <a:p>
            <a:pPr algn="ctr" eaLnBrk="1" hangingPunct="1"/>
            <a:r>
              <a:rPr lang="en-US" altLang="en-TR" sz="1200" b="1">
                <a:ea typeface="MS Gothic" panose="020B0609070205080204" pitchFamily="49" charset="-128"/>
                <a:cs typeface="MS Gothic" panose="020B0609070205080204" pitchFamily="49" charset="-128"/>
              </a:rPr>
              <a:t> Risk</a:t>
            </a:r>
            <a:endParaRPr lang="en-US" altLang="en-TR" sz="2000" b="1">
              <a:ea typeface="MS Gothic" panose="020B0609070205080204" pitchFamily="49" charset="-128"/>
              <a:cs typeface="MS Gothic" panose="020B0609070205080204" pitchFamily="49" charset="-128"/>
            </a:endParaRPr>
          </a:p>
        </p:txBody>
      </p:sp>
      <p:sp>
        <p:nvSpPr>
          <p:cNvPr id="13361" name="Text Box 63">
            <a:extLst>
              <a:ext uri="{FF2B5EF4-FFF2-40B4-BE49-F238E27FC236}">
                <a16:creationId xmlns:a16="http://schemas.microsoft.com/office/drawing/2014/main" id="{6E5D7CF4-E099-A54A-88F7-D4A0CF2C335B}"/>
              </a:ext>
            </a:extLst>
          </p:cNvPr>
          <p:cNvSpPr txBox="1">
            <a:spLocks noChangeArrowheads="1"/>
          </p:cNvSpPr>
          <p:nvPr/>
        </p:nvSpPr>
        <p:spPr bwMode="auto">
          <a:xfrm>
            <a:off x="7975601" y="4806951"/>
            <a:ext cx="1052513" cy="461963"/>
          </a:xfrm>
          <a:prstGeom prst="rect">
            <a:avLst/>
          </a:prstGeom>
          <a:solidFill>
            <a:srgbClr val="FF9999">
              <a:alpha val="50195"/>
            </a:srgbClr>
          </a:solidFill>
          <a:ln w="12700">
            <a:solidFill>
              <a:schemeClr val="tx1"/>
            </a:solidFill>
            <a:prstDash val="dash"/>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en-TR" sz="1200" b="1">
                <a:ea typeface="MS Gothic" panose="020B0609070205080204" pitchFamily="49" charset="-128"/>
                <a:cs typeface="MS Gothic" panose="020B0609070205080204" pitchFamily="49" charset="-128"/>
              </a:rPr>
              <a:t>Issuing</a:t>
            </a:r>
            <a:r>
              <a:rPr lang="en-US" altLang="en-TR" sz="1200" b="1">
                <a:ea typeface="MS Gothic" panose="020B0609070205080204" pitchFamily="49" charset="-128"/>
                <a:cs typeface="MS Gothic" panose="020B0609070205080204" pitchFamily="49" charset="-128"/>
              </a:rPr>
              <a:t> Risk</a:t>
            </a:r>
          </a:p>
        </p:txBody>
      </p:sp>
      <p:sp>
        <p:nvSpPr>
          <p:cNvPr id="13362" name="Line 64">
            <a:extLst>
              <a:ext uri="{FF2B5EF4-FFF2-40B4-BE49-F238E27FC236}">
                <a16:creationId xmlns:a16="http://schemas.microsoft.com/office/drawing/2014/main" id="{C210AE4E-DE68-FE47-9F7E-860A76FB718B}"/>
              </a:ext>
            </a:extLst>
          </p:cNvPr>
          <p:cNvSpPr>
            <a:spLocks noChangeShapeType="1"/>
          </p:cNvSpPr>
          <p:nvPr/>
        </p:nvSpPr>
        <p:spPr bwMode="auto">
          <a:xfrm>
            <a:off x="5254626" y="4100513"/>
            <a:ext cx="3714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63" name="Line 65">
            <a:extLst>
              <a:ext uri="{FF2B5EF4-FFF2-40B4-BE49-F238E27FC236}">
                <a16:creationId xmlns:a16="http://schemas.microsoft.com/office/drawing/2014/main" id="{4DAC90B8-8C0C-3D4E-8BD7-7553C6E7BD99}"/>
              </a:ext>
            </a:extLst>
          </p:cNvPr>
          <p:cNvSpPr>
            <a:spLocks noChangeShapeType="1"/>
          </p:cNvSpPr>
          <p:nvPr/>
        </p:nvSpPr>
        <p:spPr bwMode="auto">
          <a:xfrm>
            <a:off x="7458076" y="2528888"/>
            <a:ext cx="5238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64" name="Line 66">
            <a:extLst>
              <a:ext uri="{FF2B5EF4-FFF2-40B4-BE49-F238E27FC236}">
                <a16:creationId xmlns:a16="http://schemas.microsoft.com/office/drawing/2014/main" id="{E13F2886-C473-E24F-A0A8-17EEB2584FC6}"/>
              </a:ext>
            </a:extLst>
          </p:cNvPr>
          <p:cNvSpPr>
            <a:spLocks noChangeShapeType="1"/>
          </p:cNvSpPr>
          <p:nvPr/>
        </p:nvSpPr>
        <p:spPr bwMode="auto">
          <a:xfrm>
            <a:off x="4930776" y="2811463"/>
            <a:ext cx="1238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TR"/>
          </a:p>
        </p:txBody>
      </p:sp>
      <p:sp>
        <p:nvSpPr>
          <p:cNvPr id="13365" name="Line 67">
            <a:extLst>
              <a:ext uri="{FF2B5EF4-FFF2-40B4-BE49-F238E27FC236}">
                <a16:creationId xmlns:a16="http://schemas.microsoft.com/office/drawing/2014/main" id="{21D068C2-47F2-8E40-A2D4-A4F408D08E8F}"/>
              </a:ext>
            </a:extLst>
          </p:cNvPr>
          <p:cNvSpPr>
            <a:spLocks noChangeShapeType="1"/>
          </p:cNvSpPr>
          <p:nvPr/>
        </p:nvSpPr>
        <p:spPr bwMode="auto">
          <a:xfrm>
            <a:off x="5064126" y="4362450"/>
            <a:ext cx="1889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TR"/>
          </a:p>
        </p:txBody>
      </p:sp>
      <p:sp>
        <p:nvSpPr>
          <p:cNvPr id="13366" name="Line 68">
            <a:extLst>
              <a:ext uri="{FF2B5EF4-FFF2-40B4-BE49-F238E27FC236}">
                <a16:creationId xmlns:a16="http://schemas.microsoft.com/office/drawing/2014/main" id="{0091DB25-34B1-5C4C-ADC7-2D868C5FBDA8}"/>
              </a:ext>
            </a:extLst>
          </p:cNvPr>
          <p:cNvSpPr>
            <a:spLocks noChangeShapeType="1"/>
          </p:cNvSpPr>
          <p:nvPr/>
        </p:nvSpPr>
        <p:spPr bwMode="auto">
          <a:xfrm>
            <a:off x="4938713" y="2287588"/>
            <a:ext cx="2714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TR"/>
          </a:p>
        </p:txBody>
      </p:sp>
      <p:sp>
        <p:nvSpPr>
          <p:cNvPr id="13367" name="Line 69">
            <a:extLst>
              <a:ext uri="{FF2B5EF4-FFF2-40B4-BE49-F238E27FC236}">
                <a16:creationId xmlns:a16="http://schemas.microsoft.com/office/drawing/2014/main" id="{A4E7B496-2473-F04A-AC37-DC7B75ADADBC}"/>
              </a:ext>
            </a:extLst>
          </p:cNvPr>
          <p:cNvSpPr>
            <a:spLocks noChangeShapeType="1"/>
          </p:cNvSpPr>
          <p:nvPr/>
        </p:nvSpPr>
        <p:spPr bwMode="auto">
          <a:xfrm>
            <a:off x="5219700" y="1928814"/>
            <a:ext cx="0" cy="10366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TR"/>
          </a:p>
        </p:txBody>
      </p:sp>
      <p:sp>
        <p:nvSpPr>
          <p:cNvPr id="13368" name="Line 73">
            <a:extLst>
              <a:ext uri="{FF2B5EF4-FFF2-40B4-BE49-F238E27FC236}">
                <a16:creationId xmlns:a16="http://schemas.microsoft.com/office/drawing/2014/main" id="{41808FF6-F206-0247-A946-0881177E2D64}"/>
              </a:ext>
            </a:extLst>
          </p:cNvPr>
          <p:cNvSpPr>
            <a:spLocks noChangeShapeType="1"/>
          </p:cNvSpPr>
          <p:nvPr/>
        </p:nvSpPr>
        <p:spPr bwMode="auto">
          <a:xfrm>
            <a:off x="5054600" y="3284538"/>
            <a:ext cx="0" cy="1066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TR"/>
          </a:p>
        </p:txBody>
      </p:sp>
      <p:sp>
        <p:nvSpPr>
          <p:cNvPr id="13369" name="Rectangle 90">
            <a:extLst>
              <a:ext uri="{FF2B5EF4-FFF2-40B4-BE49-F238E27FC236}">
                <a16:creationId xmlns:a16="http://schemas.microsoft.com/office/drawing/2014/main" id="{90402E8F-F354-BD4B-9E7F-91FBCF47A55D}"/>
              </a:ext>
            </a:extLst>
          </p:cNvPr>
          <p:cNvSpPr>
            <a:spLocks noChangeArrowheads="1"/>
          </p:cNvSpPr>
          <p:nvPr/>
        </p:nvSpPr>
        <p:spPr bwMode="auto">
          <a:xfrm>
            <a:off x="3746500" y="3200400"/>
            <a:ext cx="1206500" cy="406400"/>
          </a:xfrm>
          <a:prstGeom prst="rect">
            <a:avLst/>
          </a:prstGeom>
          <a:solidFill>
            <a:srgbClr val="FFCC66">
              <a:alpha val="50195"/>
            </a:srgbClr>
          </a:solidFill>
          <a:ln w="12700">
            <a:solidFill>
              <a:schemeClr val="tx1"/>
            </a:solidFill>
            <a:prstDash val="dash"/>
            <a:miter lim="800000"/>
            <a:headEnd/>
            <a:tailEnd/>
          </a:ln>
        </p:spPr>
        <p:txBody>
          <a:bodyPr wrap="none" lIns="90488" tIns="44450" rIns="90488"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TR" sz="1200" b="1"/>
              <a:t>Liquidity Risk</a:t>
            </a:r>
            <a:endParaRPr lang="en-US" altLang="en-TR" sz="1200" b="1"/>
          </a:p>
        </p:txBody>
      </p:sp>
      <p:sp>
        <p:nvSpPr>
          <p:cNvPr id="13370" name="Line 93">
            <a:extLst>
              <a:ext uri="{FF2B5EF4-FFF2-40B4-BE49-F238E27FC236}">
                <a16:creationId xmlns:a16="http://schemas.microsoft.com/office/drawing/2014/main" id="{2D20A057-2DC5-FF48-BC51-FEAD3821A1D6}"/>
              </a:ext>
            </a:extLst>
          </p:cNvPr>
          <p:cNvSpPr>
            <a:spLocks noChangeShapeType="1"/>
          </p:cNvSpPr>
          <p:nvPr/>
        </p:nvSpPr>
        <p:spPr bwMode="auto">
          <a:xfrm flipH="1">
            <a:off x="3200400" y="2997200"/>
            <a:ext cx="0" cy="2362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TR"/>
          </a:p>
        </p:txBody>
      </p:sp>
      <p:sp>
        <p:nvSpPr>
          <p:cNvPr id="13371" name="Line 94">
            <a:extLst>
              <a:ext uri="{FF2B5EF4-FFF2-40B4-BE49-F238E27FC236}">
                <a16:creationId xmlns:a16="http://schemas.microsoft.com/office/drawing/2014/main" id="{AC95F3D4-B390-6940-AB64-39DA73C2331E}"/>
              </a:ext>
            </a:extLst>
          </p:cNvPr>
          <p:cNvSpPr>
            <a:spLocks noChangeShapeType="1"/>
          </p:cNvSpPr>
          <p:nvPr/>
        </p:nvSpPr>
        <p:spPr bwMode="auto">
          <a:xfrm>
            <a:off x="3200400" y="5362575"/>
            <a:ext cx="5667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13372" name="Rectangle 2">
            <a:extLst>
              <a:ext uri="{FF2B5EF4-FFF2-40B4-BE49-F238E27FC236}">
                <a16:creationId xmlns:a16="http://schemas.microsoft.com/office/drawing/2014/main" id="{9E83BF2A-8454-0F4B-8A07-60D926DFE7F8}"/>
              </a:ext>
            </a:extLst>
          </p:cNvPr>
          <p:cNvSpPr>
            <a:spLocks noGrp="1" noChangeArrowheads="1"/>
          </p:cNvSpPr>
          <p:nvPr>
            <p:ph type="title" idx="4294967295"/>
          </p:nvPr>
        </p:nvSpPr>
        <p:spPr>
          <a:xfrm>
            <a:off x="2057401" y="685800"/>
            <a:ext cx="7026275" cy="609600"/>
          </a:xfrm>
        </p:spPr>
        <p:txBody>
          <a:bodyPr anchor="b"/>
          <a:lstStyle/>
          <a:p>
            <a:pPr eaLnBrk="1" hangingPunct="1"/>
            <a:r>
              <a:rPr lang="tr-TR" altLang="en-TR" sz="1800"/>
              <a:t>Types of Risks</a:t>
            </a:r>
            <a:endParaRPr lang="en-US" altLang="en-T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9E3782-39DF-3F41-8DEA-CD22B24C8A6E}"/>
              </a:ext>
            </a:extLst>
          </p:cNvPr>
          <p:cNvSpPr>
            <a:spLocks noGrp="1"/>
          </p:cNvSpPr>
          <p:nvPr>
            <p:ph type="ftr" sz="quarter" idx="11"/>
          </p:nvPr>
        </p:nvSpPr>
        <p:spPr/>
        <p:txBody>
          <a:bodyPr/>
          <a:lstStyle/>
          <a:p>
            <a:pPr>
              <a:defRPr/>
            </a:pPr>
            <a:r>
              <a:rPr lang="en-US"/>
              <a:t>bulentsenver@gmail.com</a:t>
            </a:r>
          </a:p>
        </p:txBody>
      </p:sp>
      <p:sp>
        <p:nvSpPr>
          <p:cNvPr id="3" name="Slide Number Placeholder 2">
            <a:extLst>
              <a:ext uri="{FF2B5EF4-FFF2-40B4-BE49-F238E27FC236}">
                <a16:creationId xmlns:a16="http://schemas.microsoft.com/office/drawing/2014/main" id="{799E773D-8938-C34D-AD28-E78046CD23E9}"/>
              </a:ext>
            </a:extLst>
          </p:cNvPr>
          <p:cNvSpPr>
            <a:spLocks noGrp="1"/>
          </p:cNvSpPr>
          <p:nvPr>
            <p:ph type="sldNum" sz="quarter" idx="12"/>
          </p:nvPr>
        </p:nvSpPr>
        <p:spPr/>
        <p:txBody>
          <a:bodyPr/>
          <a:lstStyle/>
          <a:p>
            <a:pPr>
              <a:defRPr/>
            </a:pPr>
            <a:fld id="{F14BF1CB-2673-7A45-842F-A9D4471AC039}" type="slidenum">
              <a:rPr lang="en-US" smtClean="0"/>
              <a:pPr>
                <a:defRPr/>
              </a:pPr>
              <a:t>5</a:t>
            </a:fld>
            <a:endParaRPr lang="en-US"/>
          </a:p>
        </p:txBody>
      </p:sp>
      <p:pic>
        <p:nvPicPr>
          <p:cNvPr id="4" name="Picture 3">
            <a:extLst>
              <a:ext uri="{FF2B5EF4-FFF2-40B4-BE49-F238E27FC236}">
                <a16:creationId xmlns:a16="http://schemas.microsoft.com/office/drawing/2014/main" id="{25F044CD-D6E9-5A48-B5B2-240132097A3C}"/>
              </a:ext>
            </a:extLst>
          </p:cNvPr>
          <p:cNvPicPr>
            <a:picLocks noChangeAspect="1"/>
          </p:cNvPicPr>
          <p:nvPr/>
        </p:nvPicPr>
        <p:blipFill>
          <a:blip r:embed="rId2"/>
          <a:stretch>
            <a:fillRect/>
          </a:stretch>
        </p:blipFill>
        <p:spPr>
          <a:xfrm>
            <a:off x="1711570" y="136525"/>
            <a:ext cx="8733693" cy="6219825"/>
          </a:xfrm>
          <a:prstGeom prst="rect">
            <a:avLst/>
          </a:prstGeom>
        </p:spPr>
      </p:pic>
    </p:spTree>
    <p:extLst>
      <p:ext uri="{BB962C8B-B14F-4D97-AF65-F5344CB8AC3E}">
        <p14:creationId xmlns:p14="http://schemas.microsoft.com/office/powerpoint/2010/main" val="282004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7234" y="850393"/>
            <a:ext cx="7514035" cy="4940808"/>
          </a:xfrm>
        </p:spPr>
        <p:txBody>
          <a:bodyPr/>
          <a:lstStyle/>
          <a:p>
            <a:endParaRPr lang="zh-CN" altLang="en-US" dirty="0"/>
          </a:p>
        </p:txBody>
      </p:sp>
      <p:pic>
        <p:nvPicPr>
          <p:cNvPr id="1026" name="Picture 2" descr="http://www.risknewstand.com/wp-content/uploads/2013/02/basel-categor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344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524000" y="-24040"/>
            <a:ext cx="3630736" cy="584775"/>
          </a:xfrm>
          <a:prstGeom prst="rect">
            <a:avLst/>
          </a:prstGeom>
          <a:noFill/>
        </p:spPr>
        <p:txBody>
          <a:bodyPr wrap="square" rtlCol="0">
            <a:spAutoFit/>
          </a:bodyPr>
          <a:lstStyle/>
          <a:p>
            <a:r>
              <a:rPr lang="en-US" sz="3200" dirty="0"/>
              <a:t>Operations Risks</a:t>
            </a:r>
          </a:p>
        </p:txBody>
      </p:sp>
      <p:sp>
        <p:nvSpPr>
          <p:cNvPr id="4" name="TextBox 3"/>
          <p:cNvSpPr txBox="1"/>
          <p:nvPr/>
        </p:nvSpPr>
        <p:spPr>
          <a:xfrm>
            <a:off x="8769190" y="32563"/>
            <a:ext cx="1742102" cy="2031325"/>
          </a:xfrm>
          <a:prstGeom prst="rect">
            <a:avLst/>
          </a:prstGeom>
          <a:noFill/>
        </p:spPr>
        <p:txBody>
          <a:bodyPr wrap="square" rtlCol="0">
            <a:spAutoFit/>
          </a:bodyPr>
          <a:lstStyle/>
          <a:p>
            <a:r>
              <a:rPr lang="en-US" dirty="0"/>
              <a:t>Internal Fraud</a:t>
            </a:r>
          </a:p>
          <a:p>
            <a:r>
              <a:rPr lang="en-US" dirty="0"/>
              <a:t>External Fraud</a:t>
            </a:r>
          </a:p>
          <a:p>
            <a:r>
              <a:rPr lang="en-US" dirty="0"/>
              <a:t>Practices:</a:t>
            </a:r>
          </a:p>
          <a:p>
            <a:r>
              <a:rPr lang="en-US" dirty="0"/>
              <a:t>  - Employment</a:t>
            </a:r>
          </a:p>
          <a:p>
            <a:r>
              <a:rPr lang="en-US" dirty="0"/>
              <a:t>  - Client</a:t>
            </a:r>
          </a:p>
          <a:p>
            <a:r>
              <a:rPr lang="en-US" dirty="0"/>
              <a:t>  - Products</a:t>
            </a:r>
          </a:p>
          <a:p>
            <a:r>
              <a:rPr lang="en-US" dirty="0"/>
              <a:t>  - Business</a:t>
            </a:r>
          </a:p>
        </p:txBody>
      </p:sp>
      <p:sp>
        <p:nvSpPr>
          <p:cNvPr id="5" name="TextBox 4"/>
          <p:cNvSpPr txBox="1"/>
          <p:nvPr/>
        </p:nvSpPr>
        <p:spPr>
          <a:xfrm>
            <a:off x="1680708" y="586559"/>
            <a:ext cx="2037868" cy="923330"/>
          </a:xfrm>
          <a:prstGeom prst="rect">
            <a:avLst/>
          </a:prstGeom>
          <a:noFill/>
        </p:spPr>
        <p:txBody>
          <a:bodyPr wrap="square" rtlCol="0">
            <a:spAutoFit/>
          </a:bodyPr>
          <a:lstStyle/>
          <a:p>
            <a:r>
              <a:rPr lang="en-US" dirty="0"/>
              <a:t>Damage to Assets</a:t>
            </a:r>
          </a:p>
          <a:p>
            <a:r>
              <a:rPr lang="en-US" dirty="0"/>
              <a:t>Business Disruption</a:t>
            </a:r>
          </a:p>
          <a:p>
            <a:r>
              <a:rPr lang="en-US" dirty="0"/>
              <a:t>System Failures </a:t>
            </a:r>
          </a:p>
        </p:txBody>
      </p:sp>
      <p:sp>
        <p:nvSpPr>
          <p:cNvPr id="6" name="TextBox 5"/>
          <p:cNvSpPr txBox="1"/>
          <p:nvPr/>
        </p:nvSpPr>
        <p:spPr>
          <a:xfrm>
            <a:off x="3428916" y="5779445"/>
            <a:ext cx="1725821" cy="646331"/>
          </a:xfrm>
          <a:prstGeom prst="rect">
            <a:avLst/>
          </a:prstGeom>
          <a:noFill/>
        </p:spPr>
        <p:txBody>
          <a:bodyPr wrap="square" rtlCol="0">
            <a:spAutoFit/>
          </a:bodyPr>
          <a:lstStyle/>
          <a:p>
            <a:r>
              <a:rPr lang="en-US" dirty="0"/>
              <a:t>Execution</a:t>
            </a:r>
          </a:p>
          <a:p>
            <a:r>
              <a:rPr lang="en-US" dirty="0"/>
              <a:t>Delivery</a:t>
            </a:r>
          </a:p>
        </p:txBody>
      </p:sp>
      <p:sp>
        <p:nvSpPr>
          <p:cNvPr id="7" name="TextBox 6"/>
          <p:cNvSpPr txBox="1"/>
          <p:nvPr/>
        </p:nvSpPr>
        <p:spPr>
          <a:xfrm>
            <a:off x="7173624" y="5579562"/>
            <a:ext cx="1546726" cy="646331"/>
          </a:xfrm>
          <a:prstGeom prst="rect">
            <a:avLst/>
          </a:prstGeom>
          <a:noFill/>
        </p:spPr>
        <p:txBody>
          <a:bodyPr wrap="square" rtlCol="0">
            <a:spAutoFit/>
          </a:bodyPr>
          <a:lstStyle/>
          <a:p>
            <a:r>
              <a:rPr lang="en-US" dirty="0"/>
              <a:t>Process</a:t>
            </a:r>
          </a:p>
          <a:p>
            <a:r>
              <a:rPr lang="en-US" dirty="0"/>
              <a:t>Management</a:t>
            </a:r>
          </a:p>
        </p:txBody>
      </p:sp>
    </p:spTree>
    <p:extLst>
      <p:ext uri="{BB962C8B-B14F-4D97-AF65-F5344CB8AC3E}">
        <p14:creationId xmlns:p14="http://schemas.microsoft.com/office/powerpoint/2010/main" val="40942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mel walking in the sand&#10;&#10;Description automatically generated">
            <a:extLst>
              <a:ext uri="{FF2B5EF4-FFF2-40B4-BE49-F238E27FC236}">
                <a16:creationId xmlns:a16="http://schemas.microsoft.com/office/drawing/2014/main" id="{EF1A5223-10B0-EA40-9DB0-07FA3D239789}"/>
              </a:ext>
            </a:extLst>
          </p:cNvPr>
          <p:cNvPicPr>
            <a:picLocks noChangeAspect="1"/>
          </p:cNvPicPr>
          <p:nvPr/>
        </p:nvPicPr>
        <p:blipFill>
          <a:blip r:embed="rId2"/>
          <a:stretch>
            <a:fillRect/>
          </a:stretch>
        </p:blipFill>
        <p:spPr>
          <a:xfrm>
            <a:off x="1524000" y="375138"/>
            <a:ext cx="9144000" cy="6096000"/>
          </a:xfrm>
          <a:prstGeom prst="rect">
            <a:avLst/>
          </a:prstGeom>
        </p:spPr>
      </p:pic>
      <p:sp>
        <p:nvSpPr>
          <p:cNvPr id="5" name="TextBox 4">
            <a:extLst>
              <a:ext uri="{FF2B5EF4-FFF2-40B4-BE49-F238E27FC236}">
                <a16:creationId xmlns:a16="http://schemas.microsoft.com/office/drawing/2014/main" id="{B58D171C-4F3A-EB4D-81DD-FE09C6273D73}"/>
              </a:ext>
            </a:extLst>
          </p:cNvPr>
          <p:cNvSpPr txBox="1"/>
          <p:nvPr/>
        </p:nvSpPr>
        <p:spPr>
          <a:xfrm>
            <a:off x="6056223" y="493416"/>
            <a:ext cx="2349223" cy="784830"/>
          </a:xfrm>
          <a:prstGeom prst="rect">
            <a:avLst/>
          </a:prstGeom>
          <a:noFill/>
        </p:spPr>
        <p:txBody>
          <a:bodyPr wrap="square" rtlCol="0">
            <a:spAutoFit/>
          </a:bodyPr>
          <a:lstStyle/>
          <a:p>
            <a:r>
              <a:rPr lang="en-TR" sz="4500" b="1" dirty="0"/>
              <a:t>CAMEL</a:t>
            </a:r>
          </a:p>
        </p:txBody>
      </p:sp>
      <p:sp>
        <p:nvSpPr>
          <p:cNvPr id="6" name="TextBox 5">
            <a:extLst>
              <a:ext uri="{FF2B5EF4-FFF2-40B4-BE49-F238E27FC236}">
                <a16:creationId xmlns:a16="http://schemas.microsoft.com/office/drawing/2014/main" id="{EA4B3C5A-6C27-B44F-844E-2DC4EA645428}"/>
              </a:ext>
            </a:extLst>
          </p:cNvPr>
          <p:cNvSpPr txBox="1"/>
          <p:nvPr/>
        </p:nvSpPr>
        <p:spPr>
          <a:xfrm>
            <a:off x="6607209" y="4597328"/>
            <a:ext cx="2049235" cy="784830"/>
          </a:xfrm>
          <a:prstGeom prst="rect">
            <a:avLst/>
          </a:prstGeom>
          <a:noFill/>
        </p:spPr>
        <p:txBody>
          <a:bodyPr wrap="square" rtlCol="0">
            <a:spAutoFit/>
          </a:bodyPr>
          <a:lstStyle/>
          <a:p>
            <a:r>
              <a:rPr lang="en-TR" sz="4500" b="1" dirty="0"/>
              <a:t>RISKS</a:t>
            </a:r>
          </a:p>
        </p:txBody>
      </p:sp>
    </p:spTree>
    <p:extLst>
      <p:ext uri="{BB962C8B-B14F-4D97-AF65-F5344CB8AC3E}">
        <p14:creationId xmlns:p14="http://schemas.microsoft.com/office/powerpoint/2010/main" val="417832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set>
                                      <p:cBhvr>
                                        <p:cTn id="25" dur="455" fill="hold">
                                          <p:stCondLst>
                                            <p:cond delay="0"/>
                                          </p:stCondLst>
                                        </p:cTn>
                                        <p:tgtEl>
                                          <p:spTgt spid="5"/>
                                        </p:tgtEl>
                                        <p:attrNameLst>
                                          <p:attrName>style.rotation</p:attrName>
                                        </p:attrNameLst>
                                      </p:cBhvr>
                                      <p:to>
                                        <p:strVal val="-45.0"/>
                                      </p:to>
                                    </p:set>
                                    <p:anim calcmode="lin" valueType="num">
                                      <p:cBhvr>
                                        <p:cTn id="26"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B32E6D0-5D62-5B47-867E-FB43C70CBFD7}"/>
              </a:ext>
            </a:extLst>
          </p:cNvPr>
          <p:cNvSpPr>
            <a:spLocks noGrp="1"/>
          </p:cNvSpPr>
          <p:nvPr>
            <p:ph type="title"/>
          </p:nvPr>
        </p:nvSpPr>
        <p:spPr>
          <a:xfrm>
            <a:off x="1981200" y="274638"/>
            <a:ext cx="8229600" cy="800100"/>
          </a:xfrm>
        </p:spPr>
        <p:txBody>
          <a:bodyPr/>
          <a:lstStyle/>
          <a:p>
            <a:r>
              <a:rPr lang="en-US" altLang="tr-TR"/>
              <a:t>Banking Risks</a:t>
            </a:r>
            <a:r>
              <a:rPr lang="en-US" altLang="tr-TR" b="1"/>
              <a:t> </a:t>
            </a:r>
            <a:r>
              <a:rPr lang="en-US" altLang="tr-TR"/>
              <a:t>– CAMEL-OS</a:t>
            </a:r>
          </a:p>
        </p:txBody>
      </p:sp>
      <p:sp>
        <p:nvSpPr>
          <p:cNvPr id="3" name="Content Placeholder 2">
            <a:extLst>
              <a:ext uri="{FF2B5EF4-FFF2-40B4-BE49-F238E27FC236}">
                <a16:creationId xmlns:a16="http://schemas.microsoft.com/office/drawing/2014/main" id="{A1C82764-9AD1-CE4B-A77F-2D15DCE0BE90}"/>
              </a:ext>
            </a:extLst>
          </p:cNvPr>
          <p:cNvSpPr>
            <a:spLocks noGrp="1"/>
          </p:cNvSpPr>
          <p:nvPr>
            <p:ph idx="1"/>
          </p:nvPr>
        </p:nvSpPr>
        <p:spPr>
          <a:xfrm>
            <a:off x="1981200" y="1074739"/>
            <a:ext cx="8229600" cy="5051425"/>
          </a:xfrm>
        </p:spPr>
        <p:txBody>
          <a:bodyPr/>
          <a:lstStyle/>
          <a:p>
            <a:r>
              <a:rPr lang="en-US" altLang="tr-TR" b="1" dirty="0"/>
              <a:t>C</a:t>
            </a:r>
            <a:r>
              <a:rPr lang="en-US" altLang="tr-TR" dirty="0"/>
              <a:t>apital adequacy risk</a:t>
            </a:r>
          </a:p>
          <a:p>
            <a:r>
              <a:rPr lang="en-US" altLang="tr-TR" b="1" dirty="0"/>
              <a:t>A</a:t>
            </a:r>
            <a:r>
              <a:rPr lang="en-US" altLang="tr-TR" dirty="0"/>
              <a:t>sset quality risk</a:t>
            </a:r>
          </a:p>
          <a:p>
            <a:r>
              <a:rPr lang="en-US" altLang="tr-TR" b="1" dirty="0"/>
              <a:t>M</a:t>
            </a:r>
            <a:r>
              <a:rPr lang="en-US" altLang="tr-TR" dirty="0"/>
              <a:t>anagement quality risk</a:t>
            </a:r>
          </a:p>
          <a:p>
            <a:r>
              <a:rPr lang="en-US" altLang="tr-TR" b="1" dirty="0"/>
              <a:t>E</a:t>
            </a:r>
            <a:r>
              <a:rPr lang="en-US" altLang="tr-TR" dirty="0"/>
              <a:t>arnings, Efficiency, profitability risk</a:t>
            </a:r>
          </a:p>
          <a:p>
            <a:r>
              <a:rPr lang="en-US" altLang="tr-TR" b="1" dirty="0"/>
              <a:t>L</a:t>
            </a:r>
            <a:r>
              <a:rPr lang="en-US" altLang="tr-TR" dirty="0"/>
              <a:t>iquidity risk</a:t>
            </a:r>
          </a:p>
          <a:p>
            <a:endParaRPr lang="en-US" altLang="tr-TR" dirty="0"/>
          </a:p>
          <a:p>
            <a:r>
              <a:rPr lang="en-US" altLang="tr-TR" b="1" dirty="0"/>
              <a:t>O</a:t>
            </a:r>
            <a:r>
              <a:rPr lang="en-US" altLang="tr-TR" dirty="0"/>
              <a:t>perations risk</a:t>
            </a:r>
          </a:p>
          <a:p>
            <a:r>
              <a:rPr lang="en-US" altLang="tr-TR" b="1" dirty="0"/>
              <a:t>S</a:t>
            </a:r>
            <a:r>
              <a:rPr lang="en-US" altLang="tr-TR" dirty="0"/>
              <a:t>ensitivity risk </a:t>
            </a:r>
          </a:p>
        </p:txBody>
      </p:sp>
      <p:sp>
        <p:nvSpPr>
          <p:cNvPr id="4" name="Footer Placeholder 3">
            <a:extLst>
              <a:ext uri="{FF2B5EF4-FFF2-40B4-BE49-F238E27FC236}">
                <a16:creationId xmlns:a16="http://schemas.microsoft.com/office/drawing/2014/main" id="{17E67978-5026-D445-9A6F-2669DF8833E0}"/>
              </a:ext>
            </a:extLst>
          </p:cNvPr>
          <p:cNvSpPr>
            <a:spLocks noGrp="1"/>
          </p:cNvSpPr>
          <p:nvPr>
            <p:ph type="ftr" sz="quarter" idx="11"/>
          </p:nvPr>
        </p:nvSpPr>
        <p:spPr/>
        <p:txBody>
          <a:bodyPr/>
          <a:lstStyle/>
          <a:p>
            <a:pPr>
              <a:defRPr/>
            </a:pPr>
            <a:r>
              <a:rPr lang="en-US"/>
              <a:t>bulentsenver@gmail.com</a:t>
            </a:r>
          </a:p>
        </p:txBody>
      </p:sp>
      <p:sp>
        <p:nvSpPr>
          <p:cNvPr id="33797" name="Slide Number Placeholder 4">
            <a:extLst>
              <a:ext uri="{FF2B5EF4-FFF2-40B4-BE49-F238E27FC236}">
                <a16:creationId xmlns:a16="http://schemas.microsoft.com/office/drawing/2014/main" id="{8A479953-18AF-9D4C-9D9B-34F60283FD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A8F2203-FFA1-0A41-B029-012D69FE0E08}" type="slidenum">
              <a:rPr lang="en-US" altLang="tr-TR" sz="1200">
                <a:solidFill>
                  <a:srgbClr val="898989"/>
                </a:solidFill>
              </a:rPr>
              <a:pPr>
                <a:spcBef>
                  <a:spcPct val="0"/>
                </a:spcBef>
                <a:buFontTx/>
                <a:buNone/>
              </a:pPr>
              <a:t>8</a:t>
            </a:fld>
            <a:endParaRPr lang="en-US" altLang="tr-TR" sz="1200">
              <a:solidFill>
                <a:srgbClr val="898989"/>
              </a:solidFill>
            </a:endParaRPr>
          </a:p>
        </p:txBody>
      </p:sp>
    </p:spTree>
    <p:extLst>
      <p:ext uri="{BB962C8B-B14F-4D97-AF65-F5344CB8AC3E}">
        <p14:creationId xmlns:p14="http://schemas.microsoft.com/office/powerpoint/2010/main" val="1143223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wipe(down)">
                                      <p:cBhvr>
                                        <p:cTn id="115" dur="580">
                                          <p:stCondLst>
                                            <p:cond delay="0"/>
                                          </p:stCondLst>
                                        </p:cTn>
                                        <p:tgtEl>
                                          <p:spTgt spid="3">
                                            <p:txEl>
                                              <p:pRg st="7" end="7"/>
                                            </p:txEl>
                                          </p:spTgt>
                                        </p:tgtEl>
                                      </p:cBhvr>
                                    </p:animEffect>
                                    <p:anim calcmode="lin" valueType="num">
                                      <p:cBhvr>
                                        <p:cTn id="11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7" end="7"/>
                                            </p:txEl>
                                          </p:spTgt>
                                        </p:tgtEl>
                                      </p:cBhvr>
                                      <p:to x="100000" y="60000"/>
                                    </p:animScale>
                                    <p:animScale>
                                      <p:cBhvr>
                                        <p:cTn id="122" dur="166" decel="50000">
                                          <p:stCondLst>
                                            <p:cond delay="676"/>
                                          </p:stCondLst>
                                        </p:cTn>
                                        <p:tgtEl>
                                          <p:spTgt spid="3">
                                            <p:txEl>
                                              <p:pRg st="7" end="7"/>
                                            </p:txEl>
                                          </p:spTgt>
                                        </p:tgtEl>
                                      </p:cBhvr>
                                      <p:to x="100000" y="100000"/>
                                    </p:animScale>
                                    <p:animScale>
                                      <p:cBhvr>
                                        <p:cTn id="123" dur="26">
                                          <p:stCondLst>
                                            <p:cond delay="1312"/>
                                          </p:stCondLst>
                                        </p:cTn>
                                        <p:tgtEl>
                                          <p:spTgt spid="3">
                                            <p:txEl>
                                              <p:pRg st="7" end="7"/>
                                            </p:txEl>
                                          </p:spTgt>
                                        </p:tgtEl>
                                      </p:cBhvr>
                                      <p:to x="100000" y="80000"/>
                                    </p:animScale>
                                    <p:animScale>
                                      <p:cBhvr>
                                        <p:cTn id="124" dur="166" decel="50000">
                                          <p:stCondLst>
                                            <p:cond delay="1338"/>
                                          </p:stCondLst>
                                        </p:cTn>
                                        <p:tgtEl>
                                          <p:spTgt spid="3">
                                            <p:txEl>
                                              <p:pRg st="7" end="7"/>
                                            </p:txEl>
                                          </p:spTgt>
                                        </p:tgtEl>
                                      </p:cBhvr>
                                      <p:to x="100000" y="100000"/>
                                    </p:animScale>
                                    <p:animScale>
                                      <p:cBhvr>
                                        <p:cTn id="125" dur="26">
                                          <p:stCondLst>
                                            <p:cond delay="1642"/>
                                          </p:stCondLst>
                                        </p:cTn>
                                        <p:tgtEl>
                                          <p:spTgt spid="3">
                                            <p:txEl>
                                              <p:pRg st="7" end="7"/>
                                            </p:txEl>
                                          </p:spTgt>
                                        </p:tgtEl>
                                      </p:cBhvr>
                                      <p:to x="100000" y="90000"/>
                                    </p:animScale>
                                    <p:animScale>
                                      <p:cBhvr>
                                        <p:cTn id="126" dur="166" decel="50000">
                                          <p:stCondLst>
                                            <p:cond delay="1668"/>
                                          </p:stCondLst>
                                        </p:cTn>
                                        <p:tgtEl>
                                          <p:spTgt spid="3">
                                            <p:txEl>
                                              <p:pRg st="7" end="7"/>
                                            </p:txEl>
                                          </p:spTgt>
                                        </p:tgtEl>
                                      </p:cBhvr>
                                      <p:to x="100000" y="100000"/>
                                    </p:animScale>
                                    <p:animScale>
                                      <p:cBhvr>
                                        <p:cTn id="127" dur="26">
                                          <p:stCondLst>
                                            <p:cond delay="1808"/>
                                          </p:stCondLst>
                                        </p:cTn>
                                        <p:tgtEl>
                                          <p:spTgt spid="3">
                                            <p:txEl>
                                              <p:pRg st="7" end="7"/>
                                            </p:txEl>
                                          </p:spTgt>
                                        </p:tgtEl>
                                      </p:cBhvr>
                                      <p:to x="100000" y="95000"/>
                                    </p:animScale>
                                    <p:animScale>
                                      <p:cBhvr>
                                        <p:cTn id="128"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B9479303-7686-3849-A8CB-A330135CE86E}"/>
              </a:ext>
            </a:extLst>
          </p:cNvPr>
          <p:cNvSpPr>
            <a:spLocks noGrp="1" noChangeArrowheads="1"/>
          </p:cNvSpPr>
          <p:nvPr>
            <p:ph type="title" idx="4294967295"/>
          </p:nvPr>
        </p:nvSpPr>
        <p:spPr>
          <a:xfrm>
            <a:off x="1524000" y="333375"/>
            <a:ext cx="9144000" cy="357188"/>
          </a:xfrm>
        </p:spPr>
        <p:txBody>
          <a:bodyPr>
            <a:normAutofit fontScale="90000"/>
          </a:bodyPr>
          <a:lstStyle/>
          <a:p>
            <a:r>
              <a:rPr lang="en-US" altLang="en-TR" sz="2800" dirty="0">
                <a:ea typeface="ＭＳ Ｐゴシック" panose="020B0600070205080204" pitchFamily="34" charset="-128"/>
              </a:rPr>
              <a:t>Balance Sheet does not show all the Banking Risks</a:t>
            </a:r>
          </a:p>
        </p:txBody>
      </p:sp>
      <p:sp>
        <p:nvSpPr>
          <p:cNvPr id="29699" name="Line 5">
            <a:extLst>
              <a:ext uri="{FF2B5EF4-FFF2-40B4-BE49-F238E27FC236}">
                <a16:creationId xmlns:a16="http://schemas.microsoft.com/office/drawing/2014/main" id="{39E81DED-50F9-FB49-AEEE-FB15D80F9BE6}"/>
              </a:ext>
            </a:extLst>
          </p:cNvPr>
          <p:cNvSpPr>
            <a:spLocks noChangeShapeType="1"/>
          </p:cNvSpPr>
          <p:nvPr/>
        </p:nvSpPr>
        <p:spPr bwMode="auto">
          <a:xfrm>
            <a:off x="2711451" y="1916113"/>
            <a:ext cx="525621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29700" name="Line 6">
            <a:extLst>
              <a:ext uri="{FF2B5EF4-FFF2-40B4-BE49-F238E27FC236}">
                <a16:creationId xmlns:a16="http://schemas.microsoft.com/office/drawing/2014/main" id="{124510D1-4010-E245-A251-E220B92B9004}"/>
              </a:ext>
            </a:extLst>
          </p:cNvPr>
          <p:cNvSpPr>
            <a:spLocks noChangeShapeType="1"/>
          </p:cNvSpPr>
          <p:nvPr/>
        </p:nvSpPr>
        <p:spPr bwMode="auto">
          <a:xfrm>
            <a:off x="5375275" y="1916114"/>
            <a:ext cx="0" cy="34575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29701" name="Text Box 7">
            <a:extLst>
              <a:ext uri="{FF2B5EF4-FFF2-40B4-BE49-F238E27FC236}">
                <a16:creationId xmlns:a16="http://schemas.microsoft.com/office/drawing/2014/main" id="{7763718C-2498-3345-9075-41873E7686A0}"/>
              </a:ext>
            </a:extLst>
          </p:cNvPr>
          <p:cNvSpPr txBox="1">
            <a:spLocks noChangeArrowheads="1"/>
          </p:cNvSpPr>
          <p:nvPr/>
        </p:nvSpPr>
        <p:spPr bwMode="auto">
          <a:xfrm>
            <a:off x="3422652" y="1295849"/>
            <a:ext cx="2520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b="1" dirty="0"/>
              <a:t>Assets.       =</a:t>
            </a:r>
          </a:p>
        </p:txBody>
      </p:sp>
      <p:sp>
        <p:nvSpPr>
          <p:cNvPr id="29702" name="Rectangle 8">
            <a:extLst>
              <a:ext uri="{FF2B5EF4-FFF2-40B4-BE49-F238E27FC236}">
                <a16:creationId xmlns:a16="http://schemas.microsoft.com/office/drawing/2014/main" id="{98EBB51C-AE00-F446-B767-652357064756}"/>
              </a:ext>
            </a:extLst>
          </p:cNvPr>
          <p:cNvSpPr>
            <a:spLocks noChangeArrowheads="1"/>
          </p:cNvSpPr>
          <p:nvPr/>
        </p:nvSpPr>
        <p:spPr bwMode="auto">
          <a:xfrm>
            <a:off x="2782889" y="2349500"/>
            <a:ext cx="2232025" cy="12319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a:t>Interest </a:t>
            </a:r>
            <a:br>
              <a:rPr lang="en-US" altLang="en-TR" b="1"/>
            </a:br>
            <a:r>
              <a:rPr lang="en-US" altLang="en-TR" b="1"/>
              <a:t>Earning</a:t>
            </a:r>
            <a:br>
              <a:rPr lang="en-US" altLang="en-TR" b="1"/>
            </a:br>
            <a:r>
              <a:rPr lang="en-US" altLang="en-TR" b="1"/>
              <a:t>Assets</a:t>
            </a:r>
          </a:p>
        </p:txBody>
      </p:sp>
      <p:sp>
        <p:nvSpPr>
          <p:cNvPr id="29703" name="Rectangle 9">
            <a:extLst>
              <a:ext uri="{FF2B5EF4-FFF2-40B4-BE49-F238E27FC236}">
                <a16:creationId xmlns:a16="http://schemas.microsoft.com/office/drawing/2014/main" id="{278B62EC-6C5C-5A44-A295-34324D74701B}"/>
              </a:ext>
            </a:extLst>
          </p:cNvPr>
          <p:cNvSpPr>
            <a:spLocks noChangeArrowheads="1"/>
          </p:cNvSpPr>
          <p:nvPr/>
        </p:nvSpPr>
        <p:spPr bwMode="auto">
          <a:xfrm>
            <a:off x="2711450" y="3789364"/>
            <a:ext cx="2160588" cy="706437"/>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a:t>Non IEA</a:t>
            </a:r>
            <a:br>
              <a:rPr lang="en-US" altLang="en-TR" b="1"/>
            </a:br>
            <a:r>
              <a:rPr lang="en-US" altLang="en-TR" b="1"/>
              <a:t>assets</a:t>
            </a:r>
          </a:p>
        </p:txBody>
      </p:sp>
      <p:sp>
        <p:nvSpPr>
          <p:cNvPr id="29704" name="Rectangle 10">
            <a:extLst>
              <a:ext uri="{FF2B5EF4-FFF2-40B4-BE49-F238E27FC236}">
                <a16:creationId xmlns:a16="http://schemas.microsoft.com/office/drawing/2014/main" id="{DA7217CA-2025-7041-B343-BA040F287870}"/>
              </a:ext>
            </a:extLst>
          </p:cNvPr>
          <p:cNvSpPr>
            <a:spLocks noChangeArrowheads="1"/>
          </p:cNvSpPr>
          <p:nvPr/>
        </p:nvSpPr>
        <p:spPr bwMode="auto">
          <a:xfrm>
            <a:off x="5664201" y="2276476"/>
            <a:ext cx="2232025" cy="1152525"/>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a:t>Interest</a:t>
            </a:r>
            <a:br>
              <a:rPr lang="en-US" altLang="en-TR" b="1"/>
            </a:br>
            <a:r>
              <a:rPr lang="en-US" altLang="en-TR" b="1"/>
              <a:t>Bearing</a:t>
            </a:r>
            <a:br>
              <a:rPr lang="en-US" altLang="en-TR" b="1"/>
            </a:br>
            <a:r>
              <a:rPr lang="en-US" altLang="en-TR" b="1"/>
              <a:t>Liabilities</a:t>
            </a:r>
          </a:p>
        </p:txBody>
      </p:sp>
      <p:sp>
        <p:nvSpPr>
          <p:cNvPr id="29705" name="Rectangle 11">
            <a:extLst>
              <a:ext uri="{FF2B5EF4-FFF2-40B4-BE49-F238E27FC236}">
                <a16:creationId xmlns:a16="http://schemas.microsoft.com/office/drawing/2014/main" id="{89A6AEE9-59DA-C740-A584-D45BEA6466A0}"/>
              </a:ext>
            </a:extLst>
          </p:cNvPr>
          <p:cNvSpPr>
            <a:spLocks noChangeArrowheads="1"/>
          </p:cNvSpPr>
          <p:nvPr/>
        </p:nvSpPr>
        <p:spPr bwMode="auto">
          <a:xfrm>
            <a:off x="5591175" y="3573464"/>
            <a:ext cx="2520950" cy="693737"/>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dirty="0"/>
              <a:t>Non IBL</a:t>
            </a:r>
            <a:br>
              <a:rPr lang="en-US" altLang="en-TR" b="1" dirty="0"/>
            </a:br>
            <a:r>
              <a:rPr lang="en-US" altLang="en-TR" b="1" dirty="0"/>
              <a:t>Liabilities</a:t>
            </a:r>
          </a:p>
        </p:txBody>
      </p:sp>
      <p:sp>
        <p:nvSpPr>
          <p:cNvPr id="64524" name="AutoShape 12">
            <a:extLst>
              <a:ext uri="{FF2B5EF4-FFF2-40B4-BE49-F238E27FC236}">
                <a16:creationId xmlns:a16="http://schemas.microsoft.com/office/drawing/2014/main" id="{AE115D0C-76D5-BE4D-8AED-821816180E34}"/>
              </a:ext>
            </a:extLst>
          </p:cNvPr>
          <p:cNvSpPr>
            <a:spLocks noChangeArrowheads="1"/>
          </p:cNvSpPr>
          <p:nvPr/>
        </p:nvSpPr>
        <p:spPr bwMode="auto">
          <a:xfrm>
            <a:off x="5486400" y="4419600"/>
            <a:ext cx="2736850" cy="1295400"/>
          </a:xfrm>
          <a:prstGeom prst="triangle">
            <a:avLst>
              <a:gd name="adj" fmla="val 50000"/>
            </a:avLst>
          </a:prstGeom>
          <a:solidFill>
            <a:srgbClr val="66CCFF"/>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a:t>Shareholders</a:t>
            </a:r>
            <a:br>
              <a:rPr lang="en-US" altLang="en-TR" b="1"/>
            </a:br>
            <a:r>
              <a:rPr lang="en-US" altLang="en-TR" b="1"/>
              <a:t>Equity</a:t>
            </a:r>
          </a:p>
        </p:txBody>
      </p:sp>
      <p:sp>
        <p:nvSpPr>
          <p:cNvPr id="64525" name="Text Box 13">
            <a:extLst>
              <a:ext uri="{FF2B5EF4-FFF2-40B4-BE49-F238E27FC236}">
                <a16:creationId xmlns:a16="http://schemas.microsoft.com/office/drawing/2014/main" id="{EB557921-C394-DB4F-8025-C78DAFF1D663}"/>
              </a:ext>
            </a:extLst>
          </p:cNvPr>
          <p:cNvSpPr txBox="1">
            <a:spLocks noChangeArrowheads="1"/>
          </p:cNvSpPr>
          <p:nvPr/>
        </p:nvSpPr>
        <p:spPr bwMode="auto">
          <a:xfrm>
            <a:off x="8328026" y="4365626"/>
            <a:ext cx="2339975" cy="646331"/>
          </a:xfrm>
          <a:prstGeom prst="rect">
            <a:avLst/>
          </a:prstGeom>
          <a:noFill/>
          <a:ln w="9525">
            <a:noFill/>
            <a:miter lim="800000"/>
            <a:headEnd/>
            <a:tailEnd/>
          </a:ln>
        </p:spPr>
        <p:txBody>
          <a:bodyPr>
            <a:spAutoFit/>
          </a:bodyPr>
          <a:lstStyle/>
          <a:p>
            <a:pPr>
              <a:spcBef>
                <a:spcPct val="50000"/>
              </a:spcBef>
              <a:defRPr/>
            </a:pPr>
            <a:r>
              <a:rPr lang="en-US" b="1" u="heavy" dirty="0">
                <a:latin typeface="Arial" charset="0"/>
              </a:rPr>
              <a:t>How</a:t>
            </a:r>
            <a:r>
              <a:rPr lang="en-US" b="1" dirty="0">
                <a:latin typeface="Arial" charset="0"/>
              </a:rPr>
              <a:t> did banks hide their risks?</a:t>
            </a:r>
          </a:p>
        </p:txBody>
      </p:sp>
      <p:sp>
        <p:nvSpPr>
          <p:cNvPr id="64526" name="Text Box 14">
            <a:extLst>
              <a:ext uri="{FF2B5EF4-FFF2-40B4-BE49-F238E27FC236}">
                <a16:creationId xmlns:a16="http://schemas.microsoft.com/office/drawing/2014/main" id="{036EADA3-FDCD-8E48-B7B2-CE8F05FBE331}"/>
              </a:ext>
            </a:extLst>
          </p:cNvPr>
          <p:cNvSpPr txBox="1">
            <a:spLocks noChangeArrowheads="1"/>
          </p:cNvSpPr>
          <p:nvPr/>
        </p:nvSpPr>
        <p:spPr bwMode="auto">
          <a:xfrm>
            <a:off x="8305800" y="2133601"/>
            <a:ext cx="2362200" cy="646331"/>
          </a:xfrm>
          <a:prstGeom prst="rect">
            <a:avLst/>
          </a:prstGeom>
          <a:noFill/>
          <a:ln w="9525">
            <a:noFill/>
            <a:miter lim="800000"/>
            <a:headEnd/>
            <a:tailEnd/>
          </a:ln>
        </p:spPr>
        <p:txBody>
          <a:bodyPr>
            <a:spAutoFit/>
          </a:bodyPr>
          <a:lstStyle/>
          <a:p>
            <a:pPr>
              <a:spcBef>
                <a:spcPct val="50000"/>
              </a:spcBef>
              <a:defRPr/>
            </a:pPr>
            <a:r>
              <a:rPr lang="en-US" b="1" u="heavy" dirty="0">
                <a:latin typeface="Arial" charset="0"/>
              </a:rPr>
              <a:t>Why</a:t>
            </a:r>
            <a:r>
              <a:rPr lang="en-US" b="1" dirty="0">
                <a:latin typeface="Arial" charset="0"/>
              </a:rPr>
              <a:t> did banks hide their risks?</a:t>
            </a:r>
          </a:p>
        </p:txBody>
      </p:sp>
      <p:sp>
        <p:nvSpPr>
          <p:cNvPr id="29709" name="Line 15">
            <a:extLst>
              <a:ext uri="{FF2B5EF4-FFF2-40B4-BE49-F238E27FC236}">
                <a16:creationId xmlns:a16="http://schemas.microsoft.com/office/drawing/2014/main" id="{3C449CBF-1963-4747-8CDB-47935629D13B}"/>
              </a:ext>
            </a:extLst>
          </p:cNvPr>
          <p:cNvSpPr>
            <a:spLocks noChangeShapeType="1"/>
          </p:cNvSpPr>
          <p:nvPr/>
        </p:nvSpPr>
        <p:spPr bwMode="auto">
          <a:xfrm flipH="1">
            <a:off x="7896225" y="4076701"/>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TR"/>
          </a:p>
        </p:txBody>
      </p:sp>
      <p:sp>
        <p:nvSpPr>
          <p:cNvPr id="29710" name="TextBox 13">
            <a:extLst>
              <a:ext uri="{FF2B5EF4-FFF2-40B4-BE49-F238E27FC236}">
                <a16:creationId xmlns:a16="http://schemas.microsoft.com/office/drawing/2014/main" id="{6C7EF402-EBB3-E945-BC2B-2A1D510018DE}"/>
              </a:ext>
            </a:extLst>
          </p:cNvPr>
          <p:cNvSpPr txBox="1">
            <a:spLocks noChangeArrowheads="1"/>
          </p:cNvSpPr>
          <p:nvPr/>
        </p:nvSpPr>
        <p:spPr bwMode="auto">
          <a:xfrm>
            <a:off x="5591176" y="1219201"/>
            <a:ext cx="5040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TR" b="1" dirty="0"/>
              <a:t>Liabilities + Share Holders Equity</a:t>
            </a:r>
          </a:p>
        </p:txBody>
      </p:sp>
    </p:spTree>
    <p:extLst>
      <p:ext uri="{BB962C8B-B14F-4D97-AF65-F5344CB8AC3E}">
        <p14:creationId xmlns:p14="http://schemas.microsoft.com/office/powerpoint/2010/main" val="3443380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4524"/>
                                        </p:tgtEl>
                                        <p:attrNameLst>
                                          <p:attrName>style.visibility</p:attrName>
                                        </p:attrNameLst>
                                      </p:cBhvr>
                                      <p:to>
                                        <p:strVal val="visible"/>
                                      </p:to>
                                    </p:set>
                                    <p:animEffect transition="in" filter="fade">
                                      <p:cBhvr>
                                        <p:cTn id="7" dur="770" decel="100000"/>
                                        <p:tgtEl>
                                          <p:spTgt spid="64524"/>
                                        </p:tgtEl>
                                      </p:cBhvr>
                                    </p:animEffect>
                                    <p:animScale>
                                      <p:cBhvr>
                                        <p:cTn id="8" dur="770" decel="100000"/>
                                        <p:tgtEl>
                                          <p:spTgt spid="64524"/>
                                        </p:tgtEl>
                                      </p:cBhvr>
                                      <p:from x="10000" y="10000"/>
                                      <p:to x="200000" y="450000"/>
                                    </p:animScale>
                                    <p:animScale>
                                      <p:cBhvr>
                                        <p:cTn id="9" dur="1230" accel="100000" fill="hold">
                                          <p:stCondLst>
                                            <p:cond delay="770"/>
                                          </p:stCondLst>
                                        </p:cTn>
                                        <p:tgtEl>
                                          <p:spTgt spid="64524"/>
                                        </p:tgtEl>
                                      </p:cBhvr>
                                      <p:from x="200000" y="450000"/>
                                      <p:to x="100000" y="100000"/>
                                    </p:animScale>
                                    <p:set>
                                      <p:cBhvr>
                                        <p:cTn id="10" dur="770" fill="hold"/>
                                        <p:tgtEl>
                                          <p:spTgt spid="64524"/>
                                        </p:tgtEl>
                                        <p:attrNameLst>
                                          <p:attrName>ppt_x</p:attrName>
                                        </p:attrNameLst>
                                      </p:cBhvr>
                                      <p:to>
                                        <p:strVal val="(0.5)"/>
                                      </p:to>
                                    </p:set>
                                    <p:anim from="(0.5)" to="(#ppt_x)" calcmode="lin" valueType="num">
                                      <p:cBhvr>
                                        <p:cTn id="11" dur="1230" accel="100000" fill="hold">
                                          <p:stCondLst>
                                            <p:cond delay="770"/>
                                          </p:stCondLst>
                                        </p:cTn>
                                        <p:tgtEl>
                                          <p:spTgt spid="64524"/>
                                        </p:tgtEl>
                                        <p:attrNameLst>
                                          <p:attrName>ppt_x</p:attrName>
                                        </p:attrNameLst>
                                      </p:cBhvr>
                                    </p:anim>
                                    <p:set>
                                      <p:cBhvr>
                                        <p:cTn id="12" dur="770" fill="hold"/>
                                        <p:tgtEl>
                                          <p:spTgt spid="64524"/>
                                        </p:tgtEl>
                                        <p:attrNameLst>
                                          <p:attrName>ppt_y</p:attrName>
                                        </p:attrNameLst>
                                      </p:cBhvr>
                                      <p:to>
                                        <p:strVal val="(#ppt_y+0.4)"/>
                                      </p:to>
                                    </p:set>
                                    <p:anim from="(#ppt_y+0.4)" to="(#ppt_y)" calcmode="lin" valueType="num">
                                      <p:cBhvr>
                                        <p:cTn id="13" dur="1230" accel="100000" fill="hold">
                                          <p:stCondLst>
                                            <p:cond delay="770"/>
                                          </p:stCondLst>
                                        </p:cTn>
                                        <p:tgtEl>
                                          <p:spTgt spid="645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4526"/>
                                        </p:tgtEl>
                                        <p:attrNameLst>
                                          <p:attrName>style.visibility</p:attrName>
                                        </p:attrNameLst>
                                      </p:cBhvr>
                                      <p:to>
                                        <p:strVal val="visible"/>
                                      </p:to>
                                    </p:set>
                                    <p:animEffect transition="in" filter="wipe(down)">
                                      <p:cBhvr>
                                        <p:cTn id="18" dur="580">
                                          <p:stCondLst>
                                            <p:cond delay="0"/>
                                          </p:stCondLst>
                                        </p:cTn>
                                        <p:tgtEl>
                                          <p:spTgt spid="64526"/>
                                        </p:tgtEl>
                                      </p:cBhvr>
                                    </p:animEffect>
                                    <p:anim calcmode="lin" valueType="num">
                                      <p:cBhvr>
                                        <p:cTn id="19" dur="1822" tmFilter="0,0; 0.14,0.36; 0.43,0.73; 0.71,0.91; 1.0,1.0">
                                          <p:stCondLst>
                                            <p:cond delay="0"/>
                                          </p:stCondLst>
                                        </p:cTn>
                                        <p:tgtEl>
                                          <p:spTgt spid="6452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452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452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452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4526"/>
                                        </p:tgtEl>
                                        <p:attrNameLst>
                                          <p:attrName>ppt_y</p:attrName>
                                        </p:attrNameLst>
                                      </p:cBhvr>
                                      <p:tavLst>
                                        <p:tav tm="0" fmla="#ppt_y-sin(pi*$)/81">
                                          <p:val>
                                            <p:fltVal val="0"/>
                                          </p:val>
                                        </p:tav>
                                        <p:tav tm="100000">
                                          <p:val>
                                            <p:fltVal val="1"/>
                                          </p:val>
                                        </p:tav>
                                      </p:tavLst>
                                    </p:anim>
                                    <p:animScale>
                                      <p:cBhvr>
                                        <p:cTn id="24" dur="26">
                                          <p:stCondLst>
                                            <p:cond delay="650"/>
                                          </p:stCondLst>
                                        </p:cTn>
                                        <p:tgtEl>
                                          <p:spTgt spid="64526"/>
                                        </p:tgtEl>
                                      </p:cBhvr>
                                      <p:to x="100000" y="60000"/>
                                    </p:animScale>
                                    <p:animScale>
                                      <p:cBhvr>
                                        <p:cTn id="25" dur="166" decel="50000">
                                          <p:stCondLst>
                                            <p:cond delay="676"/>
                                          </p:stCondLst>
                                        </p:cTn>
                                        <p:tgtEl>
                                          <p:spTgt spid="64526"/>
                                        </p:tgtEl>
                                      </p:cBhvr>
                                      <p:to x="100000" y="100000"/>
                                    </p:animScale>
                                    <p:animScale>
                                      <p:cBhvr>
                                        <p:cTn id="26" dur="26">
                                          <p:stCondLst>
                                            <p:cond delay="1312"/>
                                          </p:stCondLst>
                                        </p:cTn>
                                        <p:tgtEl>
                                          <p:spTgt spid="64526"/>
                                        </p:tgtEl>
                                      </p:cBhvr>
                                      <p:to x="100000" y="80000"/>
                                    </p:animScale>
                                    <p:animScale>
                                      <p:cBhvr>
                                        <p:cTn id="27" dur="166" decel="50000">
                                          <p:stCondLst>
                                            <p:cond delay="1338"/>
                                          </p:stCondLst>
                                        </p:cTn>
                                        <p:tgtEl>
                                          <p:spTgt spid="64526"/>
                                        </p:tgtEl>
                                      </p:cBhvr>
                                      <p:to x="100000" y="100000"/>
                                    </p:animScale>
                                    <p:animScale>
                                      <p:cBhvr>
                                        <p:cTn id="28" dur="26">
                                          <p:stCondLst>
                                            <p:cond delay="1642"/>
                                          </p:stCondLst>
                                        </p:cTn>
                                        <p:tgtEl>
                                          <p:spTgt spid="64526"/>
                                        </p:tgtEl>
                                      </p:cBhvr>
                                      <p:to x="100000" y="90000"/>
                                    </p:animScale>
                                    <p:animScale>
                                      <p:cBhvr>
                                        <p:cTn id="29" dur="166" decel="50000">
                                          <p:stCondLst>
                                            <p:cond delay="1668"/>
                                          </p:stCondLst>
                                        </p:cTn>
                                        <p:tgtEl>
                                          <p:spTgt spid="64526"/>
                                        </p:tgtEl>
                                      </p:cBhvr>
                                      <p:to x="100000" y="100000"/>
                                    </p:animScale>
                                    <p:animScale>
                                      <p:cBhvr>
                                        <p:cTn id="30" dur="26">
                                          <p:stCondLst>
                                            <p:cond delay="1808"/>
                                          </p:stCondLst>
                                        </p:cTn>
                                        <p:tgtEl>
                                          <p:spTgt spid="64526"/>
                                        </p:tgtEl>
                                      </p:cBhvr>
                                      <p:to x="100000" y="95000"/>
                                    </p:animScale>
                                    <p:animScale>
                                      <p:cBhvr>
                                        <p:cTn id="31" dur="166" decel="50000">
                                          <p:stCondLst>
                                            <p:cond delay="1834"/>
                                          </p:stCondLst>
                                        </p:cTn>
                                        <p:tgtEl>
                                          <p:spTgt spid="64526"/>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64525"/>
                                        </p:tgtEl>
                                        <p:attrNameLst>
                                          <p:attrName>style.visibility</p:attrName>
                                        </p:attrNameLst>
                                      </p:cBhvr>
                                      <p:to>
                                        <p:strVal val="visible"/>
                                      </p:to>
                                    </p:set>
                                    <p:anim from="(-#ppt_w/2)" to="(#ppt_x)" calcmode="lin" valueType="num">
                                      <p:cBhvr>
                                        <p:cTn id="36" dur="600" fill="hold">
                                          <p:stCondLst>
                                            <p:cond delay="0"/>
                                          </p:stCondLst>
                                        </p:cTn>
                                        <p:tgtEl>
                                          <p:spTgt spid="64525"/>
                                        </p:tgtEl>
                                        <p:attrNameLst>
                                          <p:attrName>ppt_x</p:attrName>
                                        </p:attrNameLst>
                                      </p:cBhvr>
                                    </p:anim>
                                    <p:anim from="0" to="-1.0" calcmode="lin" valueType="num">
                                      <p:cBhvr>
                                        <p:cTn id="37" dur="200" decel="50000" autoRev="1" fill="hold">
                                          <p:stCondLst>
                                            <p:cond delay="600"/>
                                          </p:stCondLst>
                                        </p:cTn>
                                        <p:tgtEl>
                                          <p:spTgt spid="64525"/>
                                        </p:tgtEl>
                                        <p:attrNameLst>
                                          <p:attrName>xshear</p:attrName>
                                        </p:attrNameLst>
                                      </p:cBhvr>
                                    </p:anim>
                                    <p:animScale>
                                      <p:cBhvr>
                                        <p:cTn id="38" dur="200" decel="100000" autoRev="1" fill="hold">
                                          <p:stCondLst>
                                            <p:cond delay="600"/>
                                          </p:stCondLst>
                                        </p:cTn>
                                        <p:tgtEl>
                                          <p:spTgt spid="64525"/>
                                        </p:tgtEl>
                                      </p:cBhvr>
                                      <p:from x="100000" y="100000"/>
                                      <p:to x="80000" y="100000"/>
                                    </p:animScale>
                                    <p:anim by="(#ppt_h/3+#ppt_w*0.1)" calcmode="lin" valueType="num">
                                      <p:cBhvr additive="sum">
                                        <p:cTn id="39" dur="200" decel="100000" autoRev="1" fill="hold">
                                          <p:stCondLst>
                                            <p:cond delay="600"/>
                                          </p:stCondLst>
                                        </p:cTn>
                                        <p:tgtEl>
                                          <p:spTgt spid="6452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animBg="1"/>
      <p:bldP spid="64525" grpId="0"/>
      <p:bldP spid="645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675</Words>
  <Application>Microsoft Macintosh PowerPoint</Application>
  <PresentationFormat>Widescreen</PresentationFormat>
  <Paragraphs>149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Bank Management Lecture #6 </vt:lpstr>
      <vt:lpstr>We will Learn This Week?</vt:lpstr>
      <vt:lpstr>BANKING RISKS</vt:lpstr>
      <vt:lpstr>Types of Risks</vt:lpstr>
      <vt:lpstr>PowerPoint Presentation</vt:lpstr>
      <vt:lpstr>PowerPoint Presentation</vt:lpstr>
      <vt:lpstr>PowerPoint Presentation</vt:lpstr>
      <vt:lpstr>Banking Risks – CAMEL-OS</vt:lpstr>
      <vt:lpstr>Balance Sheet does not show all the Banking Risks</vt:lpstr>
      <vt:lpstr>Capital Adequacy Ratio 12%</vt:lpstr>
      <vt:lpstr>Banking Risks – Liquidity Risk</vt:lpstr>
      <vt:lpstr>Types of Liquidity Risks</vt:lpstr>
      <vt:lpstr>Types of Liquidity Risks</vt:lpstr>
      <vt:lpstr>Types of Liquidity Risks</vt:lpstr>
      <vt:lpstr>Types of Liquidity Risks</vt:lpstr>
      <vt:lpstr>Types of Liquidity Risks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Bank Management Week #3 </dc:title>
  <dc:creator>Kaan Senver</dc:creator>
  <cp:lastModifiedBy>Kaan Senver</cp:lastModifiedBy>
  <cp:revision>17</cp:revision>
  <dcterms:created xsi:type="dcterms:W3CDTF">2020-11-09T08:27:36Z</dcterms:created>
  <dcterms:modified xsi:type="dcterms:W3CDTF">2021-10-06T07:55:52Z</dcterms:modified>
</cp:coreProperties>
</file>