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366" r:id="rId3"/>
    <p:sldId id="261" r:id="rId4"/>
    <p:sldId id="262" r:id="rId5"/>
    <p:sldId id="325" r:id="rId6"/>
    <p:sldId id="318" r:id="rId7"/>
    <p:sldId id="319" r:id="rId8"/>
    <p:sldId id="320" r:id="rId9"/>
    <p:sldId id="321" r:id="rId10"/>
    <p:sldId id="322" r:id="rId11"/>
    <p:sldId id="323" r:id="rId12"/>
    <p:sldId id="324" r:id="rId13"/>
    <p:sldId id="347" r:id="rId14"/>
    <p:sldId id="364" r:id="rId15"/>
    <p:sldId id="279" r:id="rId16"/>
    <p:sldId id="367" r:id="rId17"/>
    <p:sldId id="267" r:id="rId18"/>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4"/>
  </p:normalViewPr>
  <p:slideViewPr>
    <p:cSldViewPr snapToGrid="0" snapToObjects="1">
      <p:cViewPr varScale="1">
        <p:scale>
          <a:sx n="118" d="100"/>
          <a:sy n="118" d="100"/>
        </p:scale>
        <p:origin x="3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BEC5-0F64-0F4C-BE2D-A838BEB811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64E417EC-FADF-964A-B35F-B3655C3DCF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FB4FBC11-9B9D-9443-AF72-BC19F45194E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FA656106-250F-394B-BF38-658D3E2F3F35}"/>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C32794F0-B60A-0444-9951-B4B6D34B5775}"/>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290987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90604-C17F-704D-8EEE-9586995D4B88}"/>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AE437DF2-9729-B645-8E5C-065D04AE5D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DAF9AE63-2B6A-9E4E-91D9-CDC12612FADC}"/>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5EDF98AC-792C-254A-B23F-D67F35E61D76}"/>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D34E478-E03C-934F-B21D-53947CA3552D}"/>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38473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A8ED77-D57B-4343-9257-60AE2E98B4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E0388F1C-1AB7-9844-BED8-7328808A92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AFB4D694-C671-F640-97B8-FF560C4430C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826EAFA9-3798-E342-995C-4CAACD47DD4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F4AF0BA-6A00-AE4F-B697-E8AD716E0CC3}"/>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09004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F65C-CF84-5042-B63A-0AFBA2752AC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04495147-B534-AF47-AA9D-3A885B55A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489269E-B45E-C546-84D6-38BC9A2AAA07}"/>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5B7304DD-D882-F24A-9E48-E122959B284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79B411F-F080-FB41-AE57-CCA6BA5EA096}"/>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40340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F6A5-9682-D841-943F-C739967617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631734C1-03FA-2F47-9D95-707931AAC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0F83A4-85B4-8D45-AF07-7BD82C8336BB}"/>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349A59C5-E6A3-E24E-A51B-301DEA21FB9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BE461CC1-C32C-4948-8042-271A8A0259FA}"/>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42029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16D3-95A6-664B-8C7B-DDF5FDB61CC6}"/>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B26BB6F1-FFFB-9944-AE8D-8A748D4F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B1193969-04B0-9F48-9417-A6D7CBC4C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A56ADD88-C9A3-BA4B-8AD5-73B843B7A573}"/>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E5FD82C5-5B09-4240-AE20-02BF67FE1A9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DC0E4CE2-914B-6142-9140-A1A3306A7125}"/>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26184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4361-0A69-6C4F-8FA8-40C2C733D867}"/>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9EDDE3E-9CDB-B040-B39F-FE9055D8A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65D4DE-CB8F-2C49-A492-1A30B8D920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0070A622-161E-514F-8CD7-12B6BD2C4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570008-074C-454D-BDFB-A546F826F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877B25A8-6751-F04B-A37A-94248E39CCA4}"/>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8" name="Footer Placeholder 7">
            <a:extLst>
              <a:ext uri="{FF2B5EF4-FFF2-40B4-BE49-F238E27FC236}">
                <a16:creationId xmlns:a16="http://schemas.microsoft.com/office/drawing/2014/main" id="{84F3A102-F216-434B-B21E-741B1F32143E}"/>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A731E543-2654-2742-BC5D-D9B2D6ED2957}"/>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26510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065A-2F46-1945-A921-93B6C4C2999A}"/>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7E57C09B-1CF8-B94D-B2EC-CA076068FCCE}"/>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4" name="Footer Placeholder 3">
            <a:extLst>
              <a:ext uri="{FF2B5EF4-FFF2-40B4-BE49-F238E27FC236}">
                <a16:creationId xmlns:a16="http://schemas.microsoft.com/office/drawing/2014/main" id="{1FBEDE1D-AE01-B24B-9BCF-917ACC821427}"/>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A0C08AFC-9153-7746-B2B3-2885599AD5E9}"/>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334592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8970F1-4F62-7740-A7C0-FFB66EA5EED6}"/>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3" name="Footer Placeholder 2">
            <a:extLst>
              <a:ext uri="{FF2B5EF4-FFF2-40B4-BE49-F238E27FC236}">
                <a16:creationId xmlns:a16="http://schemas.microsoft.com/office/drawing/2014/main" id="{E0CF9225-D10C-2740-876B-0E6666396FB2}"/>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719281CB-AC3A-BB4A-A4C2-B8BFD05B775E}"/>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182371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6EB5-C229-1E48-AB37-5A249785D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CBDA32C6-E7CE-E740-BECC-8FAEF2E9B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DA48A543-A166-6E42-AA9E-3ED9CB709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C09C-76C3-AD49-942E-292061A1ED4F}"/>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07F33750-7D36-6A40-8264-7C1AB301FBC7}"/>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C6C94541-7D83-0947-99C0-F8FD5A08B251}"/>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422161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F4D-749E-8546-B3BD-E543E3584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641348BC-E888-D043-A65E-98BA25C35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36F7E7A2-0DBA-474B-A149-3C78A9116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4EAA2-0098-604A-8C81-C8608AA50B46}"/>
              </a:ext>
            </a:extLst>
          </p:cNvPr>
          <p:cNvSpPr>
            <a:spLocks noGrp="1"/>
          </p:cNvSpPr>
          <p:nvPr>
            <p:ph type="dt" sz="half" idx="10"/>
          </p:nvPr>
        </p:nvSpPr>
        <p:spPr/>
        <p:txBody>
          <a:bodyPr/>
          <a:lstStyle/>
          <a:p>
            <a:fld id="{B7B0585D-D01E-5C42-B968-4230BECCFD2E}" type="datetimeFigureOut">
              <a:rPr lang="en-TR" smtClean="0"/>
              <a:t>6.10.2021</a:t>
            </a:fld>
            <a:endParaRPr lang="en-TR"/>
          </a:p>
        </p:txBody>
      </p:sp>
      <p:sp>
        <p:nvSpPr>
          <p:cNvPr id="6" name="Footer Placeholder 5">
            <a:extLst>
              <a:ext uri="{FF2B5EF4-FFF2-40B4-BE49-F238E27FC236}">
                <a16:creationId xmlns:a16="http://schemas.microsoft.com/office/drawing/2014/main" id="{1EF829EA-A239-8241-BC8C-CADE5931E8F0}"/>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49C4497-0D1C-654B-B8AA-FF0C6555A50C}"/>
              </a:ext>
            </a:extLst>
          </p:cNvPr>
          <p:cNvSpPr>
            <a:spLocks noGrp="1"/>
          </p:cNvSpPr>
          <p:nvPr>
            <p:ph type="sldNum" sz="quarter" idx="12"/>
          </p:nvPr>
        </p:nvSpPr>
        <p:spPr/>
        <p:txBody>
          <a:bodyPr/>
          <a:lstStyle/>
          <a:p>
            <a:fld id="{E00D0102-14F3-3144-91A3-EE1734905879}" type="slidenum">
              <a:rPr lang="en-TR" smtClean="0"/>
              <a:t>‹#›</a:t>
            </a:fld>
            <a:endParaRPr lang="en-TR"/>
          </a:p>
        </p:txBody>
      </p:sp>
    </p:spTree>
    <p:extLst>
      <p:ext uri="{BB962C8B-B14F-4D97-AF65-F5344CB8AC3E}">
        <p14:creationId xmlns:p14="http://schemas.microsoft.com/office/powerpoint/2010/main" val="1445893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7A9498-287A-284A-A0CC-2EB700366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C0910F93-6989-0749-927B-08B360B2C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13B386F2-4942-B743-B610-46AB32AA3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0585D-D01E-5C42-B968-4230BECCFD2E}" type="datetimeFigureOut">
              <a:rPr lang="en-TR" smtClean="0"/>
              <a:t>6.10.2021</a:t>
            </a:fld>
            <a:endParaRPr lang="en-TR"/>
          </a:p>
        </p:txBody>
      </p:sp>
      <p:sp>
        <p:nvSpPr>
          <p:cNvPr id="5" name="Footer Placeholder 4">
            <a:extLst>
              <a:ext uri="{FF2B5EF4-FFF2-40B4-BE49-F238E27FC236}">
                <a16:creationId xmlns:a16="http://schemas.microsoft.com/office/drawing/2014/main" id="{A8852C8C-83E8-5A4C-9BF3-36BE2078B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8E46E3B7-85C8-D348-A720-EF28991F3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0102-14F3-3144-91A3-EE1734905879}" type="slidenum">
              <a:rPr lang="en-TR" smtClean="0"/>
              <a:t>‹#›</a:t>
            </a:fld>
            <a:endParaRPr lang="en-TR"/>
          </a:p>
        </p:txBody>
      </p:sp>
    </p:spTree>
    <p:extLst>
      <p:ext uri="{BB962C8B-B14F-4D97-AF65-F5344CB8AC3E}">
        <p14:creationId xmlns:p14="http://schemas.microsoft.com/office/powerpoint/2010/main" val="208308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E4F2B62-AE2E-544B-A140-5BB476617D0E}"/>
              </a:ext>
            </a:extLst>
          </p:cNvPr>
          <p:cNvSpPr>
            <a:spLocks noGrp="1"/>
          </p:cNvSpPr>
          <p:nvPr>
            <p:ph type="ctrTitle"/>
          </p:nvPr>
        </p:nvSpPr>
        <p:spPr/>
        <p:txBody>
          <a:bodyPr>
            <a:normAutofit fontScale="90000"/>
          </a:bodyPr>
          <a:lstStyle/>
          <a:p>
            <a:br>
              <a:rPr lang="en-US" altLang="tr-TR" dirty="0"/>
            </a:br>
            <a:r>
              <a:rPr lang="en-US" altLang="tr-TR" dirty="0"/>
              <a:t>Bank Management</a:t>
            </a:r>
            <a:br>
              <a:rPr lang="en-US" altLang="tr-TR"/>
            </a:br>
            <a:r>
              <a:rPr lang="en-US" altLang="tr-TR"/>
              <a:t>Lecture </a:t>
            </a:r>
            <a:r>
              <a:rPr lang="en-US" altLang="tr-TR" dirty="0"/>
              <a:t>#5</a:t>
            </a:r>
            <a:br>
              <a:rPr lang="en-US" altLang="tr-TR" dirty="0"/>
            </a:br>
            <a:endParaRPr lang="en-US" altLang="tr-TR" dirty="0"/>
          </a:p>
        </p:txBody>
      </p:sp>
      <p:sp>
        <p:nvSpPr>
          <p:cNvPr id="4099" name="Subtitle 2">
            <a:extLst>
              <a:ext uri="{FF2B5EF4-FFF2-40B4-BE49-F238E27FC236}">
                <a16:creationId xmlns:a16="http://schemas.microsoft.com/office/drawing/2014/main" id="{E537FB35-C6B0-4A43-A22C-A00F8D6B9B86}"/>
              </a:ext>
            </a:extLst>
          </p:cNvPr>
          <p:cNvSpPr>
            <a:spLocks noGrp="1"/>
          </p:cNvSpPr>
          <p:nvPr>
            <p:ph type="subTitle" idx="1"/>
          </p:nvPr>
        </p:nvSpPr>
        <p:spPr/>
        <p:txBody>
          <a:bodyPr/>
          <a:lstStyle/>
          <a:p>
            <a:pPr eaLnBrk="1" hangingPunct="1">
              <a:lnSpc>
                <a:spcPct val="80000"/>
              </a:lnSpc>
            </a:pPr>
            <a:r>
              <a:rPr lang="en-US" altLang="tr-TR" sz="2500" dirty="0" err="1">
                <a:solidFill>
                  <a:srgbClr val="898989"/>
                </a:solidFill>
              </a:rPr>
              <a:t>Bülent</a:t>
            </a:r>
            <a:r>
              <a:rPr lang="en-US" altLang="tr-TR" sz="2500" dirty="0">
                <a:solidFill>
                  <a:srgbClr val="898989"/>
                </a:solidFill>
              </a:rPr>
              <a:t> </a:t>
            </a:r>
            <a:r>
              <a:rPr lang="en-US" altLang="tr-TR" sz="2500" dirty="0" err="1">
                <a:solidFill>
                  <a:srgbClr val="898989"/>
                </a:solidFill>
              </a:rPr>
              <a:t>Şenver</a:t>
            </a:r>
            <a:endParaRPr lang="en-US" altLang="tr-TR" sz="2500" dirty="0">
              <a:solidFill>
                <a:srgbClr val="898989"/>
              </a:solidFill>
            </a:endParaRPr>
          </a:p>
          <a:p>
            <a:pPr eaLnBrk="1" hangingPunct="1">
              <a:lnSpc>
                <a:spcPct val="80000"/>
              </a:lnSpc>
            </a:pPr>
            <a:br>
              <a:rPr lang="en-US" altLang="tr-TR" sz="2500" dirty="0">
                <a:solidFill>
                  <a:srgbClr val="898989"/>
                </a:solidFill>
              </a:rPr>
            </a:br>
            <a:r>
              <a:rPr lang="en-US" altLang="tr-TR" sz="2500" dirty="0" err="1">
                <a:solidFill>
                  <a:srgbClr val="898989"/>
                </a:solidFill>
              </a:rPr>
              <a:t>bulentsenver@gmail.com</a:t>
            </a:r>
            <a:br>
              <a:rPr lang="en-US" altLang="tr-TR" sz="2500" dirty="0">
                <a:solidFill>
                  <a:srgbClr val="898989"/>
                </a:solidFill>
              </a:rPr>
            </a:br>
            <a:endParaRPr lang="en-US" altLang="tr-TR" sz="2500" dirty="0">
              <a:solidFill>
                <a:srgbClr val="898989"/>
              </a:solidFill>
            </a:endParaRPr>
          </a:p>
        </p:txBody>
      </p:sp>
      <p:sp>
        <p:nvSpPr>
          <p:cNvPr id="4100" name="Slide Number Placeholder 3">
            <a:extLst>
              <a:ext uri="{FF2B5EF4-FFF2-40B4-BE49-F238E27FC236}">
                <a16:creationId xmlns:a16="http://schemas.microsoft.com/office/drawing/2014/main" id="{F5FE1F6E-B2E0-FB46-B5BB-EBB576752A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9FF3425-0B1F-9745-BE6C-A8836A7A2A23}" type="slidenum">
              <a:rPr lang="en-US" altLang="tr-TR" sz="1200">
                <a:solidFill>
                  <a:srgbClr val="898989"/>
                </a:solidFill>
              </a:rPr>
              <a:pPr>
                <a:spcBef>
                  <a:spcPct val="0"/>
                </a:spcBef>
                <a:buFontTx/>
                <a:buNone/>
              </a:pPr>
              <a:t>1</a:t>
            </a:fld>
            <a:endParaRPr lang="en-US" altLang="tr-TR" sz="1200">
              <a:solidFill>
                <a:srgbClr val="898989"/>
              </a:solidFill>
            </a:endParaRPr>
          </a:p>
        </p:txBody>
      </p:sp>
      <p:sp>
        <p:nvSpPr>
          <p:cNvPr id="5" name="Footer Placeholder 4">
            <a:extLst>
              <a:ext uri="{FF2B5EF4-FFF2-40B4-BE49-F238E27FC236}">
                <a16:creationId xmlns:a16="http://schemas.microsoft.com/office/drawing/2014/main" id="{847A4F58-27A0-8A41-B5F0-632F8686DCC3}"/>
              </a:ext>
            </a:extLst>
          </p:cNvPr>
          <p:cNvSpPr>
            <a:spLocks noGrp="1"/>
          </p:cNvSpPr>
          <p:nvPr>
            <p:ph type="ftr" sz="quarter" idx="11"/>
          </p:nvPr>
        </p:nvSpPr>
        <p:spPr/>
        <p:txBody>
          <a:bodyPr/>
          <a:lstStyle/>
          <a:p>
            <a:pPr>
              <a:defRPr/>
            </a:pPr>
            <a:r>
              <a:rPr lang="en-US"/>
              <a:t>bulentsenver@gmail.com</a:t>
            </a:r>
          </a:p>
        </p:txBody>
      </p:sp>
      <p:sp>
        <p:nvSpPr>
          <p:cNvPr id="4102" name="TextBox 5">
            <a:extLst>
              <a:ext uri="{FF2B5EF4-FFF2-40B4-BE49-F238E27FC236}">
                <a16:creationId xmlns:a16="http://schemas.microsoft.com/office/drawing/2014/main" id="{7D9A8E43-A133-1049-A002-39C28E193C64}"/>
              </a:ext>
            </a:extLst>
          </p:cNvPr>
          <p:cNvSpPr txBox="1">
            <a:spLocks noChangeArrowheads="1"/>
          </p:cNvSpPr>
          <p:nvPr/>
        </p:nvSpPr>
        <p:spPr bwMode="auto">
          <a:xfrm>
            <a:off x="-1243013" y="3230564"/>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tr-TR" altLang="tr-TR" sz="1800">
              <a:latin typeface="Arial" panose="020B0604020202020204" pitchFamily="34" charset="0"/>
            </a:endParaRPr>
          </a:p>
        </p:txBody>
      </p:sp>
    </p:spTree>
    <p:extLst>
      <p:ext uri="{BB962C8B-B14F-4D97-AF65-F5344CB8AC3E}">
        <p14:creationId xmlns:p14="http://schemas.microsoft.com/office/powerpoint/2010/main" val="402703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279EE207-7BDA-7243-8CFE-C064B07292C8}"/>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72F29F0E-A54F-C041-9EC9-F4AEC1C2A26A}" type="slidenum">
              <a:rPr lang="en-US" altLang="tr-TR" sz="1200">
                <a:solidFill>
                  <a:srgbClr val="898989"/>
                </a:solidFill>
              </a:rPr>
              <a:pPr algn="ctr">
                <a:spcBef>
                  <a:spcPct val="0"/>
                </a:spcBef>
                <a:buFontTx/>
                <a:buNone/>
              </a:pPr>
              <a:t>10</a:t>
            </a:fld>
            <a:endParaRPr lang="en-CA" altLang="tr-TR" sz="1200">
              <a:solidFill>
                <a:srgbClr val="898989"/>
              </a:solidFill>
            </a:endParaRPr>
          </a:p>
        </p:txBody>
      </p:sp>
      <p:sp>
        <p:nvSpPr>
          <p:cNvPr id="29699" name="Rectangle 4">
            <a:extLst>
              <a:ext uri="{FF2B5EF4-FFF2-40B4-BE49-F238E27FC236}">
                <a16:creationId xmlns:a16="http://schemas.microsoft.com/office/drawing/2014/main" id="{FD1D7435-A5B8-EE4E-9D97-6092C590AE58}"/>
              </a:ext>
            </a:extLst>
          </p:cNvPr>
          <p:cNvSpPr>
            <a:spLocks noGrp="1" noChangeArrowheads="1"/>
          </p:cNvSpPr>
          <p:nvPr>
            <p:ph type="title"/>
          </p:nvPr>
        </p:nvSpPr>
        <p:spPr/>
        <p:txBody>
          <a:bodyPr/>
          <a:lstStyle/>
          <a:p>
            <a:r>
              <a:rPr lang="en-US" altLang="tr-TR"/>
              <a:t>Case Against Independence</a:t>
            </a:r>
          </a:p>
        </p:txBody>
      </p:sp>
      <p:sp>
        <p:nvSpPr>
          <p:cNvPr id="29700" name="Rectangle 5">
            <a:extLst>
              <a:ext uri="{FF2B5EF4-FFF2-40B4-BE49-F238E27FC236}">
                <a16:creationId xmlns:a16="http://schemas.microsoft.com/office/drawing/2014/main" id="{BD463EBD-F342-6B43-A51B-38120DCBE8C5}"/>
              </a:ext>
            </a:extLst>
          </p:cNvPr>
          <p:cNvSpPr>
            <a:spLocks noGrp="1" noChangeArrowheads="1"/>
          </p:cNvSpPr>
          <p:nvPr>
            <p:ph type="body" idx="1"/>
          </p:nvPr>
        </p:nvSpPr>
        <p:spPr/>
        <p:txBody>
          <a:bodyPr/>
          <a:lstStyle/>
          <a:p>
            <a:r>
              <a:rPr lang="en-US" altLang="tr-TR" sz="2400"/>
              <a:t>Some view Fed independence as </a:t>
            </a:r>
            <a:r>
              <a:rPr lang="ja-JP" altLang="en-US" sz="2400"/>
              <a:t>“</a:t>
            </a:r>
            <a:r>
              <a:rPr lang="en-US" altLang="ja-JP" sz="2400"/>
              <a:t>undemocratic</a:t>
            </a:r>
            <a:r>
              <a:rPr lang="ja-JP" altLang="en-US" sz="2400"/>
              <a:t>”</a:t>
            </a:r>
            <a:r>
              <a:rPr lang="en-US" altLang="ja-JP" sz="2400"/>
              <a:t>—an elite group controlling an important aspect of the economy but accountable in few ways.</a:t>
            </a:r>
          </a:p>
          <a:p>
            <a:r>
              <a:rPr lang="en-US" altLang="tr-TR" sz="2400"/>
              <a:t>If this argument seems unfounded, then ask why we </a:t>
            </a:r>
            <a:br>
              <a:rPr lang="en-US" altLang="tr-TR" sz="2400"/>
            </a:br>
            <a:r>
              <a:rPr lang="en-US" altLang="tr-TR" sz="2400"/>
              <a:t>don</a:t>
            </a:r>
            <a:r>
              <a:rPr lang="ja-JP" altLang="en-US" sz="2400"/>
              <a:t>’</a:t>
            </a:r>
            <a:r>
              <a:rPr lang="en-US" altLang="ja-JP" sz="2400"/>
              <a:t>t let the other aspects of the country be controlled by an elite few.  Are military issues, for example, any </a:t>
            </a:r>
            <a:br>
              <a:rPr lang="en-US" altLang="ja-JP" sz="2400"/>
            </a:br>
            <a:r>
              <a:rPr lang="en-US" altLang="ja-JP" sz="2400"/>
              <a:t>less complex?</a:t>
            </a:r>
          </a:p>
          <a:p>
            <a:r>
              <a:rPr lang="en-US" altLang="tr-TR" sz="2400"/>
              <a:t>Indeed, we hold the President and Congress accountable for the state of the economy, yet they have little control over one of the most important tools to direct </a:t>
            </a:r>
            <a:br>
              <a:rPr lang="en-US" altLang="tr-TR" sz="2400"/>
            </a:br>
            <a:r>
              <a:rPr lang="en-US" altLang="tr-TR" sz="2400"/>
              <a:t>the economy.</a:t>
            </a:r>
          </a:p>
        </p:txBody>
      </p:sp>
      <p:sp>
        <p:nvSpPr>
          <p:cNvPr id="6" name="Footer Placeholder 5">
            <a:extLst>
              <a:ext uri="{FF2B5EF4-FFF2-40B4-BE49-F238E27FC236}">
                <a16:creationId xmlns:a16="http://schemas.microsoft.com/office/drawing/2014/main" id="{B823A674-DB57-E54D-8B22-677BFF75A1DE}"/>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348572129"/>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AF00ECF1-4D72-6042-B419-5578731D8E9B}"/>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84B2EF91-50EC-8749-91BC-810258229D27}" type="slidenum">
              <a:rPr lang="en-US" altLang="tr-TR" sz="1200">
                <a:solidFill>
                  <a:srgbClr val="898989"/>
                </a:solidFill>
              </a:rPr>
              <a:pPr algn="ctr">
                <a:spcBef>
                  <a:spcPct val="0"/>
                </a:spcBef>
                <a:buFontTx/>
                <a:buNone/>
              </a:pPr>
              <a:t>11</a:t>
            </a:fld>
            <a:endParaRPr lang="en-CA" altLang="tr-TR" sz="1200">
              <a:solidFill>
                <a:srgbClr val="898989"/>
              </a:solidFill>
            </a:endParaRPr>
          </a:p>
        </p:txBody>
      </p:sp>
      <p:sp>
        <p:nvSpPr>
          <p:cNvPr id="30723" name="Rectangle 2">
            <a:extLst>
              <a:ext uri="{FF2B5EF4-FFF2-40B4-BE49-F238E27FC236}">
                <a16:creationId xmlns:a16="http://schemas.microsoft.com/office/drawing/2014/main" id="{98DBEFE3-A954-3B41-8358-8E7EF1C34281}"/>
              </a:ext>
            </a:extLst>
          </p:cNvPr>
          <p:cNvSpPr>
            <a:spLocks noGrp="1" noChangeArrowheads="1"/>
          </p:cNvSpPr>
          <p:nvPr>
            <p:ph type="title"/>
          </p:nvPr>
        </p:nvSpPr>
        <p:spPr/>
        <p:txBody>
          <a:bodyPr/>
          <a:lstStyle/>
          <a:p>
            <a:r>
              <a:rPr lang="en-US" altLang="tr-TR"/>
              <a:t>Case Against Independence</a:t>
            </a:r>
          </a:p>
        </p:txBody>
      </p:sp>
      <p:sp>
        <p:nvSpPr>
          <p:cNvPr id="30724" name="Rectangle 3">
            <a:extLst>
              <a:ext uri="{FF2B5EF4-FFF2-40B4-BE49-F238E27FC236}">
                <a16:creationId xmlns:a16="http://schemas.microsoft.com/office/drawing/2014/main" id="{564521E8-A598-7E4B-84A9-8E126378DF7E}"/>
              </a:ext>
            </a:extLst>
          </p:cNvPr>
          <p:cNvSpPr>
            <a:spLocks noGrp="1" noChangeArrowheads="1"/>
          </p:cNvSpPr>
          <p:nvPr>
            <p:ph type="body" idx="1"/>
          </p:nvPr>
        </p:nvSpPr>
        <p:spPr/>
        <p:txBody>
          <a:bodyPr/>
          <a:lstStyle/>
          <a:p>
            <a:pPr>
              <a:lnSpc>
                <a:spcPct val="90000"/>
              </a:lnSpc>
              <a:spcBef>
                <a:spcPct val="50000"/>
              </a:spcBef>
            </a:pPr>
            <a:r>
              <a:rPr lang="en-US" altLang="tr-TR"/>
              <a:t>Further, the Fed has not always been successful in the past.  It has made mistakes during the Great Depression and inflationary periods in the 1960s and 1970s.</a:t>
            </a:r>
          </a:p>
          <a:p>
            <a:pPr>
              <a:lnSpc>
                <a:spcPct val="90000"/>
              </a:lnSpc>
              <a:spcBef>
                <a:spcPct val="50000"/>
              </a:spcBef>
            </a:pPr>
            <a:r>
              <a:rPr lang="en-US" altLang="tr-TR"/>
              <a:t>Lastly, the Fed can  succumb to political pressure regardless of any state of independence.  This pressure may be worse with few checks and balances </a:t>
            </a:r>
            <a:br>
              <a:rPr lang="en-US" altLang="tr-TR"/>
            </a:br>
            <a:r>
              <a:rPr lang="en-US" altLang="tr-TR"/>
              <a:t>in place.</a:t>
            </a:r>
          </a:p>
        </p:txBody>
      </p:sp>
      <p:sp>
        <p:nvSpPr>
          <p:cNvPr id="6" name="Footer Placeholder 5">
            <a:extLst>
              <a:ext uri="{FF2B5EF4-FFF2-40B4-BE49-F238E27FC236}">
                <a16:creationId xmlns:a16="http://schemas.microsoft.com/office/drawing/2014/main" id="{E4406CC8-3824-F246-9291-095708F27658}"/>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1752902314"/>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9E999855-E5CF-3E44-9E89-B987F222A9A8}"/>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8D8697FC-65B7-4947-9273-6F5DCB061C03}" type="slidenum">
              <a:rPr lang="en-US" altLang="tr-TR" sz="1200">
                <a:solidFill>
                  <a:srgbClr val="898989"/>
                </a:solidFill>
              </a:rPr>
              <a:pPr algn="ctr">
                <a:spcBef>
                  <a:spcPct val="0"/>
                </a:spcBef>
                <a:buFontTx/>
                <a:buNone/>
              </a:pPr>
              <a:t>12</a:t>
            </a:fld>
            <a:endParaRPr lang="en-CA" altLang="tr-TR" sz="1200">
              <a:solidFill>
                <a:srgbClr val="898989"/>
              </a:solidFill>
            </a:endParaRPr>
          </a:p>
        </p:txBody>
      </p:sp>
      <p:sp>
        <p:nvSpPr>
          <p:cNvPr id="31747" name="Rectangle 6">
            <a:extLst>
              <a:ext uri="{FF2B5EF4-FFF2-40B4-BE49-F238E27FC236}">
                <a16:creationId xmlns:a16="http://schemas.microsoft.com/office/drawing/2014/main" id="{479D3F12-A36B-3D46-A404-7B25E9F7DE3E}"/>
              </a:ext>
            </a:extLst>
          </p:cNvPr>
          <p:cNvSpPr>
            <a:spLocks noGrp="1" noChangeArrowheads="1"/>
          </p:cNvSpPr>
          <p:nvPr>
            <p:ph type="title"/>
          </p:nvPr>
        </p:nvSpPr>
        <p:spPr>
          <a:xfrm>
            <a:off x="1897064" y="88900"/>
            <a:ext cx="8402637" cy="1143000"/>
          </a:xfrm>
        </p:spPr>
        <p:txBody>
          <a:bodyPr>
            <a:normAutofit fontScale="90000"/>
          </a:bodyPr>
          <a:lstStyle/>
          <a:p>
            <a:r>
              <a:rPr lang="en-US" altLang="tr-TR" sz="3000"/>
              <a:t>Central Bank Independence </a:t>
            </a:r>
            <a:br>
              <a:rPr lang="en-US" altLang="tr-TR" sz="3000"/>
            </a:br>
            <a:r>
              <a:rPr lang="en-US" altLang="tr-TR" sz="3000"/>
              <a:t>and Macroeconomic Performance Throughout the World</a:t>
            </a:r>
          </a:p>
        </p:txBody>
      </p:sp>
      <p:sp>
        <p:nvSpPr>
          <p:cNvPr id="86023" name="Rectangle 7">
            <a:extLst>
              <a:ext uri="{FF2B5EF4-FFF2-40B4-BE49-F238E27FC236}">
                <a16:creationId xmlns:a16="http://schemas.microsoft.com/office/drawing/2014/main" id="{9BF862CF-8E99-1343-B606-27C890F3893D}"/>
              </a:ext>
            </a:extLst>
          </p:cNvPr>
          <p:cNvSpPr>
            <a:spLocks noGrp="1" noChangeArrowheads="1"/>
          </p:cNvSpPr>
          <p:nvPr>
            <p:ph type="body" idx="1"/>
          </p:nvPr>
        </p:nvSpPr>
        <p:spPr/>
        <p:txBody>
          <a:bodyPr/>
          <a:lstStyle/>
          <a:p>
            <a:pPr>
              <a:spcBef>
                <a:spcPct val="50000"/>
              </a:spcBef>
            </a:pPr>
            <a:r>
              <a:rPr lang="en-US" altLang="tr-TR"/>
              <a:t>Empirical work suggests that countries with the most independent central banks do the best job controlling inflation.</a:t>
            </a:r>
          </a:p>
          <a:p>
            <a:pPr>
              <a:spcBef>
                <a:spcPct val="50000"/>
              </a:spcBef>
            </a:pPr>
            <a:r>
              <a:rPr lang="en-US" altLang="tr-TR"/>
              <a:t>Evidence also shows that this is </a:t>
            </a:r>
            <a:br>
              <a:rPr lang="en-US" altLang="tr-TR"/>
            </a:br>
            <a:r>
              <a:rPr lang="en-US" altLang="tr-TR"/>
              <a:t>achieved without negative impacts on </a:t>
            </a:r>
            <a:br>
              <a:rPr lang="en-US" altLang="tr-TR"/>
            </a:br>
            <a:r>
              <a:rPr lang="en-US" altLang="tr-TR"/>
              <a:t>the real economy.</a:t>
            </a:r>
          </a:p>
        </p:txBody>
      </p:sp>
      <p:sp>
        <p:nvSpPr>
          <p:cNvPr id="6" name="Footer Placeholder 5">
            <a:extLst>
              <a:ext uri="{FF2B5EF4-FFF2-40B4-BE49-F238E27FC236}">
                <a16:creationId xmlns:a16="http://schemas.microsoft.com/office/drawing/2014/main" id="{FC49A439-B486-FD41-BB35-C93F1FCED43A}"/>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98129448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23">
                                            <p:txEl>
                                              <p:pRg st="0" end="0"/>
                                            </p:txEl>
                                          </p:spTgt>
                                        </p:tgtEl>
                                        <p:attrNameLst>
                                          <p:attrName>style.visibility</p:attrName>
                                        </p:attrNameLst>
                                      </p:cBhvr>
                                      <p:to>
                                        <p:strVal val="visible"/>
                                      </p:to>
                                    </p:set>
                                    <p:animEffect transition="in" filter="wipe(left)">
                                      <p:cBhvr>
                                        <p:cTn id="7" dur="500"/>
                                        <p:tgtEl>
                                          <p:spTgt spid="860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3">
                                            <p:txEl>
                                              <p:pRg st="1" end="1"/>
                                            </p:txEl>
                                          </p:spTgt>
                                        </p:tgtEl>
                                        <p:attrNameLst>
                                          <p:attrName>style.visibility</p:attrName>
                                        </p:attrNameLst>
                                      </p:cBhvr>
                                      <p:to>
                                        <p:strVal val="visible"/>
                                      </p:to>
                                    </p:set>
                                    <p:animEffect transition="in" filter="wipe(left)">
                                      <p:cBhvr>
                                        <p:cTn id="12" dur="500"/>
                                        <p:tgtEl>
                                          <p:spTgt spid="860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a:extLst>
              <a:ext uri="{FF2B5EF4-FFF2-40B4-BE49-F238E27FC236}">
                <a16:creationId xmlns:a16="http://schemas.microsoft.com/office/drawing/2014/main" id="{5371C212-5FA1-E847-B72F-50B2193D4AAC}"/>
              </a:ext>
            </a:extLst>
          </p:cNvPr>
          <p:cNvSpPr>
            <a:spLocks noGrp="1"/>
          </p:cNvSpPr>
          <p:nvPr>
            <p:ph type="ctrTitle"/>
          </p:nvPr>
        </p:nvSpPr>
        <p:spPr/>
        <p:txBody>
          <a:bodyPr/>
          <a:lstStyle/>
          <a:p>
            <a:r>
              <a:rPr lang="en-US" altLang="tr-TR"/>
              <a:t>BANKING RISKS</a:t>
            </a:r>
          </a:p>
        </p:txBody>
      </p:sp>
      <p:sp>
        <p:nvSpPr>
          <p:cNvPr id="32771" name="Text Placeholder 6">
            <a:extLst>
              <a:ext uri="{FF2B5EF4-FFF2-40B4-BE49-F238E27FC236}">
                <a16:creationId xmlns:a16="http://schemas.microsoft.com/office/drawing/2014/main" id="{4A9F5677-B9A6-4F48-91DE-CAD03AC261EA}"/>
              </a:ext>
            </a:extLst>
          </p:cNvPr>
          <p:cNvSpPr>
            <a:spLocks noGrp="1"/>
          </p:cNvSpPr>
          <p:nvPr>
            <p:ph type="subTitle" idx="1"/>
          </p:nvPr>
        </p:nvSpPr>
        <p:spPr/>
        <p:txBody>
          <a:bodyPr/>
          <a:lstStyle/>
          <a:p>
            <a:r>
              <a:rPr lang="en-US" altLang="tr-TR">
                <a:solidFill>
                  <a:srgbClr val="898989"/>
                </a:solidFill>
              </a:rPr>
              <a:t>Risks</a:t>
            </a:r>
          </a:p>
        </p:txBody>
      </p:sp>
      <p:sp>
        <p:nvSpPr>
          <p:cNvPr id="32772" name="Footer Placeholder 3">
            <a:extLst>
              <a:ext uri="{FF2B5EF4-FFF2-40B4-BE49-F238E27FC236}">
                <a16:creationId xmlns:a16="http://schemas.microsoft.com/office/drawing/2014/main" id="{F98E8AC8-38EC-4C4A-9169-94F57066BA6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FontTx/>
              <a:buNone/>
            </a:pPr>
            <a:r>
              <a:rPr lang="en-US" altLang="tr-TR" sz="1200">
                <a:solidFill>
                  <a:srgbClr val="898989"/>
                </a:solidFill>
              </a:rPr>
              <a:t>bulentsenver@gmail.com</a:t>
            </a:r>
          </a:p>
        </p:txBody>
      </p:sp>
      <p:sp>
        <p:nvSpPr>
          <p:cNvPr id="32773" name="Slide Number Placeholder 4">
            <a:extLst>
              <a:ext uri="{FF2B5EF4-FFF2-40B4-BE49-F238E27FC236}">
                <a16:creationId xmlns:a16="http://schemas.microsoft.com/office/drawing/2014/main" id="{1B17BA23-5BA3-C54B-9406-D4DD7C2EB88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D77717B-38F0-534D-B8C5-99615F267A2E}" type="slidenum">
              <a:rPr lang="en-US" altLang="tr-TR" sz="1200">
                <a:solidFill>
                  <a:srgbClr val="898989"/>
                </a:solidFill>
              </a:rPr>
              <a:pPr>
                <a:spcBef>
                  <a:spcPct val="0"/>
                </a:spcBef>
                <a:buFontTx/>
                <a:buNone/>
              </a:pPr>
              <a:t>13</a:t>
            </a:fld>
            <a:endParaRPr lang="en-US" altLang="tr-TR" sz="1200">
              <a:solidFill>
                <a:srgbClr val="898989"/>
              </a:solidFill>
            </a:endParaRPr>
          </a:p>
        </p:txBody>
      </p:sp>
    </p:spTree>
    <p:extLst>
      <p:ext uri="{BB962C8B-B14F-4D97-AF65-F5344CB8AC3E}">
        <p14:creationId xmlns:p14="http://schemas.microsoft.com/office/powerpoint/2010/main" val="225266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9E3782-39DF-3F41-8DEA-CD22B24C8A6E}"/>
              </a:ext>
            </a:extLst>
          </p:cNvPr>
          <p:cNvSpPr>
            <a:spLocks noGrp="1"/>
          </p:cNvSpPr>
          <p:nvPr>
            <p:ph type="ftr" sz="quarter" idx="11"/>
          </p:nvPr>
        </p:nvSpPr>
        <p:spPr/>
        <p:txBody>
          <a:bodyPr/>
          <a:lstStyle/>
          <a:p>
            <a:pPr>
              <a:defRPr/>
            </a:pPr>
            <a:r>
              <a:rPr lang="en-US"/>
              <a:t>bulentsenver@gmail.com</a:t>
            </a:r>
          </a:p>
        </p:txBody>
      </p:sp>
      <p:sp>
        <p:nvSpPr>
          <p:cNvPr id="3" name="Slide Number Placeholder 2">
            <a:extLst>
              <a:ext uri="{FF2B5EF4-FFF2-40B4-BE49-F238E27FC236}">
                <a16:creationId xmlns:a16="http://schemas.microsoft.com/office/drawing/2014/main" id="{799E773D-8938-C34D-AD28-E78046CD23E9}"/>
              </a:ext>
            </a:extLst>
          </p:cNvPr>
          <p:cNvSpPr>
            <a:spLocks noGrp="1"/>
          </p:cNvSpPr>
          <p:nvPr>
            <p:ph type="sldNum" sz="quarter" idx="12"/>
          </p:nvPr>
        </p:nvSpPr>
        <p:spPr/>
        <p:txBody>
          <a:bodyPr/>
          <a:lstStyle/>
          <a:p>
            <a:pPr>
              <a:defRPr/>
            </a:pPr>
            <a:fld id="{F14BF1CB-2673-7A45-842F-A9D4471AC039}" type="slidenum">
              <a:rPr lang="en-US" smtClean="0"/>
              <a:pPr>
                <a:defRPr/>
              </a:pPr>
              <a:t>14</a:t>
            </a:fld>
            <a:endParaRPr lang="en-US"/>
          </a:p>
        </p:txBody>
      </p:sp>
      <p:pic>
        <p:nvPicPr>
          <p:cNvPr id="4" name="Picture 3">
            <a:extLst>
              <a:ext uri="{FF2B5EF4-FFF2-40B4-BE49-F238E27FC236}">
                <a16:creationId xmlns:a16="http://schemas.microsoft.com/office/drawing/2014/main" id="{25F044CD-D6E9-5A48-B5B2-240132097A3C}"/>
              </a:ext>
            </a:extLst>
          </p:cNvPr>
          <p:cNvPicPr>
            <a:picLocks noChangeAspect="1"/>
          </p:cNvPicPr>
          <p:nvPr/>
        </p:nvPicPr>
        <p:blipFill>
          <a:blip r:embed="rId2"/>
          <a:stretch>
            <a:fillRect/>
          </a:stretch>
        </p:blipFill>
        <p:spPr>
          <a:xfrm>
            <a:off x="1711570" y="136525"/>
            <a:ext cx="8733693" cy="6219825"/>
          </a:xfrm>
          <a:prstGeom prst="rect">
            <a:avLst/>
          </a:prstGeom>
        </p:spPr>
      </p:pic>
    </p:spTree>
    <p:extLst>
      <p:ext uri="{BB962C8B-B14F-4D97-AF65-F5344CB8AC3E}">
        <p14:creationId xmlns:p14="http://schemas.microsoft.com/office/powerpoint/2010/main" val="282004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7234" y="850393"/>
            <a:ext cx="7514035" cy="4940808"/>
          </a:xfrm>
        </p:spPr>
        <p:txBody>
          <a:bodyPr/>
          <a:lstStyle/>
          <a:p>
            <a:endParaRPr lang="zh-CN" altLang="en-US" dirty="0"/>
          </a:p>
        </p:txBody>
      </p:sp>
      <p:pic>
        <p:nvPicPr>
          <p:cNvPr id="1026" name="Picture 2" descr="http://www.risknewstand.com/wp-content/uploads/2013/02/basel-categori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344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524000" y="-24040"/>
            <a:ext cx="3630736" cy="584775"/>
          </a:xfrm>
          <a:prstGeom prst="rect">
            <a:avLst/>
          </a:prstGeom>
          <a:noFill/>
        </p:spPr>
        <p:txBody>
          <a:bodyPr wrap="square" rtlCol="0">
            <a:spAutoFit/>
          </a:bodyPr>
          <a:lstStyle/>
          <a:p>
            <a:r>
              <a:rPr lang="en-US" sz="3200" dirty="0"/>
              <a:t>Operations Risks</a:t>
            </a:r>
          </a:p>
        </p:txBody>
      </p:sp>
      <p:sp>
        <p:nvSpPr>
          <p:cNvPr id="4" name="TextBox 3"/>
          <p:cNvSpPr txBox="1"/>
          <p:nvPr/>
        </p:nvSpPr>
        <p:spPr>
          <a:xfrm>
            <a:off x="8769190" y="32563"/>
            <a:ext cx="1742102" cy="2031325"/>
          </a:xfrm>
          <a:prstGeom prst="rect">
            <a:avLst/>
          </a:prstGeom>
          <a:noFill/>
        </p:spPr>
        <p:txBody>
          <a:bodyPr wrap="square" rtlCol="0">
            <a:spAutoFit/>
          </a:bodyPr>
          <a:lstStyle/>
          <a:p>
            <a:r>
              <a:rPr lang="en-US" dirty="0"/>
              <a:t>Internal Fraud</a:t>
            </a:r>
          </a:p>
          <a:p>
            <a:r>
              <a:rPr lang="en-US" dirty="0"/>
              <a:t>External Fraud</a:t>
            </a:r>
          </a:p>
          <a:p>
            <a:r>
              <a:rPr lang="en-US" dirty="0"/>
              <a:t>Practices:</a:t>
            </a:r>
          </a:p>
          <a:p>
            <a:r>
              <a:rPr lang="en-US" dirty="0"/>
              <a:t>  - Employment</a:t>
            </a:r>
          </a:p>
          <a:p>
            <a:r>
              <a:rPr lang="en-US" dirty="0"/>
              <a:t>  - Client</a:t>
            </a:r>
          </a:p>
          <a:p>
            <a:r>
              <a:rPr lang="en-US" dirty="0"/>
              <a:t>  - Products</a:t>
            </a:r>
          </a:p>
          <a:p>
            <a:r>
              <a:rPr lang="en-US" dirty="0"/>
              <a:t>  - Business</a:t>
            </a:r>
          </a:p>
        </p:txBody>
      </p:sp>
      <p:sp>
        <p:nvSpPr>
          <p:cNvPr id="5" name="TextBox 4"/>
          <p:cNvSpPr txBox="1"/>
          <p:nvPr/>
        </p:nvSpPr>
        <p:spPr>
          <a:xfrm>
            <a:off x="1680708" y="586559"/>
            <a:ext cx="2037868" cy="923330"/>
          </a:xfrm>
          <a:prstGeom prst="rect">
            <a:avLst/>
          </a:prstGeom>
          <a:noFill/>
        </p:spPr>
        <p:txBody>
          <a:bodyPr wrap="square" rtlCol="0">
            <a:spAutoFit/>
          </a:bodyPr>
          <a:lstStyle/>
          <a:p>
            <a:r>
              <a:rPr lang="en-US" dirty="0"/>
              <a:t>Damage to Assets</a:t>
            </a:r>
          </a:p>
          <a:p>
            <a:r>
              <a:rPr lang="en-US" dirty="0"/>
              <a:t>Business Disruption</a:t>
            </a:r>
          </a:p>
          <a:p>
            <a:r>
              <a:rPr lang="en-US" dirty="0"/>
              <a:t>System Failures </a:t>
            </a:r>
          </a:p>
        </p:txBody>
      </p:sp>
      <p:sp>
        <p:nvSpPr>
          <p:cNvPr id="6" name="TextBox 5"/>
          <p:cNvSpPr txBox="1"/>
          <p:nvPr/>
        </p:nvSpPr>
        <p:spPr>
          <a:xfrm>
            <a:off x="3428916" y="5779445"/>
            <a:ext cx="1725821" cy="646331"/>
          </a:xfrm>
          <a:prstGeom prst="rect">
            <a:avLst/>
          </a:prstGeom>
          <a:noFill/>
        </p:spPr>
        <p:txBody>
          <a:bodyPr wrap="square" rtlCol="0">
            <a:spAutoFit/>
          </a:bodyPr>
          <a:lstStyle/>
          <a:p>
            <a:r>
              <a:rPr lang="en-US" dirty="0"/>
              <a:t>Execution</a:t>
            </a:r>
          </a:p>
          <a:p>
            <a:r>
              <a:rPr lang="en-US" dirty="0"/>
              <a:t>Delivery</a:t>
            </a:r>
          </a:p>
        </p:txBody>
      </p:sp>
      <p:sp>
        <p:nvSpPr>
          <p:cNvPr id="7" name="TextBox 6"/>
          <p:cNvSpPr txBox="1"/>
          <p:nvPr/>
        </p:nvSpPr>
        <p:spPr>
          <a:xfrm>
            <a:off x="7173624" y="5579562"/>
            <a:ext cx="1546726" cy="646331"/>
          </a:xfrm>
          <a:prstGeom prst="rect">
            <a:avLst/>
          </a:prstGeom>
          <a:noFill/>
        </p:spPr>
        <p:txBody>
          <a:bodyPr wrap="square" rtlCol="0">
            <a:spAutoFit/>
          </a:bodyPr>
          <a:lstStyle/>
          <a:p>
            <a:r>
              <a:rPr lang="en-US" dirty="0"/>
              <a:t>Process</a:t>
            </a:r>
          </a:p>
          <a:p>
            <a:r>
              <a:rPr lang="en-US" dirty="0"/>
              <a:t>Management</a:t>
            </a:r>
          </a:p>
        </p:txBody>
      </p:sp>
    </p:spTree>
    <p:extLst>
      <p:ext uri="{BB962C8B-B14F-4D97-AF65-F5344CB8AC3E}">
        <p14:creationId xmlns:p14="http://schemas.microsoft.com/office/powerpoint/2010/main" val="40942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mel walking in the sand&#10;&#10;Description automatically generated">
            <a:extLst>
              <a:ext uri="{FF2B5EF4-FFF2-40B4-BE49-F238E27FC236}">
                <a16:creationId xmlns:a16="http://schemas.microsoft.com/office/drawing/2014/main" id="{EF1A5223-10B0-EA40-9DB0-07FA3D239789}"/>
              </a:ext>
            </a:extLst>
          </p:cNvPr>
          <p:cNvPicPr>
            <a:picLocks noChangeAspect="1"/>
          </p:cNvPicPr>
          <p:nvPr/>
        </p:nvPicPr>
        <p:blipFill>
          <a:blip r:embed="rId2"/>
          <a:stretch>
            <a:fillRect/>
          </a:stretch>
        </p:blipFill>
        <p:spPr>
          <a:xfrm>
            <a:off x="1524000" y="375138"/>
            <a:ext cx="9144000" cy="6096000"/>
          </a:xfrm>
          <a:prstGeom prst="rect">
            <a:avLst/>
          </a:prstGeom>
        </p:spPr>
      </p:pic>
      <p:sp>
        <p:nvSpPr>
          <p:cNvPr id="5" name="TextBox 4">
            <a:extLst>
              <a:ext uri="{FF2B5EF4-FFF2-40B4-BE49-F238E27FC236}">
                <a16:creationId xmlns:a16="http://schemas.microsoft.com/office/drawing/2014/main" id="{B58D171C-4F3A-EB4D-81DD-FE09C6273D73}"/>
              </a:ext>
            </a:extLst>
          </p:cNvPr>
          <p:cNvSpPr txBox="1"/>
          <p:nvPr/>
        </p:nvSpPr>
        <p:spPr>
          <a:xfrm>
            <a:off x="6056223" y="493416"/>
            <a:ext cx="2349223" cy="784830"/>
          </a:xfrm>
          <a:prstGeom prst="rect">
            <a:avLst/>
          </a:prstGeom>
          <a:noFill/>
        </p:spPr>
        <p:txBody>
          <a:bodyPr wrap="square" rtlCol="0">
            <a:spAutoFit/>
          </a:bodyPr>
          <a:lstStyle/>
          <a:p>
            <a:r>
              <a:rPr lang="en-TR" sz="4500" b="1" dirty="0"/>
              <a:t>CAMEL</a:t>
            </a:r>
          </a:p>
        </p:txBody>
      </p:sp>
      <p:sp>
        <p:nvSpPr>
          <p:cNvPr id="6" name="TextBox 5">
            <a:extLst>
              <a:ext uri="{FF2B5EF4-FFF2-40B4-BE49-F238E27FC236}">
                <a16:creationId xmlns:a16="http://schemas.microsoft.com/office/drawing/2014/main" id="{EA4B3C5A-6C27-B44F-844E-2DC4EA645428}"/>
              </a:ext>
            </a:extLst>
          </p:cNvPr>
          <p:cNvSpPr txBox="1"/>
          <p:nvPr/>
        </p:nvSpPr>
        <p:spPr>
          <a:xfrm>
            <a:off x="6607209" y="4597328"/>
            <a:ext cx="2049235" cy="784830"/>
          </a:xfrm>
          <a:prstGeom prst="rect">
            <a:avLst/>
          </a:prstGeom>
          <a:noFill/>
        </p:spPr>
        <p:txBody>
          <a:bodyPr wrap="square" rtlCol="0">
            <a:spAutoFit/>
          </a:bodyPr>
          <a:lstStyle/>
          <a:p>
            <a:r>
              <a:rPr lang="en-TR" sz="4500" b="1" dirty="0"/>
              <a:t>RISKS</a:t>
            </a:r>
          </a:p>
        </p:txBody>
      </p:sp>
    </p:spTree>
    <p:extLst>
      <p:ext uri="{BB962C8B-B14F-4D97-AF65-F5344CB8AC3E}">
        <p14:creationId xmlns:p14="http://schemas.microsoft.com/office/powerpoint/2010/main" val="41783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5"/>
                                        </p:tgtEl>
                                        <p:attrNameLst>
                                          <p:attrName>style.visibility</p:attrName>
                                        </p:attrNameLst>
                                      </p:cBhvr>
                                      <p:to>
                                        <p:strVal val="visible"/>
                                      </p:to>
                                    </p:set>
                                    <p:set>
                                      <p:cBhvr>
                                        <p:cTn id="25" dur="455" fill="hold">
                                          <p:stCondLst>
                                            <p:cond delay="0"/>
                                          </p:stCondLst>
                                        </p:cTn>
                                        <p:tgtEl>
                                          <p:spTgt spid="5"/>
                                        </p:tgtEl>
                                        <p:attrNameLst>
                                          <p:attrName>style.rotation</p:attrName>
                                        </p:attrNameLst>
                                      </p:cBhvr>
                                      <p:to>
                                        <p:strVal val="-45.0"/>
                                      </p:to>
                                    </p:set>
                                    <p:anim calcmode="lin" valueType="num">
                                      <p:cBhvr>
                                        <p:cTn id="26"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B32E6D0-5D62-5B47-867E-FB43C70CBFD7}"/>
              </a:ext>
            </a:extLst>
          </p:cNvPr>
          <p:cNvSpPr>
            <a:spLocks noGrp="1"/>
          </p:cNvSpPr>
          <p:nvPr>
            <p:ph type="title"/>
          </p:nvPr>
        </p:nvSpPr>
        <p:spPr>
          <a:xfrm>
            <a:off x="1981200" y="274638"/>
            <a:ext cx="8229600" cy="800100"/>
          </a:xfrm>
        </p:spPr>
        <p:txBody>
          <a:bodyPr/>
          <a:lstStyle/>
          <a:p>
            <a:r>
              <a:rPr lang="en-US" altLang="tr-TR"/>
              <a:t>Banking Risks</a:t>
            </a:r>
            <a:r>
              <a:rPr lang="en-US" altLang="tr-TR" b="1"/>
              <a:t> </a:t>
            </a:r>
            <a:r>
              <a:rPr lang="en-US" altLang="tr-TR"/>
              <a:t>– CAMEL-OS</a:t>
            </a:r>
          </a:p>
        </p:txBody>
      </p:sp>
      <p:sp>
        <p:nvSpPr>
          <p:cNvPr id="3" name="Content Placeholder 2">
            <a:extLst>
              <a:ext uri="{FF2B5EF4-FFF2-40B4-BE49-F238E27FC236}">
                <a16:creationId xmlns:a16="http://schemas.microsoft.com/office/drawing/2014/main" id="{A1C82764-9AD1-CE4B-A77F-2D15DCE0BE90}"/>
              </a:ext>
            </a:extLst>
          </p:cNvPr>
          <p:cNvSpPr>
            <a:spLocks noGrp="1"/>
          </p:cNvSpPr>
          <p:nvPr>
            <p:ph idx="1"/>
          </p:nvPr>
        </p:nvSpPr>
        <p:spPr>
          <a:xfrm>
            <a:off x="1981200" y="1074739"/>
            <a:ext cx="8229600" cy="5051425"/>
          </a:xfrm>
        </p:spPr>
        <p:txBody>
          <a:bodyPr/>
          <a:lstStyle/>
          <a:p>
            <a:r>
              <a:rPr lang="en-US" altLang="tr-TR" b="1"/>
              <a:t>C</a:t>
            </a:r>
            <a:r>
              <a:rPr lang="en-US" altLang="tr-TR"/>
              <a:t>apital adequacy risk</a:t>
            </a:r>
          </a:p>
          <a:p>
            <a:r>
              <a:rPr lang="en-US" altLang="tr-TR" b="1"/>
              <a:t>A</a:t>
            </a:r>
            <a:r>
              <a:rPr lang="en-US" altLang="tr-TR"/>
              <a:t>sset quality risk</a:t>
            </a:r>
          </a:p>
          <a:p>
            <a:r>
              <a:rPr lang="en-US" altLang="tr-TR" b="1"/>
              <a:t>M</a:t>
            </a:r>
            <a:r>
              <a:rPr lang="en-US" altLang="tr-TR"/>
              <a:t>anagement quality risk</a:t>
            </a:r>
          </a:p>
          <a:p>
            <a:r>
              <a:rPr lang="en-US" altLang="tr-TR" b="1"/>
              <a:t>E</a:t>
            </a:r>
            <a:r>
              <a:rPr lang="en-US" altLang="tr-TR"/>
              <a:t>arnings, Efficiency, profitability risk</a:t>
            </a:r>
          </a:p>
          <a:p>
            <a:r>
              <a:rPr lang="en-US" altLang="tr-TR" b="1"/>
              <a:t>L</a:t>
            </a:r>
            <a:r>
              <a:rPr lang="en-US" altLang="tr-TR"/>
              <a:t>iquidity risk</a:t>
            </a:r>
          </a:p>
          <a:p>
            <a:endParaRPr lang="en-US" altLang="tr-TR"/>
          </a:p>
          <a:p>
            <a:r>
              <a:rPr lang="en-US" altLang="tr-TR" b="1"/>
              <a:t>O</a:t>
            </a:r>
            <a:r>
              <a:rPr lang="en-US" altLang="tr-TR"/>
              <a:t>perations risk</a:t>
            </a:r>
          </a:p>
          <a:p>
            <a:r>
              <a:rPr lang="en-US" altLang="tr-TR" b="1"/>
              <a:t>S</a:t>
            </a:r>
            <a:r>
              <a:rPr lang="en-US" altLang="tr-TR"/>
              <a:t>ensitivity risk </a:t>
            </a:r>
          </a:p>
        </p:txBody>
      </p:sp>
      <p:sp>
        <p:nvSpPr>
          <p:cNvPr id="4" name="Footer Placeholder 3">
            <a:extLst>
              <a:ext uri="{FF2B5EF4-FFF2-40B4-BE49-F238E27FC236}">
                <a16:creationId xmlns:a16="http://schemas.microsoft.com/office/drawing/2014/main" id="{17E67978-5026-D445-9A6F-2669DF8833E0}"/>
              </a:ext>
            </a:extLst>
          </p:cNvPr>
          <p:cNvSpPr>
            <a:spLocks noGrp="1"/>
          </p:cNvSpPr>
          <p:nvPr>
            <p:ph type="ftr" sz="quarter" idx="11"/>
          </p:nvPr>
        </p:nvSpPr>
        <p:spPr/>
        <p:txBody>
          <a:bodyPr/>
          <a:lstStyle/>
          <a:p>
            <a:pPr>
              <a:defRPr/>
            </a:pPr>
            <a:r>
              <a:rPr lang="en-US"/>
              <a:t>bulentsenver@gmail.com</a:t>
            </a:r>
          </a:p>
        </p:txBody>
      </p:sp>
      <p:sp>
        <p:nvSpPr>
          <p:cNvPr id="33797" name="Slide Number Placeholder 4">
            <a:extLst>
              <a:ext uri="{FF2B5EF4-FFF2-40B4-BE49-F238E27FC236}">
                <a16:creationId xmlns:a16="http://schemas.microsoft.com/office/drawing/2014/main" id="{8A479953-18AF-9D4C-9D9B-34F60283FD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A8F2203-FFA1-0A41-B029-012D69FE0E08}" type="slidenum">
              <a:rPr lang="en-US" altLang="tr-TR" sz="1200">
                <a:solidFill>
                  <a:srgbClr val="898989"/>
                </a:solidFill>
              </a:rPr>
              <a:pPr>
                <a:spcBef>
                  <a:spcPct val="0"/>
                </a:spcBef>
                <a:buFontTx/>
                <a:buNone/>
              </a:pPr>
              <a:t>17</a:t>
            </a:fld>
            <a:endParaRPr lang="en-US" altLang="tr-TR" sz="1200">
              <a:solidFill>
                <a:srgbClr val="898989"/>
              </a:solidFill>
            </a:endParaRPr>
          </a:p>
        </p:txBody>
      </p:sp>
    </p:spTree>
    <p:extLst>
      <p:ext uri="{BB962C8B-B14F-4D97-AF65-F5344CB8AC3E}">
        <p14:creationId xmlns:p14="http://schemas.microsoft.com/office/powerpoint/2010/main" val="1143223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01020-DC8D-AB4B-B479-1740F580003E}"/>
              </a:ext>
            </a:extLst>
          </p:cNvPr>
          <p:cNvSpPr>
            <a:spLocks noGrp="1"/>
          </p:cNvSpPr>
          <p:nvPr>
            <p:ph type="title"/>
          </p:nvPr>
        </p:nvSpPr>
        <p:spPr/>
        <p:txBody>
          <a:bodyPr/>
          <a:lstStyle/>
          <a:p>
            <a:r>
              <a:rPr lang="en-TR" dirty="0"/>
              <a:t>We will Learn This Week?</a:t>
            </a:r>
          </a:p>
        </p:txBody>
      </p:sp>
      <p:sp>
        <p:nvSpPr>
          <p:cNvPr id="3" name="Content Placeholder 2">
            <a:extLst>
              <a:ext uri="{FF2B5EF4-FFF2-40B4-BE49-F238E27FC236}">
                <a16:creationId xmlns:a16="http://schemas.microsoft.com/office/drawing/2014/main" id="{F748A6D7-BCB2-8C45-B1E2-CDE9B2434A30}"/>
              </a:ext>
            </a:extLst>
          </p:cNvPr>
          <p:cNvSpPr>
            <a:spLocks noGrp="1"/>
          </p:cNvSpPr>
          <p:nvPr>
            <p:ph idx="1"/>
          </p:nvPr>
        </p:nvSpPr>
        <p:spPr/>
        <p:txBody>
          <a:bodyPr/>
          <a:lstStyle/>
          <a:p>
            <a:pPr marL="514350" indent="-514350">
              <a:buAutoNum type="arabicPeriod"/>
            </a:pPr>
            <a:r>
              <a:rPr lang="en-TR" dirty="0"/>
              <a:t>Central Bank Services Given to Banks</a:t>
            </a:r>
          </a:p>
          <a:p>
            <a:pPr marL="514350" indent="-514350">
              <a:buAutoNum type="arabicPeriod"/>
            </a:pPr>
            <a:r>
              <a:rPr lang="en-TR" dirty="0"/>
              <a:t>Central Bank Stratagy &amp; T</a:t>
            </a:r>
            <a:r>
              <a:rPr lang="en-US" dirty="0"/>
              <a:t>a</a:t>
            </a:r>
            <a:r>
              <a:rPr lang="en-TR" dirty="0"/>
              <a:t>rgets</a:t>
            </a:r>
          </a:p>
          <a:p>
            <a:pPr marL="514350" indent="-514350">
              <a:buAutoNum type="arabicPeriod"/>
            </a:pPr>
            <a:r>
              <a:rPr lang="en-TR" dirty="0"/>
              <a:t>Should Central Banks be Independent?</a:t>
            </a:r>
          </a:p>
          <a:p>
            <a:pPr marL="514350" indent="-514350">
              <a:buAutoNum type="arabicPeriod"/>
            </a:pPr>
            <a:r>
              <a:rPr lang="en-TR" dirty="0"/>
              <a:t>Banking Risks Categorisation Method</a:t>
            </a:r>
          </a:p>
          <a:p>
            <a:pPr marL="514350" indent="-514350">
              <a:buAutoNum type="arabicPeriod"/>
            </a:pPr>
            <a:r>
              <a:rPr lang="en-TR"/>
              <a:t>CAMEL-SO Banking Risks</a:t>
            </a: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a:p>
            <a:pPr marL="514350" indent="-514350">
              <a:buAutoNum type="arabicPeriod"/>
            </a:pPr>
            <a:endParaRPr lang="en-TR" dirty="0"/>
          </a:p>
        </p:txBody>
      </p:sp>
      <p:sp>
        <p:nvSpPr>
          <p:cNvPr id="4" name="Footer Placeholder 3">
            <a:extLst>
              <a:ext uri="{FF2B5EF4-FFF2-40B4-BE49-F238E27FC236}">
                <a16:creationId xmlns:a16="http://schemas.microsoft.com/office/drawing/2014/main" id="{D2B684E0-E358-0246-810B-835F0D784988}"/>
              </a:ext>
            </a:extLst>
          </p:cNvPr>
          <p:cNvSpPr>
            <a:spLocks noGrp="1"/>
          </p:cNvSpPr>
          <p:nvPr>
            <p:ph type="ftr" sz="quarter" idx="11"/>
          </p:nvPr>
        </p:nvSpPr>
        <p:spPr/>
        <p:txBody>
          <a:bodyPr/>
          <a:lstStyle/>
          <a:p>
            <a:pPr>
              <a:defRPr/>
            </a:pPr>
            <a:r>
              <a:rPr lang="en-US"/>
              <a:t>bulentsenver@gmail.com</a:t>
            </a:r>
          </a:p>
        </p:txBody>
      </p:sp>
      <p:sp>
        <p:nvSpPr>
          <p:cNvPr id="5" name="Slide Number Placeholder 4">
            <a:extLst>
              <a:ext uri="{FF2B5EF4-FFF2-40B4-BE49-F238E27FC236}">
                <a16:creationId xmlns:a16="http://schemas.microsoft.com/office/drawing/2014/main" id="{D143AA5A-60AC-DC4D-8FB5-EA3E4F6922FF}"/>
              </a:ext>
            </a:extLst>
          </p:cNvPr>
          <p:cNvSpPr>
            <a:spLocks noGrp="1"/>
          </p:cNvSpPr>
          <p:nvPr>
            <p:ph type="sldNum" sz="quarter" idx="12"/>
          </p:nvPr>
        </p:nvSpPr>
        <p:spPr/>
        <p:txBody>
          <a:bodyPr/>
          <a:lstStyle/>
          <a:p>
            <a:pPr>
              <a:defRPr/>
            </a:pPr>
            <a:fld id="{ABB5D004-AD72-544F-9BB7-31A2119CA304}" type="slidenum">
              <a:rPr lang="en-US" smtClean="0"/>
              <a:pPr>
                <a:defRPr/>
              </a:pPr>
              <a:t>2</a:t>
            </a:fld>
            <a:endParaRPr lang="en-US"/>
          </a:p>
        </p:txBody>
      </p:sp>
    </p:spTree>
    <p:extLst>
      <p:ext uri="{BB962C8B-B14F-4D97-AF65-F5344CB8AC3E}">
        <p14:creationId xmlns:p14="http://schemas.microsoft.com/office/powerpoint/2010/main" val="1585452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a:extLst>
              <a:ext uri="{FF2B5EF4-FFF2-40B4-BE49-F238E27FC236}">
                <a16:creationId xmlns:a16="http://schemas.microsoft.com/office/drawing/2014/main" id="{39B5C6F1-DC69-A244-B52B-6524F422A2C3}"/>
              </a:ext>
            </a:extLst>
          </p:cNvPr>
          <p:cNvSpPr>
            <a:spLocks noGrp="1"/>
          </p:cNvSpPr>
          <p:nvPr>
            <p:ph type="title"/>
          </p:nvPr>
        </p:nvSpPr>
        <p:spPr>
          <a:xfrm>
            <a:off x="1524000" y="274638"/>
            <a:ext cx="9144000" cy="1198562"/>
          </a:xfrm>
        </p:spPr>
        <p:txBody>
          <a:bodyPr/>
          <a:lstStyle/>
          <a:p>
            <a:pPr eaLnBrk="1" hangingPunct="1"/>
            <a:r>
              <a:rPr lang="en-US" altLang="tr-TR"/>
              <a:t>Central Bank Services given to Banks</a:t>
            </a:r>
          </a:p>
        </p:txBody>
      </p:sp>
      <p:sp>
        <p:nvSpPr>
          <p:cNvPr id="6" name="Content Placeholder 5">
            <a:extLst>
              <a:ext uri="{FF2B5EF4-FFF2-40B4-BE49-F238E27FC236}">
                <a16:creationId xmlns:a16="http://schemas.microsoft.com/office/drawing/2014/main" id="{14E46B2F-1F7C-9449-9BDE-5F42CB3E58FA}"/>
              </a:ext>
            </a:extLst>
          </p:cNvPr>
          <p:cNvSpPr>
            <a:spLocks noGrp="1"/>
          </p:cNvSpPr>
          <p:nvPr>
            <p:ph idx="1"/>
          </p:nvPr>
        </p:nvSpPr>
        <p:spPr>
          <a:xfrm>
            <a:off x="1981200" y="1709738"/>
            <a:ext cx="8229600" cy="4398962"/>
          </a:xfrm>
        </p:spPr>
        <p:txBody>
          <a:bodyPr/>
          <a:lstStyle/>
          <a:p>
            <a:pPr eaLnBrk="1" hangingPunct="1"/>
            <a:r>
              <a:rPr lang="en-US" altLang="tr-TR"/>
              <a:t>1. Current Account service</a:t>
            </a:r>
          </a:p>
          <a:p>
            <a:pPr eaLnBrk="1" hangingPunct="1"/>
            <a:r>
              <a:rPr lang="en-US" altLang="tr-TR"/>
              <a:t>2. Deposit Reserve Account service</a:t>
            </a:r>
          </a:p>
          <a:p>
            <a:pPr eaLnBrk="1" hangingPunct="1"/>
            <a:r>
              <a:rPr lang="en-US" altLang="tr-TR"/>
              <a:t>3. Cheque Clearing House service</a:t>
            </a:r>
          </a:p>
          <a:p>
            <a:pPr eaLnBrk="1" hangingPunct="1"/>
            <a:r>
              <a:rPr lang="en-US" altLang="tr-TR"/>
              <a:t>4. Interbank Market services</a:t>
            </a:r>
          </a:p>
          <a:p>
            <a:pPr eaLnBrk="1" hangingPunct="1"/>
            <a:r>
              <a:rPr lang="en-US" altLang="tr-TR"/>
              <a:t>5. Bounced Cheques List</a:t>
            </a:r>
          </a:p>
          <a:p>
            <a:pPr eaLnBrk="1" hangingPunct="1"/>
            <a:r>
              <a:rPr lang="en-US" altLang="tr-TR"/>
              <a:t>6. Protested Bills List</a:t>
            </a:r>
          </a:p>
          <a:p>
            <a:pPr eaLnBrk="1" hangingPunct="1"/>
            <a:endParaRPr lang="en-US" altLang="tr-TR"/>
          </a:p>
          <a:p>
            <a:pPr eaLnBrk="1" hangingPunct="1"/>
            <a:endParaRPr lang="en-US" altLang="tr-TR"/>
          </a:p>
        </p:txBody>
      </p:sp>
      <p:sp>
        <p:nvSpPr>
          <p:cNvPr id="22532" name="Slide Number Placeholder 6">
            <a:extLst>
              <a:ext uri="{FF2B5EF4-FFF2-40B4-BE49-F238E27FC236}">
                <a16:creationId xmlns:a16="http://schemas.microsoft.com/office/drawing/2014/main" id="{E615FAED-1985-3748-B08A-E62ACF62A9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1CF8DBC-EBC6-4C45-A4BD-B30639855291}" type="slidenum">
              <a:rPr lang="en-US" altLang="tr-TR" sz="1200">
                <a:solidFill>
                  <a:srgbClr val="898989"/>
                </a:solidFill>
              </a:rPr>
              <a:pPr>
                <a:spcBef>
                  <a:spcPct val="0"/>
                </a:spcBef>
                <a:buFontTx/>
                <a:buNone/>
              </a:pPr>
              <a:t>3</a:t>
            </a:fld>
            <a:endParaRPr lang="en-US" altLang="tr-TR" sz="1200">
              <a:solidFill>
                <a:srgbClr val="898989"/>
              </a:solidFill>
            </a:endParaRPr>
          </a:p>
        </p:txBody>
      </p:sp>
      <p:sp>
        <p:nvSpPr>
          <p:cNvPr id="8" name="Footer Placeholder 7">
            <a:extLst>
              <a:ext uri="{FF2B5EF4-FFF2-40B4-BE49-F238E27FC236}">
                <a16:creationId xmlns:a16="http://schemas.microsoft.com/office/drawing/2014/main" id="{DA6DA158-7733-7442-BACC-2A5DF215784F}"/>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69892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455" fill="hold">
                                          <p:stCondLst>
                                            <p:cond delay="0"/>
                                          </p:stCondLst>
                                        </p:cTn>
                                        <p:tgtEl>
                                          <p:spTgt spid="6">
                                            <p:txEl>
                                              <p:pRg st="0" end="0"/>
                                            </p:txEl>
                                          </p:spTgt>
                                        </p:tgtEl>
                                        <p:attrNameLst>
                                          <p:attrName>style.rotation</p:attrName>
                                        </p:attrNameLst>
                                      </p:cBhvr>
                                      <p:to>
                                        <p:strVal val="-45.0"/>
                                      </p:to>
                                    </p:set>
                                    <p:anim calcmode="lin" valueType="num">
                                      <p:cBhvr>
                                        <p:cTn id="8"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6">
                                            <p:txEl>
                                              <p:pRg st="1" end="1"/>
                                            </p:txEl>
                                          </p:spTgt>
                                        </p:tgtEl>
                                        <p:attrNameLst>
                                          <p:attrName>style.visibility</p:attrName>
                                        </p:attrNameLst>
                                      </p:cBhvr>
                                      <p:to>
                                        <p:strVal val="visible"/>
                                      </p:to>
                                    </p:set>
                                    <p:set>
                                      <p:cBhvr>
                                        <p:cTn id="16" dur="455" fill="hold">
                                          <p:stCondLst>
                                            <p:cond delay="0"/>
                                          </p:stCondLst>
                                        </p:cTn>
                                        <p:tgtEl>
                                          <p:spTgt spid="6">
                                            <p:txEl>
                                              <p:pRg st="1" end="1"/>
                                            </p:txEl>
                                          </p:spTgt>
                                        </p:tgtEl>
                                        <p:attrNameLst>
                                          <p:attrName>style.rotation</p:attrName>
                                        </p:attrNameLst>
                                      </p:cBhvr>
                                      <p:to>
                                        <p:strVal val="-45.0"/>
                                      </p:to>
                                    </p:set>
                                    <p:anim calcmode="lin" valueType="num">
                                      <p:cBhvr>
                                        <p:cTn id="17" dur="455" fill="hold">
                                          <p:stCondLst>
                                            <p:cond delay="455"/>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6">
                                            <p:txEl>
                                              <p:pRg st="2" end="2"/>
                                            </p:txEl>
                                          </p:spTgt>
                                        </p:tgtEl>
                                        <p:attrNameLst>
                                          <p:attrName>style.visibility</p:attrName>
                                        </p:attrNameLst>
                                      </p:cBhvr>
                                      <p:to>
                                        <p:strVal val="visible"/>
                                      </p:to>
                                    </p:set>
                                    <p:set>
                                      <p:cBhvr>
                                        <p:cTn id="25" dur="455" fill="hold">
                                          <p:stCondLst>
                                            <p:cond delay="0"/>
                                          </p:stCondLst>
                                        </p:cTn>
                                        <p:tgtEl>
                                          <p:spTgt spid="6">
                                            <p:txEl>
                                              <p:pRg st="2" end="2"/>
                                            </p:txEl>
                                          </p:spTgt>
                                        </p:tgtEl>
                                        <p:attrNameLst>
                                          <p:attrName>style.rotation</p:attrName>
                                        </p:attrNameLst>
                                      </p:cBhvr>
                                      <p:to>
                                        <p:strVal val="-45.0"/>
                                      </p:to>
                                    </p:set>
                                    <p:anim calcmode="lin" valueType="num">
                                      <p:cBhvr>
                                        <p:cTn id="26" dur="455" fill="hold">
                                          <p:stCondLst>
                                            <p:cond delay="455"/>
                                          </p:stCondLst>
                                        </p:cTn>
                                        <p:tgtEl>
                                          <p:spTgt spid="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6">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6">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set>
                                      <p:cBhvr>
                                        <p:cTn id="34" dur="455" fill="hold">
                                          <p:stCondLst>
                                            <p:cond delay="0"/>
                                          </p:stCondLst>
                                        </p:cTn>
                                        <p:tgtEl>
                                          <p:spTgt spid="6">
                                            <p:txEl>
                                              <p:pRg st="3" end="3"/>
                                            </p:txEl>
                                          </p:spTgt>
                                        </p:tgtEl>
                                        <p:attrNameLst>
                                          <p:attrName>style.rotation</p:attrName>
                                        </p:attrNameLst>
                                      </p:cBhvr>
                                      <p:to>
                                        <p:strVal val="-45.0"/>
                                      </p:to>
                                    </p:set>
                                    <p:anim calcmode="lin" valueType="num">
                                      <p:cBhvr>
                                        <p:cTn id="35" dur="455" fill="hold">
                                          <p:stCondLst>
                                            <p:cond delay="455"/>
                                          </p:stCondLst>
                                        </p:cTn>
                                        <p:tgtEl>
                                          <p:spTgt spid="6">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6">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6">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6">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6">
                                            <p:txEl>
                                              <p:pRg st="4" end="4"/>
                                            </p:txEl>
                                          </p:spTgt>
                                        </p:tgtEl>
                                        <p:attrNameLst>
                                          <p:attrName>style.visibility</p:attrName>
                                        </p:attrNameLst>
                                      </p:cBhvr>
                                      <p:to>
                                        <p:strVal val="visible"/>
                                      </p:to>
                                    </p:set>
                                    <p:set>
                                      <p:cBhvr>
                                        <p:cTn id="43" dur="455" fill="hold">
                                          <p:stCondLst>
                                            <p:cond delay="0"/>
                                          </p:stCondLst>
                                        </p:cTn>
                                        <p:tgtEl>
                                          <p:spTgt spid="6">
                                            <p:txEl>
                                              <p:pRg st="4" end="4"/>
                                            </p:txEl>
                                          </p:spTgt>
                                        </p:tgtEl>
                                        <p:attrNameLst>
                                          <p:attrName>style.rotation</p:attrName>
                                        </p:attrNameLst>
                                      </p:cBhvr>
                                      <p:to>
                                        <p:strVal val="-45.0"/>
                                      </p:to>
                                    </p:set>
                                    <p:anim calcmode="lin" valueType="num">
                                      <p:cBhvr>
                                        <p:cTn id="44" dur="455" fill="hold">
                                          <p:stCondLst>
                                            <p:cond delay="455"/>
                                          </p:stCondLst>
                                        </p:cTn>
                                        <p:tgtEl>
                                          <p:spTgt spid="6">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6">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6">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6">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6">
                                            <p:txEl>
                                              <p:pRg st="5" end="5"/>
                                            </p:txEl>
                                          </p:spTgt>
                                        </p:tgtEl>
                                        <p:attrNameLst>
                                          <p:attrName>style.visibility</p:attrName>
                                        </p:attrNameLst>
                                      </p:cBhvr>
                                      <p:to>
                                        <p:strVal val="visible"/>
                                      </p:to>
                                    </p:set>
                                    <p:set>
                                      <p:cBhvr>
                                        <p:cTn id="52" dur="455" fill="hold">
                                          <p:stCondLst>
                                            <p:cond delay="0"/>
                                          </p:stCondLst>
                                        </p:cTn>
                                        <p:tgtEl>
                                          <p:spTgt spid="6">
                                            <p:txEl>
                                              <p:pRg st="5" end="5"/>
                                            </p:txEl>
                                          </p:spTgt>
                                        </p:tgtEl>
                                        <p:attrNameLst>
                                          <p:attrName>style.rotation</p:attrName>
                                        </p:attrNameLst>
                                      </p:cBhvr>
                                      <p:to>
                                        <p:strVal val="-45.0"/>
                                      </p:to>
                                    </p:set>
                                    <p:anim calcmode="lin" valueType="num">
                                      <p:cBhvr>
                                        <p:cTn id="53" dur="455" fill="hold">
                                          <p:stCondLst>
                                            <p:cond delay="455"/>
                                          </p:stCondLst>
                                        </p:cTn>
                                        <p:tgtEl>
                                          <p:spTgt spid="6">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6">
                                            <p:txEl>
                                              <p:pRg st="5" end="5"/>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6">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6">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a:extLst>
              <a:ext uri="{FF2B5EF4-FFF2-40B4-BE49-F238E27FC236}">
                <a16:creationId xmlns:a16="http://schemas.microsoft.com/office/drawing/2014/main" id="{13D181F3-BE26-D14E-A0D6-DDF768C5CD36}"/>
              </a:ext>
            </a:extLst>
          </p:cNvPr>
          <p:cNvSpPr>
            <a:spLocks noGrp="1"/>
          </p:cNvSpPr>
          <p:nvPr>
            <p:ph type="title"/>
          </p:nvPr>
        </p:nvSpPr>
        <p:spPr>
          <a:xfrm>
            <a:off x="1524000" y="274638"/>
            <a:ext cx="9144000" cy="1143000"/>
          </a:xfrm>
        </p:spPr>
        <p:txBody>
          <a:bodyPr/>
          <a:lstStyle/>
          <a:p>
            <a:pPr eaLnBrk="1" hangingPunct="1"/>
            <a:r>
              <a:rPr lang="en-US" altLang="tr-TR"/>
              <a:t>Central Bank Services given to Banks</a:t>
            </a:r>
          </a:p>
        </p:txBody>
      </p:sp>
      <p:sp>
        <p:nvSpPr>
          <p:cNvPr id="6" name="Content Placeholder 5">
            <a:extLst>
              <a:ext uri="{FF2B5EF4-FFF2-40B4-BE49-F238E27FC236}">
                <a16:creationId xmlns:a16="http://schemas.microsoft.com/office/drawing/2014/main" id="{0F789C1F-ED82-0B48-BB01-2149D570BE67}"/>
              </a:ext>
            </a:extLst>
          </p:cNvPr>
          <p:cNvSpPr>
            <a:spLocks noGrp="1"/>
          </p:cNvSpPr>
          <p:nvPr>
            <p:ph idx="1"/>
          </p:nvPr>
        </p:nvSpPr>
        <p:spPr/>
        <p:txBody>
          <a:bodyPr/>
          <a:lstStyle/>
          <a:p>
            <a:pPr eaLnBrk="1" hangingPunct="1"/>
            <a:r>
              <a:rPr lang="en-US" altLang="tr-TR" dirty="0"/>
              <a:t>7. Determine indicative Interest Rates</a:t>
            </a:r>
          </a:p>
          <a:p>
            <a:pPr eaLnBrk="1" hangingPunct="1"/>
            <a:r>
              <a:rPr lang="en-US" altLang="tr-TR" dirty="0"/>
              <a:t>8. Determine indicative Exchange Rates</a:t>
            </a:r>
          </a:p>
          <a:p>
            <a:pPr eaLnBrk="1" hangingPunct="1"/>
            <a:r>
              <a:rPr lang="en-US" altLang="tr-TR" dirty="0"/>
              <a:t>9. Risk Centralization service</a:t>
            </a:r>
          </a:p>
          <a:p>
            <a:pPr eaLnBrk="1" hangingPunct="1"/>
            <a:r>
              <a:rPr lang="en-US" altLang="tr-TR" dirty="0"/>
              <a:t>10. Hard Currency Supply (paper &amp; coins)</a:t>
            </a:r>
          </a:p>
          <a:p>
            <a:pPr eaLnBrk="1" hangingPunct="1"/>
            <a:r>
              <a:rPr lang="en-US" altLang="tr-TR" dirty="0"/>
              <a:t>11. REPO and Reverse REPO </a:t>
            </a:r>
            <a:r>
              <a:rPr lang="en-US" altLang="tr-TR"/>
              <a:t>&amp; SWAP services</a:t>
            </a:r>
            <a:endParaRPr lang="en-US" altLang="tr-TR" dirty="0"/>
          </a:p>
          <a:p>
            <a:pPr eaLnBrk="1" hangingPunct="1"/>
            <a:r>
              <a:rPr lang="en-US" altLang="tr-TR" dirty="0"/>
              <a:t>12. Rediscount Window Facility  </a:t>
            </a:r>
          </a:p>
          <a:p>
            <a:pPr eaLnBrk="1" hangingPunct="1"/>
            <a:endParaRPr lang="en-US" altLang="tr-TR" dirty="0"/>
          </a:p>
          <a:p>
            <a:pPr eaLnBrk="1" hangingPunct="1"/>
            <a:endParaRPr lang="en-US" altLang="tr-TR" dirty="0"/>
          </a:p>
        </p:txBody>
      </p:sp>
      <p:sp>
        <p:nvSpPr>
          <p:cNvPr id="23556" name="Slide Number Placeholder 3">
            <a:extLst>
              <a:ext uri="{FF2B5EF4-FFF2-40B4-BE49-F238E27FC236}">
                <a16:creationId xmlns:a16="http://schemas.microsoft.com/office/drawing/2014/main" id="{E1F33C1E-4699-394F-BF9C-C4C64D3735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BA56756-33E3-544F-BE2F-01678AEC964C}" type="slidenum">
              <a:rPr lang="en-US" altLang="tr-TR" sz="1200">
                <a:solidFill>
                  <a:srgbClr val="898989"/>
                </a:solidFill>
              </a:rPr>
              <a:pPr>
                <a:spcBef>
                  <a:spcPct val="0"/>
                </a:spcBef>
                <a:buFontTx/>
                <a:buNone/>
              </a:pPr>
              <a:t>4</a:t>
            </a:fld>
            <a:endParaRPr lang="en-US" altLang="tr-TR" sz="1200">
              <a:solidFill>
                <a:srgbClr val="898989"/>
              </a:solidFill>
            </a:endParaRPr>
          </a:p>
        </p:txBody>
      </p:sp>
      <p:sp>
        <p:nvSpPr>
          <p:cNvPr id="7" name="Footer Placeholder 6">
            <a:extLst>
              <a:ext uri="{FF2B5EF4-FFF2-40B4-BE49-F238E27FC236}">
                <a16:creationId xmlns:a16="http://schemas.microsoft.com/office/drawing/2014/main" id="{3D121A63-4E6B-DF45-AF3C-28B13D31296B}"/>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1325284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455" fill="hold">
                                          <p:stCondLst>
                                            <p:cond delay="0"/>
                                          </p:stCondLst>
                                        </p:cTn>
                                        <p:tgtEl>
                                          <p:spTgt spid="6">
                                            <p:txEl>
                                              <p:pRg st="0" end="0"/>
                                            </p:txEl>
                                          </p:spTgt>
                                        </p:tgtEl>
                                        <p:attrNameLst>
                                          <p:attrName>style.rotation</p:attrName>
                                        </p:attrNameLst>
                                      </p:cBhvr>
                                      <p:to>
                                        <p:strVal val="-45.0"/>
                                      </p:to>
                                    </p:set>
                                    <p:anim calcmode="lin" valueType="num">
                                      <p:cBhvr>
                                        <p:cTn id="8"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6">
                                            <p:txEl>
                                              <p:pRg st="1" end="1"/>
                                            </p:txEl>
                                          </p:spTgt>
                                        </p:tgtEl>
                                        <p:attrNameLst>
                                          <p:attrName>style.visibility</p:attrName>
                                        </p:attrNameLst>
                                      </p:cBhvr>
                                      <p:to>
                                        <p:strVal val="visible"/>
                                      </p:to>
                                    </p:set>
                                    <p:set>
                                      <p:cBhvr>
                                        <p:cTn id="16" dur="455" fill="hold">
                                          <p:stCondLst>
                                            <p:cond delay="0"/>
                                          </p:stCondLst>
                                        </p:cTn>
                                        <p:tgtEl>
                                          <p:spTgt spid="6">
                                            <p:txEl>
                                              <p:pRg st="1" end="1"/>
                                            </p:txEl>
                                          </p:spTgt>
                                        </p:tgtEl>
                                        <p:attrNameLst>
                                          <p:attrName>style.rotation</p:attrName>
                                        </p:attrNameLst>
                                      </p:cBhvr>
                                      <p:to>
                                        <p:strVal val="-45.0"/>
                                      </p:to>
                                    </p:set>
                                    <p:anim calcmode="lin" valueType="num">
                                      <p:cBhvr>
                                        <p:cTn id="17" dur="455" fill="hold">
                                          <p:stCondLst>
                                            <p:cond delay="455"/>
                                          </p:stCondLst>
                                        </p:cTn>
                                        <p:tgtEl>
                                          <p:spTgt spid="6">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6">
                                            <p:txEl>
                                              <p:pRg st="1" end="1"/>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6">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6">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6">
                                            <p:txEl>
                                              <p:pRg st="2" end="2"/>
                                            </p:txEl>
                                          </p:spTgt>
                                        </p:tgtEl>
                                        <p:attrNameLst>
                                          <p:attrName>style.visibility</p:attrName>
                                        </p:attrNameLst>
                                      </p:cBhvr>
                                      <p:to>
                                        <p:strVal val="visible"/>
                                      </p:to>
                                    </p:set>
                                    <p:set>
                                      <p:cBhvr>
                                        <p:cTn id="25" dur="455" fill="hold">
                                          <p:stCondLst>
                                            <p:cond delay="0"/>
                                          </p:stCondLst>
                                        </p:cTn>
                                        <p:tgtEl>
                                          <p:spTgt spid="6">
                                            <p:txEl>
                                              <p:pRg st="2" end="2"/>
                                            </p:txEl>
                                          </p:spTgt>
                                        </p:tgtEl>
                                        <p:attrNameLst>
                                          <p:attrName>style.rotation</p:attrName>
                                        </p:attrNameLst>
                                      </p:cBhvr>
                                      <p:to>
                                        <p:strVal val="-45.0"/>
                                      </p:to>
                                    </p:set>
                                    <p:anim calcmode="lin" valueType="num">
                                      <p:cBhvr>
                                        <p:cTn id="26" dur="455" fill="hold">
                                          <p:stCondLst>
                                            <p:cond delay="455"/>
                                          </p:stCondLst>
                                        </p:cTn>
                                        <p:tgtEl>
                                          <p:spTgt spid="6">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6">
                                            <p:txEl>
                                              <p:pRg st="2" end="2"/>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6">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6">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set>
                                      <p:cBhvr>
                                        <p:cTn id="34" dur="455" fill="hold">
                                          <p:stCondLst>
                                            <p:cond delay="0"/>
                                          </p:stCondLst>
                                        </p:cTn>
                                        <p:tgtEl>
                                          <p:spTgt spid="6">
                                            <p:txEl>
                                              <p:pRg st="3" end="3"/>
                                            </p:txEl>
                                          </p:spTgt>
                                        </p:tgtEl>
                                        <p:attrNameLst>
                                          <p:attrName>style.rotation</p:attrName>
                                        </p:attrNameLst>
                                      </p:cBhvr>
                                      <p:to>
                                        <p:strVal val="-45.0"/>
                                      </p:to>
                                    </p:set>
                                    <p:anim calcmode="lin" valueType="num">
                                      <p:cBhvr>
                                        <p:cTn id="35" dur="455" fill="hold">
                                          <p:stCondLst>
                                            <p:cond delay="455"/>
                                          </p:stCondLst>
                                        </p:cTn>
                                        <p:tgtEl>
                                          <p:spTgt spid="6">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6">
                                            <p:txEl>
                                              <p:pRg st="3" end="3"/>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6">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6">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6">
                                            <p:txEl>
                                              <p:pRg st="4" end="4"/>
                                            </p:txEl>
                                          </p:spTgt>
                                        </p:tgtEl>
                                        <p:attrNameLst>
                                          <p:attrName>style.visibility</p:attrName>
                                        </p:attrNameLst>
                                      </p:cBhvr>
                                      <p:to>
                                        <p:strVal val="visible"/>
                                      </p:to>
                                    </p:set>
                                    <p:set>
                                      <p:cBhvr>
                                        <p:cTn id="43" dur="455" fill="hold">
                                          <p:stCondLst>
                                            <p:cond delay="0"/>
                                          </p:stCondLst>
                                        </p:cTn>
                                        <p:tgtEl>
                                          <p:spTgt spid="6">
                                            <p:txEl>
                                              <p:pRg st="4" end="4"/>
                                            </p:txEl>
                                          </p:spTgt>
                                        </p:tgtEl>
                                        <p:attrNameLst>
                                          <p:attrName>style.rotation</p:attrName>
                                        </p:attrNameLst>
                                      </p:cBhvr>
                                      <p:to>
                                        <p:strVal val="-45.0"/>
                                      </p:to>
                                    </p:set>
                                    <p:anim calcmode="lin" valueType="num">
                                      <p:cBhvr>
                                        <p:cTn id="44" dur="455" fill="hold">
                                          <p:stCondLst>
                                            <p:cond delay="455"/>
                                          </p:stCondLst>
                                        </p:cTn>
                                        <p:tgtEl>
                                          <p:spTgt spid="6">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6">
                                            <p:txEl>
                                              <p:pRg st="4" end="4"/>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6">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6">
                                            <p:txEl>
                                              <p:pRg st="4" end="4"/>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6">
                                            <p:txEl>
                                              <p:pRg st="5" end="5"/>
                                            </p:txEl>
                                          </p:spTgt>
                                        </p:tgtEl>
                                        <p:attrNameLst>
                                          <p:attrName>style.visibility</p:attrName>
                                        </p:attrNameLst>
                                      </p:cBhvr>
                                      <p:to>
                                        <p:strVal val="visible"/>
                                      </p:to>
                                    </p:set>
                                    <p:set>
                                      <p:cBhvr>
                                        <p:cTn id="52" dur="455" fill="hold">
                                          <p:stCondLst>
                                            <p:cond delay="0"/>
                                          </p:stCondLst>
                                        </p:cTn>
                                        <p:tgtEl>
                                          <p:spTgt spid="6">
                                            <p:txEl>
                                              <p:pRg st="5" end="5"/>
                                            </p:txEl>
                                          </p:spTgt>
                                        </p:tgtEl>
                                        <p:attrNameLst>
                                          <p:attrName>style.rotation</p:attrName>
                                        </p:attrNameLst>
                                      </p:cBhvr>
                                      <p:to>
                                        <p:strVal val="-45.0"/>
                                      </p:to>
                                    </p:set>
                                    <p:anim calcmode="lin" valueType="num">
                                      <p:cBhvr>
                                        <p:cTn id="53" dur="455" fill="hold">
                                          <p:stCondLst>
                                            <p:cond delay="455"/>
                                          </p:stCondLst>
                                        </p:cTn>
                                        <p:tgtEl>
                                          <p:spTgt spid="6">
                                            <p:txEl>
                                              <p:pRg st="5" end="5"/>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6">
                                            <p:txEl>
                                              <p:pRg st="5" end="5"/>
                                            </p:txEl>
                                          </p:spTgt>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6">
                                            <p:txEl>
                                              <p:pRg st="5" end="5"/>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6">
                                            <p:txEl>
                                              <p:pRg st="5" end="5"/>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9">
            <a:extLst>
              <a:ext uri="{FF2B5EF4-FFF2-40B4-BE49-F238E27FC236}">
                <a16:creationId xmlns:a16="http://schemas.microsoft.com/office/drawing/2014/main" id="{E8D26D43-F91E-1440-9EE4-21A8904F745F}"/>
              </a:ext>
            </a:extLst>
          </p:cNvPr>
          <p:cNvSpPr txBox="1">
            <a:spLocks noChangeArrowheads="1"/>
          </p:cNvSpPr>
          <p:nvPr/>
        </p:nvSpPr>
        <p:spPr bwMode="auto">
          <a:xfrm>
            <a:off x="5014914" y="6186489"/>
            <a:ext cx="21923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tr-TR" sz="1600">
                <a:solidFill>
                  <a:srgbClr val="631E11"/>
                </a:solidFill>
                <a:latin typeface="Arial" panose="020B0604020202020204" pitchFamily="34" charset="0"/>
              </a:rPr>
              <a:t>Central Bank Strategy</a:t>
            </a:r>
          </a:p>
        </p:txBody>
      </p:sp>
      <p:sp>
        <p:nvSpPr>
          <p:cNvPr id="24579" name="Rectangle 14">
            <a:extLst>
              <a:ext uri="{FF2B5EF4-FFF2-40B4-BE49-F238E27FC236}">
                <a16:creationId xmlns:a16="http://schemas.microsoft.com/office/drawing/2014/main" id="{A928BA42-BDD2-434E-BAAA-97FEC7F7E223}"/>
              </a:ext>
            </a:extLst>
          </p:cNvPr>
          <p:cNvSpPr>
            <a:spLocks noGrp="1" noChangeArrowheads="1"/>
          </p:cNvSpPr>
          <p:nvPr>
            <p:ph type="title"/>
          </p:nvPr>
        </p:nvSpPr>
        <p:spPr>
          <a:xfrm>
            <a:off x="1981200" y="0"/>
            <a:ext cx="8229600" cy="1143000"/>
          </a:xfrm>
        </p:spPr>
        <p:txBody>
          <a:bodyPr/>
          <a:lstStyle/>
          <a:p>
            <a:r>
              <a:rPr lang="en-US" altLang="tr-TR" sz="3600"/>
              <a:t>Central Bank Strategy: </a:t>
            </a:r>
            <a:br>
              <a:rPr lang="en-US" altLang="tr-TR" sz="3600"/>
            </a:br>
            <a:r>
              <a:rPr lang="en-US" altLang="tr-TR" sz="3600"/>
              <a:t>Use of Targets</a:t>
            </a:r>
          </a:p>
        </p:txBody>
      </p:sp>
      <p:pic>
        <p:nvPicPr>
          <p:cNvPr id="24580" name="Picture 15" descr="mishkin_08F06.gif                                              0022DA25Macintosh HD                   BB9C66DE:">
            <a:extLst>
              <a:ext uri="{FF2B5EF4-FFF2-40B4-BE49-F238E27FC236}">
                <a16:creationId xmlns:a16="http://schemas.microsoft.com/office/drawing/2014/main" id="{92A12F06-C780-7B46-9EB2-F06480BD7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1440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4">
            <a:extLst>
              <a:ext uri="{FF2B5EF4-FFF2-40B4-BE49-F238E27FC236}">
                <a16:creationId xmlns:a16="http://schemas.microsoft.com/office/drawing/2014/main" id="{71D2455B-335A-7144-8808-21E3374C202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1ED063B-50A4-C546-8AE4-0115F43AE322}" type="slidenum">
              <a:rPr lang="en-US" altLang="tr-TR" sz="1200">
                <a:solidFill>
                  <a:srgbClr val="898989"/>
                </a:solidFill>
              </a:rPr>
              <a:pPr>
                <a:spcBef>
                  <a:spcPct val="0"/>
                </a:spcBef>
                <a:buFontTx/>
                <a:buNone/>
              </a:pPr>
              <a:t>5</a:t>
            </a:fld>
            <a:endParaRPr lang="en-US" altLang="tr-TR" sz="1200">
              <a:solidFill>
                <a:srgbClr val="898989"/>
              </a:solidFill>
            </a:endParaRPr>
          </a:p>
        </p:txBody>
      </p:sp>
      <p:sp>
        <p:nvSpPr>
          <p:cNvPr id="6" name="Footer Placeholder 5">
            <a:extLst>
              <a:ext uri="{FF2B5EF4-FFF2-40B4-BE49-F238E27FC236}">
                <a16:creationId xmlns:a16="http://schemas.microsoft.com/office/drawing/2014/main" id="{E73741AB-9EF0-A449-9BAA-D350394BE0DD}"/>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102671002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4D436746-4CCB-254A-BD65-FA059FE8CF85}"/>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826554BA-2002-C542-A315-E4E358E4FF59}" type="slidenum">
              <a:rPr lang="en-US" altLang="tr-TR" sz="1200">
                <a:solidFill>
                  <a:srgbClr val="898989"/>
                </a:solidFill>
              </a:rPr>
              <a:pPr algn="ctr">
                <a:spcBef>
                  <a:spcPct val="0"/>
                </a:spcBef>
                <a:buFontTx/>
                <a:buNone/>
              </a:pPr>
              <a:t>6</a:t>
            </a:fld>
            <a:endParaRPr lang="en-CA" altLang="tr-TR" sz="1200">
              <a:solidFill>
                <a:srgbClr val="898989"/>
              </a:solidFill>
            </a:endParaRPr>
          </a:p>
        </p:txBody>
      </p:sp>
      <p:sp>
        <p:nvSpPr>
          <p:cNvPr id="25603" name="Rectangle 2">
            <a:extLst>
              <a:ext uri="{FF2B5EF4-FFF2-40B4-BE49-F238E27FC236}">
                <a16:creationId xmlns:a16="http://schemas.microsoft.com/office/drawing/2014/main" id="{7192FA8A-0C64-4D45-988F-474F0F92AEE5}"/>
              </a:ext>
            </a:extLst>
          </p:cNvPr>
          <p:cNvSpPr>
            <a:spLocks noGrp="1" noChangeArrowheads="1"/>
          </p:cNvSpPr>
          <p:nvPr>
            <p:ph type="title"/>
          </p:nvPr>
        </p:nvSpPr>
        <p:spPr/>
        <p:txBody>
          <a:bodyPr/>
          <a:lstStyle/>
          <a:p>
            <a:r>
              <a:rPr lang="en-US" altLang="tr-TR"/>
              <a:t>Should the Fed (Central Bank) Be Independent?</a:t>
            </a:r>
          </a:p>
        </p:txBody>
      </p:sp>
      <p:sp>
        <p:nvSpPr>
          <p:cNvPr id="25604" name="Rectangle 3">
            <a:extLst>
              <a:ext uri="{FF2B5EF4-FFF2-40B4-BE49-F238E27FC236}">
                <a16:creationId xmlns:a16="http://schemas.microsoft.com/office/drawing/2014/main" id="{AF77B746-E067-214F-8268-076620C1BFEC}"/>
              </a:ext>
            </a:extLst>
          </p:cNvPr>
          <p:cNvSpPr>
            <a:spLocks noGrp="1" noChangeArrowheads="1"/>
          </p:cNvSpPr>
          <p:nvPr>
            <p:ph type="body" idx="1"/>
          </p:nvPr>
        </p:nvSpPr>
        <p:spPr/>
        <p:txBody>
          <a:bodyPr/>
          <a:lstStyle/>
          <a:p>
            <a:pPr>
              <a:spcBef>
                <a:spcPct val="60000"/>
              </a:spcBef>
            </a:pPr>
            <a:r>
              <a:rPr lang="en-US" altLang="tr-TR"/>
              <a:t>Every few years, the question arises in Congress as to whether  the independence of the Fed should be reduced in some fashion.  This is usually motivated by politicians who disagree with current </a:t>
            </a:r>
            <a:br>
              <a:rPr lang="en-US" altLang="tr-TR"/>
            </a:br>
            <a:r>
              <a:rPr lang="en-US" altLang="tr-TR"/>
              <a:t>Fed policy.</a:t>
            </a:r>
          </a:p>
          <a:p>
            <a:pPr>
              <a:spcBef>
                <a:spcPct val="60000"/>
              </a:spcBef>
            </a:pPr>
            <a:r>
              <a:rPr lang="en-US" altLang="tr-TR"/>
              <a:t>Arguments can be made both ways, as we outline next.</a:t>
            </a:r>
          </a:p>
        </p:txBody>
      </p:sp>
      <p:sp>
        <p:nvSpPr>
          <p:cNvPr id="6" name="Footer Placeholder 5">
            <a:extLst>
              <a:ext uri="{FF2B5EF4-FFF2-40B4-BE49-F238E27FC236}">
                <a16:creationId xmlns:a16="http://schemas.microsoft.com/office/drawing/2014/main" id="{5DBCB166-718B-F041-B37D-22CAD57A616E}"/>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51056479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57A22CE8-28EC-A045-9CA0-867BE6A51EB0}"/>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9B84B68C-76EB-C840-BCE7-DD7D49150917}" type="slidenum">
              <a:rPr lang="en-US" altLang="tr-TR" sz="1200">
                <a:solidFill>
                  <a:srgbClr val="898989"/>
                </a:solidFill>
              </a:rPr>
              <a:pPr algn="ctr">
                <a:spcBef>
                  <a:spcPct val="0"/>
                </a:spcBef>
                <a:buFontTx/>
                <a:buNone/>
              </a:pPr>
              <a:t>7</a:t>
            </a:fld>
            <a:endParaRPr lang="en-CA" altLang="tr-TR" sz="1200">
              <a:solidFill>
                <a:srgbClr val="898989"/>
              </a:solidFill>
            </a:endParaRPr>
          </a:p>
        </p:txBody>
      </p:sp>
      <p:sp>
        <p:nvSpPr>
          <p:cNvPr id="26627" name="Rectangle 2">
            <a:extLst>
              <a:ext uri="{FF2B5EF4-FFF2-40B4-BE49-F238E27FC236}">
                <a16:creationId xmlns:a16="http://schemas.microsoft.com/office/drawing/2014/main" id="{D021C3CC-EE6B-814F-AD10-636AADBE3F1C}"/>
              </a:ext>
            </a:extLst>
          </p:cNvPr>
          <p:cNvSpPr>
            <a:spLocks noGrp="1" noChangeArrowheads="1"/>
          </p:cNvSpPr>
          <p:nvPr>
            <p:ph type="title"/>
          </p:nvPr>
        </p:nvSpPr>
        <p:spPr/>
        <p:txBody>
          <a:bodyPr/>
          <a:lstStyle/>
          <a:p>
            <a:r>
              <a:rPr lang="en-US" altLang="tr-TR"/>
              <a:t>Case for Independence</a:t>
            </a:r>
          </a:p>
        </p:txBody>
      </p:sp>
      <p:sp>
        <p:nvSpPr>
          <p:cNvPr id="26628" name="Rectangle 3">
            <a:extLst>
              <a:ext uri="{FF2B5EF4-FFF2-40B4-BE49-F238E27FC236}">
                <a16:creationId xmlns:a16="http://schemas.microsoft.com/office/drawing/2014/main" id="{1C683EF0-8CD3-F543-AFEA-34D9D7E1E477}"/>
              </a:ext>
            </a:extLst>
          </p:cNvPr>
          <p:cNvSpPr>
            <a:spLocks noGrp="1" noChangeArrowheads="1"/>
          </p:cNvSpPr>
          <p:nvPr>
            <p:ph type="body" idx="1"/>
          </p:nvPr>
        </p:nvSpPr>
        <p:spPr/>
        <p:txBody>
          <a:bodyPr/>
          <a:lstStyle/>
          <a:p>
            <a:r>
              <a:rPr lang="en-US" altLang="tr-TR"/>
              <a:t>The strongest argument for independence is the view that political pressure will tend to add an inflationary bias to monetary policy.  This stems from short-sighted goals of politicians.  For example, in the short-run, high money growth does lead to lower interest rates.  In the long-run, however, this also leads to higher inflation.</a:t>
            </a:r>
          </a:p>
        </p:txBody>
      </p:sp>
      <p:sp>
        <p:nvSpPr>
          <p:cNvPr id="6" name="Footer Placeholder 5">
            <a:extLst>
              <a:ext uri="{FF2B5EF4-FFF2-40B4-BE49-F238E27FC236}">
                <a16:creationId xmlns:a16="http://schemas.microsoft.com/office/drawing/2014/main" id="{13A56B31-09D2-2348-AFEA-A748FF2A1F3C}"/>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225684560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51F8D5D6-36D2-5740-BAB2-6B2880EDF3DC}"/>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49616E80-39C5-2C4C-B3B3-2E8F52E9B7B1}" type="slidenum">
              <a:rPr lang="en-US" altLang="tr-TR" sz="1200">
                <a:solidFill>
                  <a:srgbClr val="898989"/>
                </a:solidFill>
              </a:rPr>
              <a:pPr algn="ctr">
                <a:spcBef>
                  <a:spcPct val="0"/>
                </a:spcBef>
                <a:buFontTx/>
                <a:buNone/>
              </a:pPr>
              <a:t>8</a:t>
            </a:fld>
            <a:endParaRPr lang="en-CA" altLang="tr-TR" sz="1200">
              <a:solidFill>
                <a:srgbClr val="898989"/>
              </a:solidFill>
            </a:endParaRPr>
          </a:p>
        </p:txBody>
      </p:sp>
      <p:sp>
        <p:nvSpPr>
          <p:cNvPr id="27651" name="Rectangle 2">
            <a:extLst>
              <a:ext uri="{FF2B5EF4-FFF2-40B4-BE49-F238E27FC236}">
                <a16:creationId xmlns:a16="http://schemas.microsoft.com/office/drawing/2014/main" id="{1E21EA88-13F0-DC43-97A3-252539617BB9}"/>
              </a:ext>
            </a:extLst>
          </p:cNvPr>
          <p:cNvSpPr>
            <a:spLocks noGrp="1" noChangeArrowheads="1"/>
          </p:cNvSpPr>
          <p:nvPr>
            <p:ph type="title"/>
          </p:nvPr>
        </p:nvSpPr>
        <p:spPr/>
        <p:txBody>
          <a:bodyPr/>
          <a:lstStyle/>
          <a:p>
            <a:r>
              <a:rPr lang="en-US" altLang="tr-TR"/>
              <a:t>Case for Independence</a:t>
            </a:r>
          </a:p>
        </p:txBody>
      </p:sp>
      <p:sp>
        <p:nvSpPr>
          <p:cNvPr id="27652" name="Rectangle 3">
            <a:extLst>
              <a:ext uri="{FF2B5EF4-FFF2-40B4-BE49-F238E27FC236}">
                <a16:creationId xmlns:a16="http://schemas.microsoft.com/office/drawing/2014/main" id="{ECDF56BC-7265-D348-9364-5786B3482764}"/>
              </a:ext>
            </a:extLst>
          </p:cNvPr>
          <p:cNvSpPr>
            <a:spLocks noGrp="1" noChangeArrowheads="1"/>
          </p:cNvSpPr>
          <p:nvPr>
            <p:ph type="body" idx="1"/>
          </p:nvPr>
        </p:nvSpPr>
        <p:spPr/>
        <p:txBody>
          <a:bodyPr/>
          <a:lstStyle/>
          <a:p>
            <a:r>
              <a:rPr lang="en-US" altLang="tr-TR"/>
              <a:t>The notion of the </a:t>
            </a:r>
            <a:r>
              <a:rPr lang="en-US" altLang="tr-TR" i="1"/>
              <a:t>political business cycle</a:t>
            </a:r>
            <a:r>
              <a:rPr lang="en-US" altLang="tr-TR"/>
              <a:t> stems from the previous argument.  </a:t>
            </a:r>
          </a:p>
          <a:p>
            <a:pPr lvl="1"/>
            <a:r>
              <a:rPr lang="en-US" altLang="tr-TR"/>
              <a:t>Expansionary monetary policy leads to lower unemployment and lower interest rates—a good idea just before elections.</a:t>
            </a:r>
          </a:p>
          <a:p>
            <a:pPr lvl="1"/>
            <a:r>
              <a:rPr lang="en-US" altLang="tr-TR"/>
              <a:t>Post-election, this policy leads to higher inflation, and therefore, higher interest rates—effects that hopefully disappear (or are forgotten) by the next election.</a:t>
            </a:r>
          </a:p>
        </p:txBody>
      </p:sp>
      <p:sp>
        <p:nvSpPr>
          <p:cNvPr id="6" name="Footer Placeholder 5">
            <a:extLst>
              <a:ext uri="{FF2B5EF4-FFF2-40B4-BE49-F238E27FC236}">
                <a16:creationId xmlns:a16="http://schemas.microsoft.com/office/drawing/2014/main" id="{21B80F14-8AB0-6544-8383-531A743F0930}"/>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645647784"/>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BFA19C72-4FA0-604D-9E15-6374E910DB0C}"/>
              </a:ext>
            </a:extLst>
          </p:cNvPr>
          <p:cNvSpPr>
            <a:spLocks noGrp="1"/>
          </p:cNvSpPr>
          <p:nvPr>
            <p:ph type="sldNum" sz="quarter" idx="12"/>
          </p:nvPr>
        </p:nvSpPr>
        <p:spPr bwMode="auto">
          <a:xfrm>
            <a:off x="4648200" y="635635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tr-TR" sz="1200">
                <a:solidFill>
                  <a:srgbClr val="898989"/>
                </a:solidFill>
              </a:rPr>
              <a:t>7-</a:t>
            </a:r>
            <a:fld id="{EB8E2528-8CC2-AA48-A9B5-662CA766D82E}" type="slidenum">
              <a:rPr lang="en-US" altLang="tr-TR" sz="1200">
                <a:solidFill>
                  <a:srgbClr val="898989"/>
                </a:solidFill>
              </a:rPr>
              <a:pPr algn="ctr">
                <a:spcBef>
                  <a:spcPct val="0"/>
                </a:spcBef>
                <a:buFontTx/>
                <a:buNone/>
              </a:pPr>
              <a:t>9</a:t>
            </a:fld>
            <a:endParaRPr lang="en-CA" altLang="tr-TR" sz="1200">
              <a:solidFill>
                <a:srgbClr val="898989"/>
              </a:solidFill>
            </a:endParaRPr>
          </a:p>
        </p:txBody>
      </p:sp>
      <p:sp>
        <p:nvSpPr>
          <p:cNvPr id="28675" name="Rectangle 2">
            <a:extLst>
              <a:ext uri="{FF2B5EF4-FFF2-40B4-BE49-F238E27FC236}">
                <a16:creationId xmlns:a16="http://schemas.microsoft.com/office/drawing/2014/main" id="{6C288417-9A11-C341-88C1-A99C043D4B7E}"/>
              </a:ext>
            </a:extLst>
          </p:cNvPr>
          <p:cNvSpPr>
            <a:spLocks noGrp="1" noChangeArrowheads="1"/>
          </p:cNvSpPr>
          <p:nvPr>
            <p:ph type="title"/>
          </p:nvPr>
        </p:nvSpPr>
        <p:spPr/>
        <p:txBody>
          <a:bodyPr/>
          <a:lstStyle/>
          <a:p>
            <a:r>
              <a:rPr lang="en-US" altLang="tr-TR"/>
              <a:t>Case for Independence</a:t>
            </a:r>
          </a:p>
        </p:txBody>
      </p:sp>
      <p:sp>
        <p:nvSpPr>
          <p:cNvPr id="28676" name="Rectangle 3">
            <a:extLst>
              <a:ext uri="{FF2B5EF4-FFF2-40B4-BE49-F238E27FC236}">
                <a16:creationId xmlns:a16="http://schemas.microsoft.com/office/drawing/2014/main" id="{31E08E55-A9F9-4C47-A6D7-66685C64DB28}"/>
              </a:ext>
            </a:extLst>
          </p:cNvPr>
          <p:cNvSpPr>
            <a:spLocks noGrp="1" noChangeArrowheads="1"/>
          </p:cNvSpPr>
          <p:nvPr>
            <p:ph type="body" idx="1"/>
          </p:nvPr>
        </p:nvSpPr>
        <p:spPr/>
        <p:txBody>
          <a:bodyPr/>
          <a:lstStyle/>
          <a:p>
            <a:r>
              <a:rPr lang="en-US" altLang="tr-TR"/>
              <a:t>Other arguments include:</a:t>
            </a:r>
          </a:p>
          <a:p>
            <a:pPr lvl="1"/>
            <a:r>
              <a:rPr lang="en-US" altLang="tr-TR"/>
              <a:t>The Treasury may seek to finance the government through bonds purchased by the Fed.  This may lead to an inflationary bias.</a:t>
            </a:r>
          </a:p>
          <a:p>
            <a:pPr lvl="1"/>
            <a:r>
              <a:rPr lang="en-US" altLang="tr-TR"/>
              <a:t>Politicians have repeatedly shown an inability to make hard choices for the good of the economy that may adversely affect their own well-being.</a:t>
            </a:r>
          </a:p>
          <a:p>
            <a:pPr lvl="1"/>
            <a:r>
              <a:rPr lang="en-US" altLang="tr-TR"/>
              <a:t>Its independence allows the Fed to pursue policies </a:t>
            </a:r>
            <a:br>
              <a:rPr lang="en-US" altLang="tr-TR"/>
            </a:br>
            <a:r>
              <a:rPr lang="en-US" altLang="tr-TR"/>
              <a:t>that are politically unpopular, yet in the best interest of the public.</a:t>
            </a:r>
          </a:p>
        </p:txBody>
      </p:sp>
      <p:sp>
        <p:nvSpPr>
          <p:cNvPr id="6" name="Footer Placeholder 5">
            <a:extLst>
              <a:ext uri="{FF2B5EF4-FFF2-40B4-BE49-F238E27FC236}">
                <a16:creationId xmlns:a16="http://schemas.microsoft.com/office/drawing/2014/main" id="{560CA4D3-CBCD-B44D-BB30-AA8AC7DA96D3}"/>
              </a:ext>
            </a:extLst>
          </p:cNvPr>
          <p:cNvSpPr>
            <a:spLocks noGrp="1"/>
          </p:cNvSpPr>
          <p:nvPr>
            <p:ph type="ftr" sz="quarter" idx="11"/>
          </p:nvPr>
        </p:nvSpPr>
        <p:spPr/>
        <p:txBody>
          <a:bodyPr/>
          <a:lstStyle/>
          <a:p>
            <a:pPr>
              <a:defRPr/>
            </a:pPr>
            <a:r>
              <a:rPr lang="en-US"/>
              <a:t>bulentsenver@gmail.com</a:t>
            </a:r>
          </a:p>
        </p:txBody>
      </p:sp>
    </p:spTree>
    <p:extLst>
      <p:ext uri="{BB962C8B-B14F-4D97-AF65-F5344CB8AC3E}">
        <p14:creationId xmlns:p14="http://schemas.microsoft.com/office/powerpoint/2010/main" val="1638383113"/>
      </p:ext>
    </p:extLst>
  </p:cSld>
  <p:clrMapOvr>
    <a:masterClrMapping/>
  </p:clrMapOvr>
  <p:transition spd="med">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771</Words>
  <Application>Microsoft Macintosh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 Bank Management Lecture #5 </vt:lpstr>
      <vt:lpstr>We will Learn This Week?</vt:lpstr>
      <vt:lpstr>Central Bank Services given to Banks</vt:lpstr>
      <vt:lpstr>Central Bank Services given to Banks</vt:lpstr>
      <vt:lpstr>Central Bank Strategy:  Use of Targets</vt:lpstr>
      <vt:lpstr>Should the Fed (Central Bank) Be Independent?</vt:lpstr>
      <vt:lpstr>Case for Independence</vt:lpstr>
      <vt:lpstr>Case for Independence</vt:lpstr>
      <vt:lpstr>Case for Independence</vt:lpstr>
      <vt:lpstr>Case Against Independence</vt:lpstr>
      <vt:lpstr>Case Against Independence</vt:lpstr>
      <vt:lpstr>Central Bank Independence  and Macroeconomic Performance Throughout the World</vt:lpstr>
      <vt:lpstr>BANKING RISKS</vt:lpstr>
      <vt:lpstr>PowerPoint Presentation</vt:lpstr>
      <vt:lpstr>PowerPoint Presentation</vt:lpstr>
      <vt:lpstr>PowerPoint Presentation</vt:lpstr>
      <vt:lpstr>Banking Risks – CAMEL-OS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Bank Management Week #3 </dc:title>
  <dc:creator>Kaan Senver</dc:creator>
  <cp:lastModifiedBy>Kaan Senver</cp:lastModifiedBy>
  <cp:revision>14</cp:revision>
  <dcterms:created xsi:type="dcterms:W3CDTF">2020-11-09T08:27:36Z</dcterms:created>
  <dcterms:modified xsi:type="dcterms:W3CDTF">2021-10-06T07:54:31Z</dcterms:modified>
</cp:coreProperties>
</file>