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0" r:id="rId2"/>
    <p:sldId id="366" r:id="rId3"/>
    <p:sldId id="484" r:id="rId4"/>
    <p:sldId id="341" r:id="rId5"/>
    <p:sldId id="342" r:id="rId6"/>
    <p:sldId id="360" r:id="rId7"/>
    <p:sldId id="331" r:id="rId8"/>
    <p:sldId id="485" r:id="rId9"/>
    <p:sldId id="486" r:id="rId10"/>
    <p:sldId id="487" r:id="rId11"/>
    <p:sldId id="316" r:id="rId12"/>
    <p:sldId id="261" r:id="rId13"/>
    <p:sldId id="262" r:id="rId14"/>
    <p:sldId id="325" r:id="rId15"/>
    <p:sldId id="318" r:id="rId16"/>
    <p:sldId id="319" r:id="rId17"/>
    <p:sldId id="320" r:id="rId18"/>
    <p:sldId id="321" r:id="rId19"/>
    <p:sldId id="322" r:id="rId20"/>
    <p:sldId id="323" r:id="rId21"/>
    <p:sldId id="324" r:id="rId22"/>
  </p:sldIdLst>
  <p:sldSz cx="12192000" cy="6858000"/>
  <p:notesSz cx="6858000" cy="9144000"/>
  <p:defaultTextStyle>
    <a:defPPr>
      <a:defRPr lang="en-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94"/>
  </p:normalViewPr>
  <p:slideViewPr>
    <p:cSldViewPr snapToGrid="0" snapToObjects="1">
      <p:cViewPr varScale="1">
        <p:scale>
          <a:sx n="118" d="100"/>
          <a:sy n="118" d="100"/>
        </p:scale>
        <p:origin x="36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6BEC5-0F64-0F4C-BE2D-A838BEB811A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TR"/>
          </a:p>
        </p:txBody>
      </p:sp>
      <p:sp>
        <p:nvSpPr>
          <p:cNvPr id="3" name="Subtitle 2">
            <a:extLst>
              <a:ext uri="{FF2B5EF4-FFF2-40B4-BE49-F238E27FC236}">
                <a16:creationId xmlns:a16="http://schemas.microsoft.com/office/drawing/2014/main" id="{64E417EC-FADF-964A-B35F-B3655C3DCF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TR"/>
          </a:p>
        </p:txBody>
      </p:sp>
      <p:sp>
        <p:nvSpPr>
          <p:cNvPr id="4" name="Date Placeholder 3">
            <a:extLst>
              <a:ext uri="{FF2B5EF4-FFF2-40B4-BE49-F238E27FC236}">
                <a16:creationId xmlns:a16="http://schemas.microsoft.com/office/drawing/2014/main" id="{FB4FBC11-9B9D-9443-AF72-BC19F45194E7}"/>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5" name="Footer Placeholder 4">
            <a:extLst>
              <a:ext uri="{FF2B5EF4-FFF2-40B4-BE49-F238E27FC236}">
                <a16:creationId xmlns:a16="http://schemas.microsoft.com/office/drawing/2014/main" id="{FA656106-250F-394B-BF38-658D3E2F3F35}"/>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C32794F0-B60A-0444-9951-B4B6D34B5775}"/>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2909874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90604-C17F-704D-8EEE-9586995D4B88}"/>
              </a:ext>
            </a:extLst>
          </p:cNvPr>
          <p:cNvSpPr>
            <a:spLocks noGrp="1"/>
          </p:cNvSpPr>
          <p:nvPr>
            <p:ph type="title"/>
          </p:nvPr>
        </p:nvSpPr>
        <p:spPr/>
        <p:txBody>
          <a:bodyPr/>
          <a:lstStyle/>
          <a:p>
            <a:r>
              <a:rPr lang="en-US"/>
              <a:t>Click to edit Master title style</a:t>
            </a:r>
            <a:endParaRPr lang="en-TR"/>
          </a:p>
        </p:txBody>
      </p:sp>
      <p:sp>
        <p:nvSpPr>
          <p:cNvPr id="3" name="Vertical Text Placeholder 2">
            <a:extLst>
              <a:ext uri="{FF2B5EF4-FFF2-40B4-BE49-F238E27FC236}">
                <a16:creationId xmlns:a16="http://schemas.microsoft.com/office/drawing/2014/main" id="{AE437DF2-9729-B645-8E5C-065D04AE5D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DAF9AE63-2B6A-9E4E-91D9-CDC12612FADC}"/>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5" name="Footer Placeholder 4">
            <a:extLst>
              <a:ext uri="{FF2B5EF4-FFF2-40B4-BE49-F238E27FC236}">
                <a16:creationId xmlns:a16="http://schemas.microsoft.com/office/drawing/2014/main" id="{5EDF98AC-792C-254A-B23F-D67F35E61D76}"/>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7D34E478-E03C-934F-B21D-53947CA3552D}"/>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3384737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A8ED77-D57B-4343-9257-60AE2E98B4A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TR"/>
          </a:p>
        </p:txBody>
      </p:sp>
      <p:sp>
        <p:nvSpPr>
          <p:cNvPr id="3" name="Vertical Text Placeholder 2">
            <a:extLst>
              <a:ext uri="{FF2B5EF4-FFF2-40B4-BE49-F238E27FC236}">
                <a16:creationId xmlns:a16="http://schemas.microsoft.com/office/drawing/2014/main" id="{E0388F1C-1AB7-9844-BED8-7328808A926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AFB4D694-C671-F640-97B8-FF560C4430C7}"/>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5" name="Footer Placeholder 4">
            <a:extLst>
              <a:ext uri="{FF2B5EF4-FFF2-40B4-BE49-F238E27FC236}">
                <a16:creationId xmlns:a16="http://schemas.microsoft.com/office/drawing/2014/main" id="{826EAFA9-3798-E342-995C-4CAACD47DD49}"/>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EF4AF0BA-6A00-AE4F-B697-E8AD716E0CC3}"/>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3090048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4F65C-CF84-5042-B63A-0AFBA2752ACA}"/>
              </a:ext>
            </a:extLst>
          </p:cNvPr>
          <p:cNvSpPr>
            <a:spLocks noGrp="1"/>
          </p:cNvSpPr>
          <p:nvPr>
            <p:ph type="title"/>
          </p:nvPr>
        </p:nvSpPr>
        <p:spPr/>
        <p:txBody>
          <a:bodyPr/>
          <a:lstStyle/>
          <a:p>
            <a:r>
              <a:rPr lang="en-US"/>
              <a:t>Click to edit Master title style</a:t>
            </a:r>
            <a:endParaRPr lang="en-TR"/>
          </a:p>
        </p:txBody>
      </p:sp>
      <p:sp>
        <p:nvSpPr>
          <p:cNvPr id="3" name="Content Placeholder 2">
            <a:extLst>
              <a:ext uri="{FF2B5EF4-FFF2-40B4-BE49-F238E27FC236}">
                <a16:creationId xmlns:a16="http://schemas.microsoft.com/office/drawing/2014/main" id="{04495147-B534-AF47-AA9D-3A885B55A8A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C489269E-B45E-C546-84D6-38BC9A2AAA07}"/>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5" name="Footer Placeholder 4">
            <a:extLst>
              <a:ext uri="{FF2B5EF4-FFF2-40B4-BE49-F238E27FC236}">
                <a16:creationId xmlns:a16="http://schemas.microsoft.com/office/drawing/2014/main" id="{5B7304DD-D882-F24A-9E48-E122959B284D}"/>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E79B411F-F080-FB41-AE57-CCA6BA5EA096}"/>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4034064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FF6A5-9682-D841-943F-C739967617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TR"/>
          </a:p>
        </p:txBody>
      </p:sp>
      <p:sp>
        <p:nvSpPr>
          <p:cNvPr id="3" name="Text Placeholder 2">
            <a:extLst>
              <a:ext uri="{FF2B5EF4-FFF2-40B4-BE49-F238E27FC236}">
                <a16:creationId xmlns:a16="http://schemas.microsoft.com/office/drawing/2014/main" id="{631734C1-03FA-2F47-9D95-707931AACB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0F83A4-85B4-8D45-AF07-7BD82C8336BB}"/>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5" name="Footer Placeholder 4">
            <a:extLst>
              <a:ext uri="{FF2B5EF4-FFF2-40B4-BE49-F238E27FC236}">
                <a16:creationId xmlns:a16="http://schemas.microsoft.com/office/drawing/2014/main" id="{349A59C5-E6A3-E24E-A51B-301DEA21FB98}"/>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BE461CC1-C32C-4948-8042-271A8A0259FA}"/>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3420296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116D3-95A6-664B-8C7B-DDF5FDB61CC6}"/>
              </a:ext>
            </a:extLst>
          </p:cNvPr>
          <p:cNvSpPr>
            <a:spLocks noGrp="1"/>
          </p:cNvSpPr>
          <p:nvPr>
            <p:ph type="title"/>
          </p:nvPr>
        </p:nvSpPr>
        <p:spPr/>
        <p:txBody>
          <a:bodyPr/>
          <a:lstStyle/>
          <a:p>
            <a:r>
              <a:rPr lang="en-US"/>
              <a:t>Click to edit Master title style</a:t>
            </a:r>
            <a:endParaRPr lang="en-TR"/>
          </a:p>
        </p:txBody>
      </p:sp>
      <p:sp>
        <p:nvSpPr>
          <p:cNvPr id="3" name="Content Placeholder 2">
            <a:extLst>
              <a:ext uri="{FF2B5EF4-FFF2-40B4-BE49-F238E27FC236}">
                <a16:creationId xmlns:a16="http://schemas.microsoft.com/office/drawing/2014/main" id="{B26BB6F1-FFFB-9944-AE8D-8A748D4FDDF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Content Placeholder 3">
            <a:extLst>
              <a:ext uri="{FF2B5EF4-FFF2-40B4-BE49-F238E27FC236}">
                <a16:creationId xmlns:a16="http://schemas.microsoft.com/office/drawing/2014/main" id="{B1193969-04B0-9F48-9417-A6D7CBC4C88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5" name="Date Placeholder 4">
            <a:extLst>
              <a:ext uri="{FF2B5EF4-FFF2-40B4-BE49-F238E27FC236}">
                <a16:creationId xmlns:a16="http://schemas.microsoft.com/office/drawing/2014/main" id="{A56ADD88-C9A3-BA4B-8AD5-73B843B7A573}"/>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6" name="Footer Placeholder 5">
            <a:extLst>
              <a:ext uri="{FF2B5EF4-FFF2-40B4-BE49-F238E27FC236}">
                <a16:creationId xmlns:a16="http://schemas.microsoft.com/office/drawing/2014/main" id="{E5FD82C5-5B09-4240-AE20-02BF67FE1A90}"/>
              </a:ext>
            </a:extLst>
          </p:cNvPr>
          <p:cNvSpPr>
            <a:spLocks noGrp="1"/>
          </p:cNvSpPr>
          <p:nvPr>
            <p:ph type="ftr" sz="quarter" idx="11"/>
          </p:nvPr>
        </p:nvSpPr>
        <p:spPr/>
        <p:txBody>
          <a:bodyPr/>
          <a:lstStyle/>
          <a:p>
            <a:endParaRPr lang="en-TR"/>
          </a:p>
        </p:txBody>
      </p:sp>
      <p:sp>
        <p:nvSpPr>
          <p:cNvPr id="7" name="Slide Number Placeholder 6">
            <a:extLst>
              <a:ext uri="{FF2B5EF4-FFF2-40B4-BE49-F238E27FC236}">
                <a16:creationId xmlns:a16="http://schemas.microsoft.com/office/drawing/2014/main" id="{DC0E4CE2-914B-6142-9140-A1A3306A7125}"/>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2618445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34361-0A69-6C4F-8FA8-40C2C733D867}"/>
              </a:ext>
            </a:extLst>
          </p:cNvPr>
          <p:cNvSpPr>
            <a:spLocks noGrp="1"/>
          </p:cNvSpPr>
          <p:nvPr>
            <p:ph type="title"/>
          </p:nvPr>
        </p:nvSpPr>
        <p:spPr>
          <a:xfrm>
            <a:off x="839788" y="365125"/>
            <a:ext cx="10515600" cy="1325563"/>
          </a:xfrm>
        </p:spPr>
        <p:txBody>
          <a:bodyPr/>
          <a:lstStyle/>
          <a:p>
            <a:r>
              <a:rPr lang="en-US"/>
              <a:t>Click to edit Master title style</a:t>
            </a:r>
            <a:endParaRPr lang="en-TR"/>
          </a:p>
        </p:txBody>
      </p:sp>
      <p:sp>
        <p:nvSpPr>
          <p:cNvPr id="3" name="Text Placeholder 2">
            <a:extLst>
              <a:ext uri="{FF2B5EF4-FFF2-40B4-BE49-F238E27FC236}">
                <a16:creationId xmlns:a16="http://schemas.microsoft.com/office/drawing/2014/main" id="{49EDDE3E-9CDB-B040-B39F-FE9055D8A9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65D4DE-CB8F-2C49-A492-1A30B8D920E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5" name="Text Placeholder 4">
            <a:extLst>
              <a:ext uri="{FF2B5EF4-FFF2-40B4-BE49-F238E27FC236}">
                <a16:creationId xmlns:a16="http://schemas.microsoft.com/office/drawing/2014/main" id="{0070A622-161E-514F-8CD7-12B6BD2C45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9570008-074C-454D-BDFB-A546F826FFB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7" name="Date Placeholder 6">
            <a:extLst>
              <a:ext uri="{FF2B5EF4-FFF2-40B4-BE49-F238E27FC236}">
                <a16:creationId xmlns:a16="http://schemas.microsoft.com/office/drawing/2014/main" id="{877B25A8-6751-F04B-A37A-94248E39CCA4}"/>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8" name="Footer Placeholder 7">
            <a:extLst>
              <a:ext uri="{FF2B5EF4-FFF2-40B4-BE49-F238E27FC236}">
                <a16:creationId xmlns:a16="http://schemas.microsoft.com/office/drawing/2014/main" id="{84F3A102-F216-434B-B21E-741B1F32143E}"/>
              </a:ext>
            </a:extLst>
          </p:cNvPr>
          <p:cNvSpPr>
            <a:spLocks noGrp="1"/>
          </p:cNvSpPr>
          <p:nvPr>
            <p:ph type="ftr" sz="quarter" idx="11"/>
          </p:nvPr>
        </p:nvSpPr>
        <p:spPr/>
        <p:txBody>
          <a:bodyPr/>
          <a:lstStyle/>
          <a:p>
            <a:endParaRPr lang="en-TR"/>
          </a:p>
        </p:txBody>
      </p:sp>
      <p:sp>
        <p:nvSpPr>
          <p:cNvPr id="9" name="Slide Number Placeholder 8">
            <a:extLst>
              <a:ext uri="{FF2B5EF4-FFF2-40B4-BE49-F238E27FC236}">
                <a16:creationId xmlns:a16="http://schemas.microsoft.com/office/drawing/2014/main" id="{A731E543-2654-2742-BC5D-D9B2D6ED2957}"/>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3265102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0065A-2F46-1945-A921-93B6C4C2999A}"/>
              </a:ext>
            </a:extLst>
          </p:cNvPr>
          <p:cNvSpPr>
            <a:spLocks noGrp="1"/>
          </p:cNvSpPr>
          <p:nvPr>
            <p:ph type="title"/>
          </p:nvPr>
        </p:nvSpPr>
        <p:spPr/>
        <p:txBody>
          <a:bodyPr/>
          <a:lstStyle/>
          <a:p>
            <a:r>
              <a:rPr lang="en-US"/>
              <a:t>Click to edit Master title style</a:t>
            </a:r>
            <a:endParaRPr lang="en-TR"/>
          </a:p>
        </p:txBody>
      </p:sp>
      <p:sp>
        <p:nvSpPr>
          <p:cNvPr id="3" name="Date Placeholder 2">
            <a:extLst>
              <a:ext uri="{FF2B5EF4-FFF2-40B4-BE49-F238E27FC236}">
                <a16:creationId xmlns:a16="http://schemas.microsoft.com/office/drawing/2014/main" id="{7E57C09B-1CF8-B94D-B2EC-CA076068FCCE}"/>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4" name="Footer Placeholder 3">
            <a:extLst>
              <a:ext uri="{FF2B5EF4-FFF2-40B4-BE49-F238E27FC236}">
                <a16:creationId xmlns:a16="http://schemas.microsoft.com/office/drawing/2014/main" id="{1FBEDE1D-AE01-B24B-9BCF-917ACC821427}"/>
              </a:ext>
            </a:extLst>
          </p:cNvPr>
          <p:cNvSpPr>
            <a:spLocks noGrp="1"/>
          </p:cNvSpPr>
          <p:nvPr>
            <p:ph type="ftr" sz="quarter" idx="11"/>
          </p:nvPr>
        </p:nvSpPr>
        <p:spPr/>
        <p:txBody>
          <a:bodyPr/>
          <a:lstStyle/>
          <a:p>
            <a:endParaRPr lang="en-TR"/>
          </a:p>
        </p:txBody>
      </p:sp>
      <p:sp>
        <p:nvSpPr>
          <p:cNvPr id="5" name="Slide Number Placeholder 4">
            <a:extLst>
              <a:ext uri="{FF2B5EF4-FFF2-40B4-BE49-F238E27FC236}">
                <a16:creationId xmlns:a16="http://schemas.microsoft.com/office/drawing/2014/main" id="{A0C08AFC-9153-7746-B2B3-2885599AD5E9}"/>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334592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D8970F1-4F62-7740-A7C0-FFB66EA5EED6}"/>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3" name="Footer Placeholder 2">
            <a:extLst>
              <a:ext uri="{FF2B5EF4-FFF2-40B4-BE49-F238E27FC236}">
                <a16:creationId xmlns:a16="http://schemas.microsoft.com/office/drawing/2014/main" id="{E0CF9225-D10C-2740-876B-0E6666396FB2}"/>
              </a:ext>
            </a:extLst>
          </p:cNvPr>
          <p:cNvSpPr>
            <a:spLocks noGrp="1"/>
          </p:cNvSpPr>
          <p:nvPr>
            <p:ph type="ftr" sz="quarter" idx="11"/>
          </p:nvPr>
        </p:nvSpPr>
        <p:spPr/>
        <p:txBody>
          <a:bodyPr/>
          <a:lstStyle/>
          <a:p>
            <a:endParaRPr lang="en-TR"/>
          </a:p>
        </p:txBody>
      </p:sp>
      <p:sp>
        <p:nvSpPr>
          <p:cNvPr id="4" name="Slide Number Placeholder 3">
            <a:extLst>
              <a:ext uri="{FF2B5EF4-FFF2-40B4-BE49-F238E27FC236}">
                <a16:creationId xmlns:a16="http://schemas.microsoft.com/office/drawing/2014/main" id="{719281CB-AC3A-BB4A-A4C2-B8BFD05B775E}"/>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1823710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36EB5-C229-1E48-AB37-5A249785DE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TR"/>
          </a:p>
        </p:txBody>
      </p:sp>
      <p:sp>
        <p:nvSpPr>
          <p:cNvPr id="3" name="Content Placeholder 2">
            <a:extLst>
              <a:ext uri="{FF2B5EF4-FFF2-40B4-BE49-F238E27FC236}">
                <a16:creationId xmlns:a16="http://schemas.microsoft.com/office/drawing/2014/main" id="{CBDA32C6-E7CE-E740-BECC-8FAEF2E9BA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Text Placeholder 3">
            <a:extLst>
              <a:ext uri="{FF2B5EF4-FFF2-40B4-BE49-F238E27FC236}">
                <a16:creationId xmlns:a16="http://schemas.microsoft.com/office/drawing/2014/main" id="{DA48A543-A166-6E42-AA9E-3ED9CB7099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C09C-76C3-AD49-942E-292061A1ED4F}"/>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6" name="Footer Placeholder 5">
            <a:extLst>
              <a:ext uri="{FF2B5EF4-FFF2-40B4-BE49-F238E27FC236}">
                <a16:creationId xmlns:a16="http://schemas.microsoft.com/office/drawing/2014/main" id="{07F33750-7D36-6A40-8264-7C1AB301FBC7}"/>
              </a:ext>
            </a:extLst>
          </p:cNvPr>
          <p:cNvSpPr>
            <a:spLocks noGrp="1"/>
          </p:cNvSpPr>
          <p:nvPr>
            <p:ph type="ftr" sz="quarter" idx="11"/>
          </p:nvPr>
        </p:nvSpPr>
        <p:spPr/>
        <p:txBody>
          <a:bodyPr/>
          <a:lstStyle/>
          <a:p>
            <a:endParaRPr lang="en-TR"/>
          </a:p>
        </p:txBody>
      </p:sp>
      <p:sp>
        <p:nvSpPr>
          <p:cNvPr id="7" name="Slide Number Placeholder 6">
            <a:extLst>
              <a:ext uri="{FF2B5EF4-FFF2-40B4-BE49-F238E27FC236}">
                <a16:creationId xmlns:a16="http://schemas.microsoft.com/office/drawing/2014/main" id="{C6C94541-7D83-0947-99C0-F8FD5A08B251}"/>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4221613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6AF4D-749E-8546-B3BD-E543E3584A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TR"/>
          </a:p>
        </p:txBody>
      </p:sp>
      <p:sp>
        <p:nvSpPr>
          <p:cNvPr id="3" name="Picture Placeholder 2">
            <a:extLst>
              <a:ext uri="{FF2B5EF4-FFF2-40B4-BE49-F238E27FC236}">
                <a16:creationId xmlns:a16="http://schemas.microsoft.com/office/drawing/2014/main" id="{641348BC-E888-D043-A65E-98BA25C354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TR"/>
          </a:p>
        </p:txBody>
      </p:sp>
      <p:sp>
        <p:nvSpPr>
          <p:cNvPr id="4" name="Text Placeholder 3">
            <a:extLst>
              <a:ext uri="{FF2B5EF4-FFF2-40B4-BE49-F238E27FC236}">
                <a16:creationId xmlns:a16="http://schemas.microsoft.com/office/drawing/2014/main" id="{36F7E7A2-0DBA-474B-A149-3C78A91167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84EAA2-0098-604A-8C81-C8608AA50B46}"/>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6" name="Footer Placeholder 5">
            <a:extLst>
              <a:ext uri="{FF2B5EF4-FFF2-40B4-BE49-F238E27FC236}">
                <a16:creationId xmlns:a16="http://schemas.microsoft.com/office/drawing/2014/main" id="{1EF829EA-A239-8241-BC8C-CADE5931E8F0}"/>
              </a:ext>
            </a:extLst>
          </p:cNvPr>
          <p:cNvSpPr>
            <a:spLocks noGrp="1"/>
          </p:cNvSpPr>
          <p:nvPr>
            <p:ph type="ftr" sz="quarter" idx="11"/>
          </p:nvPr>
        </p:nvSpPr>
        <p:spPr/>
        <p:txBody>
          <a:bodyPr/>
          <a:lstStyle/>
          <a:p>
            <a:endParaRPr lang="en-TR"/>
          </a:p>
        </p:txBody>
      </p:sp>
      <p:sp>
        <p:nvSpPr>
          <p:cNvPr id="7" name="Slide Number Placeholder 6">
            <a:extLst>
              <a:ext uri="{FF2B5EF4-FFF2-40B4-BE49-F238E27FC236}">
                <a16:creationId xmlns:a16="http://schemas.microsoft.com/office/drawing/2014/main" id="{B49C4497-0D1C-654B-B8AA-FF0C6555A50C}"/>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1445893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7A9498-287A-284A-A0CC-2EB7003662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TR"/>
          </a:p>
        </p:txBody>
      </p:sp>
      <p:sp>
        <p:nvSpPr>
          <p:cNvPr id="3" name="Text Placeholder 2">
            <a:extLst>
              <a:ext uri="{FF2B5EF4-FFF2-40B4-BE49-F238E27FC236}">
                <a16:creationId xmlns:a16="http://schemas.microsoft.com/office/drawing/2014/main" id="{C0910F93-6989-0749-927B-08B360B2C4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13B386F2-4942-B743-B610-46AB32AA32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B0585D-D01E-5C42-B968-4230BECCFD2E}" type="datetimeFigureOut">
              <a:rPr lang="en-TR" smtClean="0"/>
              <a:t>6.10.2021</a:t>
            </a:fld>
            <a:endParaRPr lang="en-TR"/>
          </a:p>
        </p:txBody>
      </p:sp>
      <p:sp>
        <p:nvSpPr>
          <p:cNvPr id="5" name="Footer Placeholder 4">
            <a:extLst>
              <a:ext uri="{FF2B5EF4-FFF2-40B4-BE49-F238E27FC236}">
                <a16:creationId xmlns:a16="http://schemas.microsoft.com/office/drawing/2014/main" id="{A8852C8C-83E8-5A4C-9BF3-36BE2078B7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TR"/>
          </a:p>
        </p:txBody>
      </p:sp>
      <p:sp>
        <p:nvSpPr>
          <p:cNvPr id="6" name="Slide Number Placeholder 5">
            <a:extLst>
              <a:ext uri="{FF2B5EF4-FFF2-40B4-BE49-F238E27FC236}">
                <a16:creationId xmlns:a16="http://schemas.microsoft.com/office/drawing/2014/main" id="{8E46E3B7-85C8-D348-A720-EF28991F3A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0D0102-14F3-3144-91A3-EE1734905879}" type="slidenum">
              <a:rPr lang="en-TR" smtClean="0"/>
              <a:t>‹#›</a:t>
            </a:fld>
            <a:endParaRPr lang="en-TR"/>
          </a:p>
        </p:txBody>
      </p:sp>
    </p:spTree>
    <p:extLst>
      <p:ext uri="{BB962C8B-B14F-4D97-AF65-F5344CB8AC3E}">
        <p14:creationId xmlns:p14="http://schemas.microsoft.com/office/powerpoint/2010/main" val="2083086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BE4F2B62-AE2E-544B-A140-5BB476617D0E}"/>
              </a:ext>
            </a:extLst>
          </p:cNvPr>
          <p:cNvSpPr>
            <a:spLocks noGrp="1"/>
          </p:cNvSpPr>
          <p:nvPr>
            <p:ph type="ctrTitle"/>
          </p:nvPr>
        </p:nvSpPr>
        <p:spPr/>
        <p:txBody>
          <a:bodyPr>
            <a:normAutofit fontScale="90000"/>
          </a:bodyPr>
          <a:lstStyle/>
          <a:p>
            <a:br>
              <a:rPr lang="en-US" altLang="tr-TR" dirty="0"/>
            </a:br>
            <a:r>
              <a:rPr lang="en-US" altLang="tr-TR" dirty="0"/>
              <a:t>Bank Management</a:t>
            </a:r>
            <a:br>
              <a:rPr lang="en-US" altLang="tr-TR"/>
            </a:br>
            <a:r>
              <a:rPr lang="en-US" altLang="tr-TR"/>
              <a:t>Lecture </a:t>
            </a:r>
            <a:r>
              <a:rPr lang="en-US" altLang="tr-TR" dirty="0"/>
              <a:t>#4</a:t>
            </a:r>
            <a:br>
              <a:rPr lang="en-US" altLang="tr-TR" dirty="0"/>
            </a:br>
            <a:endParaRPr lang="en-US" altLang="tr-TR" dirty="0"/>
          </a:p>
        </p:txBody>
      </p:sp>
      <p:sp>
        <p:nvSpPr>
          <p:cNvPr id="4099" name="Subtitle 2">
            <a:extLst>
              <a:ext uri="{FF2B5EF4-FFF2-40B4-BE49-F238E27FC236}">
                <a16:creationId xmlns:a16="http://schemas.microsoft.com/office/drawing/2014/main" id="{E537FB35-C6B0-4A43-A22C-A00F8D6B9B86}"/>
              </a:ext>
            </a:extLst>
          </p:cNvPr>
          <p:cNvSpPr>
            <a:spLocks noGrp="1"/>
          </p:cNvSpPr>
          <p:nvPr>
            <p:ph type="subTitle" idx="1"/>
          </p:nvPr>
        </p:nvSpPr>
        <p:spPr/>
        <p:txBody>
          <a:bodyPr/>
          <a:lstStyle/>
          <a:p>
            <a:pPr eaLnBrk="1" hangingPunct="1">
              <a:lnSpc>
                <a:spcPct val="80000"/>
              </a:lnSpc>
            </a:pPr>
            <a:r>
              <a:rPr lang="en-US" altLang="tr-TR" sz="2500" dirty="0" err="1">
                <a:solidFill>
                  <a:srgbClr val="898989"/>
                </a:solidFill>
              </a:rPr>
              <a:t>Bülent</a:t>
            </a:r>
            <a:r>
              <a:rPr lang="en-US" altLang="tr-TR" sz="2500" dirty="0">
                <a:solidFill>
                  <a:srgbClr val="898989"/>
                </a:solidFill>
              </a:rPr>
              <a:t> </a:t>
            </a:r>
            <a:r>
              <a:rPr lang="en-US" altLang="tr-TR" sz="2500" dirty="0" err="1">
                <a:solidFill>
                  <a:srgbClr val="898989"/>
                </a:solidFill>
              </a:rPr>
              <a:t>Şenver</a:t>
            </a:r>
            <a:endParaRPr lang="en-US" altLang="tr-TR" sz="2500" dirty="0">
              <a:solidFill>
                <a:srgbClr val="898989"/>
              </a:solidFill>
            </a:endParaRPr>
          </a:p>
          <a:p>
            <a:pPr eaLnBrk="1" hangingPunct="1">
              <a:lnSpc>
                <a:spcPct val="80000"/>
              </a:lnSpc>
            </a:pPr>
            <a:br>
              <a:rPr lang="en-US" altLang="tr-TR" sz="2500" dirty="0">
                <a:solidFill>
                  <a:srgbClr val="898989"/>
                </a:solidFill>
              </a:rPr>
            </a:br>
            <a:r>
              <a:rPr lang="en-US" altLang="tr-TR" sz="2500" dirty="0" err="1">
                <a:solidFill>
                  <a:srgbClr val="898989"/>
                </a:solidFill>
              </a:rPr>
              <a:t>bulentsenver@gmail.com</a:t>
            </a:r>
            <a:br>
              <a:rPr lang="en-US" altLang="tr-TR" sz="2500" dirty="0">
                <a:solidFill>
                  <a:srgbClr val="898989"/>
                </a:solidFill>
              </a:rPr>
            </a:br>
            <a:endParaRPr lang="en-US" altLang="tr-TR" sz="2500" dirty="0">
              <a:solidFill>
                <a:srgbClr val="898989"/>
              </a:solidFill>
            </a:endParaRPr>
          </a:p>
        </p:txBody>
      </p:sp>
      <p:sp>
        <p:nvSpPr>
          <p:cNvPr id="4100" name="Slide Number Placeholder 3">
            <a:extLst>
              <a:ext uri="{FF2B5EF4-FFF2-40B4-BE49-F238E27FC236}">
                <a16:creationId xmlns:a16="http://schemas.microsoft.com/office/drawing/2014/main" id="{F5FE1F6E-B2E0-FB46-B5BB-EBB576752AB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D9FF3425-0B1F-9745-BE6C-A8836A7A2A23}" type="slidenum">
              <a:rPr lang="en-US" altLang="tr-TR" sz="1200">
                <a:solidFill>
                  <a:srgbClr val="898989"/>
                </a:solidFill>
              </a:rPr>
              <a:pPr>
                <a:spcBef>
                  <a:spcPct val="0"/>
                </a:spcBef>
                <a:buFontTx/>
                <a:buNone/>
              </a:pPr>
              <a:t>1</a:t>
            </a:fld>
            <a:endParaRPr lang="en-US" altLang="tr-TR" sz="1200">
              <a:solidFill>
                <a:srgbClr val="898989"/>
              </a:solidFill>
            </a:endParaRPr>
          </a:p>
        </p:txBody>
      </p:sp>
      <p:sp>
        <p:nvSpPr>
          <p:cNvPr id="5" name="Footer Placeholder 4">
            <a:extLst>
              <a:ext uri="{FF2B5EF4-FFF2-40B4-BE49-F238E27FC236}">
                <a16:creationId xmlns:a16="http://schemas.microsoft.com/office/drawing/2014/main" id="{847A4F58-27A0-8A41-B5F0-632F8686DCC3}"/>
              </a:ext>
            </a:extLst>
          </p:cNvPr>
          <p:cNvSpPr>
            <a:spLocks noGrp="1"/>
          </p:cNvSpPr>
          <p:nvPr>
            <p:ph type="ftr" sz="quarter" idx="11"/>
          </p:nvPr>
        </p:nvSpPr>
        <p:spPr/>
        <p:txBody>
          <a:bodyPr/>
          <a:lstStyle/>
          <a:p>
            <a:pPr>
              <a:defRPr/>
            </a:pPr>
            <a:r>
              <a:rPr lang="en-US"/>
              <a:t>bulentsenver@gmail.com</a:t>
            </a:r>
          </a:p>
        </p:txBody>
      </p:sp>
      <p:sp>
        <p:nvSpPr>
          <p:cNvPr id="4102" name="TextBox 5">
            <a:extLst>
              <a:ext uri="{FF2B5EF4-FFF2-40B4-BE49-F238E27FC236}">
                <a16:creationId xmlns:a16="http://schemas.microsoft.com/office/drawing/2014/main" id="{7D9A8E43-A133-1049-A002-39C28E193C64}"/>
              </a:ext>
            </a:extLst>
          </p:cNvPr>
          <p:cNvSpPr txBox="1">
            <a:spLocks noChangeArrowheads="1"/>
          </p:cNvSpPr>
          <p:nvPr/>
        </p:nvSpPr>
        <p:spPr bwMode="auto">
          <a:xfrm>
            <a:off x="-1243013" y="3230564"/>
            <a:ext cx="185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tr-TR" altLang="tr-TR" sz="1800">
              <a:latin typeface="Arial" panose="020B0604020202020204" pitchFamily="34" charset="0"/>
            </a:endParaRPr>
          </a:p>
        </p:txBody>
      </p:sp>
    </p:spTree>
    <p:extLst>
      <p:ext uri="{BB962C8B-B14F-4D97-AF65-F5344CB8AC3E}">
        <p14:creationId xmlns:p14="http://schemas.microsoft.com/office/powerpoint/2010/main" val="4027033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CB0DA-1688-0343-B0CA-97230E4A3578}"/>
              </a:ext>
            </a:extLst>
          </p:cNvPr>
          <p:cNvSpPr>
            <a:spLocks noGrp="1"/>
          </p:cNvSpPr>
          <p:nvPr>
            <p:ph type="title"/>
          </p:nvPr>
        </p:nvSpPr>
        <p:spPr>
          <a:xfrm>
            <a:off x="1676400" y="89704"/>
            <a:ext cx="10515600" cy="1325563"/>
          </a:xfrm>
        </p:spPr>
        <p:txBody>
          <a:bodyPr>
            <a:normAutofit/>
          </a:bodyPr>
          <a:lstStyle/>
          <a:p>
            <a:r>
              <a:rPr lang="en-TR" sz="3200" dirty="0"/>
              <a:t>Income Statement Horizontal &amp; Vertical Analysis</a:t>
            </a:r>
          </a:p>
        </p:txBody>
      </p:sp>
      <p:graphicFrame>
        <p:nvGraphicFramePr>
          <p:cNvPr id="6" name="Table 5">
            <a:extLst>
              <a:ext uri="{FF2B5EF4-FFF2-40B4-BE49-F238E27FC236}">
                <a16:creationId xmlns:a16="http://schemas.microsoft.com/office/drawing/2014/main" id="{13855E92-0C4E-204B-99A3-77638AA26C14}"/>
              </a:ext>
            </a:extLst>
          </p:cNvPr>
          <p:cNvGraphicFramePr>
            <a:graphicFrameLocks noGrp="1"/>
          </p:cNvGraphicFramePr>
          <p:nvPr/>
        </p:nvGraphicFramePr>
        <p:xfrm>
          <a:off x="2711450" y="1247775"/>
          <a:ext cx="6768162" cy="4363467"/>
        </p:xfrm>
        <a:graphic>
          <a:graphicData uri="http://schemas.openxmlformats.org/drawingml/2006/table">
            <a:tbl>
              <a:tblPr>
                <a:tableStyleId>{5C22544A-7EE6-4342-B048-85BDC9FD1C3A}</a:tableStyleId>
              </a:tblPr>
              <a:tblGrid>
                <a:gridCol w="2666166">
                  <a:extLst>
                    <a:ext uri="{9D8B030D-6E8A-4147-A177-3AD203B41FA5}">
                      <a16:colId xmlns:a16="http://schemas.microsoft.com/office/drawing/2014/main" val="2450447373"/>
                    </a:ext>
                  </a:extLst>
                </a:gridCol>
                <a:gridCol w="737674">
                  <a:extLst>
                    <a:ext uri="{9D8B030D-6E8A-4147-A177-3AD203B41FA5}">
                      <a16:colId xmlns:a16="http://schemas.microsoft.com/office/drawing/2014/main" val="176971807"/>
                    </a:ext>
                  </a:extLst>
                </a:gridCol>
                <a:gridCol w="737674">
                  <a:extLst>
                    <a:ext uri="{9D8B030D-6E8A-4147-A177-3AD203B41FA5}">
                      <a16:colId xmlns:a16="http://schemas.microsoft.com/office/drawing/2014/main" val="1081434503"/>
                    </a:ext>
                  </a:extLst>
                </a:gridCol>
                <a:gridCol w="895748">
                  <a:extLst>
                    <a:ext uri="{9D8B030D-6E8A-4147-A177-3AD203B41FA5}">
                      <a16:colId xmlns:a16="http://schemas.microsoft.com/office/drawing/2014/main" val="2436106798"/>
                    </a:ext>
                  </a:extLst>
                </a:gridCol>
                <a:gridCol w="821980">
                  <a:extLst>
                    <a:ext uri="{9D8B030D-6E8A-4147-A177-3AD203B41FA5}">
                      <a16:colId xmlns:a16="http://schemas.microsoft.com/office/drawing/2014/main" val="3892463477"/>
                    </a:ext>
                  </a:extLst>
                </a:gridCol>
                <a:gridCol w="908920">
                  <a:extLst>
                    <a:ext uri="{9D8B030D-6E8A-4147-A177-3AD203B41FA5}">
                      <a16:colId xmlns:a16="http://schemas.microsoft.com/office/drawing/2014/main" val="988196712"/>
                    </a:ext>
                  </a:extLst>
                </a:gridCol>
              </a:tblGrid>
              <a:tr h="274100">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r>
                        <a:rPr lang="en-US" sz="1700" u="none" strike="noStrike">
                          <a:effectLst/>
                        </a:rPr>
                        <a:t>Vertical </a:t>
                      </a:r>
                      <a:endParaRPr lang="en-US"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r>
                        <a:rPr lang="en-US" sz="1700" u="none" strike="noStrike">
                          <a:effectLst/>
                        </a:rPr>
                        <a:t>Vertical </a:t>
                      </a:r>
                      <a:endParaRPr lang="en-US" sz="1700" b="0" i="0" u="none" strike="noStrike">
                        <a:solidFill>
                          <a:srgbClr val="000000"/>
                        </a:solidFill>
                        <a:effectLst/>
                        <a:latin typeface="Calibri" panose="020F0502020204030204" pitchFamily="34" charset="0"/>
                      </a:endParaRPr>
                    </a:p>
                  </a:txBody>
                  <a:tcPr marL="7907" marR="7907" marT="7907" marB="0" anchor="b"/>
                </a:tc>
                <a:extLst>
                  <a:ext uri="{0D108BD9-81ED-4DB2-BD59-A6C34878D82A}">
                    <a16:rowId xmlns:a16="http://schemas.microsoft.com/office/drawing/2014/main" val="2563876656"/>
                  </a:ext>
                </a:extLst>
              </a:tr>
              <a:tr h="513938">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r>
                        <a:rPr lang="en-US" sz="1700" u="none" strike="noStrike">
                          <a:effectLst/>
                        </a:rPr>
                        <a:t>Horizontal</a:t>
                      </a:r>
                      <a:endParaRPr lang="en-US"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r>
                        <a:rPr lang="en-US" sz="1700" u="none" strike="noStrike">
                          <a:effectLst/>
                        </a:rPr>
                        <a:t>Analysis</a:t>
                      </a:r>
                      <a:endParaRPr lang="en-US"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r>
                        <a:rPr lang="en-US" sz="1700" u="none" strike="noStrike">
                          <a:effectLst/>
                        </a:rPr>
                        <a:t>Analysis</a:t>
                      </a:r>
                      <a:endParaRPr lang="en-US" sz="1700" b="0" i="0" u="none" strike="noStrike">
                        <a:solidFill>
                          <a:srgbClr val="000000"/>
                        </a:solidFill>
                        <a:effectLst/>
                        <a:latin typeface="Calibri" panose="020F0502020204030204" pitchFamily="34" charset="0"/>
                      </a:endParaRPr>
                    </a:p>
                  </a:txBody>
                  <a:tcPr marL="7907" marR="7907" marT="7907" marB="0" anchor="b"/>
                </a:tc>
                <a:extLst>
                  <a:ext uri="{0D108BD9-81ED-4DB2-BD59-A6C34878D82A}">
                    <a16:rowId xmlns:a16="http://schemas.microsoft.com/office/drawing/2014/main" val="787809140"/>
                  </a:ext>
                </a:extLst>
              </a:tr>
              <a:tr h="274100">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r>
                        <a:rPr lang="en-US" sz="1700" u="none" strike="noStrike">
                          <a:effectLst/>
                        </a:rPr>
                        <a:t>Year 1</a:t>
                      </a:r>
                      <a:endParaRPr lang="en-US"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r>
                        <a:rPr lang="en-US" sz="1700" u="none" strike="noStrike">
                          <a:effectLst/>
                        </a:rPr>
                        <a:t>Year 2</a:t>
                      </a:r>
                      <a:endParaRPr lang="en-US"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r>
                        <a:rPr lang="en-US" sz="1700" u="none" strike="noStrike">
                          <a:effectLst/>
                        </a:rPr>
                        <a:t>Analysis</a:t>
                      </a:r>
                      <a:endParaRPr lang="en-US"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r>
                        <a:rPr lang="en-US" sz="1700" u="none" strike="noStrike">
                          <a:effectLst/>
                        </a:rPr>
                        <a:t>Year 1</a:t>
                      </a:r>
                      <a:endParaRPr lang="en-US"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r>
                        <a:rPr lang="en-US" sz="1700" u="none" strike="noStrike">
                          <a:effectLst/>
                        </a:rPr>
                        <a:t>Year 2</a:t>
                      </a:r>
                      <a:endParaRPr lang="en-US" sz="1700" b="0" i="0" u="none" strike="noStrike">
                        <a:solidFill>
                          <a:srgbClr val="000000"/>
                        </a:solidFill>
                        <a:effectLst/>
                        <a:latin typeface="Calibri" panose="020F0502020204030204" pitchFamily="34" charset="0"/>
                      </a:endParaRPr>
                    </a:p>
                  </a:txBody>
                  <a:tcPr marL="7907" marR="7907" marT="7907" marB="0" anchor="b"/>
                </a:tc>
                <a:extLst>
                  <a:ext uri="{0D108BD9-81ED-4DB2-BD59-A6C34878D82A}">
                    <a16:rowId xmlns:a16="http://schemas.microsoft.com/office/drawing/2014/main" val="2834213990"/>
                  </a:ext>
                </a:extLst>
              </a:tr>
              <a:tr h="274100">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extLst>
                  <a:ext uri="{0D108BD9-81ED-4DB2-BD59-A6C34878D82A}">
                    <a16:rowId xmlns:a16="http://schemas.microsoft.com/office/drawing/2014/main" val="507339860"/>
                  </a:ext>
                </a:extLst>
              </a:tr>
              <a:tr h="274100">
                <a:tc>
                  <a:txBody>
                    <a:bodyPr/>
                    <a:lstStyle/>
                    <a:p>
                      <a:pPr algn="l" fontAlgn="b"/>
                      <a:r>
                        <a:rPr lang="en-US" sz="1700" u="none" strike="noStrike">
                          <a:effectLst/>
                        </a:rPr>
                        <a:t>Interest Income</a:t>
                      </a:r>
                      <a:endParaRPr lang="en-US" sz="1700" b="1"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100000</a:t>
                      </a:r>
                      <a:endParaRPr lang="en-TR" sz="1700" b="1"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150000</a:t>
                      </a:r>
                      <a:endParaRPr lang="en-TR" sz="1700" b="1"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50%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100,0%</a:t>
                      </a:r>
                      <a:endParaRPr lang="en-TR" sz="1700" b="1"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100,0%</a:t>
                      </a:r>
                      <a:endParaRPr lang="en-TR" sz="1700" b="1" i="0" u="none" strike="noStrike">
                        <a:solidFill>
                          <a:srgbClr val="000000"/>
                        </a:solidFill>
                        <a:effectLst/>
                        <a:latin typeface="Calibri" panose="020F0502020204030204" pitchFamily="34" charset="0"/>
                      </a:endParaRPr>
                    </a:p>
                  </a:txBody>
                  <a:tcPr marL="7907" marR="7907" marT="7907" marB="0" anchor="b"/>
                </a:tc>
                <a:extLst>
                  <a:ext uri="{0D108BD9-81ED-4DB2-BD59-A6C34878D82A}">
                    <a16:rowId xmlns:a16="http://schemas.microsoft.com/office/drawing/2014/main" val="268677964"/>
                  </a:ext>
                </a:extLst>
              </a:tr>
              <a:tr h="274100">
                <a:tc>
                  <a:txBody>
                    <a:bodyPr/>
                    <a:lstStyle/>
                    <a:p>
                      <a:pPr algn="l" fontAlgn="b"/>
                      <a:r>
                        <a:rPr lang="en-US" sz="1700" u="none" strike="noStrike">
                          <a:effectLst/>
                        </a:rPr>
                        <a:t>Interest Expense</a:t>
                      </a:r>
                      <a:endParaRPr lang="en-US" sz="1700" b="1"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60000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95000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58%</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60,0%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63,3%</a:t>
                      </a:r>
                      <a:endParaRPr lang="en-TR" sz="1700" b="0" i="0" u="none" strike="noStrike">
                        <a:solidFill>
                          <a:srgbClr val="000000"/>
                        </a:solidFill>
                        <a:effectLst/>
                        <a:latin typeface="Calibri" panose="020F0502020204030204" pitchFamily="34" charset="0"/>
                      </a:endParaRPr>
                    </a:p>
                  </a:txBody>
                  <a:tcPr marL="7907" marR="7907" marT="7907" marB="0" anchor="b"/>
                </a:tc>
                <a:extLst>
                  <a:ext uri="{0D108BD9-81ED-4DB2-BD59-A6C34878D82A}">
                    <a16:rowId xmlns:a16="http://schemas.microsoft.com/office/drawing/2014/main" val="1045213017"/>
                  </a:ext>
                </a:extLst>
              </a:tr>
              <a:tr h="274100">
                <a:tc>
                  <a:txBody>
                    <a:bodyPr/>
                    <a:lstStyle/>
                    <a:p>
                      <a:pPr algn="l" fontAlgn="b"/>
                      <a:r>
                        <a:rPr lang="en-US" sz="1700" u="none" strike="noStrike">
                          <a:effectLst/>
                        </a:rPr>
                        <a:t>Net Interest Income</a:t>
                      </a:r>
                      <a:endParaRPr lang="en-US"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40000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55000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38%</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40,0%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36,7%</a:t>
                      </a:r>
                      <a:endParaRPr lang="en-TR" sz="1700" b="0" i="0" u="none" strike="noStrike">
                        <a:solidFill>
                          <a:srgbClr val="000000"/>
                        </a:solidFill>
                        <a:effectLst/>
                        <a:latin typeface="Calibri" panose="020F0502020204030204" pitchFamily="34" charset="0"/>
                      </a:endParaRPr>
                    </a:p>
                  </a:txBody>
                  <a:tcPr marL="7907" marR="7907" marT="7907" marB="0" anchor="b"/>
                </a:tc>
                <a:extLst>
                  <a:ext uri="{0D108BD9-81ED-4DB2-BD59-A6C34878D82A}">
                    <a16:rowId xmlns:a16="http://schemas.microsoft.com/office/drawing/2014/main" val="3838644481"/>
                  </a:ext>
                </a:extLst>
              </a:tr>
              <a:tr h="274100">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extLst>
                  <a:ext uri="{0D108BD9-81ED-4DB2-BD59-A6C34878D82A}">
                    <a16:rowId xmlns:a16="http://schemas.microsoft.com/office/drawing/2014/main" val="614790975"/>
                  </a:ext>
                </a:extLst>
              </a:tr>
              <a:tr h="274100">
                <a:tc>
                  <a:txBody>
                    <a:bodyPr/>
                    <a:lstStyle/>
                    <a:p>
                      <a:pPr algn="l" fontAlgn="b"/>
                      <a:r>
                        <a:rPr lang="en-US" sz="1700" u="none" strike="noStrike">
                          <a:effectLst/>
                        </a:rPr>
                        <a:t>Non Interest Income</a:t>
                      </a:r>
                      <a:endParaRPr lang="en-US" sz="1700" b="1"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50000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60000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20%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50,0%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40,0%</a:t>
                      </a:r>
                      <a:endParaRPr lang="en-TR" sz="1700" b="0" i="0" u="none" strike="noStrike">
                        <a:solidFill>
                          <a:srgbClr val="000000"/>
                        </a:solidFill>
                        <a:effectLst/>
                        <a:latin typeface="Calibri" panose="020F0502020204030204" pitchFamily="34" charset="0"/>
                      </a:endParaRPr>
                    </a:p>
                  </a:txBody>
                  <a:tcPr marL="7907" marR="7907" marT="7907" marB="0" anchor="b"/>
                </a:tc>
                <a:extLst>
                  <a:ext uri="{0D108BD9-81ED-4DB2-BD59-A6C34878D82A}">
                    <a16:rowId xmlns:a16="http://schemas.microsoft.com/office/drawing/2014/main" val="1674115382"/>
                  </a:ext>
                </a:extLst>
              </a:tr>
              <a:tr h="274100">
                <a:tc>
                  <a:txBody>
                    <a:bodyPr/>
                    <a:lstStyle/>
                    <a:p>
                      <a:pPr algn="l" fontAlgn="b"/>
                      <a:r>
                        <a:rPr lang="en-US" sz="1700" u="none" strike="noStrike">
                          <a:effectLst/>
                        </a:rPr>
                        <a:t>Non Interest Expense</a:t>
                      </a:r>
                      <a:endParaRPr lang="en-US" sz="1700" b="1"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40000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55000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38%</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40,0%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36,7%</a:t>
                      </a:r>
                      <a:endParaRPr lang="en-TR" sz="1700" b="0" i="0" u="none" strike="noStrike">
                        <a:solidFill>
                          <a:srgbClr val="000000"/>
                        </a:solidFill>
                        <a:effectLst/>
                        <a:latin typeface="Calibri" panose="020F0502020204030204" pitchFamily="34" charset="0"/>
                      </a:endParaRPr>
                    </a:p>
                  </a:txBody>
                  <a:tcPr marL="7907" marR="7907" marT="7907" marB="0" anchor="b"/>
                </a:tc>
                <a:extLst>
                  <a:ext uri="{0D108BD9-81ED-4DB2-BD59-A6C34878D82A}">
                    <a16:rowId xmlns:a16="http://schemas.microsoft.com/office/drawing/2014/main" val="2457325064"/>
                  </a:ext>
                </a:extLst>
              </a:tr>
              <a:tr h="274100">
                <a:tc>
                  <a:txBody>
                    <a:bodyPr/>
                    <a:lstStyle/>
                    <a:p>
                      <a:pPr algn="l" fontAlgn="b"/>
                      <a:r>
                        <a:rPr lang="en-US" sz="1700" u="none" strike="noStrike">
                          <a:effectLst/>
                        </a:rPr>
                        <a:t>Net Non Interest Incme</a:t>
                      </a:r>
                      <a:endParaRPr lang="en-US"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10000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5000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-50%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10,0%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3,3%</a:t>
                      </a:r>
                      <a:endParaRPr lang="en-TR" sz="1700" b="0" i="0" u="none" strike="noStrike">
                        <a:solidFill>
                          <a:srgbClr val="000000"/>
                        </a:solidFill>
                        <a:effectLst/>
                        <a:latin typeface="Calibri" panose="020F0502020204030204" pitchFamily="34" charset="0"/>
                      </a:endParaRPr>
                    </a:p>
                  </a:txBody>
                  <a:tcPr marL="7907" marR="7907" marT="7907" marB="0" anchor="b"/>
                </a:tc>
                <a:extLst>
                  <a:ext uri="{0D108BD9-81ED-4DB2-BD59-A6C34878D82A}">
                    <a16:rowId xmlns:a16="http://schemas.microsoft.com/office/drawing/2014/main" val="3919163929"/>
                  </a:ext>
                </a:extLst>
              </a:tr>
              <a:tr h="274100">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l" fontAlgn="b"/>
                      <a:endParaRPr lang="en-TR" sz="1700" b="0" i="0" u="none" strike="noStrike">
                        <a:solidFill>
                          <a:srgbClr val="000000"/>
                        </a:solidFill>
                        <a:effectLst/>
                        <a:latin typeface="Calibri" panose="020F0502020204030204" pitchFamily="34" charset="0"/>
                      </a:endParaRPr>
                    </a:p>
                  </a:txBody>
                  <a:tcPr marL="7907" marR="7907" marT="7907" marB="0" anchor="b"/>
                </a:tc>
                <a:extLst>
                  <a:ext uri="{0D108BD9-81ED-4DB2-BD59-A6C34878D82A}">
                    <a16:rowId xmlns:a16="http://schemas.microsoft.com/office/drawing/2014/main" val="3534272140"/>
                  </a:ext>
                </a:extLst>
              </a:tr>
              <a:tr h="274100">
                <a:tc>
                  <a:txBody>
                    <a:bodyPr/>
                    <a:lstStyle/>
                    <a:p>
                      <a:pPr algn="l" fontAlgn="b"/>
                      <a:r>
                        <a:rPr lang="en-US" sz="1700" u="none" strike="noStrike">
                          <a:effectLst/>
                        </a:rPr>
                        <a:t>Income Before Tax</a:t>
                      </a:r>
                      <a:endParaRPr lang="en-US"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50000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60000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20%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50,0%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40,0%</a:t>
                      </a:r>
                      <a:endParaRPr lang="en-TR" sz="1700" b="0" i="0" u="none" strike="noStrike">
                        <a:solidFill>
                          <a:srgbClr val="000000"/>
                        </a:solidFill>
                        <a:effectLst/>
                        <a:latin typeface="Calibri" panose="020F0502020204030204" pitchFamily="34" charset="0"/>
                      </a:endParaRPr>
                    </a:p>
                  </a:txBody>
                  <a:tcPr marL="7907" marR="7907" marT="7907" marB="0" anchor="b"/>
                </a:tc>
                <a:extLst>
                  <a:ext uri="{0D108BD9-81ED-4DB2-BD59-A6C34878D82A}">
                    <a16:rowId xmlns:a16="http://schemas.microsoft.com/office/drawing/2014/main" val="4207296246"/>
                  </a:ext>
                </a:extLst>
              </a:tr>
              <a:tr h="274100">
                <a:tc>
                  <a:txBody>
                    <a:bodyPr/>
                    <a:lstStyle/>
                    <a:p>
                      <a:pPr algn="l" fontAlgn="b"/>
                      <a:r>
                        <a:rPr lang="en-US" sz="1700" u="none" strike="noStrike">
                          <a:effectLst/>
                        </a:rPr>
                        <a:t>Taxation provision</a:t>
                      </a:r>
                      <a:endParaRPr lang="en-US"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9000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10800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20%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9,0%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7,2%</a:t>
                      </a:r>
                      <a:endParaRPr lang="en-TR" sz="1700" b="0" i="0" u="none" strike="noStrike">
                        <a:solidFill>
                          <a:srgbClr val="000000"/>
                        </a:solidFill>
                        <a:effectLst/>
                        <a:latin typeface="Calibri" panose="020F0502020204030204" pitchFamily="34" charset="0"/>
                      </a:endParaRPr>
                    </a:p>
                  </a:txBody>
                  <a:tcPr marL="7907" marR="7907" marT="7907" marB="0" anchor="b"/>
                </a:tc>
                <a:extLst>
                  <a:ext uri="{0D108BD9-81ED-4DB2-BD59-A6C34878D82A}">
                    <a16:rowId xmlns:a16="http://schemas.microsoft.com/office/drawing/2014/main" val="794967024"/>
                  </a:ext>
                </a:extLst>
              </a:tr>
              <a:tr h="274100">
                <a:tc>
                  <a:txBody>
                    <a:bodyPr/>
                    <a:lstStyle/>
                    <a:p>
                      <a:pPr algn="l" fontAlgn="b"/>
                      <a:r>
                        <a:rPr lang="en-US" sz="1700" u="none" strike="noStrike">
                          <a:effectLst/>
                        </a:rPr>
                        <a:t>Net Income</a:t>
                      </a:r>
                      <a:endParaRPr lang="en-US" sz="1700" b="1"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41000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49200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20%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a:effectLst/>
                        </a:rPr>
                        <a:t>41,0%</a:t>
                      </a:r>
                      <a:endParaRPr lang="en-TR" sz="1700" b="0" i="0" u="none" strike="noStrike">
                        <a:solidFill>
                          <a:srgbClr val="000000"/>
                        </a:solidFill>
                        <a:effectLst/>
                        <a:latin typeface="Calibri" panose="020F0502020204030204" pitchFamily="34" charset="0"/>
                      </a:endParaRPr>
                    </a:p>
                  </a:txBody>
                  <a:tcPr marL="7907" marR="7907" marT="7907" marB="0" anchor="b"/>
                </a:tc>
                <a:tc>
                  <a:txBody>
                    <a:bodyPr/>
                    <a:lstStyle/>
                    <a:p>
                      <a:pPr algn="r" fontAlgn="b"/>
                      <a:r>
                        <a:rPr lang="en-TR" sz="1700" u="none" strike="noStrike" dirty="0">
                          <a:effectLst/>
                        </a:rPr>
                        <a:t>32,8%</a:t>
                      </a:r>
                      <a:endParaRPr lang="en-TR" sz="1700" b="0" i="0" u="none" strike="noStrike" dirty="0">
                        <a:solidFill>
                          <a:srgbClr val="000000"/>
                        </a:solidFill>
                        <a:effectLst/>
                        <a:latin typeface="Calibri" panose="020F0502020204030204" pitchFamily="34" charset="0"/>
                      </a:endParaRPr>
                    </a:p>
                  </a:txBody>
                  <a:tcPr marL="7907" marR="7907" marT="7907" marB="0" anchor="b"/>
                </a:tc>
                <a:extLst>
                  <a:ext uri="{0D108BD9-81ED-4DB2-BD59-A6C34878D82A}">
                    <a16:rowId xmlns:a16="http://schemas.microsoft.com/office/drawing/2014/main" val="1899237308"/>
                  </a:ext>
                </a:extLst>
              </a:tr>
            </a:tbl>
          </a:graphicData>
        </a:graphic>
      </p:graphicFrame>
    </p:spTree>
    <p:extLst>
      <p:ext uri="{BB962C8B-B14F-4D97-AF65-F5344CB8AC3E}">
        <p14:creationId xmlns:p14="http://schemas.microsoft.com/office/powerpoint/2010/main" val="2303146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6">
            <a:extLst>
              <a:ext uri="{FF2B5EF4-FFF2-40B4-BE49-F238E27FC236}">
                <a16:creationId xmlns:a16="http://schemas.microsoft.com/office/drawing/2014/main" id="{A3034712-548B-F541-9865-DDDD19CCC244}"/>
              </a:ext>
            </a:extLst>
          </p:cNvPr>
          <p:cNvSpPr>
            <a:spLocks noGrp="1"/>
          </p:cNvSpPr>
          <p:nvPr>
            <p:ph type="title"/>
          </p:nvPr>
        </p:nvSpPr>
        <p:spPr/>
        <p:txBody>
          <a:bodyPr/>
          <a:lstStyle/>
          <a:p>
            <a:r>
              <a:rPr lang="en-US" altLang="tr-TR" dirty="0"/>
              <a:t>Bank Regulatory, Supervision, Audit, Bodies</a:t>
            </a:r>
          </a:p>
        </p:txBody>
      </p:sp>
      <p:sp>
        <p:nvSpPr>
          <p:cNvPr id="21507" name="Content Placeholder 7">
            <a:extLst>
              <a:ext uri="{FF2B5EF4-FFF2-40B4-BE49-F238E27FC236}">
                <a16:creationId xmlns:a16="http://schemas.microsoft.com/office/drawing/2014/main" id="{637C6DE7-1DD0-7F4B-9714-C5F6FD51051E}"/>
              </a:ext>
            </a:extLst>
          </p:cNvPr>
          <p:cNvSpPr>
            <a:spLocks noGrp="1"/>
          </p:cNvSpPr>
          <p:nvPr>
            <p:ph idx="1"/>
          </p:nvPr>
        </p:nvSpPr>
        <p:spPr>
          <a:xfrm>
            <a:off x="1981200" y="1417638"/>
            <a:ext cx="8229600" cy="4525962"/>
          </a:xfrm>
        </p:spPr>
        <p:txBody>
          <a:bodyPr/>
          <a:lstStyle/>
          <a:p>
            <a:r>
              <a:rPr lang="en-US" altLang="tr-TR"/>
              <a:t>Central Bank (TCMB)</a:t>
            </a:r>
          </a:p>
          <a:p>
            <a:r>
              <a:rPr lang="en-US" altLang="tr-TR"/>
              <a:t>Supervisory Authority (BDDK)</a:t>
            </a:r>
          </a:p>
          <a:p>
            <a:r>
              <a:rPr lang="en-US" altLang="tr-TR"/>
              <a:t>Saving Deposit Insurance Fund (TMSF)</a:t>
            </a:r>
          </a:p>
          <a:p>
            <a:r>
              <a:rPr lang="en-US" altLang="tr-TR"/>
              <a:t>Security Exchange Commission (SPK)</a:t>
            </a:r>
          </a:p>
          <a:p>
            <a:r>
              <a:rPr lang="en-US" altLang="tr-TR"/>
              <a:t>Ministry of Finance (MB)</a:t>
            </a:r>
          </a:p>
          <a:p>
            <a:r>
              <a:rPr lang="en-US" altLang="tr-TR"/>
              <a:t>Anti-Money Laundering Agency (MASAK)</a:t>
            </a:r>
          </a:p>
          <a:p>
            <a:r>
              <a:rPr lang="en-US" altLang="tr-TR"/>
              <a:t>Independent External Auditors</a:t>
            </a:r>
          </a:p>
          <a:p>
            <a:r>
              <a:rPr lang="en-US" altLang="tr-TR"/>
              <a:t>Internal Auditors</a:t>
            </a:r>
          </a:p>
          <a:p>
            <a:endParaRPr lang="en-US" altLang="tr-TR"/>
          </a:p>
        </p:txBody>
      </p:sp>
      <p:sp>
        <p:nvSpPr>
          <p:cNvPr id="5" name="Footer Placeholder 4">
            <a:extLst>
              <a:ext uri="{FF2B5EF4-FFF2-40B4-BE49-F238E27FC236}">
                <a16:creationId xmlns:a16="http://schemas.microsoft.com/office/drawing/2014/main" id="{C96C429F-E3FB-2242-BB96-F1E25AFCE272}"/>
              </a:ext>
            </a:extLst>
          </p:cNvPr>
          <p:cNvSpPr>
            <a:spLocks noGrp="1"/>
          </p:cNvSpPr>
          <p:nvPr>
            <p:ph type="ftr" sz="quarter" idx="11"/>
          </p:nvPr>
        </p:nvSpPr>
        <p:spPr/>
        <p:txBody>
          <a:bodyPr/>
          <a:lstStyle/>
          <a:p>
            <a:pPr>
              <a:defRPr/>
            </a:pPr>
            <a:r>
              <a:rPr lang="en-US"/>
              <a:t>bulentsenver@gmail.com</a:t>
            </a:r>
          </a:p>
        </p:txBody>
      </p:sp>
      <p:sp>
        <p:nvSpPr>
          <p:cNvPr id="21509" name="Slide Number Placeholder 5">
            <a:extLst>
              <a:ext uri="{FF2B5EF4-FFF2-40B4-BE49-F238E27FC236}">
                <a16:creationId xmlns:a16="http://schemas.microsoft.com/office/drawing/2014/main" id="{FE415006-FFF7-5145-A0EC-E1F2BD3F203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7ADC279F-371C-0449-8A1D-2330AD049214}" type="slidenum">
              <a:rPr lang="en-US" altLang="tr-TR" sz="1200">
                <a:solidFill>
                  <a:srgbClr val="898989"/>
                </a:solidFill>
              </a:rPr>
              <a:pPr>
                <a:spcBef>
                  <a:spcPct val="0"/>
                </a:spcBef>
                <a:buFontTx/>
                <a:buNone/>
              </a:pPr>
              <a:t>11</a:t>
            </a:fld>
            <a:endParaRPr lang="en-US" altLang="tr-TR" sz="1200">
              <a:solidFill>
                <a:srgbClr val="898989"/>
              </a:solidFill>
            </a:endParaRPr>
          </a:p>
        </p:txBody>
      </p:sp>
    </p:spTree>
    <p:extLst>
      <p:ext uri="{BB962C8B-B14F-4D97-AF65-F5344CB8AC3E}">
        <p14:creationId xmlns:p14="http://schemas.microsoft.com/office/powerpoint/2010/main" val="4179973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4">
            <a:extLst>
              <a:ext uri="{FF2B5EF4-FFF2-40B4-BE49-F238E27FC236}">
                <a16:creationId xmlns:a16="http://schemas.microsoft.com/office/drawing/2014/main" id="{39B5C6F1-DC69-A244-B52B-6524F422A2C3}"/>
              </a:ext>
            </a:extLst>
          </p:cNvPr>
          <p:cNvSpPr>
            <a:spLocks noGrp="1"/>
          </p:cNvSpPr>
          <p:nvPr>
            <p:ph type="title"/>
          </p:nvPr>
        </p:nvSpPr>
        <p:spPr>
          <a:xfrm>
            <a:off x="1524000" y="274638"/>
            <a:ext cx="9144000" cy="1198562"/>
          </a:xfrm>
        </p:spPr>
        <p:txBody>
          <a:bodyPr/>
          <a:lstStyle/>
          <a:p>
            <a:pPr eaLnBrk="1" hangingPunct="1"/>
            <a:r>
              <a:rPr lang="en-US" altLang="tr-TR"/>
              <a:t>Central Bank Services given to Banks</a:t>
            </a:r>
          </a:p>
        </p:txBody>
      </p:sp>
      <p:sp>
        <p:nvSpPr>
          <p:cNvPr id="6" name="Content Placeholder 5">
            <a:extLst>
              <a:ext uri="{FF2B5EF4-FFF2-40B4-BE49-F238E27FC236}">
                <a16:creationId xmlns:a16="http://schemas.microsoft.com/office/drawing/2014/main" id="{14E46B2F-1F7C-9449-9BDE-5F42CB3E58FA}"/>
              </a:ext>
            </a:extLst>
          </p:cNvPr>
          <p:cNvSpPr>
            <a:spLocks noGrp="1"/>
          </p:cNvSpPr>
          <p:nvPr>
            <p:ph idx="1"/>
          </p:nvPr>
        </p:nvSpPr>
        <p:spPr>
          <a:xfrm>
            <a:off x="1981200" y="1709738"/>
            <a:ext cx="8229600" cy="4398962"/>
          </a:xfrm>
        </p:spPr>
        <p:txBody>
          <a:bodyPr/>
          <a:lstStyle/>
          <a:p>
            <a:pPr eaLnBrk="1" hangingPunct="1"/>
            <a:r>
              <a:rPr lang="en-US" altLang="tr-TR"/>
              <a:t>1. Current Account service</a:t>
            </a:r>
          </a:p>
          <a:p>
            <a:pPr eaLnBrk="1" hangingPunct="1"/>
            <a:r>
              <a:rPr lang="en-US" altLang="tr-TR"/>
              <a:t>2. Deposit Reserve Account service</a:t>
            </a:r>
          </a:p>
          <a:p>
            <a:pPr eaLnBrk="1" hangingPunct="1"/>
            <a:r>
              <a:rPr lang="en-US" altLang="tr-TR"/>
              <a:t>3. Cheque Clearing House service</a:t>
            </a:r>
          </a:p>
          <a:p>
            <a:pPr eaLnBrk="1" hangingPunct="1"/>
            <a:r>
              <a:rPr lang="en-US" altLang="tr-TR"/>
              <a:t>4. Interbank Market services</a:t>
            </a:r>
          </a:p>
          <a:p>
            <a:pPr eaLnBrk="1" hangingPunct="1"/>
            <a:r>
              <a:rPr lang="en-US" altLang="tr-TR"/>
              <a:t>5. Bounced Cheques List</a:t>
            </a:r>
          </a:p>
          <a:p>
            <a:pPr eaLnBrk="1" hangingPunct="1"/>
            <a:r>
              <a:rPr lang="en-US" altLang="tr-TR"/>
              <a:t>6. Protested Bills List</a:t>
            </a:r>
          </a:p>
          <a:p>
            <a:pPr eaLnBrk="1" hangingPunct="1"/>
            <a:endParaRPr lang="en-US" altLang="tr-TR"/>
          </a:p>
          <a:p>
            <a:pPr eaLnBrk="1" hangingPunct="1"/>
            <a:endParaRPr lang="en-US" altLang="tr-TR"/>
          </a:p>
        </p:txBody>
      </p:sp>
      <p:sp>
        <p:nvSpPr>
          <p:cNvPr id="22532" name="Slide Number Placeholder 6">
            <a:extLst>
              <a:ext uri="{FF2B5EF4-FFF2-40B4-BE49-F238E27FC236}">
                <a16:creationId xmlns:a16="http://schemas.microsoft.com/office/drawing/2014/main" id="{E615FAED-1985-3748-B08A-E62ACF62A9D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81CF8DBC-EBC6-4C45-A4BD-B30639855291}" type="slidenum">
              <a:rPr lang="en-US" altLang="tr-TR" sz="1200">
                <a:solidFill>
                  <a:srgbClr val="898989"/>
                </a:solidFill>
              </a:rPr>
              <a:pPr>
                <a:spcBef>
                  <a:spcPct val="0"/>
                </a:spcBef>
                <a:buFontTx/>
                <a:buNone/>
              </a:pPr>
              <a:t>12</a:t>
            </a:fld>
            <a:endParaRPr lang="en-US" altLang="tr-TR" sz="1200">
              <a:solidFill>
                <a:srgbClr val="898989"/>
              </a:solidFill>
            </a:endParaRPr>
          </a:p>
        </p:txBody>
      </p:sp>
      <p:sp>
        <p:nvSpPr>
          <p:cNvPr id="8" name="Footer Placeholder 7">
            <a:extLst>
              <a:ext uri="{FF2B5EF4-FFF2-40B4-BE49-F238E27FC236}">
                <a16:creationId xmlns:a16="http://schemas.microsoft.com/office/drawing/2014/main" id="{DA6DA158-7733-7442-BACC-2A5DF215784F}"/>
              </a:ext>
            </a:extLst>
          </p:cNvPr>
          <p:cNvSpPr>
            <a:spLocks noGrp="1"/>
          </p:cNvSpPr>
          <p:nvPr>
            <p:ph type="ftr" sz="quarter" idx="11"/>
          </p:nvPr>
        </p:nvSpPr>
        <p:spPr/>
        <p:txBody>
          <a:bodyPr/>
          <a:lstStyle/>
          <a:p>
            <a:pPr>
              <a:defRPr/>
            </a:pPr>
            <a:r>
              <a:rPr lang="en-US"/>
              <a:t>bulentsenver@gmail.com</a:t>
            </a:r>
          </a:p>
        </p:txBody>
      </p:sp>
    </p:spTree>
    <p:extLst>
      <p:ext uri="{BB962C8B-B14F-4D97-AF65-F5344CB8AC3E}">
        <p14:creationId xmlns:p14="http://schemas.microsoft.com/office/powerpoint/2010/main" val="698925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6">
                                            <p:txEl>
                                              <p:pRg st="0" end="0"/>
                                            </p:txEl>
                                          </p:spTgt>
                                        </p:tgtEl>
                                        <p:attrNameLst>
                                          <p:attrName>style.visibility</p:attrName>
                                        </p:attrNameLst>
                                      </p:cBhvr>
                                      <p:to>
                                        <p:strVal val="visible"/>
                                      </p:to>
                                    </p:set>
                                    <p:set>
                                      <p:cBhvr>
                                        <p:cTn id="7" dur="455" fill="hold">
                                          <p:stCondLst>
                                            <p:cond delay="0"/>
                                          </p:stCondLst>
                                        </p:cTn>
                                        <p:tgtEl>
                                          <p:spTgt spid="6">
                                            <p:txEl>
                                              <p:pRg st="0" end="0"/>
                                            </p:txEl>
                                          </p:spTgt>
                                        </p:tgtEl>
                                        <p:attrNameLst>
                                          <p:attrName>style.rotation</p:attrName>
                                        </p:attrNameLst>
                                      </p:cBhvr>
                                      <p:to>
                                        <p:strVal val="-45.0"/>
                                      </p:to>
                                    </p:set>
                                    <p:anim calcmode="lin" valueType="num">
                                      <p:cBhvr>
                                        <p:cTn id="8" dur="455" fill="hold">
                                          <p:stCondLst>
                                            <p:cond delay="455"/>
                                          </p:stCondLst>
                                        </p:cTn>
                                        <p:tgtEl>
                                          <p:spTgt spid="6">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6">
                                            <p:txEl>
                                              <p:pRg st="0" end="0"/>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6">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6">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38" presetClass="entr" presetSubtype="0" accel="50000" fill="hold" grpId="0" nodeType="clickEffect">
                                  <p:stCondLst>
                                    <p:cond delay="0"/>
                                  </p:stCondLst>
                                  <p:iterate type="lt">
                                    <p:tmPct val="50000"/>
                                  </p:iterate>
                                  <p:childTnLst>
                                    <p:set>
                                      <p:cBhvr>
                                        <p:cTn id="15" dur="1" fill="hold">
                                          <p:stCondLst>
                                            <p:cond delay="0"/>
                                          </p:stCondLst>
                                        </p:cTn>
                                        <p:tgtEl>
                                          <p:spTgt spid="6">
                                            <p:txEl>
                                              <p:pRg st="1" end="1"/>
                                            </p:txEl>
                                          </p:spTgt>
                                        </p:tgtEl>
                                        <p:attrNameLst>
                                          <p:attrName>style.visibility</p:attrName>
                                        </p:attrNameLst>
                                      </p:cBhvr>
                                      <p:to>
                                        <p:strVal val="visible"/>
                                      </p:to>
                                    </p:set>
                                    <p:set>
                                      <p:cBhvr>
                                        <p:cTn id="16" dur="455" fill="hold">
                                          <p:stCondLst>
                                            <p:cond delay="0"/>
                                          </p:stCondLst>
                                        </p:cTn>
                                        <p:tgtEl>
                                          <p:spTgt spid="6">
                                            <p:txEl>
                                              <p:pRg st="1" end="1"/>
                                            </p:txEl>
                                          </p:spTgt>
                                        </p:tgtEl>
                                        <p:attrNameLst>
                                          <p:attrName>style.rotation</p:attrName>
                                        </p:attrNameLst>
                                      </p:cBhvr>
                                      <p:to>
                                        <p:strVal val="-45.0"/>
                                      </p:to>
                                    </p:set>
                                    <p:anim calcmode="lin" valueType="num">
                                      <p:cBhvr>
                                        <p:cTn id="17" dur="455" fill="hold">
                                          <p:stCondLst>
                                            <p:cond delay="455"/>
                                          </p:stCondLst>
                                        </p:cTn>
                                        <p:tgtEl>
                                          <p:spTgt spid="6">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18" dur="455" fill="hold">
                                          <p:stCondLst>
                                            <p:cond delay="0"/>
                                          </p:stCondLst>
                                        </p:cTn>
                                        <p:tgtEl>
                                          <p:spTgt spid="6">
                                            <p:txEl>
                                              <p:pRg st="1" end="1"/>
                                            </p:txEl>
                                          </p:spTgt>
                                        </p:tgtEl>
                                        <p:attrNameLst>
                                          <p:attrName>ppt_y</p:attrName>
                                        </p:attrNameLst>
                                      </p:cBhvr>
                                      <p:tavLst>
                                        <p:tav tm="0">
                                          <p:val>
                                            <p:strVal val="#ppt_y-1"/>
                                          </p:val>
                                        </p:tav>
                                        <p:tav tm="100000">
                                          <p:val>
                                            <p:strVal val="#ppt_y-(0.354*#ppt_w-0.172*#ppt_h)"/>
                                          </p:val>
                                        </p:tav>
                                      </p:tavLst>
                                    </p:anim>
                                    <p:anim calcmode="lin" valueType="num">
                                      <p:cBhvr>
                                        <p:cTn id="19" dur="156" decel="50000" autoRev="1" fill="hold">
                                          <p:stCondLst>
                                            <p:cond delay="455"/>
                                          </p:stCondLst>
                                        </p:cTn>
                                        <p:tgtEl>
                                          <p:spTgt spid="6">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20" dur="136" fill="hold">
                                          <p:stCondLst>
                                            <p:cond delay="864"/>
                                          </p:stCondLst>
                                        </p:cTn>
                                        <p:tgtEl>
                                          <p:spTgt spid="6">
                                            <p:txEl>
                                              <p:pRg st="1" end="1"/>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38" presetClass="entr" presetSubtype="0" accel="50000" fill="hold" grpId="0" nodeType="clickEffect">
                                  <p:stCondLst>
                                    <p:cond delay="0"/>
                                  </p:stCondLst>
                                  <p:iterate type="lt">
                                    <p:tmPct val="50000"/>
                                  </p:iterate>
                                  <p:childTnLst>
                                    <p:set>
                                      <p:cBhvr>
                                        <p:cTn id="24" dur="1" fill="hold">
                                          <p:stCondLst>
                                            <p:cond delay="0"/>
                                          </p:stCondLst>
                                        </p:cTn>
                                        <p:tgtEl>
                                          <p:spTgt spid="6">
                                            <p:txEl>
                                              <p:pRg st="2" end="2"/>
                                            </p:txEl>
                                          </p:spTgt>
                                        </p:tgtEl>
                                        <p:attrNameLst>
                                          <p:attrName>style.visibility</p:attrName>
                                        </p:attrNameLst>
                                      </p:cBhvr>
                                      <p:to>
                                        <p:strVal val="visible"/>
                                      </p:to>
                                    </p:set>
                                    <p:set>
                                      <p:cBhvr>
                                        <p:cTn id="25" dur="455" fill="hold">
                                          <p:stCondLst>
                                            <p:cond delay="0"/>
                                          </p:stCondLst>
                                        </p:cTn>
                                        <p:tgtEl>
                                          <p:spTgt spid="6">
                                            <p:txEl>
                                              <p:pRg st="2" end="2"/>
                                            </p:txEl>
                                          </p:spTgt>
                                        </p:tgtEl>
                                        <p:attrNameLst>
                                          <p:attrName>style.rotation</p:attrName>
                                        </p:attrNameLst>
                                      </p:cBhvr>
                                      <p:to>
                                        <p:strVal val="-45.0"/>
                                      </p:to>
                                    </p:set>
                                    <p:anim calcmode="lin" valueType="num">
                                      <p:cBhvr>
                                        <p:cTn id="26" dur="455" fill="hold">
                                          <p:stCondLst>
                                            <p:cond delay="455"/>
                                          </p:stCondLst>
                                        </p:cTn>
                                        <p:tgtEl>
                                          <p:spTgt spid="6">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27" dur="455" fill="hold">
                                          <p:stCondLst>
                                            <p:cond delay="0"/>
                                          </p:stCondLst>
                                        </p:cTn>
                                        <p:tgtEl>
                                          <p:spTgt spid="6">
                                            <p:txEl>
                                              <p:pRg st="2" end="2"/>
                                            </p:txEl>
                                          </p:spTgt>
                                        </p:tgtEl>
                                        <p:attrNameLst>
                                          <p:attrName>ppt_y</p:attrName>
                                        </p:attrNameLst>
                                      </p:cBhvr>
                                      <p:tavLst>
                                        <p:tav tm="0">
                                          <p:val>
                                            <p:strVal val="#ppt_y-1"/>
                                          </p:val>
                                        </p:tav>
                                        <p:tav tm="100000">
                                          <p:val>
                                            <p:strVal val="#ppt_y-(0.354*#ppt_w-0.172*#ppt_h)"/>
                                          </p:val>
                                        </p:tav>
                                      </p:tavLst>
                                    </p:anim>
                                    <p:anim calcmode="lin" valueType="num">
                                      <p:cBhvr>
                                        <p:cTn id="28" dur="156" decel="50000" autoRev="1" fill="hold">
                                          <p:stCondLst>
                                            <p:cond delay="455"/>
                                          </p:stCondLst>
                                        </p:cTn>
                                        <p:tgtEl>
                                          <p:spTgt spid="6">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29" dur="136" fill="hold">
                                          <p:stCondLst>
                                            <p:cond delay="864"/>
                                          </p:stCondLst>
                                        </p:cTn>
                                        <p:tgtEl>
                                          <p:spTgt spid="6">
                                            <p:txEl>
                                              <p:pRg st="2" end="2"/>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38" presetClass="entr" presetSubtype="0" accel="50000" fill="hold" grpId="0" nodeType="clickEffect">
                                  <p:stCondLst>
                                    <p:cond delay="0"/>
                                  </p:stCondLst>
                                  <p:iterate type="lt">
                                    <p:tmPct val="50000"/>
                                  </p:iterate>
                                  <p:childTnLst>
                                    <p:set>
                                      <p:cBhvr>
                                        <p:cTn id="33" dur="1" fill="hold">
                                          <p:stCondLst>
                                            <p:cond delay="0"/>
                                          </p:stCondLst>
                                        </p:cTn>
                                        <p:tgtEl>
                                          <p:spTgt spid="6">
                                            <p:txEl>
                                              <p:pRg st="3" end="3"/>
                                            </p:txEl>
                                          </p:spTgt>
                                        </p:tgtEl>
                                        <p:attrNameLst>
                                          <p:attrName>style.visibility</p:attrName>
                                        </p:attrNameLst>
                                      </p:cBhvr>
                                      <p:to>
                                        <p:strVal val="visible"/>
                                      </p:to>
                                    </p:set>
                                    <p:set>
                                      <p:cBhvr>
                                        <p:cTn id="34" dur="455" fill="hold">
                                          <p:stCondLst>
                                            <p:cond delay="0"/>
                                          </p:stCondLst>
                                        </p:cTn>
                                        <p:tgtEl>
                                          <p:spTgt spid="6">
                                            <p:txEl>
                                              <p:pRg st="3" end="3"/>
                                            </p:txEl>
                                          </p:spTgt>
                                        </p:tgtEl>
                                        <p:attrNameLst>
                                          <p:attrName>style.rotation</p:attrName>
                                        </p:attrNameLst>
                                      </p:cBhvr>
                                      <p:to>
                                        <p:strVal val="-45.0"/>
                                      </p:to>
                                    </p:set>
                                    <p:anim calcmode="lin" valueType="num">
                                      <p:cBhvr>
                                        <p:cTn id="35" dur="455" fill="hold">
                                          <p:stCondLst>
                                            <p:cond delay="455"/>
                                          </p:stCondLst>
                                        </p:cTn>
                                        <p:tgtEl>
                                          <p:spTgt spid="6">
                                            <p:txEl>
                                              <p:pRg st="3" end="3"/>
                                            </p:txEl>
                                          </p:spTgt>
                                        </p:tgtEl>
                                        <p:attrNameLst>
                                          <p:attrName>style.rotation</p:attrName>
                                        </p:attrNameLst>
                                      </p:cBhvr>
                                      <p:tavLst>
                                        <p:tav tm="0">
                                          <p:val>
                                            <p:fltVal val="-45"/>
                                          </p:val>
                                        </p:tav>
                                        <p:tav tm="69900">
                                          <p:val>
                                            <p:fltVal val="45"/>
                                          </p:val>
                                        </p:tav>
                                        <p:tav tm="100000">
                                          <p:val>
                                            <p:fltVal val="0"/>
                                          </p:val>
                                        </p:tav>
                                      </p:tavLst>
                                    </p:anim>
                                    <p:anim calcmode="lin" valueType="num">
                                      <p:cBhvr>
                                        <p:cTn id="36" dur="455" fill="hold">
                                          <p:stCondLst>
                                            <p:cond delay="0"/>
                                          </p:stCondLst>
                                        </p:cTn>
                                        <p:tgtEl>
                                          <p:spTgt spid="6">
                                            <p:txEl>
                                              <p:pRg st="3" end="3"/>
                                            </p:txEl>
                                          </p:spTgt>
                                        </p:tgtEl>
                                        <p:attrNameLst>
                                          <p:attrName>ppt_y</p:attrName>
                                        </p:attrNameLst>
                                      </p:cBhvr>
                                      <p:tavLst>
                                        <p:tav tm="0">
                                          <p:val>
                                            <p:strVal val="#ppt_y-1"/>
                                          </p:val>
                                        </p:tav>
                                        <p:tav tm="100000">
                                          <p:val>
                                            <p:strVal val="#ppt_y-(0.354*#ppt_w-0.172*#ppt_h)"/>
                                          </p:val>
                                        </p:tav>
                                      </p:tavLst>
                                    </p:anim>
                                    <p:anim calcmode="lin" valueType="num">
                                      <p:cBhvr>
                                        <p:cTn id="37" dur="156" decel="50000" autoRev="1" fill="hold">
                                          <p:stCondLst>
                                            <p:cond delay="455"/>
                                          </p:stCondLst>
                                        </p:cTn>
                                        <p:tgtEl>
                                          <p:spTgt spid="6">
                                            <p:txEl>
                                              <p:pRg st="3" end="3"/>
                                            </p:txEl>
                                          </p:spTgt>
                                        </p:tgtEl>
                                        <p:attrNameLst>
                                          <p:attrName>ppt_y</p:attrName>
                                        </p:attrNameLst>
                                      </p:cBhvr>
                                      <p:tavLst>
                                        <p:tav tm="0">
                                          <p:val>
                                            <p:strVal val="#ppt_y-(0.354*#ppt_w-0.172*#ppt_h)"/>
                                          </p:val>
                                        </p:tav>
                                        <p:tav tm="100000">
                                          <p:val>
                                            <p:strVal val="#ppt_y-(0.354*#ppt_w-0.172*#ppt_h)-#ppt_h/2"/>
                                          </p:val>
                                        </p:tav>
                                      </p:tavLst>
                                    </p:anim>
                                    <p:anim calcmode="lin" valueType="num">
                                      <p:cBhvr>
                                        <p:cTn id="38" dur="136" fill="hold">
                                          <p:stCondLst>
                                            <p:cond delay="864"/>
                                          </p:stCondLst>
                                        </p:cTn>
                                        <p:tgtEl>
                                          <p:spTgt spid="6">
                                            <p:txEl>
                                              <p:pRg st="3" end="3"/>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38" presetClass="entr" presetSubtype="0" accel="50000" fill="hold" grpId="0" nodeType="clickEffect">
                                  <p:stCondLst>
                                    <p:cond delay="0"/>
                                  </p:stCondLst>
                                  <p:iterate type="lt">
                                    <p:tmPct val="50000"/>
                                  </p:iterate>
                                  <p:childTnLst>
                                    <p:set>
                                      <p:cBhvr>
                                        <p:cTn id="42" dur="1" fill="hold">
                                          <p:stCondLst>
                                            <p:cond delay="0"/>
                                          </p:stCondLst>
                                        </p:cTn>
                                        <p:tgtEl>
                                          <p:spTgt spid="6">
                                            <p:txEl>
                                              <p:pRg st="4" end="4"/>
                                            </p:txEl>
                                          </p:spTgt>
                                        </p:tgtEl>
                                        <p:attrNameLst>
                                          <p:attrName>style.visibility</p:attrName>
                                        </p:attrNameLst>
                                      </p:cBhvr>
                                      <p:to>
                                        <p:strVal val="visible"/>
                                      </p:to>
                                    </p:set>
                                    <p:set>
                                      <p:cBhvr>
                                        <p:cTn id="43" dur="455" fill="hold">
                                          <p:stCondLst>
                                            <p:cond delay="0"/>
                                          </p:stCondLst>
                                        </p:cTn>
                                        <p:tgtEl>
                                          <p:spTgt spid="6">
                                            <p:txEl>
                                              <p:pRg st="4" end="4"/>
                                            </p:txEl>
                                          </p:spTgt>
                                        </p:tgtEl>
                                        <p:attrNameLst>
                                          <p:attrName>style.rotation</p:attrName>
                                        </p:attrNameLst>
                                      </p:cBhvr>
                                      <p:to>
                                        <p:strVal val="-45.0"/>
                                      </p:to>
                                    </p:set>
                                    <p:anim calcmode="lin" valueType="num">
                                      <p:cBhvr>
                                        <p:cTn id="44" dur="455" fill="hold">
                                          <p:stCondLst>
                                            <p:cond delay="455"/>
                                          </p:stCondLst>
                                        </p:cTn>
                                        <p:tgtEl>
                                          <p:spTgt spid="6">
                                            <p:txEl>
                                              <p:pRg st="4" end="4"/>
                                            </p:txEl>
                                          </p:spTgt>
                                        </p:tgtEl>
                                        <p:attrNameLst>
                                          <p:attrName>style.rotation</p:attrName>
                                        </p:attrNameLst>
                                      </p:cBhvr>
                                      <p:tavLst>
                                        <p:tav tm="0">
                                          <p:val>
                                            <p:fltVal val="-45"/>
                                          </p:val>
                                        </p:tav>
                                        <p:tav tm="69900">
                                          <p:val>
                                            <p:fltVal val="45"/>
                                          </p:val>
                                        </p:tav>
                                        <p:tav tm="100000">
                                          <p:val>
                                            <p:fltVal val="0"/>
                                          </p:val>
                                        </p:tav>
                                      </p:tavLst>
                                    </p:anim>
                                    <p:anim calcmode="lin" valueType="num">
                                      <p:cBhvr>
                                        <p:cTn id="45" dur="455" fill="hold">
                                          <p:stCondLst>
                                            <p:cond delay="0"/>
                                          </p:stCondLst>
                                        </p:cTn>
                                        <p:tgtEl>
                                          <p:spTgt spid="6">
                                            <p:txEl>
                                              <p:pRg st="4" end="4"/>
                                            </p:txEl>
                                          </p:spTgt>
                                        </p:tgtEl>
                                        <p:attrNameLst>
                                          <p:attrName>ppt_y</p:attrName>
                                        </p:attrNameLst>
                                      </p:cBhvr>
                                      <p:tavLst>
                                        <p:tav tm="0">
                                          <p:val>
                                            <p:strVal val="#ppt_y-1"/>
                                          </p:val>
                                        </p:tav>
                                        <p:tav tm="100000">
                                          <p:val>
                                            <p:strVal val="#ppt_y-(0.354*#ppt_w-0.172*#ppt_h)"/>
                                          </p:val>
                                        </p:tav>
                                      </p:tavLst>
                                    </p:anim>
                                    <p:anim calcmode="lin" valueType="num">
                                      <p:cBhvr>
                                        <p:cTn id="46" dur="156" decel="50000" autoRev="1" fill="hold">
                                          <p:stCondLst>
                                            <p:cond delay="455"/>
                                          </p:stCondLst>
                                        </p:cTn>
                                        <p:tgtEl>
                                          <p:spTgt spid="6">
                                            <p:txEl>
                                              <p:pRg st="4" end="4"/>
                                            </p:txEl>
                                          </p:spTgt>
                                        </p:tgtEl>
                                        <p:attrNameLst>
                                          <p:attrName>ppt_y</p:attrName>
                                        </p:attrNameLst>
                                      </p:cBhvr>
                                      <p:tavLst>
                                        <p:tav tm="0">
                                          <p:val>
                                            <p:strVal val="#ppt_y-(0.354*#ppt_w-0.172*#ppt_h)"/>
                                          </p:val>
                                        </p:tav>
                                        <p:tav tm="100000">
                                          <p:val>
                                            <p:strVal val="#ppt_y-(0.354*#ppt_w-0.172*#ppt_h)-#ppt_h/2"/>
                                          </p:val>
                                        </p:tav>
                                      </p:tavLst>
                                    </p:anim>
                                    <p:anim calcmode="lin" valueType="num">
                                      <p:cBhvr>
                                        <p:cTn id="47" dur="136" fill="hold">
                                          <p:stCondLst>
                                            <p:cond delay="864"/>
                                          </p:stCondLst>
                                        </p:cTn>
                                        <p:tgtEl>
                                          <p:spTgt spid="6">
                                            <p:txEl>
                                              <p:pRg st="4" end="4"/>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38" presetClass="entr" presetSubtype="0" accel="50000" fill="hold" grpId="0" nodeType="clickEffect">
                                  <p:stCondLst>
                                    <p:cond delay="0"/>
                                  </p:stCondLst>
                                  <p:iterate type="lt">
                                    <p:tmPct val="50000"/>
                                  </p:iterate>
                                  <p:childTnLst>
                                    <p:set>
                                      <p:cBhvr>
                                        <p:cTn id="51" dur="1" fill="hold">
                                          <p:stCondLst>
                                            <p:cond delay="0"/>
                                          </p:stCondLst>
                                        </p:cTn>
                                        <p:tgtEl>
                                          <p:spTgt spid="6">
                                            <p:txEl>
                                              <p:pRg st="5" end="5"/>
                                            </p:txEl>
                                          </p:spTgt>
                                        </p:tgtEl>
                                        <p:attrNameLst>
                                          <p:attrName>style.visibility</p:attrName>
                                        </p:attrNameLst>
                                      </p:cBhvr>
                                      <p:to>
                                        <p:strVal val="visible"/>
                                      </p:to>
                                    </p:set>
                                    <p:set>
                                      <p:cBhvr>
                                        <p:cTn id="52" dur="455" fill="hold">
                                          <p:stCondLst>
                                            <p:cond delay="0"/>
                                          </p:stCondLst>
                                        </p:cTn>
                                        <p:tgtEl>
                                          <p:spTgt spid="6">
                                            <p:txEl>
                                              <p:pRg st="5" end="5"/>
                                            </p:txEl>
                                          </p:spTgt>
                                        </p:tgtEl>
                                        <p:attrNameLst>
                                          <p:attrName>style.rotation</p:attrName>
                                        </p:attrNameLst>
                                      </p:cBhvr>
                                      <p:to>
                                        <p:strVal val="-45.0"/>
                                      </p:to>
                                    </p:set>
                                    <p:anim calcmode="lin" valueType="num">
                                      <p:cBhvr>
                                        <p:cTn id="53" dur="455" fill="hold">
                                          <p:stCondLst>
                                            <p:cond delay="455"/>
                                          </p:stCondLst>
                                        </p:cTn>
                                        <p:tgtEl>
                                          <p:spTgt spid="6">
                                            <p:txEl>
                                              <p:pRg st="5" end="5"/>
                                            </p:txEl>
                                          </p:spTgt>
                                        </p:tgtEl>
                                        <p:attrNameLst>
                                          <p:attrName>style.rotation</p:attrName>
                                        </p:attrNameLst>
                                      </p:cBhvr>
                                      <p:tavLst>
                                        <p:tav tm="0">
                                          <p:val>
                                            <p:fltVal val="-45"/>
                                          </p:val>
                                        </p:tav>
                                        <p:tav tm="69900">
                                          <p:val>
                                            <p:fltVal val="45"/>
                                          </p:val>
                                        </p:tav>
                                        <p:tav tm="100000">
                                          <p:val>
                                            <p:fltVal val="0"/>
                                          </p:val>
                                        </p:tav>
                                      </p:tavLst>
                                    </p:anim>
                                    <p:anim calcmode="lin" valueType="num">
                                      <p:cBhvr>
                                        <p:cTn id="54" dur="455" fill="hold">
                                          <p:stCondLst>
                                            <p:cond delay="0"/>
                                          </p:stCondLst>
                                        </p:cTn>
                                        <p:tgtEl>
                                          <p:spTgt spid="6">
                                            <p:txEl>
                                              <p:pRg st="5" end="5"/>
                                            </p:txEl>
                                          </p:spTgt>
                                        </p:tgtEl>
                                        <p:attrNameLst>
                                          <p:attrName>ppt_y</p:attrName>
                                        </p:attrNameLst>
                                      </p:cBhvr>
                                      <p:tavLst>
                                        <p:tav tm="0">
                                          <p:val>
                                            <p:strVal val="#ppt_y-1"/>
                                          </p:val>
                                        </p:tav>
                                        <p:tav tm="100000">
                                          <p:val>
                                            <p:strVal val="#ppt_y-(0.354*#ppt_w-0.172*#ppt_h)"/>
                                          </p:val>
                                        </p:tav>
                                      </p:tavLst>
                                    </p:anim>
                                    <p:anim calcmode="lin" valueType="num">
                                      <p:cBhvr>
                                        <p:cTn id="55" dur="156" decel="50000" autoRev="1" fill="hold">
                                          <p:stCondLst>
                                            <p:cond delay="455"/>
                                          </p:stCondLst>
                                        </p:cTn>
                                        <p:tgtEl>
                                          <p:spTgt spid="6">
                                            <p:txEl>
                                              <p:pRg st="5" end="5"/>
                                            </p:txEl>
                                          </p:spTgt>
                                        </p:tgtEl>
                                        <p:attrNameLst>
                                          <p:attrName>ppt_y</p:attrName>
                                        </p:attrNameLst>
                                      </p:cBhvr>
                                      <p:tavLst>
                                        <p:tav tm="0">
                                          <p:val>
                                            <p:strVal val="#ppt_y-(0.354*#ppt_w-0.172*#ppt_h)"/>
                                          </p:val>
                                        </p:tav>
                                        <p:tav tm="100000">
                                          <p:val>
                                            <p:strVal val="#ppt_y-(0.354*#ppt_w-0.172*#ppt_h)-#ppt_h/2"/>
                                          </p:val>
                                        </p:tav>
                                      </p:tavLst>
                                    </p:anim>
                                    <p:anim calcmode="lin" valueType="num">
                                      <p:cBhvr>
                                        <p:cTn id="56" dur="136" fill="hold">
                                          <p:stCondLst>
                                            <p:cond delay="864"/>
                                          </p:stCondLst>
                                        </p:cTn>
                                        <p:tgtEl>
                                          <p:spTgt spid="6">
                                            <p:txEl>
                                              <p:pRg st="5" end="5"/>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4">
            <a:extLst>
              <a:ext uri="{FF2B5EF4-FFF2-40B4-BE49-F238E27FC236}">
                <a16:creationId xmlns:a16="http://schemas.microsoft.com/office/drawing/2014/main" id="{13D181F3-BE26-D14E-A0D6-DDF768C5CD36}"/>
              </a:ext>
            </a:extLst>
          </p:cNvPr>
          <p:cNvSpPr>
            <a:spLocks noGrp="1"/>
          </p:cNvSpPr>
          <p:nvPr>
            <p:ph type="title"/>
          </p:nvPr>
        </p:nvSpPr>
        <p:spPr>
          <a:xfrm>
            <a:off x="1524000" y="274638"/>
            <a:ext cx="9144000" cy="1143000"/>
          </a:xfrm>
        </p:spPr>
        <p:txBody>
          <a:bodyPr/>
          <a:lstStyle/>
          <a:p>
            <a:pPr eaLnBrk="1" hangingPunct="1"/>
            <a:r>
              <a:rPr lang="en-US" altLang="tr-TR"/>
              <a:t>Central Bank Services given to Banks</a:t>
            </a:r>
          </a:p>
        </p:txBody>
      </p:sp>
      <p:sp>
        <p:nvSpPr>
          <p:cNvPr id="6" name="Content Placeholder 5">
            <a:extLst>
              <a:ext uri="{FF2B5EF4-FFF2-40B4-BE49-F238E27FC236}">
                <a16:creationId xmlns:a16="http://schemas.microsoft.com/office/drawing/2014/main" id="{0F789C1F-ED82-0B48-BB01-2149D570BE67}"/>
              </a:ext>
            </a:extLst>
          </p:cNvPr>
          <p:cNvSpPr>
            <a:spLocks noGrp="1"/>
          </p:cNvSpPr>
          <p:nvPr>
            <p:ph idx="1"/>
          </p:nvPr>
        </p:nvSpPr>
        <p:spPr/>
        <p:txBody>
          <a:bodyPr/>
          <a:lstStyle/>
          <a:p>
            <a:pPr eaLnBrk="1" hangingPunct="1"/>
            <a:r>
              <a:rPr lang="en-US" altLang="tr-TR" dirty="0"/>
              <a:t>7. Determine indicative Interest Rates</a:t>
            </a:r>
          </a:p>
          <a:p>
            <a:pPr eaLnBrk="1" hangingPunct="1"/>
            <a:r>
              <a:rPr lang="en-US" altLang="tr-TR" dirty="0"/>
              <a:t>8. Determine indicative Exchange Rates</a:t>
            </a:r>
          </a:p>
          <a:p>
            <a:pPr eaLnBrk="1" hangingPunct="1"/>
            <a:r>
              <a:rPr lang="en-US" altLang="tr-TR" dirty="0"/>
              <a:t>9. Risk Centralization service</a:t>
            </a:r>
          </a:p>
          <a:p>
            <a:pPr eaLnBrk="1" hangingPunct="1"/>
            <a:r>
              <a:rPr lang="en-US" altLang="tr-TR" dirty="0"/>
              <a:t>10. Hard Currency Supply (paper &amp; coins)</a:t>
            </a:r>
          </a:p>
          <a:p>
            <a:pPr eaLnBrk="1" hangingPunct="1"/>
            <a:r>
              <a:rPr lang="en-US" altLang="tr-TR" dirty="0"/>
              <a:t>11. REPO and Reverse REPO </a:t>
            </a:r>
            <a:r>
              <a:rPr lang="en-US" altLang="tr-TR"/>
              <a:t>&amp; SWAP services</a:t>
            </a:r>
            <a:endParaRPr lang="en-US" altLang="tr-TR" dirty="0"/>
          </a:p>
          <a:p>
            <a:pPr eaLnBrk="1" hangingPunct="1"/>
            <a:r>
              <a:rPr lang="en-US" altLang="tr-TR" dirty="0"/>
              <a:t>12. Rediscount Window Facility  </a:t>
            </a:r>
          </a:p>
          <a:p>
            <a:pPr eaLnBrk="1" hangingPunct="1"/>
            <a:endParaRPr lang="en-US" altLang="tr-TR" dirty="0"/>
          </a:p>
          <a:p>
            <a:pPr eaLnBrk="1" hangingPunct="1"/>
            <a:endParaRPr lang="en-US" altLang="tr-TR" dirty="0"/>
          </a:p>
        </p:txBody>
      </p:sp>
      <p:sp>
        <p:nvSpPr>
          <p:cNvPr id="23556" name="Slide Number Placeholder 3">
            <a:extLst>
              <a:ext uri="{FF2B5EF4-FFF2-40B4-BE49-F238E27FC236}">
                <a16:creationId xmlns:a16="http://schemas.microsoft.com/office/drawing/2014/main" id="{E1F33C1E-4699-394F-BF9C-C4C64D37356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BBA56756-33E3-544F-BE2F-01678AEC964C}" type="slidenum">
              <a:rPr lang="en-US" altLang="tr-TR" sz="1200">
                <a:solidFill>
                  <a:srgbClr val="898989"/>
                </a:solidFill>
              </a:rPr>
              <a:pPr>
                <a:spcBef>
                  <a:spcPct val="0"/>
                </a:spcBef>
                <a:buFontTx/>
                <a:buNone/>
              </a:pPr>
              <a:t>13</a:t>
            </a:fld>
            <a:endParaRPr lang="en-US" altLang="tr-TR" sz="1200">
              <a:solidFill>
                <a:srgbClr val="898989"/>
              </a:solidFill>
            </a:endParaRPr>
          </a:p>
        </p:txBody>
      </p:sp>
      <p:sp>
        <p:nvSpPr>
          <p:cNvPr id="7" name="Footer Placeholder 6">
            <a:extLst>
              <a:ext uri="{FF2B5EF4-FFF2-40B4-BE49-F238E27FC236}">
                <a16:creationId xmlns:a16="http://schemas.microsoft.com/office/drawing/2014/main" id="{3D121A63-4E6B-DF45-AF3C-28B13D31296B}"/>
              </a:ext>
            </a:extLst>
          </p:cNvPr>
          <p:cNvSpPr>
            <a:spLocks noGrp="1"/>
          </p:cNvSpPr>
          <p:nvPr>
            <p:ph type="ftr" sz="quarter" idx="11"/>
          </p:nvPr>
        </p:nvSpPr>
        <p:spPr/>
        <p:txBody>
          <a:bodyPr/>
          <a:lstStyle/>
          <a:p>
            <a:pPr>
              <a:defRPr/>
            </a:pPr>
            <a:r>
              <a:rPr lang="en-US"/>
              <a:t>bulentsenver@gmail.com</a:t>
            </a:r>
          </a:p>
        </p:txBody>
      </p:sp>
    </p:spTree>
    <p:extLst>
      <p:ext uri="{BB962C8B-B14F-4D97-AF65-F5344CB8AC3E}">
        <p14:creationId xmlns:p14="http://schemas.microsoft.com/office/powerpoint/2010/main" val="13252848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6">
                                            <p:txEl>
                                              <p:pRg st="0" end="0"/>
                                            </p:txEl>
                                          </p:spTgt>
                                        </p:tgtEl>
                                        <p:attrNameLst>
                                          <p:attrName>style.visibility</p:attrName>
                                        </p:attrNameLst>
                                      </p:cBhvr>
                                      <p:to>
                                        <p:strVal val="visible"/>
                                      </p:to>
                                    </p:set>
                                    <p:set>
                                      <p:cBhvr>
                                        <p:cTn id="7" dur="455" fill="hold">
                                          <p:stCondLst>
                                            <p:cond delay="0"/>
                                          </p:stCondLst>
                                        </p:cTn>
                                        <p:tgtEl>
                                          <p:spTgt spid="6">
                                            <p:txEl>
                                              <p:pRg st="0" end="0"/>
                                            </p:txEl>
                                          </p:spTgt>
                                        </p:tgtEl>
                                        <p:attrNameLst>
                                          <p:attrName>style.rotation</p:attrName>
                                        </p:attrNameLst>
                                      </p:cBhvr>
                                      <p:to>
                                        <p:strVal val="-45.0"/>
                                      </p:to>
                                    </p:set>
                                    <p:anim calcmode="lin" valueType="num">
                                      <p:cBhvr>
                                        <p:cTn id="8" dur="455" fill="hold">
                                          <p:stCondLst>
                                            <p:cond delay="455"/>
                                          </p:stCondLst>
                                        </p:cTn>
                                        <p:tgtEl>
                                          <p:spTgt spid="6">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6">
                                            <p:txEl>
                                              <p:pRg st="0" end="0"/>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6">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6">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nodeType="clickPar">
                      <p:stCondLst>
                        <p:cond delay="indefinite"/>
                      </p:stCondLst>
                      <p:childTnLst>
                        <p:par>
                          <p:cTn id="13" fill="hold" nodeType="withGroup">
                            <p:stCondLst>
                              <p:cond delay="0"/>
                            </p:stCondLst>
                            <p:childTnLst>
                              <p:par>
                                <p:cTn id="14" presetID="38" presetClass="entr" presetSubtype="0" accel="50000" fill="hold" grpId="0" nodeType="clickEffect">
                                  <p:stCondLst>
                                    <p:cond delay="0"/>
                                  </p:stCondLst>
                                  <p:iterate type="lt">
                                    <p:tmPct val="50000"/>
                                  </p:iterate>
                                  <p:childTnLst>
                                    <p:set>
                                      <p:cBhvr>
                                        <p:cTn id="15" dur="1" fill="hold">
                                          <p:stCondLst>
                                            <p:cond delay="0"/>
                                          </p:stCondLst>
                                        </p:cTn>
                                        <p:tgtEl>
                                          <p:spTgt spid="6">
                                            <p:txEl>
                                              <p:pRg st="1" end="1"/>
                                            </p:txEl>
                                          </p:spTgt>
                                        </p:tgtEl>
                                        <p:attrNameLst>
                                          <p:attrName>style.visibility</p:attrName>
                                        </p:attrNameLst>
                                      </p:cBhvr>
                                      <p:to>
                                        <p:strVal val="visible"/>
                                      </p:to>
                                    </p:set>
                                    <p:set>
                                      <p:cBhvr>
                                        <p:cTn id="16" dur="455" fill="hold">
                                          <p:stCondLst>
                                            <p:cond delay="0"/>
                                          </p:stCondLst>
                                        </p:cTn>
                                        <p:tgtEl>
                                          <p:spTgt spid="6">
                                            <p:txEl>
                                              <p:pRg st="1" end="1"/>
                                            </p:txEl>
                                          </p:spTgt>
                                        </p:tgtEl>
                                        <p:attrNameLst>
                                          <p:attrName>style.rotation</p:attrName>
                                        </p:attrNameLst>
                                      </p:cBhvr>
                                      <p:to>
                                        <p:strVal val="-45.0"/>
                                      </p:to>
                                    </p:set>
                                    <p:anim calcmode="lin" valueType="num">
                                      <p:cBhvr>
                                        <p:cTn id="17" dur="455" fill="hold">
                                          <p:stCondLst>
                                            <p:cond delay="455"/>
                                          </p:stCondLst>
                                        </p:cTn>
                                        <p:tgtEl>
                                          <p:spTgt spid="6">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18" dur="455" fill="hold">
                                          <p:stCondLst>
                                            <p:cond delay="0"/>
                                          </p:stCondLst>
                                        </p:cTn>
                                        <p:tgtEl>
                                          <p:spTgt spid="6">
                                            <p:txEl>
                                              <p:pRg st="1" end="1"/>
                                            </p:txEl>
                                          </p:spTgt>
                                        </p:tgtEl>
                                        <p:attrNameLst>
                                          <p:attrName>ppt_y</p:attrName>
                                        </p:attrNameLst>
                                      </p:cBhvr>
                                      <p:tavLst>
                                        <p:tav tm="0">
                                          <p:val>
                                            <p:strVal val="#ppt_y-1"/>
                                          </p:val>
                                        </p:tav>
                                        <p:tav tm="100000">
                                          <p:val>
                                            <p:strVal val="#ppt_y-(0.354*#ppt_w-0.172*#ppt_h)"/>
                                          </p:val>
                                        </p:tav>
                                      </p:tavLst>
                                    </p:anim>
                                    <p:anim calcmode="lin" valueType="num">
                                      <p:cBhvr>
                                        <p:cTn id="19" dur="156" decel="50000" autoRev="1" fill="hold">
                                          <p:stCondLst>
                                            <p:cond delay="455"/>
                                          </p:stCondLst>
                                        </p:cTn>
                                        <p:tgtEl>
                                          <p:spTgt spid="6">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20" dur="136" fill="hold">
                                          <p:stCondLst>
                                            <p:cond delay="864"/>
                                          </p:stCondLst>
                                        </p:cTn>
                                        <p:tgtEl>
                                          <p:spTgt spid="6">
                                            <p:txEl>
                                              <p:pRg st="1" end="1"/>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38" presetClass="entr" presetSubtype="0" accel="50000" fill="hold" grpId="0" nodeType="clickEffect">
                                  <p:stCondLst>
                                    <p:cond delay="0"/>
                                  </p:stCondLst>
                                  <p:iterate type="lt">
                                    <p:tmPct val="50000"/>
                                  </p:iterate>
                                  <p:childTnLst>
                                    <p:set>
                                      <p:cBhvr>
                                        <p:cTn id="24" dur="1" fill="hold">
                                          <p:stCondLst>
                                            <p:cond delay="0"/>
                                          </p:stCondLst>
                                        </p:cTn>
                                        <p:tgtEl>
                                          <p:spTgt spid="6">
                                            <p:txEl>
                                              <p:pRg st="2" end="2"/>
                                            </p:txEl>
                                          </p:spTgt>
                                        </p:tgtEl>
                                        <p:attrNameLst>
                                          <p:attrName>style.visibility</p:attrName>
                                        </p:attrNameLst>
                                      </p:cBhvr>
                                      <p:to>
                                        <p:strVal val="visible"/>
                                      </p:to>
                                    </p:set>
                                    <p:set>
                                      <p:cBhvr>
                                        <p:cTn id="25" dur="455" fill="hold">
                                          <p:stCondLst>
                                            <p:cond delay="0"/>
                                          </p:stCondLst>
                                        </p:cTn>
                                        <p:tgtEl>
                                          <p:spTgt spid="6">
                                            <p:txEl>
                                              <p:pRg st="2" end="2"/>
                                            </p:txEl>
                                          </p:spTgt>
                                        </p:tgtEl>
                                        <p:attrNameLst>
                                          <p:attrName>style.rotation</p:attrName>
                                        </p:attrNameLst>
                                      </p:cBhvr>
                                      <p:to>
                                        <p:strVal val="-45.0"/>
                                      </p:to>
                                    </p:set>
                                    <p:anim calcmode="lin" valueType="num">
                                      <p:cBhvr>
                                        <p:cTn id="26" dur="455" fill="hold">
                                          <p:stCondLst>
                                            <p:cond delay="455"/>
                                          </p:stCondLst>
                                        </p:cTn>
                                        <p:tgtEl>
                                          <p:spTgt spid="6">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27" dur="455" fill="hold">
                                          <p:stCondLst>
                                            <p:cond delay="0"/>
                                          </p:stCondLst>
                                        </p:cTn>
                                        <p:tgtEl>
                                          <p:spTgt spid="6">
                                            <p:txEl>
                                              <p:pRg st="2" end="2"/>
                                            </p:txEl>
                                          </p:spTgt>
                                        </p:tgtEl>
                                        <p:attrNameLst>
                                          <p:attrName>ppt_y</p:attrName>
                                        </p:attrNameLst>
                                      </p:cBhvr>
                                      <p:tavLst>
                                        <p:tav tm="0">
                                          <p:val>
                                            <p:strVal val="#ppt_y-1"/>
                                          </p:val>
                                        </p:tav>
                                        <p:tav tm="100000">
                                          <p:val>
                                            <p:strVal val="#ppt_y-(0.354*#ppt_w-0.172*#ppt_h)"/>
                                          </p:val>
                                        </p:tav>
                                      </p:tavLst>
                                    </p:anim>
                                    <p:anim calcmode="lin" valueType="num">
                                      <p:cBhvr>
                                        <p:cTn id="28" dur="156" decel="50000" autoRev="1" fill="hold">
                                          <p:stCondLst>
                                            <p:cond delay="455"/>
                                          </p:stCondLst>
                                        </p:cTn>
                                        <p:tgtEl>
                                          <p:spTgt spid="6">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29" dur="136" fill="hold">
                                          <p:stCondLst>
                                            <p:cond delay="864"/>
                                          </p:stCondLst>
                                        </p:cTn>
                                        <p:tgtEl>
                                          <p:spTgt spid="6">
                                            <p:txEl>
                                              <p:pRg st="2" end="2"/>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38" presetClass="entr" presetSubtype="0" accel="50000" fill="hold" grpId="0" nodeType="clickEffect">
                                  <p:stCondLst>
                                    <p:cond delay="0"/>
                                  </p:stCondLst>
                                  <p:iterate type="lt">
                                    <p:tmPct val="50000"/>
                                  </p:iterate>
                                  <p:childTnLst>
                                    <p:set>
                                      <p:cBhvr>
                                        <p:cTn id="33" dur="1" fill="hold">
                                          <p:stCondLst>
                                            <p:cond delay="0"/>
                                          </p:stCondLst>
                                        </p:cTn>
                                        <p:tgtEl>
                                          <p:spTgt spid="6">
                                            <p:txEl>
                                              <p:pRg st="3" end="3"/>
                                            </p:txEl>
                                          </p:spTgt>
                                        </p:tgtEl>
                                        <p:attrNameLst>
                                          <p:attrName>style.visibility</p:attrName>
                                        </p:attrNameLst>
                                      </p:cBhvr>
                                      <p:to>
                                        <p:strVal val="visible"/>
                                      </p:to>
                                    </p:set>
                                    <p:set>
                                      <p:cBhvr>
                                        <p:cTn id="34" dur="455" fill="hold">
                                          <p:stCondLst>
                                            <p:cond delay="0"/>
                                          </p:stCondLst>
                                        </p:cTn>
                                        <p:tgtEl>
                                          <p:spTgt spid="6">
                                            <p:txEl>
                                              <p:pRg st="3" end="3"/>
                                            </p:txEl>
                                          </p:spTgt>
                                        </p:tgtEl>
                                        <p:attrNameLst>
                                          <p:attrName>style.rotation</p:attrName>
                                        </p:attrNameLst>
                                      </p:cBhvr>
                                      <p:to>
                                        <p:strVal val="-45.0"/>
                                      </p:to>
                                    </p:set>
                                    <p:anim calcmode="lin" valueType="num">
                                      <p:cBhvr>
                                        <p:cTn id="35" dur="455" fill="hold">
                                          <p:stCondLst>
                                            <p:cond delay="455"/>
                                          </p:stCondLst>
                                        </p:cTn>
                                        <p:tgtEl>
                                          <p:spTgt spid="6">
                                            <p:txEl>
                                              <p:pRg st="3" end="3"/>
                                            </p:txEl>
                                          </p:spTgt>
                                        </p:tgtEl>
                                        <p:attrNameLst>
                                          <p:attrName>style.rotation</p:attrName>
                                        </p:attrNameLst>
                                      </p:cBhvr>
                                      <p:tavLst>
                                        <p:tav tm="0">
                                          <p:val>
                                            <p:fltVal val="-45"/>
                                          </p:val>
                                        </p:tav>
                                        <p:tav tm="69900">
                                          <p:val>
                                            <p:fltVal val="45"/>
                                          </p:val>
                                        </p:tav>
                                        <p:tav tm="100000">
                                          <p:val>
                                            <p:fltVal val="0"/>
                                          </p:val>
                                        </p:tav>
                                      </p:tavLst>
                                    </p:anim>
                                    <p:anim calcmode="lin" valueType="num">
                                      <p:cBhvr>
                                        <p:cTn id="36" dur="455" fill="hold">
                                          <p:stCondLst>
                                            <p:cond delay="0"/>
                                          </p:stCondLst>
                                        </p:cTn>
                                        <p:tgtEl>
                                          <p:spTgt spid="6">
                                            <p:txEl>
                                              <p:pRg st="3" end="3"/>
                                            </p:txEl>
                                          </p:spTgt>
                                        </p:tgtEl>
                                        <p:attrNameLst>
                                          <p:attrName>ppt_y</p:attrName>
                                        </p:attrNameLst>
                                      </p:cBhvr>
                                      <p:tavLst>
                                        <p:tav tm="0">
                                          <p:val>
                                            <p:strVal val="#ppt_y-1"/>
                                          </p:val>
                                        </p:tav>
                                        <p:tav tm="100000">
                                          <p:val>
                                            <p:strVal val="#ppt_y-(0.354*#ppt_w-0.172*#ppt_h)"/>
                                          </p:val>
                                        </p:tav>
                                      </p:tavLst>
                                    </p:anim>
                                    <p:anim calcmode="lin" valueType="num">
                                      <p:cBhvr>
                                        <p:cTn id="37" dur="156" decel="50000" autoRev="1" fill="hold">
                                          <p:stCondLst>
                                            <p:cond delay="455"/>
                                          </p:stCondLst>
                                        </p:cTn>
                                        <p:tgtEl>
                                          <p:spTgt spid="6">
                                            <p:txEl>
                                              <p:pRg st="3" end="3"/>
                                            </p:txEl>
                                          </p:spTgt>
                                        </p:tgtEl>
                                        <p:attrNameLst>
                                          <p:attrName>ppt_y</p:attrName>
                                        </p:attrNameLst>
                                      </p:cBhvr>
                                      <p:tavLst>
                                        <p:tav tm="0">
                                          <p:val>
                                            <p:strVal val="#ppt_y-(0.354*#ppt_w-0.172*#ppt_h)"/>
                                          </p:val>
                                        </p:tav>
                                        <p:tav tm="100000">
                                          <p:val>
                                            <p:strVal val="#ppt_y-(0.354*#ppt_w-0.172*#ppt_h)-#ppt_h/2"/>
                                          </p:val>
                                        </p:tav>
                                      </p:tavLst>
                                    </p:anim>
                                    <p:anim calcmode="lin" valueType="num">
                                      <p:cBhvr>
                                        <p:cTn id="38" dur="136" fill="hold">
                                          <p:stCondLst>
                                            <p:cond delay="864"/>
                                          </p:stCondLst>
                                        </p:cTn>
                                        <p:tgtEl>
                                          <p:spTgt spid="6">
                                            <p:txEl>
                                              <p:pRg st="3" end="3"/>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38" presetClass="entr" presetSubtype="0" accel="50000" fill="hold" grpId="0" nodeType="clickEffect">
                                  <p:stCondLst>
                                    <p:cond delay="0"/>
                                  </p:stCondLst>
                                  <p:iterate type="lt">
                                    <p:tmPct val="50000"/>
                                  </p:iterate>
                                  <p:childTnLst>
                                    <p:set>
                                      <p:cBhvr>
                                        <p:cTn id="42" dur="1" fill="hold">
                                          <p:stCondLst>
                                            <p:cond delay="0"/>
                                          </p:stCondLst>
                                        </p:cTn>
                                        <p:tgtEl>
                                          <p:spTgt spid="6">
                                            <p:txEl>
                                              <p:pRg st="4" end="4"/>
                                            </p:txEl>
                                          </p:spTgt>
                                        </p:tgtEl>
                                        <p:attrNameLst>
                                          <p:attrName>style.visibility</p:attrName>
                                        </p:attrNameLst>
                                      </p:cBhvr>
                                      <p:to>
                                        <p:strVal val="visible"/>
                                      </p:to>
                                    </p:set>
                                    <p:set>
                                      <p:cBhvr>
                                        <p:cTn id="43" dur="455" fill="hold">
                                          <p:stCondLst>
                                            <p:cond delay="0"/>
                                          </p:stCondLst>
                                        </p:cTn>
                                        <p:tgtEl>
                                          <p:spTgt spid="6">
                                            <p:txEl>
                                              <p:pRg st="4" end="4"/>
                                            </p:txEl>
                                          </p:spTgt>
                                        </p:tgtEl>
                                        <p:attrNameLst>
                                          <p:attrName>style.rotation</p:attrName>
                                        </p:attrNameLst>
                                      </p:cBhvr>
                                      <p:to>
                                        <p:strVal val="-45.0"/>
                                      </p:to>
                                    </p:set>
                                    <p:anim calcmode="lin" valueType="num">
                                      <p:cBhvr>
                                        <p:cTn id="44" dur="455" fill="hold">
                                          <p:stCondLst>
                                            <p:cond delay="455"/>
                                          </p:stCondLst>
                                        </p:cTn>
                                        <p:tgtEl>
                                          <p:spTgt spid="6">
                                            <p:txEl>
                                              <p:pRg st="4" end="4"/>
                                            </p:txEl>
                                          </p:spTgt>
                                        </p:tgtEl>
                                        <p:attrNameLst>
                                          <p:attrName>style.rotation</p:attrName>
                                        </p:attrNameLst>
                                      </p:cBhvr>
                                      <p:tavLst>
                                        <p:tav tm="0">
                                          <p:val>
                                            <p:fltVal val="-45"/>
                                          </p:val>
                                        </p:tav>
                                        <p:tav tm="69900">
                                          <p:val>
                                            <p:fltVal val="45"/>
                                          </p:val>
                                        </p:tav>
                                        <p:tav tm="100000">
                                          <p:val>
                                            <p:fltVal val="0"/>
                                          </p:val>
                                        </p:tav>
                                      </p:tavLst>
                                    </p:anim>
                                    <p:anim calcmode="lin" valueType="num">
                                      <p:cBhvr>
                                        <p:cTn id="45" dur="455" fill="hold">
                                          <p:stCondLst>
                                            <p:cond delay="0"/>
                                          </p:stCondLst>
                                        </p:cTn>
                                        <p:tgtEl>
                                          <p:spTgt spid="6">
                                            <p:txEl>
                                              <p:pRg st="4" end="4"/>
                                            </p:txEl>
                                          </p:spTgt>
                                        </p:tgtEl>
                                        <p:attrNameLst>
                                          <p:attrName>ppt_y</p:attrName>
                                        </p:attrNameLst>
                                      </p:cBhvr>
                                      <p:tavLst>
                                        <p:tav tm="0">
                                          <p:val>
                                            <p:strVal val="#ppt_y-1"/>
                                          </p:val>
                                        </p:tav>
                                        <p:tav tm="100000">
                                          <p:val>
                                            <p:strVal val="#ppt_y-(0.354*#ppt_w-0.172*#ppt_h)"/>
                                          </p:val>
                                        </p:tav>
                                      </p:tavLst>
                                    </p:anim>
                                    <p:anim calcmode="lin" valueType="num">
                                      <p:cBhvr>
                                        <p:cTn id="46" dur="156" decel="50000" autoRev="1" fill="hold">
                                          <p:stCondLst>
                                            <p:cond delay="455"/>
                                          </p:stCondLst>
                                        </p:cTn>
                                        <p:tgtEl>
                                          <p:spTgt spid="6">
                                            <p:txEl>
                                              <p:pRg st="4" end="4"/>
                                            </p:txEl>
                                          </p:spTgt>
                                        </p:tgtEl>
                                        <p:attrNameLst>
                                          <p:attrName>ppt_y</p:attrName>
                                        </p:attrNameLst>
                                      </p:cBhvr>
                                      <p:tavLst>
                                        <p:tav tm="0">
                                          <p:val>
                                            <p:strVal val="#ppt_y-(0.354*#ppt_w-0.172*#ppt_h)"/>
                                          </p:val>
                                        </p:tav>
                                        <p:tav tm="100000">
                                          <p:val>
                                            <p:strVal val="#ppt_y-(0.354*#ppt_w-0.172*#ppt_h)-#ppt_h/2"/>
                                          </p:val>
                                        </p:tav>
                                      </p:tavLst>
                                    </p:anim>
                                    <p:anim calcmode="lin" valueType="num">
                                      <p:cBhvr>
                                        <p:cTn id="47" dur="136" fill="hold">
                                          <p:stCondLst>
                                            <p:cond delay="864"/>
                                          </p:stCondLst>
                                        </p:cTn>
                                        <p:tgtEl>
                                          <p:spTgt spid="6">
                                            <p:txEl>
                                              <p:pRg st="4" end="4"/>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38" presetClass="entr" presetSubtype="0" accel="50000" fill="hold" grpId="0" nodeType="clickEffect">
                                  <p:stCondLst>
                                    <p:cond delay="0"/>
                                  </p:stCondLst>
                                  <p:iterate type="lt">
                                    <p:tmPct val="50000"/>
                                  </p:iterate>
                                  <p:childTnLst>
                                    <p:set>
                                      <p:cBhvr>
                                        <p:cTn id="51" dur="1" fill="hold">
                                          <p:stCondLst>
                                            <p:cond delay="0"/>
                                          </p:stCondLst>
                                        </p:cTn>
                                        <p:tgtEl>
                                          <p:spTgt spid="6">
                                            <p:txEl>
                                              <p:pRg st="5" end="5"/>
                                            </p:txEl>
                                          </p:spTgt>
                                        </p:tgtEl>
                                        <p:attrNameLst>
                                          <p:attrName>style.visibility</p:attrName>
                                        </p:attrNameLst>
                                      </p:cBhvr>
                                      <p:to>
                                        <p:strVal val="visible"/>
                                      </p:to>
                                    </p:set>
                                    <p:set>
                                      <p:cBhvr>
                                        <p:cTn id="52" dur="455" fill="hold">
                                          <p:stCondLst>
                                            <p:cond delay="0"/>
                                          </p:stCondLst>
                                        </p:cTn>
                                        <p:tgtEl>
                                          <p:spTgt spid="6">
                                            <p:txEl>
                                              <p:pRg st="5" end="5"/>
                                            </p:txEl>
                                          </p:spTgt>
                                        </p:tgtEl>
                                        <p:attrNameLst>
                                          <p:attrName>style.rotation</p:attrName>
                                        </p:attrNameLst>
                                      </p:cBhvr>
                                      <p:to>
                                        <p:strVal val="-45.0"/>
                                      </p:to>
                                    </p:set>
                                    <p:anim calcmode="lin" valueType="num">
                                      <p:cBhvr>
                                        <p:cTn id="53" dur="455" fill="hold">
                                          <p:stCondLst>
                                            <p:cond delay="455"/>
                                          </p:stCondLst>
                                        </p:cTn>
                                        <p:tgtEl>
                                          <p:spTgt spid="6">
                                            <p:txEl>
                                              <p:pRg st="5" end="5"/>
                                            </p:txEl>
                                          </p:spTgt>
                                        </p:tgtEl>
                                        <p:attrNameLst>
                                          <p:attrName>style.rotation</p:attrName>
                                        </p:attrNameLst>
                                      </p:cBhvr>
                                      <p:tavLst>
                                        <p:tav tm="0">
                                          <p:val>
                                            <p:fltVal val="-45"/>
                                          </p:val>
                                        </p:tav>
                                        <p:tav tm="69900">
                                          <p:val>
                                            <p:fltVal val="45"/>
                                          </p:val>
                                        </p:tav>
                                        <p:tav tm="100000">
                                          <p:val>
                                            <p:fltVal val="0"/>
                                          </p:val>
                                        </p:tav>
                                      </p:tavLst>
                                    </p:anim>
                                    <p:anim calcmode="lin" valueType="num">
                                      <p:cBhvr>
                                        <p:cTn id="54" dur="455" fill="hold">
                                          <p:stCondLst>
                                            <p:cond delay="0"/>
                                          </p:stCondLst>
                                        </p:cTn>
                                        <p:tgtEl>
                                          <p:spTgt spid="6">
                                            <p:txEl>
                                              <p:pRg st="5" end="5"/>
                                            </p:txEl>
                                          </p:spTgt>
                                        </p:tgtEl>
                                        <p:attrNameLst>
                                          <p:attrName>ppt_y</p:attrName>
                                        </p:attrNameLst>
                                      </p:cBhvr>
                                      <p:tavLst>
                                        <p:tav tm="0">
                                          <p:val>
                                            <p:strVal val="#ppt_y-1"/>
                                          </p:val>
                                        </p:tav>
                                        <p:tav tm="100000">
                                          <p:val>
                                            <p:strVal val="#ppt_y-(0.354*#ppt_w-0.172*#ppt_h)"/>
                                          </p:val>
                                        </p:tav>
                                      </p:tavLst>
                                    </p:anim>
                                    <p:anim calcmode="lin" valueType="num">
                                      <p:cBhvr>
                                        <p:cTn id="55" dur="156" decel="50000" autoRev="1" fill="hold">
                                          <p:stCondLst>
                                            <p:cond delay="455"/>
                                          </p:stCondLst>
                                        </p:cTn>
                                        <p:tgtEl>
                                          <p:spTgt spid="6">
                                            <p:txEl>
                                              <p:pRg st="5" end="5"/>
                                            </p:txEl>
                                          </p:spTgt>
                                        </p:tgtEl>
                                        <p:attrNameLst>
                                          <p:attrName>ppt_y</p:attrName>
                                        </p:attrNameLst>
                                      </p:cBhvr>
                                      <p:tavLst>
                                        <p:tav tm="0">
                                          <p:val>
                                            <p:strVal val="#ppt_y-(0.354*#ppt_w-0.172*#ppt_h)"/>
                                          </p:val>
                                        </p:tav>
                                        <p:tav tm="100000">
                                          <p:val>
                                            <p:strVal val="#ppt_y-(0.354*#ppt_w-0.172*#ppt_h)-#ppt_h/2"/>
                                          </p:val>
                                        </p:tav>
                                      </p:tavLst>
                                    </p:anim>
                                    <p:anim calcmode="lin" valueType="num">
                                      <p:cBhvr>
                                        <p:cTn id="56" dur="136" fill="hold">
                                          <p:stCondLst>
                                            <p:cond delay="864"/>
                                          </p:stCondLst>
                                        </p:cTn>
                                        <p:tgtEl>
                                          <p:spTgt spid="6">
                                            <p:txEl>
                                              <p:pRg st="5" end="5"/>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9">
            <a:extLst>
              <a:ext uri="{FF2B5EF4-FFF2-40B4-BE49-F238E27FC236}">
                <a16:creationId xmlns:a16="http://schemas.microsoft.com/office/drawing/2014/main" id="{E8D26D43-F91E-1440-9EE4-21A8904F745F}"/>
              </a:ext>
            </a:extLst>
          </p:cNvPr>
          <p:cNvSpPr txBox="1">
            <a:spLocks noChangeArrowheads="1"/>
          </p:cNvSpPr>
          <p:nvPr/>
        </p:nvSpPr>
        <p:spPr bwMode="auto">
          <a:xfrm>
            <a:off x="5014914" y="6186489"/>
            <a:ext cx="2192337"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tr-TR" sz="1600">
                <a:solidFill>
                  <a:srgbClr val="631E11"/>
                </a:solidFill>
                <a:latin typeface="Arial" panose="020B0604020202020204" pitchFamily="34" charset="0"/>
              </a:rPr>
              <a:t>Central Bank Strategy</a:t>
            </a:r>
          </a:p>
        </p:txBody>
      </p:sp>
      <p:sp>
        <p:nvSpPr>
          <p:cNvPr id="24579" name="Rectangle 14">
            <a:extLst>
              <a:ext uri="{FF2B5EF4-FFF2-40B4-BE49-F238E27FC236}">
                <a16:creationId xmlns:a16="http://schemas.microsoft.com/office/drawing/2014/main" id="{A928BA42-BDD2-434E-BAAA-97FEC7F7E223}"/>
              </a:ext>
            </a:extLst>
          </p:cNvPr>
          <p:cNvSpPr>
            <a:spLocks noGrp="1" noChangeArrowheads="1"/>
          </p:cNvSpPr>
          <p:nvPr>
            <p:ph type="title"/>
          </p:nvPr>
        </p:nvSpPr>
        <p:spPr>
          <a:xfrm>
            <a:off x="1981200" y="0"/>
            <a:ext cx="8229600" cy="1143000"/>
          </a:xfrm>
        </p:spPr>
        <p:txBody>
          <a:bodyPr/>
          <a:lstStyle/>
          <a:p>
            <a:r>
              <a:rPr lang="en-US" altLang="tr-TR" sz="3600"/>
              <a:t>Central Bank Strategy: </a:t>
            </a:r>
            <a:br>
              <a:rPr lang="en-US" altLang="tr-TR" sz="3600"/>
            </a:br>
            <a:r>
              <a:rPr lang="en-US" altLang="tr-TR" sz="3600"/>
              <a:t>Use of Targets</a:t>
            </a:r>
          </a:p>
        </p:txBody>
      </p:sp>
      <p:pic>
        <p:nvPicPr>
          <p:cNvPr id="24580" name="Picture 15" descr="mishkin_08F06.gif                                              0022DA25Macintosh HD                   BB9C66DE:">
            <a:extLst>
              <a:ext uri="{FF2B5EF4-FFF2-40B4-BE49-F238E27FC236}">
                <a16:creationId xmlns:a16="http://schemas.microsoft.com/office/drawing/2014/main" id="{92A12F06-C780-7B46-9EB2-F06480BD7E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143000"/>
            <a:ext cx="9144000" cy="455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1" name="Slide Number Placeholder 4">
            <a:extLst>
              <a:ext uri="{FF2B5EF4-FFF2-40B4-BE49-F238E27FC236}">
                <a16:creationId xmlns:a16="http://schemas.microsoft.com/office/drawing/2014/main" id="{71D2455B-335A-7144-8808-21E3374C202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A1ED063B-50A4-C546-8AE4-0115F43AE322}" type="slidenum">
              <a:rPr lang="en-US" altLang="tr-TR" sz="1200">
                <a:solidFill>
                  <a:srgbClr val="898989"/>
                </a:solidFill>
              </a:rPr>
              <a:pPr>
                <a:spcBef>
                  <a:spcPct val="0"/>
                </a:spcBef>
                <a:buFontTx/>
                <a:buNone/>
              </a:pPr>
              <a:t>14</a:t>
            </a:fld>
            <a:endParaRPr lang="en-US" altLang="tr-TR" sz="1200">
              <a:solidFill>
                <a:srgbClr val="898989"/>
              </a:solidFill>
            </a:endParaRPr>
          </a:p>
        </p:txBody>
      </p:sp>
      <p:sp>
        <p:nvSpPr>
          <p:cNvPr id="6" name="Footer Placeholder 5">
            <a:extLst>
              <a:ext uri="{FF2B5EF4-FFF2-40B4-BE49-F238E27FC236}">
                <a16:creationId xmlns:a16="http://schemas.microsoft.com/office/drawing/2014/main" id="{E73741AB-9EF0-A449-9BAA-D350394BE0DD}"/>
              </a:ext>
            </a:extLst>
          </p:cNvPr>
          <p:cNvSpPr>
            <a:spLocks noGrp="1"/>
          </p:cNvSpPr>
          <p:nvPr>
            <p:ph type="ftr" sz="quarter" idx="11"/>
          </p:nvPr>
        </p:nvSpPr>
        <p:spPr/>
        <p:txBody>
          <a:bodyPr/>
          <a:lstStyle/>
          <a:p>
            <a:pPr>
              <a:defRPr/>
            </a:pPr>
            <a:r>
              <a:rPr lang="en-US"/>
              <a:t>bulentsenver@gmail.com</a:t>
            </a:r>
          </a:p>
        </p:txBody>
      </p:sp>
    </p:spTree>
    <p:extLst>
      <p:ext uri="{BB962C8B-B14F-4D97-AF65-F5344CB8AC3E}">
        <p14:creationId xmlns:p14="http://schemas.microsoft.com/office/powerpoint/2010/main" val="1026710029"/>
      </p:ext>
    </p:extLst>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a:extLst>
              <a:ext uri="{FF2B5EF4-FFF2-40B4-BE49-F238E27FC236}">
                <a16:creationId xmlns:a16="http://schemas.microsoft.com/office/drawing/2014/main" id="{4D436746-4CCB-254A-BD65-FA059FE8CF85}"/>
              </a:ext>
            </a:extLst>
          </p:cNvPr>
          <p:cNvSpPr>
            <a:spLocks noGrp="1"/>
          </p:cNvSpPr>
          <p:nvPr>
            <p:ph type="sldNum" sz="quarter" idx="12"/>
          </p:nvPr>
        </p:nvSpPr>
        <p:spPr bwMode="auto">
          <a:xfrm>
            <a:off x="4648200" y="6356351"/>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tr-TR" sz="1200">
                <a:solidFill>
                  <a:srgbClr val="898989"/>
                </a:solidFill>
              </a:rPr>
              <a:t>7-</a:t>
            </a:r>
            <a:fld id="{826554BA-2002-C542-A315-E4E358E4FF59}" type="slidenum">
              <a:rPr lang="en-US" altLang="tr-TR" sz="1200">
                <a:solidFill>
                  <a:srgbClr val="898989"/>
                </a:solidFill>
              </a:rPr>
              <a:pPr algn="ctr">
                <a:spcBef>
                  <a:spcPct val="0"/>
                </a:spcBef>
                <a:buFontTx/>
                <a:buNone/>
              </a:pPr>
              <a:t>15</a:t>
            </a:fld>
            <a:endParaRPr lang="en-CA" altLang="tr-TR" sz="1200">
              <a:solidFill>
                <a:srgbClr val="898989"/>
              </a:solidFill>
            </a:endParaRPr>
          </a:p>
        </p:txBody>
      </p:sp>
      <p:sp>
        <p:nvSpPr>
          <p:cNvPr id="25603" name="Rectangle 2">
            <a:extLst>
              <a:ext uri="{FF2B5EF4-FFF2-40B4-BE49-F238E27FC236}">
                <a16:creationId xmlns:a16="http://schemas.microsoft.com/office/drawing/2014/main" id="{7192FA8A-0C64-4D45-988F-474F0F92AEE5}"/>
              </a:ext>
            </a:extLst>
          </p:cNvPr>
          <p:cNvSpPr>
            <a:spLocks noGrp="1" noChangeArrowheads="1"/>
          </p:cNvSpPr>
          <p:nvPr>
            <p:ph type="title"/>
          </p:nvPr>
        </p:nvSpPr>
        <p:spPr/>
        <p:txBody>
          <a:bodyPr/>
          <a:lstStyle/>
          <a:p>
            <a:r>
              <a:rPr lang="en-US" altLang="tr-TR"/>
              <a:t>Should the Fed (Central Bank) Be Independent?</a:t>
            </a:r>
          </a:p>
        </p:txBody>
      </p:sp>
      <p:sp>
        <p:nvSpPr>
          <p:cNvPr id="25604" name="Rectangle 3">
            <a:extLst>
              <a:ext uri="{FF2B5EF4-FFF2-40B4-BE49-F238E27FC236}">
                <a16:creationId xmlns:a16="http://schemas.microsoft.com/office/drawing/2014/main" id="{AF77B746-E067-214F-8268-076620C1BFEC}"/>
              </a:ext>
            </a:extLst>
          </p:cNvPr>
          <p:cNvSpPr>
            <a:spLocks noGrp="1" noChangeArrowheads="1"/>
          </p:cNvSpPr>
          <p:nvPr>
            <p:ph type="body" idx="1"/>
          </p:nvPr>
        </p:nvSpPr>
        <p:spPr/>
        <p:txBody>
          <a:bodyPr/>
          <a:lstStyle/>
          <a:p>
            <a:pPr>
              <a:spcBef>
                <a:spcPct val="60000"/>
              </a:spcBef>
            </a:pPr>
            <a:r>
              <a:rPr lang="en-US" altLang="tr-TR"/>
              <a:t>Every few years, the question arises in Congress as to whether  the independence of the Fed should be reduced in some fashion.  This is usually motivated by politicians who disagree with current </a:t>
            </a:r>
            <a:br>
              <a:rPr lang="en-US" altLang="tr-TR"/>
            </a:br>
            <a:r>
              <a:rPr lang="en-US" altLang="tr-TR"/>
              <a:t>Fed policy.</a:t>
            </a:r>
          </a:p>
          <a:p>
            <a:pPr>
              <a:spcBef>
                <a:spcPct val="60000"/>
              </a:spcBef>
            </a:pPr>
            <a:r>
              <a:rPr lang="en-US" altLang="tr-TR"/>
              <a:t>Arguments can be made both ways, as we outline next.</a:t>
            </a:r>
          </a:p>
        </p:txBody>
      </p:sp>
      <p:sp>
        <p:nvSpPr>
          <p:cNvPr id="6" name="Footer Placeholder 5">
            <a:extLst>
              <a:ext uri="{FF2B5EF4-FFF2-40B4-BE49-F238E27FC236}">
                <a16:creationId xmlns:a16="http://schemas.microsoft.com/office/drawing/2014/main" id="{5DBCB166-718B-F041-B37D-22CAD57A616E}"/>
              </a:ext>
            </a:extLst>
          </p:cNvPr>
          <p:cNvSpPr>
            <a:spLocks noGrp="1"/>
          </p:cNvSpPr>
          <p:nvPr>
            <p:ph type="ftr" sz="quarter" idx="11"/>
          </p:nvPr>
        </p:nvSpPr>
        <p:spPr/>
        <p:txBody>
          <a:bodyPr/>
          <a:lstStyle/>
          <a:p>
            <a:pPr>
              <a:defRPr/>
            </a:pPr>
            <a:r>
              <a:rPr lang="en-US"/>
              <a:t>bulentsenver@gmail.com</a:t>
            </a:r>
          </a:p>
        </p:txBody>
      </p:sp>
    </p:spTree>
    <p:extLst>
      <p:ext uri="{BB962C8B-B14F-4D97-AF65-F5344CB8AC3E}">
        <p14:creationId xmlns:p14="http://schemas.microsoft.com/office/powerpoint/2010/main" val="510564795"/>
      </p:ext>
    </p:extLst>
  </p:cSld>
  <p:clrMapOvr>
    <a:masterClrMapping/>
  </p:clrMapOvr>
  <p:transition spd="med">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4">
            <a:extLst>
              <a:ext uri="{FF2B5EF4-FFF2-40B4-BE49-F238E27FC236}">
                <a16:creationId xmlns:a16="http://schemas.microsoft.com/office/drawing/2014/main" id="{57A22CE8-28EC-A045-9CA0-867BE6A51EB0}"/>
              </a:ext>
            </a:extLst>
          </p:cNvPr>
          <p:cNvSpPr>
            <a:spLocks noGrp="1"/>
          </p:cNvSpPr>
          <p:nvPr>
            <p:ph type="sldNum" sz="quarter" idx="12"/>
          </p:nvPr>
        </p:nvSpPr>
        <p:spPr bwMode="auto">
          <a:xfrm>
            <a:off x="4648200" y="6356351"/>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tr-TR" sz="1200">
                <a:solidFill>
                  <a:srgbClr val="898989"/>
                </a:solidFill>
              </a:rPr>
              <a:t>7-</a:t>
            </a:r>
            <a:fld id="{9B84B68C-76EB-C840-BCE7-DD7D49150917}" type="slidenum">
              <a:rPr lang="en-US" altLang="tr-TR" sz="1200">
                <a:solidFill>
                  <a:srgbClr val="898989"/>
                </a:solidFill>
              </a:rPr>
              <a:pPr algn="ctr">
                <a:spcBef>
                  <a:spcPct val="0"/>
                </a:spcBef>
                <a:buFontTx/>
                <a:buNone/>
              </a:pPr>
              <a:t>16</a:t>
            </a:fld>
            <a:endParaRPr lang="en-CA" altLang="tr-TR" sz="1200">
              <a:solidFill>
                <a:srgbClr val="898989"/>
              </a:solidFill>
            </a:endParaRPr>
          </a:p>
        </p:txBody>
      </p:sp>
      <p:sp>
        <p:nvSpPr>
          <p:cNvPr id="26627" name="Rectangle 2">
            <a:extLst>
              <a:ext uri="{FF2B5EF4-FFF2-40B4-BE49-F238E27FC236}">
                <a16:creationId xmlns:a16="http://schemas.microsoft.com/office/drawing/2014/main" id="{D021C3CC-EE6B-814F-AD10-636AADBE3F1C}"/>
              </a:ext>
            </a:extLst>
          </p:cNvPr>
          <p:cNvSpPr>
            <a:spLocks noGrp="1" noChangeArrowheads="1"/>
          </p:cNvSpPr>
          <p:nvPr>
            <p:ph type="title"/>
          </p:nvPr>
        </p:nvSpPr>
        <p:spPr/>
        <p:txBody>
          <a:bodyPr/>
          <a:lstStyle/>
          <a:p>
            <a:r>
              <a:rPr lang="en-US" altLang="tr-TR"/>
              <a:t>Case for Independence</a:t>
            </a:r>
          </a:p>
        </p:txBody>
      </p:sp>
      <p:sp>
        <p:nvSpPr>
          <p:cNvPr id="26628" name="Rectangle 3">
            <a:extLst>
              <a:ext uri="{FF2B5EF4-FFF2-40B4-BE49-F238E27FC236}">
                <a16:creationId xmlns:a16="http://schemas.microsoft.com/office/drawing/2014/main" id="{1C683EF0-8CD3-F543-AFEA-34D9D7E1E477}"/>
              </a:ext>
            </a:extLst>
          </p:cNvPr>
          <p:cNvSpPr>
            <a:spLocks noGrp="1" noChangeArrowheads="1"/>
          </p:cNvSpPr>
          <p:nvPr>
            <p:ph type="body" idx="1"/>
          </p:nvPr>
        </p:nvSpPr>
        <p:spPr/>
        <p:txBody>
          <a:bodyPr/>
          <a:lstStyle/>
          <a:p>
            <a:r>
              <a:rPr lang="en-US" altLang="tr-TR"/>
              <a:t>The strongest argument for independence is the view that political pressure will tend to add an inflationary bias to monetary policy.  This stems from short-sighted goals of politicians.  For example, in the short-run, high money growth does lead to lower interest rates.  In the long-run, however, this also leads to higher inflation.</a:t>
            </a:r>
          </a:p>
        </p:txBody>
      </p:sp>
      <p:sp>
        <p:nvSpPr>
          <p:cNvPr id="6" name="Footer Placeholder 5">
            <a:extLst>
              <a:ext uri="{FF2B5EF4-FFF2-40B4-BE49-F238E27FC236}">
                <a16:creationId xmlns:a16="http://schemas.microsoft.com/office/drawing/2014/main" id="{13A56B31-09D2-2348-AFEA-A748FF2A1F3C}"/>
              </a:ext>
            </a:extLst>
          </p:cNvPr>
          <p:cNvSpPr>
            <a:spLocks noGrp="1"/>
          </p:cNvSpPr>
          <p:nvPr>
            <p:ph type="ftr" sz="quarter" idx="11"/>
          </p:nvPr>
        </p:nvSpPr>
        <p:spPr/>
        <p:txBody>
          <a:bodyPr/>
          <a:lstStyle/>
          <a:p>
            <a:pPr>
              <a:defRPr/>
            </a:pPr>
            <a:r>
              <a:rPr lang="en-US"/>
              <a:t>bulentsenver@gmail.com</a:t>
            </a:r>
          </a:p>
        </p:txBody>
      </p:sp>
    </p:spTree>
    <p:extLst>
      <p:ext uri="{BB962C8B-B14F-4D97-AF65-F5344CB8AC3E}">
        <p14:creationId xmlns:p14="http://schemas.microsoft.com/office/powerpoint/2010/main" val="2256845606"/>
      </p:ext>
    </p:extLst>
  </p:cSld>
  <p:clrMapOvr>
    <a:masterClrMapping/>
  </p:clrMapOvr>
  <p:transition spd="med">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4">
            <a:extLst>
              <a:ext uri="{FF2B5EF4-FFF2-40B4-BE49-F238E27FC236}">
                <a16:creationId xmlns:a16="http://schemas.microsoft.com/office/drawing/2014/main" id="{51F8D5D6-36D2-5740-BAB2-6B2880EDF3DC}"/>
              </a:ext>
            </a:extLst>
          </p:cNvPr>
          <p:cNvSpPr>
            <a:spLocks noGrp="1"/>
          </p:cNvSpPr>
          <p:nvPr>
            <p:ph type="sldNum" sz="quarter" idx="12"/>
          </p:nvPr>
        </p:nvSpPr>
        <p:spPr bwMode="auto">
          <a:xfrm>
            <a:off x="4648200" y="6356351"/>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tr-TR" sz="1200">
                <a:solidFill>
                  <a:srgbClr val="898989"/>
                </a:solidFill>
              </a:rPr>
              <a:t>7-</a:t>
            </a:r>
            <a:fld id="{49616E80-39C5-2C4C-B3B3-2E8F52E9B7B1}" type="slidenum">
              <a:rPr lang="en-US" altLang="tr-TR" sz="1200">
                <a:solidFill>
                  <a:srgbClr val="898989"/>
                </a:solidFill>
              </a:rPr>
              <a:pPr algn="ctr">
                <a:spcBef>
                  <a:spcPct val="0"/>
                </a:spcBef>
                <a:buFontTx/>
                <a:buNone/>
              </a:pPr>
              <a:t>17</a:t>
            </a:fld>
            <a:endParaRPr lang="en-CA" altLang="tr-TR" sz="1200">
              <a:solidFill>
                <a:srgbClr val="898989"/>
              </a:solidFill>
            </a:endParaRPr>
          </a:p>
        </p:txBody>
      </p:sp>
      <p:sp>
        <p:nvSpPr>
          <p:cNvPr id="27651" name="Rectangle 2">
            <a:extLst>
              <a:ext uri="{FF2B5EF4-FFF2-40B4-BE49-F238E27FC236}">
                <a16:creationId xmlns:a16="http://schemas.microsoft.com/office/drawing/2014/main" id="{1E21EA88-13F0-DC43-97A3-252539617BB9}"/>
              </a:ext>
            </a:extLst>
          </p:cNvPr>
          <p:cNvSpPr>
            <a:spLocks noGrp="1" noChangeArrowheads="1"/>
          </p:cNvSpPr>
          <p:nvPr>
            <p:ph type="title"/>
          </p:nvPr>
        </p:nvSpPr>
        <p:spPr/>
        <p:txBody>
          <a:bodyPr/>
          <a:lstStyle/>
          <a:p>
            <a:r>
              <a:rPr lang="en-US" altLang="tr-TR"/>
              <a:t>Case for Independence</a:t>
            </a:r>
          </a:p>
        </p:txBody>
      </p:sp>
      <p:sp>
        <p:nvSpPr>
          <p:cNvPr id="27652" name="Rectangle 3">
            <a:extLst>
              <a:ext uri="{FF2B5EF4-FFF2-40B4-BE49-F238E27FC236}">
                <a16:creationId xmlns:a16="http://schemas.microsoft.com/office/drawing/2014/main" id="{ECDF56BC-7265-D348-9364-5786B3482764}"/>
              </a:ext>
            </a:extLst>
          </p:cNvPr>
          <p:cNvSpPr>
            <a:spLocks noGrp="1" noChangeArrowheads="1"/>
          </p:cNvSpPr>
          <p:nvPr>
            <p:ph type="body" idx="1"/>
          </p:nvPr>
        </p:nvSpPr>
        <p:spPr/>
        <p:txBody>
          <a:bodyPr/>
          <a:lstStyle/>
          <a:p>
            <a:r>
              <a:rPr lang="en-US" altLang="tr-TR"/>
              <a:t>The notion of the </a:t>
            </a:r>
            <a:r>
              <a:rPr lang="en-US" altLang="tr-TR" i="1"/>
              <a:t>political business cycle</a:t>
            </a:r>
            <a:r>
              <a:rPr lang="en-US" altLang="tr-TR"/>
              <a:t> stems from the previous argument.  </a:t>
            </a:r>
          </a:p>
          <a:p>
            <a:pPr lvl="1"/>
            <a:r>
              <a:rPr lang="en-US" altLang="tr-TR"/>
              <a:t>Expansionary monetary policy leads to lower unemployment and lower interest rates—a good idea just before elections.</a:t>
            </a:r>
          </a:p>
          <a:p>
            <a:pPr lvl="1"/>
            <a:r>
              <a:rPr lang="en-US" altLang="tr-TR"/>
              <a:t>Post-election, this policy leads to higher inflation, and therefore, higher interest rates—effects that hopefully disappear (or are forgotten) by the next election.</a:t>
            </a:r>
          </a:p>
        </p:txBody>
      </p:sp>
      <p:sp>
        <p:nvSpPr>
          <p:cNvPr id="6" name="Footer Placeholder 5">
            <a:extLst>
              <a:ext uri="{FF2B5EF4-FFF2-40B4-BE49-F238E27FC236}">
                <a16:creationId xmlns:a16="http://schemas.microsoft.com/office/drawing/2014/main" id="{21B80F14-8AB0-6544-8383-531A743F0930}"/>
              </a:ext>
            </a:extLst>
          </p:cNvPr>
          <p:cNvSpPr>
            <a:spLocks noGrp="1"/>
          </p:cNvSpPr>
          <p:nvPr>
            <p:ph type="ftr" sz="quarter" idx="11"/>
          </p:nvPr>
        </p:nvSpPr>
        <p:spPr/>
        <p:txBody>
          <a:bodyPr/>
          <a:lstStyle/>
          <a:p>
            <a:pPr>
              <a:defRPr/>
            </a:pPr>
            <a:r>
              <a:rPr lang="en-US"/>
              <a:t>bulentsenver@gmail.com</a:t>
            </a:r>
          </a:p>
        </p:txBody>
      </p:sp>
    </p:spTree>
    <p:extLst>
      <p:ext uri="{BB962C8B-B14F-4D97-AF65-F5344CB8AC3E}">
        <p14:creationId xmlns:p14="http://schemas.microsoft.com/office/powerpoint/2010/main" val="645647784"/>
      </p:ext>
    </p:extLst>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4">
            <a:extLst>
              <a:ext uri="{FF2B5EF4-FFF2-40B4-BE49-F238E27FC236}">
                <a16:creationId xmlns:a16="http://schemas.microsoft.com/office/drawing/2014/main" id="{BFA19C72-4FA0-604D-9E15-6374E910DB0C}"/>
              </a:ext>
            </a:extLst>
          </p:cNvPr>
          <p:cNvSpPr>
            <a:spLocks noGrp="1"/>
          </p:cNvSpPr>
          <p:nvPr>
            <p:ph type="sldNum" sz="quarter" idx="12"/>
          </p:nvPr>
        </p:nvSpPr>
        <p:spPr bwMode="auto">
          <a:xfrm>
            <a:off x="4648200" y="6356351"/>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tr-TR" sz="1200">
                <a:solidFill>
                  <a:srgbClr val="898989"/>
                </a:solidFill>
              </a:rPr>
              <a:t>7-</a:t>
            </a:r>
            <a:fld id="{EB8E2528-8CC2-AA48-A9B5-662CA766D82E}" type="slidenum">
              <a:rPr lang="en-US" altLang="tr-TR" sz="1200">
                <a:solidFill>
                  <a:srgbClr val="898989"/>
                </a:solidFill>
              </a:rPr>
              <a:pPr algn="ctr">
                <a:spcBef>
                  <a:spcPct val="0"/>
                </a:spcBef>
                <a:buFontTx/>
                <a:buNone/>
              </a:pPr>
              <a:t>18</a:t>
            </a:fld>
            <a:endParaRPr lang="en-CA" altLang="tr-TR" sz="1200">
              <a:solidFill>
                <a:srgbClr val="898989"/>
              </a:solidFill>
            </a:endParaRPr>
          </a:p>
        </p:txBody>
      </p:sp>
      <p:sp>
        <p:nvSpPr>
          <p:cNvPr id="28675" name="Rectangle 2">
            <a:extLst>
              <a:ext uri="{FF2B5EF4-FFF2-40B4-BE49-F238E27FC236}">
                <a16:creationId xmlns:a16="http://schemas.microsoft.com/office/drawing/2014/main" id="{6C288417-9A11-C341-88C1-A99C043D4B7E}"/>
              </a:ext>
            </a:extLst>
          </p:cNvPr>
          <p:cNvSpPr>
            <a:spLocks noGrp="1" noChangeArrowheads="1"/>
          </p:cNvSpPr>
          <p:nvPr>
            <p:ph type="title"/>
          </p:nvPr>
        </p:nvSpPr>
        <p:spPr/>
        <p:txBody>
          <a:bodyPr/>
          <a:lstStyle/>
          <a:p>
            <a:r>
              <a:rPr lang="en-US" altLang="tr-TR"/>
              <a:t>Case for Independence</a:t>
            </a:r>
          </a:p>
        </p:txBody>
      </p:sp>
      <p:sp>
        <p:nvSpPr>
          <p:cNvPr id="28676" name="Rectangle 3">
            <a:extLst>
              <a:ext uri="{FF2B5EF4-FFF2-40B4-BE49-F238E27FC236}">
                <a16:creationId xmlns:a16="http://schemas.microsoft.com/office/drawing/2014/main" id="{31E08E55-A9F9-4C47-A6D7-66685C64DB28}"/>
              </a:ext>
            </a:extLst>
          </p:cNvPr>
          <p:cNvSpPr>
            <a:spLocks noGrp="1" noChangeArrowheads="1"/>
          </p:cNvSpPr>
          <p:nvPr>
            <p:ph type="body" idx="1"/>
          </p:nvPr>
        </p:nvSpPr>
        <p:spPr/>
        <p:txBody>
          <a:bodyPr/>
          <a:lstStyle/>
          <a:p>
            <a:r>
              <a:rPr lang="en-US" altLang="tr-TR"/>
              <a:t>Other arguments include:</a:t>
            </a:r>
          </a:p>
          <a:p>
            <a:pPr lvl="1"/>
            <a:r>
              <a:rPr lang="en-US" altLang="tr-TR"/>
              <a:t>The Treasury may seek to finance the government through bonds purchased by the Fed.  This may lead to an inflationary bias.</a:t>
            </a:r>
          </a:p>
          <a:p>
            <a:pPr lvl="1"/>
            <a:r>
              <a:rPr lang="en-US" altLang="tr-TR"/>
              <a:t>Politicians have repeatedly shown an inability to make hard choices for the good of the economy that may adversely affect their own well-being.</a:t>
            </a:r>
          </a:p>
          <a:p>
            <a:pPr lvl="1"/>
            <a:r>
              <a:rPr lang="en-US" altLang="tr-TR"/>
              <a:t>Its independence allows the Fed to pursue policies </a:t>
            </a:r>
            <a:br>
              <a:rPr lang="en-US" altLang="tr-TR"/>
            </a:br>
            <a:r>
              <a:rPr lang="en-US" altLang="tr-TR"/>
              <a:t>that are politically unpopular, yet in the best interest of the public.</a:t>
            </a:r>
          </a:p>
        </p:txBody>
      </p:sp>
      <p:sp>
        <p:nvSpPr>
          <p:cNvPr id="6" name="Footer Placeholder 5">
            <a:extLst>
              <a:ext uri="{FF2B5EF4-FFF2-40B4-BE49-F238E27FC236}">
                <a16:creationId xmlns:a16="http://schemas.microsoft.com/office/drawing/2014/main" id="{560CA4D3-CBCD-B44D-BB30-AA8AC7DA96D3}"/>
              </a:ext>
            </a:extLst>
          </p:cNvPr>
          <p:cNvSpPr>
            <a:spLocks noGrp="1"/>
          </p:cNvSpPr>
          <p:nvPr>
            <p:ph type="ftr" sz="quarter" idx="11"/>
          </p:nvPr>
        </p:nvSpPr>
        <p:spPr/>
        <p:txBody>
          <a:bodyPr/>
          <a:lstStyle/>
          <a:p>
            <a:pPr>
              <a:defRPr/>
            </a:pPr>
            <a:r>
              <a:rPr lang="en-US"/>
              <a:t>bulentsenver@gmail.com</a:t>
            </a:r>
          </a:p>
        </p:txBody>
      </p:sp>
    </p:spTree>
    <p:extLst>
      <p:ext uri="{BB962C8B-B14F-4D97-AF65-F5344CB8AC3E}">
        <p14:creationId xmlns:p14="http://schemas.microsoft.com/office/powerpoint/2010/main" val="1638383113"/>
      </p:ext>
    </p:extLst>
  </p:cSld>
  <p:clrMapOvr>
    <a:masterClrMapping/>
  </p:clrMapOvr>
  <p:transition spd="med">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4">
            <a:extLst>
              <a:ext uri="{FF2B5EF4-FFF2-40B4-BE49-F238E27FC236}">
                <a16:creationId xmlns:a16="http://schemas.microsoft.com/office/drawing/2014/main" id="{279EE207-7BDA-7243-8CFE-C064B07292C8}"/>
              </a:ext>
            </a:extLst>
          </p:cNvPr>
          <p:cNvSpPr>
            <a:spLocks noGrp="1"/>
          </p:cNvSpPr>
          <p:nvPr>
            <p:ph type="sldNum" sz="quarter" idx="12"/>
          </p:nvPr>
        </p:nvSpPr>
        <p:spPr bwMode="auto">
          <a:xfrm>
            <a:off x="4648200" y="6356351"/>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tr-TR" sz="1200">
                <a:solidFill>
                  <a:srgbClr val="898989"/>
                </a:solidFill>
              </a:rPr>
              <a:t>7-</a:t>
            </a:r>
            <a:fld id="{72F29F0E-A54F-C041-9EC9-F4AEC1C2A26A}" type="slidenum">
              <a:rPr lang="en-US" altLang="tr-TR" sz="1200">
                <a:solidFill>
                  <a:srgbClr val="898989"/>
                </a:solidFill>
              </a:rPr>
              <a:pPr algn="ctr">
                <a:spcBef>
                  <a:spcPct val="0"/>
                </a:spcBef>
                <a:buFontTx/>
                <a:buNone/>
              </a:pPr>
              <a:t>19</a:t>
            </a:fld>
            <a:endParaRPr lang="en-CA" altLang="tr-TR" sz="1200">
              <a:solidFill>
                <a:srgbClr val="898989"/>
              </a:solidFill>
            </a:endParaRPr>
          </a:p>
        </p:txBody>
      </p:sp>
      <p:sp>
        <p:nvSpPr>
          <p:cNvPr id="29699" name="Rectangle 4">
            <a:extLst>
              <a:ext uri="{FF2B5EF4-FFF2-40B4-BE49-F238E27FC236}">
                <a16:creationId xmlns:a16="http://schemas.microsoft.com/office/drawing/2014/main" id="{FD1D7435-A5B8-EE4E-9D97-6092C590AE58}"/>
              </a:ext>
            </a:extLst>
          </p:cNvPr>
          <p:cNvSpPr>
            <a:spLocks noGrp="1" noChangeArrowheads="1"/>
          </p:cNvSpPr>
          <p:nvPr>
            <p:ph type="title"/>
          </p:nvPr>
        </p:nvSpPr>
        <p:spPr/>
        <p:txBody>
          <a:bodyPr/>
          <a:lstStyle/>
          <a:p>
            <a:r>
              <a:rPr lang="en-US" altLang="tr-TR"/>
              <a:t>Case Against Independence</a:t>
            </a:r>
          </a:p>
        </p:txBody>
      </p:sp>
      <p:sp>
        <p:nvSpPr>
          <p:cNvPr id="29700" name="Rectangle 5">
            <a:extLst>
              <a:ext uri="{FF2B5EF4-FFF2-40B4-BE49-F238E27FC236}">
                <a16:creationId xmlns:a16="http://schemas.microsoft.com/office/drawing/2014/main" id="{BD463EBD-F342-6B43-A51B-38120DCBE8C5}"/>
              </a:ext>
            </a:extLst>
          </p:cNvPr>
          <p:cNvSpPr>
            <a:spLocks noGrp="1" noChangeArrowheads="1"/>
          </p:cNvSpPr>
          <p:nvPr>
            <p:ph type="body" idx="1"/>
          </p:nvPr>
        </p:nvSpPr>
        <p:spPr/>
        <p:txBody>
          <a:bodyPr/>
          <a:lstStyle/>
          <a:p>
            <a:r>
              <a:rPr lang="en-US" altLang="tr-TR" sz="2400"/>
              <a:t>Some view Fed independence as </a:t>
            </a:r>
            <a:r>
              <a:rPr lang="ja-JP" altLang="en-US" sz="2400"/>
              <a:t>“</a:t>
            </a:r>
            <a:r>
              <a:rPr lang="en-US" altLang="ja-JP" sz="2400"/>
              <a:t>undemocratic</a:t>
            </a:r>
            <a:r>
              <a:rPr lang="ja-JP" altLang="en-US" sz="2400"/>
              <a:t>”</a:t>
            </a:r>
            <a:r>
              <a:rPr lang="en-US" altLang="ja-JP" sz="2400"/>
              <a:t>—an elite group controlling an important aspect of the economy but accountable in few ways.</a:t>
            </a:r>
          </a:p>
          <a:p>
            <a:r>
              <a:rPr lang="en-US" altLang="tr-TR" sz="2400"/>
              <a:t>If this argument seems unfounded, then ask why we </a:t>
            </a:r>
            <a:br>
              <a:rPr lang="en-US" altLang="tr-TR" sz="2400"/>
            </a:br>
            <a:r>
              <a:rPr lang="en-US" altLang="tr-TR" sz="2400"/>
              <a:t>don</a:t>
            </a:r>
            <a:r>
              <a:rPr lang="ja-JP" altLang="en-US" sz="2400"/>
              <a:t>’</a:t>
            </a:r>
            <a:r>
              <a:rPr lang="en-US" altLang="ja-JP" sz="2400"/>
              <a:t>t let the other aspects of the country be controlled by an elite few.  Are military issues, for example, any </a:t>
            </a:r>
            <a:br>
              <a:rPr lang="en-US" altLang="ja-JP" sz="2400"/>
            </a:br>
            <a:r>
              <a:rPr lang="en-US" altLang="ja-JP" sz="2400"/>
              <a:t>less complex?</a:t>
            </a:r>
          </a:p>
          <a:p>
            <a:r>
              <a:rPr lang="en-US" altLang="tr-TR" sz="2400"/>
              <a:t>Indeed, we hold the President and Congress accountable for the state of the economy, yet they have little control over one of the most important tools to direct </a:t>
            </a:r>
            <a:br>
              <a:rPr lang="en-US" altLang="tr-TR" sz="2400"/>
            </a:br>
            <a:r>
              <a:rPr lang="en-US" altLang="tr-TR" sz="2400"/>
              <a:t>the economy.</a:t>
            </a:r>
          </a:p>
        </p:txBody>
      </p:sp>
      <p:sp>
        <p:nvSpPr>
          <p:cNvPr id="6" name="Footer Placeholder 5">
            <a:extLst>
              <a:ext uri="{FF2B5EF4-FFF2-40B4-BE49-F238E27FC236}">
                <a16:creationId xmlns:a16="http://schemas.microsoft.com/office/drawing/2014/main" id="{B823A674-DB57-E54D-8B22-677BFF75A1DE}"/>
              </a:ext>
            </a:extLst>
          </p:cNvPr>
          <p:cNvSpPr>
            <a:spLocks noGrp="1"/>
          </p:cNvSpPr>
          <p:nvPr>
            <p:ph type="ftr" sz="quarter" idx="11"/>
          </p:nvPr>
        </p:nvSpPr>
        <p:spPr/>
        <p:txBody>
          <a:bodyPr/>
          <a:lstStyle/>
          <a:p>
            <a:pPr>
              <a:defRPr/>
            </a:pPr>
            <a:r>
              <a:rPr lang="en-US"/>
              <a:t>bulentsenver@gmail.com</a:t>
            </a:r>
          </a:p>
        </p:txBody>
      </p:sp>
    </p:spTree>
    <p:extLst>
      <p:ext uri="{BB962C8B-B14F-4D97-AF65-F5344CB8AC3E}">
        <p14:creationId xmlns:p14="http://schemas.microsoft.com/office/powerpoint/2010/main" val="348572129"/>
      </p:ext>
    </p:extLst>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01020-DC8D-AB4B-B479-1740F580003E}"/>
              </a:ext>
            </a:extLst>
          </p:cNvPr>
          <p:cNvSpPr>
            <a:spLocks noGrp="1"/>
          </p:cNvSpPr>
          <p:nvPr>
            <p:ph type="title"/>
          </p:nvPr>
        </p:nvSpPr>
        <p:spPr/>
        <p:txBody>
          <a:bodyPr/>
          <a:lstStyle/>
          <a:p>
            <a:r>
              <a:rPr lang="en-TR" dirty="0"/>
              <a:t>We will Learn This Week?</a:t>
            </a:r>
          </a:p>
        </p:txBody>
      </p:sp>
      <p:sp>
        <p:nvSpPr>
          <p:cNvPr id="3" name="Content Placeholder 2">
            <a:extLst>
              <a:ext uri="{FF2B5EF4-FFF2-40B4-BE49-F238E27FC236}">
                <a16:creationId xmlns:a16="http://schemas.microsoft.com/office/drawing/2014/main" id="{F748A6D7-BCB2-8C45-B1E2-CDE9B2434A30}"/>
              </a:ext>
            </a:extLst>
          </p:cNvPr>
          <p:cNvSpPr>
            <a:spLocks noGrp="1"/>
          </p:cNvSpPr>
          <p:nvPr>
            <p:ph idx="1"/>
          </p:nvPr>
        </p:nvSpPr>
        <p:spPr/>
        <p:txBody>
          <a:bodyPr/>
          <a:lstStyle/>
          <a:p>
            <a:r>
              <a:rPr lang="en-TR" dirty="0"/>
              <a:t>1. Bank Balance Sheet Major Items </a:t>
            </a:r>
          </a:p>
          <a:p>
            <a:r>
              <a:rPr lang="en-TR" dirty="0"/>
              <a:t>2. B</a:t>
            </a:r>
            <a:r>
              <a:rPr lang="en-US" dirty="0"/>
              <a:t>a</a:t>
            </a:r>
            <a:r>
              <a:rPr lang="en-TR" dirty="0"/>
              <a:t>nk Income Statement Major Items</a:t>
            </a:r>
          </a:p>
          <a:p>
            <a:r>
              <a:rPr lang="en-TR" dirty="0"/>
              <a:t>3. Balance Sheet Horizontal &amp; Vertical Analysis</a:t>
            </a:r>
          </a:p>
          <a:p>
            <a:r>
              <a:rPr lang="en-TR" dirty="0"/>
              <a:t>4. Income Statement Horizontal &amp; Vertical Analysis</a:t>
            </a:r>
          </a:p>
          <a:p>
            <a:r>
              <a:rPr lang="en-TR" dirty="0"/>
              <a:t>5. Bank Regulatory &amp; supervisory Bodies</a:t>
            </a:r>
          </a:p>
          <a:p>
            <a:r>
              <a:rPr lang="en-TR" dirty="0"/>
              <a:t>8. </a:t>
            </a:r>
            <a:r>
              <a:rPr lang="en-TR"/>
              <a:t>Central Bank Funcions § Services</a:t>
            </a:r>
            <a:endParaRPr lang="en-TR" dirty="0"/>
          </a:p>
        </p:txBody>
      </p:sp>
      <p:sp>
        <p:nvSpPr>
          <p:cNvPr id="4" name="Footer Placeholder 3">
            <a:extLst>
              <a:ext uri="{FF2B5EF4-FFF2-40B4-BE49-F238E27FC236}">
                <a16:creationId xmlns:a16="http://schemas.microsoft.com/office/drawing/2014/main" id="{D2B684E0-E358-0246-810B-835F0D784988}"/>
              </a:ext>
            </a:extLst>
          </p:cNvPr>
          <p:cNvSpPr>
            <a:spLocks noGrp="1"/>
          </p:cNvSpPr>
          <p:nvPr>
            <p:ph type="ftr" sz="quarter" idx="11"/>
          </p:nvPr>
        </p:nvSpPr>
        <p:spPr/>
        <p:txBody>
          <a:bodyPr/>
          <a:lstStyle/>
          <a:p>
            <a:pPr>
              <a:defRPr/>
            </a:pPr>
            <a:r>
              <a:rPr lang="en-US"/>
              <a:t>bulentsenver@gmail.com</a:t>
            </a:r>
          </a:p>
        </p:txBody>
      </p:sp>
      <p:sp>
        <p:nvSpPr>
          <p:cNvPr id="5" name="Slide Number Placeholder 4">
            <a:extLst>
              <a:ext uri="{FF2B5EF4-FFF2-40B4-BE49-F238E27FC236}">
                <a16:creationId xmlns:a16="http://schemas.microsoft.com/office/drawing/2014/main" id="{D143AA5A-60AC-DC4D-8FB5-EA3E4F6922FF}"/>
              </a:ext>
            </a:extLst>
          </p:cNvPr>
          <p:cNvSpPr>
            <a:spLocks noGrp="1"/>
          </p:cNvSpPr>
          <p:nvPr>
            <p:ph type="sldNum" sz="quarter" idx="12"/>
          </p:nvPr>
        </p:nvSpPr>
        <p:spPr/>
        <p:txBody>
          <a:bodyPr/>
          <a:lstStyle/>
          <a:p>
            <a:pPr>
              <a:defRPr/>
            </a:pPr>
            <a:fld id="{ABB5D004-AD72-544F-9BB7-31A2119CA304}" type="slidenum">
              <a:rPr lang="en-US" smtClean="0"/>
              <a:pPr>
                <a:defRPr/>
              </a:pPr>
              <a:t>2</a:t>
            </a:fld>
            <a:endParaRPr lang="en-US"/>
          </a:p>
        </p:txBody>
      </p:sp>
    </p:spTree>
    <p:extLst>
      <p:ext uri="{BB962C8B-B14F-4D97-AF65-F5344CB8AC3E}">
        <p14:creationId xmlns:p14="http://schemas.microsoft.com/office/powerpoint/2010/main" val="15854529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a:extLst>
              <a:ext uri="{FF2B5EF4-FFF2-40B4-BE49-F238E27FC236}">
                <a16:creationId xmlns:a16="http://schemas.microsoft.com/office/drawing/2014/main" id="{AF00ECF1-4D72-6042-B419-5578731D8E9B}"/>
              </a:ext>
            </a:extLst>
          </p:cNvPr>
          <p:cNvSpPr>
            <a:spLocks noGrp="1"/>
          </p:cNvSpPr>
          <p:nvPr>
            <p:ph type="sldNum" sz="quarter" idx="12"/>
          </p:nvPr>
        </p:nvSpPr>
        <p:spPr bwMode="auto">
          <a:xfrm>
            <a:off x="4648200" y="6356351"/>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tr-TR" sz="1200">
                <a:solidFill>
                  <a:srgbClr val="898989"/>
                </a:solidFill>
              </a:rPr>
              <a:t>7-</a:t>
            </a:r>
            <a:fld id="{84B2EF91-50EC-8749-91BC-810258229D27}" type="slidenum">
              <a:rPr lang="en-US" altLang="tr-TR" sz="1200">
                <a:solidFill>
                  <a:srgbClr val="898989"/>
                </a:solidFill>
              </a:rPr>
              <a:pPr algn="ctr">
                <a:spcBef>
                  <a:spcPct val="0"/>
                </a:spcBef>
                <a:buFontTx/>
                <a:buNone/>
              </a:pPr>
              <a:t>20</a:t>
            </a:fld>
            <a:endParaRPr lang="en-CA" altLang="tr-TR" sz="1200">
              <a:solidFill>
                <a:srgbClr val="898989"/>
              </a:solidFill>
            </a:endParaRPr>
          </a:p>
        </p:txBody>
      </p:sp>
      <p:sp>
        <p:nvSpPr>
          <p:cNvPr id="30723" name="Rectangle 2">
            <a:extLst>
              <a:ext uri="{FF2B5EF4-FFF2-40B4-BE49-F238E27FC236}">
                <a16:creationId xmlns:a16="http://schemas.microsoft.com/office/drawing/2014/main" id="{98DBEFE3-A954-3B41-8358-8E7EF1C34281}"/>
              </a:ext>
            </a:extLst>
          </p:cNvPr>
          <p:cNvSpPr>
            <a:spLocks noGrp="1" noChangeArrowheads="1"/>
          </p:cNvSpPr>
          <p:nvPr>
            <p:ph type="title"/>
          </p:nvPr>
        </p:nvSpPr>
        <p:spPr/>
        <p:txBody>
          <a:bodyPr/>
          <a:lstStyle/>
          <a:p>
            <a:r>
              <a:rPr lang="en-US" altLang="tr-TR"/>
              <a:t>Case Against Independence</a:t>
            </a:r>
          </a:p>
        </p:txBody>
      </p:sp>
      <p:sp>
        <p:nvSpPr>
          <p:cNvPr id="30724" name="Rectangle 3">
            <a:extLst>
              <a:ext uri="{FF2B5EF4-FFF2-40B4-BE49-F238E27FC236}">
                <a16:creationId xmlns:a16="http://schemas.microsoft.com/office/drawing/2014/main" id="{564521E8-A598-7E4B-84A9-8E126378DF7E}"/>
              </a:ext>
            </a:extLst>
          </p:cNvPr>
          <p:cNvSpPr>
            <a:spLocks noGrp="1" noChangeArrowheads="1"/>
          </p:cNvSpPr>
          <p:nvPr>
            <p:ph type="body" idx="1"/>
          </p:nvPr>
        </p:nvSpPr>
        <p:spPr/>
        <p:txBody>
          <a:bodyPr/>
          <a:lstStyle/>
          <a:p>
            <a:pPr>
              <a:lnSpc>
                <a:spcPct val="90000"/>
              </a:lnSpc>
              <a:spcBef>
                <a:spcPct val="50000"/>
              </a:spcBef>
            </a:pPr>
            <a:r>
              <a:rPr lang="en-US" altLang="tr-TR"/>
              <a:t>Further, the Fed has not always been successful in the past.  It has made mistakes during the Great Depression and inflationary periods in the 1960s and 1970s.</a:t>
            </a:r>
          </a:p>
          <a:p>
            <a:pPr>
              <a:lnSpc>
                <a:spcPct val="90000"/>
              </a:lnSpc>
              <a:spcBef>
                <a:spcPct val="50000"/>
              </a:spcBef>
            </a:pPr>
            <a:r>
              <a:rPr lang="en-US" altLang="tr-TR"/>
              <a:t>Lastly, the Fed can  succumb to political pressure regardless of any state of independence.  This pressure may be worse with few checks and balances </a:t>
            </a:r>
            <a:br>
              <a:rPr lang="en-US" altLang="tr-TR"/>
            </a:br>
            <a:r>
              <a:rPr lang="en-US" altLang="tr-TR"/>
              <a:t>in place.</a:t>
            </a:r>
          </a:p>
        </p:txBody>
      </p:sp>
      <p:sp>
        <p:nvSpPr>
          <p:cNvPr id="6" name="Footer Placeholder 5">
            <a:extLst>
              <a:ext uri="{FF2B5EF4-FFF2-40B4-BE49-F238E27FC236}">
                <a16:creationId xmlns:a16="http://schemas.microsoft.com/office/drawing/2014/main" id="{E4406CC8-3824-F246-9291-095708F27658}"/>
              </a:ext>
            </a:extLst>
          </p:cNvPr>
          <p:cNvSpPr>
            <a:spLocks noGrp="1"/>
          </p:cNvSpPr>
          <p:nvPr>
            <p:ph type="ftr" sz="quarter" idx="11"/>
          </p:nvPr>
        </p:nvSpPr>
        <p:spPr/>
        <p:txBody>
          <a:bodyPr/>
          <a:lstStyle/>
          <a:p>
            <a:pPr>
              <a:defRPr/>
            </a:pPr>
            <a:r>
              <a:rPr lang="en-US"/>
              <a:t>bulentsenver@gmail.com</a:t>
            </a:r>
          </a:p>
        </p:txBody>
      </p:sp>
    </p:spTree>
    <p:extLst>
      <p:ext uri="{BB962C8B-B14F-4D97-AF65-F5344CB8AC3E}">
        <p14:creationId xmlns:p14="http://schemas.microsoft.com/office/powerpoint/2010/main" val="1752902314"/>
      </p:ext>
    </p:extLst>
  </p:cSld>
  <p:clrMapOvr>
    <a:masterClrMapping/>
  </p:clrMapOvr>
  <p:transition spd="med">
    <p:wipe dir="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Slide Number Placeholder 4">
            <a:extLst>
              <a:ext uri="{FF2B5EF4-FFF2-40B4-BE49-F238E27FC236}">
                <a16:creationId xmlns:a16="http://schemas.microsoft.com/office/drawing/2014/main" id="{9E999855-E5CF-3E44-9E89-B987F222A9A8}"/>
              </a:ext>
            </a:extLst>
          </p:cNvPr>
          <p:cNvSpPr>
            <a:spLocks noGrp="1"/>
          </p:cNvSpPr>
          <p:nvPr>
            <p:ph type="sldNum" sz="quarter" idx="12"/>
          </p:nvPr>
        </p:nvSpPr>
        <p:spPr bwMode="auto">
          <a:xfrm>
            <a:off x="4648200" y="6356351"/>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tr-TR" sz="1200">
                <a:solidFill>
                  <a:srgbClr val="898989"/>
                </a:solidFill>
              </a:rPr>
              <a:t>7-</a:t>
            </a:r>
            <a:fld id="{8D8697FC-65B7-4947-9273-6F5DCB061C03}" type="slidenum">
              <a:rPr lang="en-US" altLang="tr-TR" sz="1200">
                <a:solidFill>
                  <a:srgbClr val="898989"/>
                </a:solidFill>
              </a:rPr>
              <a:pPr algn="ctr">
                <a:spcBef>
                  <a:spcPct val="0"/>
                </a:spcBef>
                <a:buFontTx/>
                <a:buNone/>
              </a:pPr>
              <a:t>21</a:t>
            </a:fld>
            <a:endParaRPr lang="en-CA" altLang="tr-TR" sz="1200">
              <a:solidFill>
                <a:srgbClr val="898989"/>
              </a:solidFill>
            </a:endParaRPr>
          </a:p>
        </p:txBody>
      </p:sp>
      <p:sp>
        <p:nvSpPr>
          <p:cNvPr id="31747" name="Rectangle 6">
            <a:extLst>
              <a:ext uri="{FF2B5EF4-FFF2-40B4-BE49-F238E27FC236}">
                <a16:creationId xmlns:a16="http://schemas.microsoft.com/office/drawing/2014/main" id="{479D3F12-A36B-3D46-A404-7B25E9F7DE3E}"/>
              </a:ext>
            </a:extLst>
          </p:cNvPr>
          <p:cNvSpPr>
            <a:spLocks noGrp="1" noChangeArrowheads="1"/>
          </p:cNvSpPr>
          <p:nvPr>
            <p:ph type="title"/>
          </p:nvPr>
        </p:nvSpPr>
        <p:spPr>
          <a:xfrm>
            <a:off x="1897064" y="88900"/>
            <a:ext cx="8402637" cy="1143000"/>
          </a:xfrm>
        </p:spPr>
        <p:txBody>
          <a:bodyPr>
            <a:normAutofit fontScale="90000"/>
          </a:bodyPr>
          <a:lstStyle/>
          <a:p>
            <a:r>
              <a:rPr lang="en-US" altLang="tr-TR" sz="3000"/>
              <a:t>Central Bank Independence </a:t>
            </a:r>
            <a:br>
              <a:rPr lang="en-US" altLang="tr-TR" sz="3000"/>
            </a:br>
            <a:r>
              <a:rPr lang="en-US" altLang="tr-TR" sz="3000"/>
              <a:t>and Macroeconomic Performance Throughout the World</a:t>
            </a:r>
          </a:p>
        </p:txBody>
      </p:sp>
      <p:sp>
        <p:nvSpPr>
          <p:cNvPr id="86023" name="Rectangle 7">
            <a:extLst>
              <a:ext uri="{FF2B5EF4-FFF2-40B4-BE49-F238E27FC236}">
                <a16:creationId xmlns:a16="http://schemas.microsoft.com/office/drawing/2014/main" id="{9BF862CF-8E99-1343-B606-27C890F3893D}"/>
              </a:ext>
            </a:extLst>
          </p:cNvPr>
          <p:cNvSpPr>
            <a:spLocks noGrp="1" noChangeArrowheads="1"/>
          </p:cNvSpPr>
          <p:nvPr>
            <p:ph type="body" idx="1"/>
          </p:nvPr>
        </p:nvSpPr>
        <p:spPr/>
        <p:txBody>
          <a:bodyPr/>
          <a:lstStyle/>
          <a:p>
            <a:pPr>
              <a:spcBef>
                <a:spcPct val="50000"/>
              </a:spcBef>
            </a:pPr>
            <a:r>
              <a:rPr lang="en-US" altLang="tr-TR"/>
              <a:t>Empirical work suggests that countries with the most independent central banks do the best job controlling inflation.</a:t>
            </a:r>
          </a:p>
          <a:p>
            <a:pPr>
              <a:spcBef>
                <a:spcPct val="50000"/>
              </a:spcBef>
            </a:pPr>
            <a:r>
              <a:rPr lang="en-US" altLang="tr-TR"/>
              <a:t>Evidence also shows that this is </a:t>
            </a:r>
            <a:br>
              <a:rPr lang="en-US" altLang="tr-TR"/>
            </a:br>
            <a:r>
              <a:rPr lang="en-US" altLang="tr-TR"/>
              <a:t>achieved without negative impacts on </a:t>
            </a:r>
            <a:br>
              <a:rPr lang="en-US" altLang="tr-TR"/>
            </a:br>
            <a:r>
              <a:rPr lang="en-US" altLang="tr-TR"/>
              <a:t>the real economy.</a:t>
            </a:r>
          </a:p>
        </p:txBody>
      </p:sp>
      <p:sp>
        <p:nvSpPr>
          <p:cNvPr id="6" name="Footer Placeholder 5">
            <a:extLst>
              <a:ext uri="{FF2B5EF4-FFF2-40B4-BE49-F238E27FC236}">
                <a16:creationId xmlns:a16="http://schemas.microsoft.com/office/drawing/2014/main" id="{FC49A439-B486-FD41-BB35-C93F1FCED43A}"/>
              </a:ext>
            </a:extLst>
          </p:cNvPr>
          <p:cNvSpPr>
            <a:spLocks noGrp="1"/>
          </p:cNvSpPr>
          <p:nvPr>
            <p:ph type="ftr" sz="quarter" idx="11"/>
          </p:nvPr>
        </p:nvSpPr>
        <p:spPr/>
        <p:txBody>
          <a:bodyPr/>
          <a:lstStyle/>
          <a:p>
            <a:pPr>
              <a:defRPr/>
            </a:pPr>
            <a:r>
              <a:rPr lang="en-US"/>
              <a:t>bulentsenver@gmail.com</a:t>
            </a:r>
          </a:p>
        </p:txBody>
      </p:sp>
    </p:spTree>
    <p:extLst>
      <p:ext uri="{BB962C8B-B14F-4D97-AF65-F5344CB8AC3E}">
        <p14:creationId xmlns:p14="http://schemas.microsoft.com/office/powerpoint/2010/main" val="98129448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6023">
                                            <p:txEl>
                                              <p:pRg st="0" end="0"/>
                                            </p:txEl>
                                          </p:spTgt>
                                        </p:tgtEl>
                                        <p:attrNameLst>
                                          <p:attrName>style.visibility</p:attrName>
                                        </p:attrNameLst>
                                      </p:cBhvr>
                                      <p:to>
                                        <p:strVal val="visible"/>
                                      </p:to>
                                    </p:set>
                                    <p:animEffect transition="in" filter="wipe(left)">
                                      <p:cBhvr>
                                        <p:cTn id="7" dur="500"/>
                                        <p:tgtEl>
                                          <p:spTgt spid="860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6023">
                                            <p:txEl>
                                              <p:pRg st="1" end="1"/>
                                            </p:txEl>
                                          </p:spTgt>
                                        </p:tgtEl>
                                        <p:attrNameLst>
                                          <p:attrName>style.visibility</p:attrName>
                                        </p:attrNameLst>
                                      </p:cBhvr>
                                      <p:to>
                                        <p:strVal val="visible"/>
                                      </p:to>
                                    </p:set>
                                    <p:animEffect transition="in" filter="wipe(left)">
                                      <p:cBhvr>
                                        <p:cTn id="12" dur="500"/>
                                        <p:tgtEl>
                                          <p:spTgt spid="860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3" grpId="0" build="p" bldLvl="2"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a:extLst>
              <a:ext uri="{FF2B5EF4-FFF2-40B4-BE49-F238E27FC236}">
                <a16:creationId xmlns:a16="http://schemas.microsoft.com/office/drawing/2014/main" id="{B9479303-7686-3849-A8CB-A330135CE86E}"/>
              </a:ext>
            </a:extLst>
          </p:cNvPr>
          <p:cNvSpPr>
            <a:spLocks noGrp="1" noChangeArrowheads="1"/>
          </p:cNvSpPr>
          <p:nvPr>
            <p:ph type="title" idx="4294967295"/>
          </p:nvPr>
        </p:nvSpPr>
        <p:spPr>
          <a:xfrm>
            <a:off x="1876540" y="553942"/>
            <a:ext cx="9144000" cy="357188"/>
          </a:xfrm>
        </p:spPr>
        <p:txBody>
          <a:bodyPr>
            <a:normAutofit fontScale="90000"/>
          </a:bodyPr>
          <a:lstStyle/>
          <a:p>
            <a:r>
              <a:rPr lang="en-US" altLang="en-TR" sz="2800" b="1" dirty="0">
                <a:ea typeface="ＭＳ Ｐゴシック" panose="020B0600070205080204" pitchFamily="34" charset="-128"/>
              </a:rPr>
              <a:t>        </a:t>
            </a:r>
            <a:r>
              <a:rPr lang="en-US" altLang="en-TR" sz="3600" b="1" dirty="0">
                <a:ea typeface="ＭＳ Ｐゴシック" panose="020B0600070205080204" pitchFamily="34" charset="-128"/>
              </a:rPr>
              <a:t>Balance Sheet</a:t>
            </a:r>
            <a:r>
              <a:rPr lang="en-US" altLang="en-TR" sz="2800" b="1" dirty="0">
                <a:ea typeface="ＭＳ Ｐゴシック" panose="020B0600070205080204" pitchFamily="34" charset="-128"/>
              </a:rPr>
              <a:t> shows </a:t>
            </a:r>
            <a:r>
              <a:rPr lang="en-US" altLang="en-TR" sz="3100" b="1" dirty="0">
                <a:ea typeface="ＭＳ Ｐゴシック" panose="020B0600070205080204" pitchFamily="34" charset="-128"/>
              </a:rPr>
              <a:t>“</a:t>
            </a:r>
            <a:r>
              <a:rPr lang="en-US" altLang="en-TR" sz="3600" b="1" dirty="0">
                <a:ea typeface="ＭＳ Ｐゴシック" panose="020B0600070205080204" pitchFamily="34" charset="-128"/>
              </a:rPr>
              <a:t>Financial Position</a:t>
            </a:r>
            <a:r>
              <a:rPr lang="en-US" altLang="en-TR" sz="3100" b="1" dirty="0">
                <a:ea typeface="ＭＳ Ｐゴシック" panose="020B0600070205080204" pitchFamily="34" charset="-128"/>
              </a:rPr>
              <a:t>” </a:t>
            </a:r>
            <a:r>
              <a:rPr lang="en-US" altLang="en-TR" sz="2800" b="1" dirty="0">
                <a:ea typeface="ＭＳ Ｐゴシック" panose="020B0600070205080204" pitchFamily="34" charset="-128"/>
              </a:rPr>
              <a:t>of a Bank</a:t>
            </a:r>
            <a:br>
              <a:rPr lang="en-US" altLang="en-TR" sz="2800" b="1" dirty="0">
                <a:ea typeface="ＭＳ Ｐゴシック" panose="020B0600070205080204" pitchFamily="34" charset="-128"/>
              </a:rPr>
            </a:br>
            <a:br>
              <a:rPr lang="en-US" altLang="en-TR" sz="2800" b="1" dirty="0">
                <a:ea typeface="ＭＳ Ｐゴシック" panose="020B0600070205080204" pitchFamily="34" charset="-128"/>
              </a:rPr>
            </a:br>
            <a:r>
              <a:rPr lang="en-US" altLang="en-TR" sz="2800" b="1" dirty="0">
                <a:ea typeface="ＭＳ Ｐゴシック" panose="020B0600070205080204" pitchFamily="34" charset="-128"/>
              </a:rPr>
              <a:t>         </a:t>
            </a:r>
            <a:r>
              <a:rPr lang="en-US" altLang="en-TR" sz="2800" dirty="0">
                <a:ea typeface="ＭＳ Ｐゴシック" panose="020B0600070205080204" pitchFamily="34" charset="-128"/>
              </a:rPr>
              <a:t>Balance Sheet does not show all the Risks of Banks</a:t>
            </a:r>
          </a:p>
        </p:txBody>
      </p:sp>
      <p:sp>
        <p:nvSpPr>
          <p:cNvPr id="29699" name="Line 5">
            <a:extLst>
              <a:ext uri="{FF2B5EF4-FFF2-40B4-BE49-F238E27FC236}">
                <a16:creationId xmlns:a16="http://schemas.microsoft.com/office/drawing/2014/main" id="{39E81DED-50F9-FB49-AEEE-FB15D80F9BE6}"/>
              </a:ext>
            </a:extLst>
          </p:cNvPr>
          <p:cNvSpPr>
            <a:spLocks noChangeShapeType="1"/>
          </p:cNvSpPr>
          <p:nvPr/>
        </p:nvSpPr>
        <p:spPr bwMode="auto">
          <a:xfrm>
            <a:off x="2711451" y="1916113"/>
            <a:ext cx="5256213"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en-TR"/>
          </a:p>
        </p:txBody>
      </p:sp>
      <p:sp>
        <p:nvSpPr>
          <p:cNvPr id="29700" name="Line 6">
            <a:extLst>
              <a:ext uri="{FF2B5EF4-FFF2-40B4-BE49-F238E27FC236}">
                <a16:creationId xmlns:a16="http://schemas.microsoft.com/office/drawing/2014/main" id="{124510D1-4010-E245-A251-E220B92B9004}"/>
              </a:ext>
            </a:extLst>
          </p:cNvPr>
          <p:cNvSpPr>
            <a:spLocks noChangeShapeType="1"/>
          </p:cNvSpPr>
          <p:nvPr/>
        </p:nvSpPr>
        <p:spPr bwMode="auto">
          <a:xfrm>
            <a:off x="5375275" y="1916114"/>
            <a:ext cx="0" cy="34575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TR"/>
          </a:p>
        </p:txBody>
      </p:sp>
      <p:sp>
        <p:nvSpPr>
          <p:cNvPr id="29701" name="Text Box 7">
            <a:extLst>
              <a:ext uri="{FF2B5EF4-FFF2-40B4-BE49-F238E27FC236}">
                <a16:creationId xmlns:a16="http://schemas.microsoft.com/office/drawing/2014/main" id="{7763718C-2498-3345-9075-41873E7686A0}"/>
              </a:ext>
            </a:extLst>
          </p:cNvPr>
          <p:cNvSpPr txBox="1">
            <a:spLocks noChangeArrowheads="1"/>
          </p:cNvSpPr>
          <p:nvPr/>
        </p:nvSpPr>
        <p:spPr bwMode="auto">
          <a:xfrm>
            <a:off x="3124199" y="1295400"/>
            <a:ext cx="24669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TR" b="1" dirty="0"/>
              <a:t>Assets.            =   </a:t>
            </a:r>
          </a:p>
        </p:txBody>
      </p:sp>
      <p:sp>
        <p:nvSpPr>
          <p:cNvPr id="29702" name="Rectangle 8">
            <a:extLst>
              <a:ext uri="{FF2B5EF4-FFF2-40B4-BE49-F238E27FC236}">
                <a16:creationId xmlns:a16="http://schemas.microsoft.com/office/drawing/2014/main" id="{98EBB51C-AE00-F446-B767-652357064756}"/>
              </a:ext>
            </a:extLst>
          </p:cNvPr>
          <p:cNvSpPr>
            <a:spLocks noChangeArrowheads="1"/>
          </p:cNvSpPr>
          <p:nvPr/>
        </p:nvSpPr>
        <p:spPr bwMode="auto">
          <a:xfrm>
            <a:off x="2782889" y="2349500"/>
            <a:ext cx="2232025" cy="1231900"/>
          </a:xfrm>
          <a:prstGeom prst="rect">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TR" b="1"/>
              <a:t>Interest </a:t>
            </a:r>
            <a:br>
              <a:rPr lang="en-US" altLang="en-TR" b="1"/>
            </a:br>
            <a:r>
              <a:rPr lang="en-US" altLang="en-TR" b="1"/>
              <a:t>Earning</a:t>
            </a:r>
            <a:br>
              <a:rPr lang="en-US" altLang="en-TR" b="1"/>
            </a:br>
            <a:r>
              <a:rPr lang="en-US" altLang="en-TR" b="1"/>
              <a:t>Assets</a:t>
            </a:r>
          </a:p>
        </p:txBody>
      </p:sp>
      <p:sp>
        <p:nvSpPr>
          <p:cNvPr id="29703" name="Rectangle 9">
            <a:extLst>
              <a:ext uri="{FF2B5EF4-FFF2-40B4-BE49-F238E27FC236}">
                <a16:creationId xmlns:a16="http://schemas.microsoft.com/office/drawing/2014/main" id="{278B62EC-6C5C-5A44-A295-34324D74701B}"/>
              </a:ext>
            </a:extLst>
          </p:cNvPr>
          <p:cNvSpPr>
            <a:spLocks noChangeArrowheads="1"/>
          </p:cNvSpPr>
          <p:nvPr/>
        </p:nvSpPr>
        <p:spPr bwMode="auto">
          <a:xfrm>
            <a:off x="2711450" y="3789364"/>
            <a:ext cx="2160588" cy="706437"/>
          </a:xfrm>
          <a:prstGeom prst="rect">
            <a:avLst/>
          </a:prstGeom>
          <a:solidFill>
            <a:srgbClr val="FFFF99"/>
          </a:solidFill>
          <a:ln w="9525">
            <a:solidFill>
              <a:schemeClr val="tx1"/>
            </a:solidFill>
            <a:miter lim="800000"/>
            <a:headEnd/>
            <a:tailEnd/>
          </a:ln>
        </p:spPr>
        <p:txBody>
          <a:bodyPr wrap="none"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TR" b="1" dirty="0"/>
              <a:t>Non IEA</a:t>
            </a:r>
            <a:br>
              <a:rPr lang="en-US" altLang="en-TR" b="1" dirty="0"/>
            </a:br>
            <a:r>
              <a:rPr lang="en-US" altLang="en-TR" b="1" dirty="0"/>
              <a:t>assets</a:t>
            </a:r>
          </a:p>
        </p:txBody>
      </p:sp>
      <p:sp>
        <p:nvSpPr>
          <p:cNvPr id="29704" name="Rectangle 10">
            <a:extLst>
              <a:ext uri="{FF2B5EF4-FFF2-40B4-BE49-F238E27FC236}">
                <a16:creationId xmlns:a16="http://schemas.microsoft.com/office/drawing/2014/main" id="{DA7217CA-2025-7041-B343-BA040F287870}"/>
              </a:ext>
            </a:extLst>
          </p:cNvPr>
          <p:cNvSpPr>
            <a:spLocks noChangeArrowheads="1"/>
          </p:cNvSpPr>
          <p:nvPr/>
        </p:nvSpPr>
        <p:spPr bwMode="auto">
          <a:xfrm>
            <a:off x="5664201" y="2276476"/>
            <a:ext cx="2232025" cy="1152525"/>
          </a:xfrm>
          <a:prstGeom prst="rect">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TR" b="1"/>
              <a:t>Interest</a:t>
            </a:r>
            <a:br>
              <a:rPr lang="en-US" altLang="en-TR" b="1"/>
            </a:br>
            <a:r>
              <a:rPr lang="en-US" altLang="en-TR" b="1"/>
              <a:t>Bearing</a:t>
            </a:r>
            <a:br>
              <a:rPr lang="en-US" altLang="en-TR" b="1"/>
            </a:br>
            <a:r>
              <a:rPr lang="en-US" altLang="en-TR" b="1"/>
              <a:t>Liabilities</a:t>
            </a:r>
          </a:p>
        </p:txBody>
      </p:sp>
      <p:sp>
        <p:nvSpPr>
          <p:cNvPr id="29705" name="Rectangle 11">
            <a:extLst>
              <a:ext uri="{FF2B5EF4-FFF2-40B4-BE49-F238E27FC236}">
                <a16:creationId xmlns:a16="http://schemas.microsoft.com/office/drawing/2014/main" id="{89A6AEE9-59DA-C740-A584-D45BEA6466A0}"/>
              </a:ext>
            </a:extLst>
          </p:cNvPr>
          <p:cNvSpPr>
            <a:spLocks noChangeArrowheads="1"/>
          </p:cNvSpPr>
          <p:nvPr/>
        </p:nvSpPr>
        <p:spPr bwMode="auto">
          <a:xfrm>
            <a:off x="5591175" y="3573464"/>
            <a:ext cx="2520950" cy="693737"/>
          </a:xfrm>
          <a:prstGeom prst="rect">
            <a:avLst/>
          </a:prstGeom>
          <a:solidFill>
            <a:srgbClr val="FFFF99"/>
          </a:solidFill>
          <a:ln w="9525">
            <a:solidFill>
              <a:schemeClr val="tx1"/>
            </a:solidFill>
            <a:miter lim="800000"/>
            <a:headEnd/>
            <a:tailEnd/>
          </a:ln>
        </p:spPr>
        <p:txBody>
          <a:bodyPr wrap="none"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TR" b="1" dirty="0"/>
              <a:t>Non IBL</a:t>
            </a:r>
            <a:br>
              <a:rPr lang="en-US" altLang="en-TR" b="1" dirty="0"/>
            </a:br>
            <a:r>
              <a:rPr lang="en-US" altLang="en-TR" b="1" dirty="0"/>
              <a:t>Liabilities</a:t>
            </a:r>
          </a:p>
        </p:txBody>
      </p:sp>
      <p:sp>
        <p:nvSpPr>
          <p:cNvPr id="64524" name="AutoShape 12">
            <a:extLst>
              <a:ext uri="{FF2B5EF4-FFF2-40B4-BE49-F238E27FC236}">
                <a16:creationId xmlns:a16="http://schemas.microsoft.com/office/drawing/2014/main" id="{AE115D0C-76D5-BE4D-8AED-821816180E34}"/>
              </a:ext>
            </a:extLst>
          </p:cNvPr>
          <p:cNvSpPr>
            <a:spLocks noChangeArrowheads="1"/>
          </p:cNvSpPr>
          <p:nvPr/>
        </p:nvSpPr>
        <p:spPr bwMode="auto">
          <a:xfrm>
            <a:off x="5486400" y="4419600"/>
            <a:ext cx="2736850" cy="1295400"/>
          </a:xfrm>
          <a:prstGeom prst="triangle">
            <a:avLst>
              <a:gd name="adj" fmla="val 50000"/>
            </a:avLst>
          </a:prstGeom>
          <a:solidFill>
            <a:srgbClr val="66CCFF"/>
          </a:solidFill>
          <a:ln w="9525">
            <a:solidFill>
              <a:schemeClr val="tx1"/>
            </a:solidFill>
            <a:miter lim="800000"/>
            <a:headEnd/>
            <a:tailEnd/>
          </a:ln>
        </p:spPr>
        <p:txBody>
          <a:bodyPr wrap="none"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TR" b="1"/>
              <a:t>Shareholders</a:t>
            </a:r>
            <a:br>
              <a:rPr lang="en-US" altLang="en-TR" b="1"/>
            </a:br>
            <a:r>
              <a:rPr lang="en-US" altLang="en-TR" b="1"/>
              <a:t>Equity</a:t>
            </a:r>
          </a:p>
        </p:txBody>
      </p:sp>
      <p:sp>
        <p:nvSpPr>
          <p:cNvPr id="64526" name="Text Box 14">
            <a:extLst>
              <a:ext uri="{FF2B5EF4-FFF2-40B4-BE49-F238E27FC236}">
                <a16:creationId xmlns:a16="http://schemas.microsoft.com/office/drawing/2014/main" id="{036EADA3-FDCD-8E48-B7B2-CE8F05FBE331}"/>
              </a:ext>
            </a:extLst>
          </p:cNvPr>
          <p:cNvSpPr txBox="1">
            <a:spLocks noChangeArrowheads="1"/>
          </p:cNvSpPr>
          <p:nvPr/>
        </p:nvSpPr>
        <p:spPr bwMode="auto">
          <a:xfrm>
            <a:off x="8107494" y="2298856"/>
            <a:ext cx="2362200" cy="923330"/>
          </a:xfrm>
          <a:prstGeom prst="rect">
            <a:avLst/>
          </a:prstGeom>
          <a:noFill/>
          <a:ln w="9525">
            <a:noFill/>
            <a:miter lim="800000"/>
            <a:headEnd/>
            <a:tailEnd/>
          </a:ln>
        </p:spPr>
        <p:txBody>
          <a:bodyPr>
            <a:spAutoFit/>
          </a:bodyPr>
          <a:lstStyle/>
          <a:p>
            <a:pPr>
              <a:spcBef>
                <a:spcPct val="50000"/>
              </a:spcBef>
              <a:defRPr/>
            </a:pPr>
            <a:r>
              <a:rPr lang="en-US" dirty="0">
                <a:latin typeface="Arial" charset="0"/>
              </a:rPr>
              <a:t>Deposits</a:t>
            </a:r>
            <a:br>
              <a:rPr lang="en-US" dirty="0">
                <a:latin typeface="Arial" charset="0"/>
              </a:rPr>
            </a:br>
            <a:r>
              <a:rPr lang="en-US" dirty="0">
                <a:latin typeface="Arial" charset="0"/>
              </a:rPr>
              <a:t>Bank Borrowings</a:t>
            </a:r>
            <a:br>
              <a:rPr lang="en-US" dirty="0">
                <a:latin typeface="Arial" charset="0"/>
              </a:rPr>
            </a:br>
            <a:r>
              <a:rPr lang="en-US" dirty="0">
                <a:latin typeface="Arial" charset="0"/>
              </a:rPr>
              <a:t>Bond Issued</a:t>
            </a:r>
          </a:p>
        </p:txBody>
      </p:sp>
      <p:sp>
        <p:nvSpPr>
          <p:cNvPr id="29709" name="Line 15">
            <a:extLst>
              <a:ext uri="{FF2B5EF4-FFF2-40B4-BE49-F238E27FC236}">
                <a16:creationId xmlns:a16="http://schemas.microsoft.com/office/drawing/2014/main" id="{3C449CBF-1963-4747-8CDB-47935629D13B}"/>
              </a:ext>
            </a:extLst>
          </p:cNvPr>
          <p:cNvSpPr>
            <a:spLocks noChangeShapeType="1"/>
          </p:cNvSpPr>
          <p:nvPr/>
        </p:nvSpPr>
        <p:spPr bwMode="auto">
          <a:xfrm flipH="1">
            <a:off x="7896225" y="4076701"/>
            <a:ext cx="0" cy="7207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TR"/>
          </a:p>
        </p:txBody>
      </p:sp>
      <p:sp>
        <p:nvSpPr>
          <p:cNvPr id="29710" name="TextBox 13">
            <a:extLst>
              <a:ext uri="{FF2B5EF4-FFF2-40B4-BE49-F238E27FC236}">
                <a16:creationId xmlns:a16="http://schemas.microsoft.com/office/drawing/2014/main" id="{6C7EF402-EBB3-E945-BC2B-2A1D510018DE}"/>
              </a:ext>
            </a:extLst>
          </p:cNvPr>
          <p:cNvSpPr txBox="1">
            <a:spLocks noChangeArrowheads="1"/>
          </p:cNvSpPr>
          <p:nvPr/>
        </p:nvSpPr>
        <p:spPr bwMode="auto">
          <a:xfrm>
            <a:off x="5679192" y="1219201"/>
            <a:ext cx="52562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TR" b="1" dirty="0"/>
              <a:t>Liabilities + Share Holders Equity</a:t>
            </a:r>
          </a:p>
        </p:txBody>
      </p:sp>
      <p:sp>
        <p:nvSpPr>
          <p:cNvPr id="2" name="TextBox 1">
            <a:extLst>
              <a:ext uri="{FF2B5EF4-FFF2-40B4-BE49-F238E27FC236}">
                <a16:creationId xmlns:a16="http://schemas.microsoft.com/office/drawing/2014/main" id="{79427CD5-51C5-C04C-9B3F-085D439853FF}"/>
              </a:ext>
            </a:extLst>
          </p:cNvPr>
          <p:cNvSpPr txBox="1"/>
          <p:nvPr/>
        </p:nvSpPr>
        <p:spPr>
          <a:xfrm>
            <a:off x="683048" y="2327119"/>
            <a:ext cx="2082248" cy="1200329"/>
          </a:xfrm>
          <a:prstGeom prst="rect">
            <a:avLst/>
          </a:prstGeom>
          <a:noFill/>
        </p:spPr>
        <p:txBody>
          <a:bodyPr wrap="square" rtlCol="0">
            <a:spAutoFit/>
          </a:bodyPr>
          <a:lstStyle/>
          <a:p>
            <a:r>
              <a:rPr lang="en-TR" dirty="0"/>
              <a:t>Loans</a:t>
            </a:r>
            <a:br>
              <a:rPr lang="en-TR" dirty="0"/>
            </a:br>
            <a:r>
              <a:rPr lang="en-TR" dirty="0"/>
              <a:t>Government Bonds</a:t>
            </a:r>
            <a:br>
              <a:rPr lang="en-TR" dirty="0"/>
            </a:br>
            <a:r>
              <a:rPr lang="en-TR" dirty="0"/>
              <a:t>treasury Bills</a:t>
            </a:r>
            <a:br>
              <a:rPr lang="en-TR" dirty="0"/>
            </a:br>
            <a:endParaRPr lang="en-TR" dirty="0"/>
          </a:p>
        </p:txBody>
      </p:sp>
      <p:sp>
        <p:nvSpPr>
          <p:cNvPr id="3" name="TextBox 2">
            <a:extLst>
              <a:ext uri="{FF2B5EF4-FFF2-40B4-BE49-F238E27FC236}">
                <a16:creationId xmlns:a16="http://schemas.microsoft.com/office/drawing/2014/main" id="{98096C52-B10C-CD45-A0EB-46123D302C65}"/>
              </a:ext>
            </a:extLst>
          </p:cNvPr>
          <p:cNvSpPr txBox="1"/>
          <p:nvPr/>
        </p:nvSpPr>
        <p:spPr>
          <a:xfrm>
            <a:off x="3294049" y="6036760"/>
            <a:ext cx="2736845" cy="523220"/>
          </a:xfrm>
          <a:prstGeom prst="rect">
            <a:avLst/>
          </a:prstGeom>
          <a:noFill/>
        </p:spPr>
        <p:txBody>
          <a:bodyPr wrap="square" rtlCol="0">
            <a:spAutoFit/>
          </a:bodyPr>
          <a:lstStyle/>
          <a:p>
            <a:r>
              <a:rPr lang="en-TR" sz="2800" b="1" dirty="0"/>
              <a:t>100 TL           =</a:t>
            </a:r>
            <a:r>
              <a:rPr lang="en-TR" sz="2800" dirty="0"/>
              <a:t>       </a:t>
            </a:r>
          </a:p>
        </p:txBody>
      </p:sp>
      <p:sp>
        <p:nvSpPr>
          <p:cNvPr id="17" name="TextBox 16">
            <a:extLst>
              <a:ext uri="{FF2B5EF4-FFF2-40B4-BE49-F238E27FC236}">
                <a16:creationId xmlns:a16="http://schemas.microsoft.com/office/drawing/2014/main" id="{0FF8060B-251B-9141-8FFC-86C31AFBDF72}"/>
              </a:ext>
            </a:extLst>
          </p:cNvPr>
          <p:cNvSpPr txBox="1"/>
          <p:nvPr/>
        </p:nvSpPr>
        <p:spPr>
          <a:xfrm>
            <a:off x="6012403" y="5975133"/>
            <a:ext cx="1883822" cy="523220"/>
          </a:xfrm>
          <a:prstGeom prst="rect">
            <a:avLst/>
          </a:prstGeom>
          <a:noFill/>
        </p:spPr>
        <p:txBody>
          <a:bodyPr wrap="square" rtlCol="0">
            <a:spAutoFit/>
          </a:bodyPr>
          <a:lstStyle/>
          <a:p>
            <a:r>
              <a:rPr lang="en-TR" sz="2800" b="1" dirty="0"/>
              <a:t>100 TL</a:t>
            </a:r>
          </a:p>
        </p:txBody>
      </p:sp>
    </p:spTree>
    <p:extLst>
      <p:ext uri="{BB962C8B-B14F-4D97-AF65-F5344CB8AC3E}">
        <p14:creationId xmlns:p14="http://schemas.microsoft.com/office/powerpoint/2010/main" val="20506004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64524"/>
                                        </p:tgtEl>
                                        <p:attrNameLst>
                                          <p:attrName>style.visibility</p:attrName>
                                        </p:attrNameLst>
                                      </p:cBhvr>
                                      <p:to>
                                        <p:strVal val="visible"/>
                                      </p:to>
                                    </p:set>
                                    <p:animEffect transition="in" filter="fade">
                                      <p:cBhvr>
                                        <p:cTn id="7" dur="770" decel="100000"/>
                                        <p:tgtEl>
                                          <p:spTgt spid="64524"/>
                                        </p:tgtEl>
                                      </p:cBhvr>
                                    </p:animEffect>
                                    <p:animScale>
                                      <p:cBhvr>
                                        <p:cTn id="8" dur="770" decel="100000"/>
                                        <p:tgtEl>
                                          <p:spTgt spid="64524"/>
                                        </p:tgtEl>
                                      </p:cBhvr>
                                      <p:from x="10000" y="10000"/>
                                      <p:to x="200000" y="450000"/>
                                    </p:animScale>
                                    <p:animScale>
                                      <p:cBhvr>
                                        <p:cTn id="9" dur="1230" accel="100000" fill="hold">
                                          <p:stCondLst>
                                            <p:cond delay="770"/>
                                          </p:stCondLst>
                                        </p:cTn>
                                        <p:tgtEl>
                                          <p:spTgt spid="64524"/>
                                        </p:tgtEl>
                                      </p:cBhvr>
                                      <p:from x="200000" y="450000"/>
                                      <p:to x="100000" y="100000"/>
                                    </p:animScale>
                                    <p:set>
                                      <p:cBhvr>
                                        <p:cTn id="10" dur="770" fill="hold"/>
                                        <p:tgtEl>
                                          <p:spTgt spid="64524"/>
                                        </p:tgtEl>
                                        <p:attrNameLst>
                                          <p:attrName>ppt_x</p:attrName>
                                        </p:attrNameLst>
                                      </p:cBhvr>
                                      <p:to>
                                        <p:strVal val="(0.5)"/>
                                      </p:to>
                                    </p:set>
                                    <p:anim from="(0.5)" to="(#ppt_x)" calcmode="lin" valueType="num">
                                      <p:cBhvr>
                                        <p:cTn id="11" dur="1230" accel="100000" fill="hold">
                                          <p:stCondLst>
                                            <p:cond delay="770"/>
                                          </p:stCondLst>
                                        </p:cTn>
                                        <p:tgtEl>
                                          <p:spTgt spid="64524"/>
                                        </p:tgtEl>
                                        <p:attrNameLst>
                                          <p:attrName>ppt_x</p:attrName>
                                        </p:attrNameLst>
                                      </p:cBhvr>
                                    </p:anim>
                                    <p:set>
                                      <p:cBhvr>
                                        <p:cTn id="12" dur="770" fill="hold"/>
                                        <p:tgtEl>
                                          <p:spTgt spid="64524"/>
                                        </p:tgtEl>
                                        <p:attrNameLst>
                                          <p:attrName>ppt_y</p:attrName>
                                        </p:attrNameLst>
                                      </p:cBhvr>
                                      <p:to>
                                        <p:strVal val="(#ppt_y+0.4)"/>
                                      </p:to>
                                    </p:set>
                                    <p:anim from="(#ppt_y+0.4)" to="(#ppt_y)" calcmode="lin" valueType="num">
                                      <p:cBhvr>
                                        <p:cTn id="13" dur="1230" accel="100000" fill="hold">
                                          <p:stCondLst>
                                            <p:cond delay="770"/>
                                          </p:stCondLst>
                                        </p:cTn>
                                        <p:tgtEl>
                                          <p:spTgt spid="64524"/>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30" presetClass="entr" presetSubtype="0"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800" decel="100000"/>
                                        <p:tgtEl>
                                          <p:spTgt spid="2"/>
                                        </p:tgtEl>
                                      </p:cBhvr>
                                    </p:animEffect>
                                    <p:anim calcmode="lin" valueType="num">
                                      <p:cBhvr>
                                        <p:cTn id="19" dur="800" decel="100000" fill="hold"/>
                                        <p:tgtEl>
                                          <p:spTgt spid="2"/>
                                        </p:tgtEl>
                                        <p:attrNameLst>
                                          <p:attrName>style.rotation</p:attrName>
                                        </p:attrNameLst>
                                      </p:cBhvr>
                                      <p:tavLst>
                                        <p:tav tm="0">
                                          <p:val>
                                            <p:fltVal val="-90"/>
                                          </p:val>
                                        </p:tav>
                                        <p:tav tm="100000">
                                          <p:val>
                                            <p:fltVal val="0"/>
                                          </p:val>
                                        </p:tav>
                                      </p:tavLst>
                                    </p:anim>
                                    <p:anim calcmode="lin" valueType="num">
                                      <p:cBhvr>
                                        <p:cTn id="20" dur="800" decel="100000" fill="hold"/>
                                        <p:tgtEl>
                                          <p:spTgt spid="2"/>
                                        </p:tgtEl>
                                        <p:attrNameLst>
                                          <p:attrName>ppt_x</p:attrName>
                                        </p:attrNameLst>
                                      </p:cBhvr>
                                      <p:tavLst>
                                        <p:tav tm="0">
                                          <p:val>
                                            <p:strVal val="#ppt_x+0.4"/>
                                          </p:val>
                                        </p:tav>
                                        <p:tav tm="100000">
                                          <p:val>
                                            <p:strVal val="#ppt_x-0.05"/>
                                          </p:val>
                                        </p:tav>
                                      </p:tavLst>
                                    </p:anim>
                                    <p:anim calcmode="lin" valueType="num">
                                      <p:cBhvr>
                                        <p:cTn id="21" dur="800" decel="100000" fill="hold"/>
                                        <p:tgtEl>
                                          <p:spTgt spid="2"/>
                                        </p:tgtEl>
                                        <p:attrNameLst>
                                          <p:attrName>ppt_y</p:attrName>
                                        </p:attrNameLst>
                                      </p:cBhvr>
                                      <p:tavLst>
                                        <p:tav tm="0">
                                          <p:val>
                                            <p:strVal val="#ppt_y-0.4"/>
                                          </p:val>
                                        </p:tav>
                                        <p:tav tm="100000">
                                          <p:val>
                                            <p:strVal val="#ppt_y+0.1"/>
                                          </p:val>
                                        </p:tav>
                                      </p:tavLst>
                                    </p:anim>
                                    <p:anim calcmode="lin" valueType="num">
                                      <p:cBhvr>
                                        <p:cTn id="22"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23"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6" presetClass="entr" presetSubtype="0" fill="hold" grpId="0" nodeType="clickEffect">
                                  <p:stCondLst>
                                    <p:cond delay="0"/>
                                  </p:stCondLst>
                                  <p:childTnLst>
                                    <p:set>
                                      <p:cBhvr>
                                        <p:cTn id="27" dur="1" fill="hold">
                                          <p:stCondLst>
                                            <p:cond delay="0"/>
                                          </p:stCondLst>
                                        </p:cTn>
                                        <p:tgtEl>
                                          <p:spTgt spid="64526"/>
                                        </p:tgtEl>
                                        <p:attrNameLst>
                                          <p:attrName>style.visibility</p:attrName>
                                        </p:attrNameLst>
                                      </p:cBhvr>
                                      <p:to>
                                        <p:strVal val="visible"/>
                                      </p:to>
                                    </p:set>
                                    <p:animEffect transition="in" filter="wipe(down)">
                                      <p:cBhvr>
                                        <p:cTn id="28" dur="580">
                                          <p:stCondLst>
                                            <p:cond delay="0"/>
                                          </p:stCondLst>
                                        </p:cTn>
                                        <p:tgtEl>
                                          <p:spTgt spid="64526"/>
                                        </p:tgtEl>
                                      </p:cBhvr>
                                    </p:animEffect>
                                    <p:anim calcmode="lin" valueType="num">
                                      <p:cBhvr>
                                        <p:cTn id="29" dur="1822" tmFilter="0,0; 0.14,0.36; 0.43,0.73; 0.71,0.91; 1.0,1.0">
                                          <p:stCondLst>
                                            <p:cond delay="0"/>
                                          </p:stCondLst>
                                        </p:cTn>
                                        <p:tgtEl>
                                          <p:spTgt spid="64526"/>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64526"/>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64526"/>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64526"/>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64526"/>
                                        </p:tgtEl>
                                        <p:attrNameLst>
                                          <p:attrName>ppt_y</p:attrName>
                                        </p:attrNameLst>
                                      </p:cBhvr>
                                      <p:tavLst>
                                        <p:tav tm="0" fmla="#ppt_y-sin(pi*$)/81">
                                          <p:val>
                                            <p:fltVal val="0"/>
                                          </p:val>
                                        </p:tav>
                                        <p:tav tm="100000">
                                          <p:val>
                                            <p:fltVal val="1"/>
                                          </p:val>
                                        </p:tav>
                                      </p:tavLst>
                                    </p:anim>
                                    <p:animScale>
                                      <p:cBhvr>
                                        <p:cTn id="34" dur="26">
                                          <p:stCondLst>
                                            <p:cond delay="650"/>
                                          </p:stCondLst>
                                        </p:cTn>
                                        <p:tgtEl>
                                          <p:spTgt spid="64526"/>
                                        </p:tgtEl>
                                      </p:cBhvr>
                                      <p:to x="100000" y="60000"/>
                                    </p:animScale>
                                    <p:animScale>
                                      <p:cBhvr>
                                        <p:cTn id="35" dur="166" decel="50000">
                                          <p:stCondLst>
                                            <p:cond delay="676"/>
                                          </p:stCondLst>
                                        </p:cTn>
                                        <p:tgtEl>
                                          <p:spTgt spid="64526"/>
                                        </p:tgtEl>
                                      </p:cBhvr>
                                      <p:to x="100000" y="100000"/>
                                    </p:animScale>
                                    <p:animScale>
                                      <p:cBhvr>
                                        <p:cTn id="36" dur="26">
                                          <p:stCondLst>
                                            <p:cond delay="1312"/>
                                          </p:stCondLst>
                                        </p:cTn>
                                        <p:tgtEl>
                                          <p:spTgt spid="64526"/>
                                        </p:tgtEl>
                                      </p:cBhvr>
                                      <p:to x="100000" y="80000"/>
                                    </p:animScale>
                                    <p:animScale>
                                      <p:cBhvr>
                                        <p:cTn id="37" dur="166" decel="50000">
                                          <p:stCondLst>
                                            <p:cond delay="1338"/>
                                          </p:stCondLst>
                                        </p:cTn>
                                        <p:tgtEl>
                                          <p:spTgt spid="64526"/>
                                        </p:tgtEl>
                                      </p:cBhvr>
                                      <p:to x="100000" y="100000"/>
                                    </p:animScale>
                                    <p:animScale>
                                      <p:cBhvr>
                                        <p:cTn id="38" dur="26">
                                          <p:stCondLst>
                                            <p:cond delay="1642"/>
                                          </p:stCondLst>
                                        </p:cTn>
                                        <p:tgtEl>
                                          <p:spTgt spid="64526"/>
                                        </p:tgtEl>
                                      </p:cBhvr>
                                      <p:to x="100000" y="90000"/>
                                    </p:animScale>
                                    <p:animScale>
                                      <p:cBhvr>
                                        <p:cTn id="39" dur="166" decel="50000">
                                          <p:stCondLst>
                                            <p:cond delay="1668"/>
                                          </p:stCondLst>
                                        </p:cTn>
                                        <p:tgtEl>
                                          <p:spTgt spid="64526"/>
                                        </p:tgtEl>
                                      </p:cBhvr>
                                      <p:to x="100000" y="100000"/>
                                    </p:animScale>
                                    <p:animScale>
                                      <p:cBhvr>
                                        <p:cTn id="40" dur="26">
                                          <p:stCondLst>
                                            <p:cond delay="1808"/>
                                          </p:stCondLst>
                                        </p:cTn>
                                        <p:tgtEl>
                                          <p:spTgt spid="64526"/>
                                        </p:tgtEl>
                                      </p:cBhvr>
                                      <p:to x="100000" y="95000"/>
                                    </p:animScale>
                                    <p:animScale>
                                      <p:cBhvr>
                                        <p:cTn id="41" dur="166" decel="50000">
                                          <p:stCondLst>
                                            <p:cond delay="1834"/>
                                          </p:stCondLst>
                                        </p:cTn>
                                        <p:tgtEl>
                                          <p:spTgt spid="6452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24" grpId="0" animBg="1"/>
      <p:bldP spid="64526" grpId="0"/>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a:extLst>
              <a:ext uri="{FF2B5EF4-FFF2-40B4-BE49-F238E27FC236}">
                <a16:creationId xmlns:a16="http://schemas.microsoft.com/office/drawing/2014/main" id="{DA58EF89-FF75-214A-979C-B7F33F25F2E1}"/>
              </a:ext>
            </a:extLst>
          </p:cNvPr>
          <p:cNvSpPr>
            <a:spLocks noGrp="1"/>
          </p:cNvSpPr>
          <p:nvPr>
            <p:ph type="title"/>
          </p:nvPr>
        </p:nvSpPr>
        <p:spPr>
          <a:xfrm>
            <a:off x="1981200" y="274638"/>
            <a:ext cx="8229600" cy="436562"/>
          </a:xfrm>
        </p:spPr>
        <p:txBody>
          <a:bodyPr>
            <a:normAutofit fontScale="90000"/>
          </a:bodyPr>
          <a:lstStyle/>
          <a:p>
            <a:r>
              <a:rPr lang="en-US" altLang="tr-TR"/>
              <a:t>Balance Sheet Assets</a:t>
            </a:r>
          </a:p>
        </p:txBody>
      </p:sp>
      <p:sp>
        <p:nvSpPr>
          <p:cNvPr id="5" name="Content Placeholder 4">
            <a:extLst>
              <a:ext uri="{FF2B5EF4-FFF2-40B4-BE49-F238E27FC236}">
                <a16:creationId xmlns:a16="http://schemas.microsoft.com/office/drawing/2014/main" id="{1094CFE1-622A-4A40-B406-62D53545F328}"/>
              </a:ext>
            </a:extLst>
          </p:cNvPr>
          <p:cNvSpPr>
            <a:spLocks noGrp="1"/>
          </p:cNvSpPr>
          <p:nvPr>
            <p:ph sz="half" idx="1"/>
          </p:nvPr>
        </p:nvSpPr>
        <p:spPr>
          <a:xfrm>
            <a:off x="1981200" y="1270001"/>
            <a:ext cx="4038600" cy="4525963"/>
          </a:xfrm>
        </p:spPr>
        <p:txBody>
          <a:bodyPr>
            <a:normAutofit lnSpcReduction="10000"/>
          </a:bodyPr>
          <a:lstStyle/>
          <a:p>
            <a:r>
              <a:rPr lang="en-US" altLang="tr-TR"/>
              <a:t>Interest Earning Assets</a:t>
            </a:r>
            <a:br>
              <a:rPr lang="en-US" altLang="tr-TR"/>
            </a:br>
            <a:r>
              <a:rPr lang="en-US" altLang="tr-TR"/>
              <a:t>(IEA)</a:t>
            </a:r>
          </a:p>
          <a:p>
            <a:r>
              <a:rPr lang="en-US" altLang="tr-TR" sz="2400"/>
              <a:t>1. Loans</a:t>
            </a:r>
          </a:p>
          <a:p>
            <a:r>
              <a:rPr lang="en-US" altLang="tr-TR" sz="2400"/>
              <a:t>2. Government Bonds</a:t>
            </a:r>
          </a:p>
          <a:p>
            <a:r>
              <a:rPr lang="en-US" altLang="tr-TR" sz="2400"/>
              <a:t>3. Treasury Bills</a:t>
            </a:r>
          </a:p>
          <a:p>
            <a:r>
              <a:rPr lang="en-US" altLang="tr-TR" sz="2400"/>
              <a:t>4. Company Bonds</a:t>
            </a:r>
          </a:p>
          <a:p>
            <a:r>
              <a:rPr lang="en-US" altLang="tr-TR" sz="2400"/>
              <a:t>5. Municipality Bonds</a:t>
            </a:r>
          </a:p>
          <a:p>
            <a:r>
              <a:rPr lang="en-US" altLang="tr-TR" sz="2400"/>
              <a:t>6. Commercial Papers</a:t>
            </a:r>
          </a:p>
          <a:p>
            <a:r>
              <a:rPr lang="en-US" altLang="tr-TR" sz="2400"/>
              <a:t>7. Interest Earning Derivatives</a:t>
            </a:r>
          </a:p>
        </p:txBody>
      </p:sp>
      <p:sp>
        <p:nvSpPr>
          <p:cNvPr id="6" name="Content Placeholder 5">
            <a:extLst>
              <a:ext uri="{FF2B5EF4-FFF2-40B4-BE49-F238E27FC236}">
                <a16:creationId xmlns:a16="http://schemas.microsoft.com/office/drawing/2014/main" id="{34FFA507-EB46-7E48-B2FF-C94480EA472F}"/>
              </a:ext>
            </a:extLst>
          </p:cNvPr>
          <p:cNvSpPr>
            <a:spLocks noGrp="1"/>
          </p:cNvSpPr>
          <p:nvPr>
            <p:ph sz="half" idx="2"/>
          </p:nvPr>
        </p:nvSpPr>
        <p:spPr>
          <a:xfrm>
            <a:off x="6019800" y="1270001"/>
            <a:ext cx="4038600" cy="4525963"/>
          </a:xfrm>
        </p:spPr>
        <p:txBody>
          <a:bodyPr>
            <a:normAutofit lnSpcReduction="10000"/>
          </a:bodyPr>
          <a:lstStyle/>
          <a:p>
            <a:r>
              <a:rPr lang="en-US" altLang="tr-TR"/>
              <a:t>Non Interest Earning Assets</a:t>
            </a:r>
          </a:p>
          <a:p>
            <a:r>
              <a:rPr lang="en-US" altLang="tr-TR" sz="2400"/>
              <a:t>1. Cash</a:t>
            </a:r>
          </a:p>
          <a:p>
            <a:r>
              <a:rPr lang="en-US" altLang="tr-TR" sz="2400"/>
              <a:t>2. Property Plant &amp; Equipment</a:t>
            </a:r>
          </a:p>
          <a:p>
            <a:r>
              <a:rPr lang="en-US" altLang="tr-TR" sz="2400"/>
              <a:t>3. Reserve Deposits at Central Bank</a:t>
            </a:r>
          </a:p>
          <a:p>
            <a:r>
              <a:rPr lang="en-US" altLang="tr-TR" sz="2400"/>
              <a:t>4. Equity Participations</a:t>
            </a:r>
          </a:p>
          <a:p>
            <a:r>
              <a:rPr lang="en-US" altLang="tr-TR" sz="2400"/>
              <a:t>5. Share Certificates Trading Portfolio</a:t>
            </a:r>
          </a:p>
          <a:p>
            <a:r>
              <a:rPr lang="en-US" altLang="tr-TR" sz="2400"/>
              <a:t>6. Other non interest earning assets </a:t>
            </a:r>
          </a:p>
        </p:txBody>
      </p:sp>
      <p:sp>
        <p:nvSpPr>
          <p:cNvPr id="18437" name="Footer Placeholder 1">
            <a:extLst>
              <a:ext uri="{FF2B5EF4-FFF2-40B4-BE49-F238E27FC236}">
                <a16:creationId xmlns:a16="http://schemas.microsoft.com/office/drawing/2014/main" id="{295C1456-7A3E-124E-9EB4-C180216B9D55}"/>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fontAlgn="base">
              <a:spcBef>
                <a:spcPct val="0"/>
              </a:spcBef>
              <a:spcAft>
                <a:spcPct val="0"/>
              </a:spcAft>
              <a:buFontTx/>
              <a:buNone/>
            </a:pPr>
            <a:r>
              <a:rPr lang="en-US" altLang="tr-TR" sz="1200">
                <a:solidFill>
                  <a:srgbClr val="898989"/>
                </a:solidFill>
              </a:rPr>
              <a:t>bulentsenver@gmail.com</a:t>
            </a:r>
          </a:p>
        </p:txBody>
      </p:sp>
      <p:sp>
        <p:nvSpPr>
          <p:cNvPr id="18438" name="Slide Number Placeholder 2">
            <a:extLst>
              <a:ext uri="{FF2B5EF4-FFF2-40B4-BE49-F238E27FC236}">
                <a16:creationId xmlns:a16="http://schemas.microsoft.com/office/drawing/2014/main" id="{5DF4C462-924C-D64F-A559-36D7CB80AA6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F393F340-82B2-D849-B86E-0A5D114F1E67}" type="slidenum">
              <a:rPr lang="en-US" altLang="tr-TR" sz="1200">
                <a:solidFill>
                  <a:srgbClr val="898989"/>
                </a:solidFill>
              </a:rPr>
              <a:pPr>
                <a:spcBef>
                  <a:spcPct val="0"/>
                </a:spcBef>
                <a:buFontTx/>
                <a:buNone/>
              </a:pPr>
              <a:t>4</a:t>
            </a:fld>
            <a:endParaRPr lang="en-US" altLang="tr-TR" sz="1200">
              <a:solidFill>
                <a:srgbClr val="898989"/>
              </a:solidFill>
            </a:endParaRPr>
          </a:p>
        </p:txBody>
      </p:sp>
    </p:spTree>
    <p:extLst>
      <p:ext uri="{BB962C8B-B14F-4D97-AF65-F5344CB8AC3E}">
        <p14:creationId xmlns:p14="http://schemas.microsoft.com/office/powerpoint/2010/main" val="13791008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Effect transition="in" filter="fade">
                                      <p:cBhvr>
                                        <p:cTn id="39" dur="2000"/>
                                        <p:tgtEl>
                                          <p:spTgt spid="6">
                                            <p:txEl>
                                              <p:pRg st="0" end="0"/>
                                            </p:txEl>
                                          </p:spTgt>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6">
                                            <p:txEl>
                                              <p:pRg st="1" end="1"/>
                                            </p:txEl>
                                          </p:spTgt>
                                        </p:tgtEl>
                                        <p:attrNameLst>
                                          <p:attrName>style.visibility</p:attrName>
                                        </p:attrNameLst>
                                      </p:cBhvr>
                                      <p:to>
                                        <p:strVal val="visible"/>
                                      </p:to>
                                    </p:set>
                                    <p:animEffect transition="in" filter="fade">
                                      <p:cBhvr>
                                        <p:cTn id="44" dur="2000"/>
                                        <p:tgtEl>
                                          <p:spTgt spid="6">
                                            <p:txEl>
                                              <p:pRg st="1" end="1"/>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6">
                                            <p:txEl>
                                              <p:pRg st="2" end="2"/>
                                            </p:txEl>
                                          </p:spTgt>
                                        </p:tgtEl>
                                        <p:attrNameLst>
                                          <p:attrName>style.visibility</p:attrName>
                                        </p:attrNameLst>
                                      </p:cBhvr>
                                      <p:to>
                                        <p:strVal val="visible"/>
                                      </p:to>
                                    </p:set>
                                    <p:animEffect transition="in" filter="fade">
                                      <p:cBhvr>
                                        <p:cTn id="49" dur="2000"/>
                                        <p:tgtEl>
                                          <p:spTgt spid="6">
                                            <p:txEl>
                                              <p:pRg st="2" end="2"/>
                                            </p:txEl>
                                          </p:spTgt>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6">
                                            <p:txEl>
                                              <p:pRg st="3" end="3"/>
                                            </p:txEl>
                                          </p:spTgt>
                                        </p:tgtEl>
                                        <p:attrNameLst>
                                          <p:attrName>style.visibility</p:attrName>
                                        </p:attrNameLst>
                                      </p:cBhvr>
                                      <p:to>
                                        <p:strVal val="visible"/>
                                      </p:to>
                                    </p:set>
                                    <p:animEffect transition="in" filter="fade">
                                      <p:cBhvr>
                                        <p:cTn id="54" dur="2000"/>
                                        <p:tgtEl>
                                          <p:spTgt spid="6">
                                            <p:txEl>
                                              <p:pRg st="3" end="3"/>
                                            </p:txEl>
                                          </p:spTgt>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6">
                                            <p:txEl>
                                              <p:pRg st="4" end="4"/>
                                            </p:txEl>
                                          </p:spTgt>
                                        </p:tgtEl>
                                        <p:attrNameLst>
                                          <p:attrName>style.visibility</p:attrName>
                                        </p:attrNameLst>
                                      </p:cBhvr>
                                      <p:to>
                                        <p:strVal val="visible"/>
                                      </p:to>
                                    </p:set>
                                    <p:animEffect transition="in" filter="fade">
                                      <p:cBhvr>
                                        <p:cTn id="59" dur="2000"/>
                                        <p:tgtEl>
                                          <p:spTgt spid="6">
                                            <p:txEl>
                                              <p:pRg st="4" end="4"/>
                                            </p:txEl>
                                          </p:spTgt>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6">
                                            <p:txEl>
                                              <p:pRg st="5" end="5"/>
                                            </p:txEl>
                                          </p:spTgt>
                                        </p:tgtEl>
                                        <p:attrNameLst>
                                          <p:attrName>style.visibility</p:attrName>
                                        </p:attrNameLst>
                                      </p:cBhvr>
                                      <p:to>
                                        <p:strVal val="visible"/>
                                      </p:to>
                                    </p:set>
                                    <p:animEffect transition="in" filter="fade">
                                      <p:cBhvr>
                                        <p:cTn id="64" dur="2000"/>
                                        <p:tgtEl>
                                          <p:spTgt spid="6">
                                            <p:txEl>
                                              <p:pRg st="5" end="5"/>
                                            </p:txEl>
                                          </p:spTgt>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6">
                                            <p:txEl>
                                              <p:pRg st="6" end="6"/>
                                            </p:txEl>
                                          </p:spTgt>
                                        </p:tgtEl>
                                        <p:attrNameLst>
                                          <p:attrName>style.visibility</p:attrName>
                                        </p:attrNameLst>
                                      </p:cBhvr>
                                      <p:to>
                                        <p:strVal val="visible"/>
                                      </p:to>
                                    </p:set>
                                    <p:animEffect transition="in" filter="fade">
                                      <p:cBhvr>
                                        <p:cTn id="69" dur="20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78138277-6A83-D44F-9230-FEEE58F074DD}"/>
              </a:ext>
            </a:extLst>
          </p:cNvPr>
          <p:cNvSpPr>
            <a:spLocks noGrp="1"/>
          </p:cNvSpPr>
          <p:nvPr>
            <p:ph type="title"/>
          </p:nvPr>
        </p:nvSpPr>
        <p:spPr>
          <a:xfrm>
            <a:off x="1981200" y="274638"/>
            <a:ext cx="8229600" cy="538162"/>
          </a:xfrm>
        </p:spPr>
        <p:txBody>
          <a:bodyPr>
            <a:normAutofit fontScale="90000"/>
          </a:bodyPr>
          <a:lstStyle/>
          <a:p>
            <a:r>
              <a:rPr lang="en-US" altLang="tr-TR"/>
              <a:t>Balance Sheet Liabilities</a:t>
            </a:r>
          </a:p>
        </p:txBody>
      </p:sp>
      <p:sp>
        <p:nvSpPr>
          <p:cNvPr id="3" name="Content Placeholder 2">
            <a:extLst>
              <a:ext uri="{FF2B5EF4-FFF2-40B4-BE49-F238E27FC236}">
                <a16:creationId xmlns:a16="http://schemas.microsoft.com/office/drawing/2014/main" id="{39A7C791-A460-2C4B-BF8E-B8FD735D926E}"/>
              </a:ext>
            </a:extLst>
          </p:cNvPr>
          <p:cNvSpPr>
            <a:spLocks noGrp="1"/>
          </p:cNvSpPr>
          <p:nvPr>
            <p:ph sz="half" idx="1"/>
          </p:nvPr>
        </p:nvSpPr>
        <p:spPr>
          <a:xfrm>
            <a:off x="1981200" y="1100138"/>
            <a:ext cx="4038600" cy="4525962"/>
          </a:xfrm>
        </p:spPr>
        <p:txBody>
          <a:bodyPr>
            <a:normAutofit lnSpcReduction="10000"/>
          </a:bodyPr>
          <a:lstStyle/>
          <a:p>
            <a:r>
              <a:rPr lang="en-US" altLang="tr-TR"/>
              <a:t>Interest Bearing Liabilities (IBL)</a:t>
            </a:r>
          </a:p>
          <a:p>
            <a:r>
              <a:rPr lang="en-US" altLang="tr-TR" sz="2400"/>
              <a:t>1.Time Deposits</a:t>
            </a:r>
          </a:p>
          <a:p>
            <a:r>
              <a:rPr lang="en-US" altLang="tr-TR" sz="2400"/>
              <a:t>2. Bank Borrowings</a:t>
            </a:r>
          </a:p>
          <a:p>
            <a:r>
              <a:rPr lang="en-US" altLang="tr-TR" sz="2400"/>
              <a:t>3. Interbank Borrowing</a:t>
            </a:r>
          </a:p>
          <a:p>
            <a:r>
              <a:rPr lang="en-US" altLang="tr-TR" sz="2400"/>
              <a:t>4. Syndication Loans</a:t>
            </a:r>
          </a:p>
          <a:p>
            <a:r>
              <a:rPr lang="en-US" altLang="tr-TR" sz="2400"/>
              <a:t>5. Bonds issued</a:t>
            </a:r>
          </a:p>
          <a:p>
            <a:r>
              <a:rPr lang="en-US" altLang="tr-TR" sz="2400"/>
              <a:t>6. Commercial Paper Issued</a:t>
            </a:r>
          </a:p>
          <a:p>
            <a:r>
              <a:rPr lang="en-US" altLang="tr-TR" sz="2400"/>
              <a:t>7. Securitization of Assets</a:t>
            </a:r>
          </a:p>
          <a:p>
            <a:r>
              <a:rPr lang="en-US" altLang="tr-TR" sz="2400"/>
              <a:t>8. Mortgage Backed Securities issued</a:t>
            </a:r>
          </a:p>
        </p:txBody>
      </p:sp>
      <p:sp>
        <p:nvSpPr>
          <p:cNvPr id="4" name="Content Placeholder 3">
            <a:extLst>
              <a:ext uri="{FF2B5EF4-FFF2-40B4-BE49-F238E27FC236}">
                <a16:creationId xmlns:a16="http://schemas.microsoft.com/office/drawing/2014/main" id="{2908DDC8-6510-5D48-ABE5-86FBD9EA661A}"/>
              </a:ext>
            </a:extLst>
          </p:cNvPr>
          <p:cNvSpPr>
            <a:spLocks noGrp="1"/>
          </p:cNvSpPr>
          <p:nvPr>
            <p:ph sz="half" idx="2"/>
          </p:nvPr>
        </p:nvSpPr>
        <p:spPr>
          <a:xfrm>
            <a:off x="6019800" y="1100138"/>
            <a:ext cx="4038600" cy="4525962"/>
          </a:xfrm>
        </p:spPr>
        <p:txBody>
          <a:bodyPr>
            <a:normAutofit lnSpcReduction="10000"/>
          </a:bodyPr>
          <a:lstStyle/>
          <a:p>
            <a:r>
              <a:rPr lang="en-US" altLang="tr-TR"/>
              <a:t>Non Interest Bearing Liabilities</a:t>
            </a:r>
          </a:p>
          <a:p>
            <a:r>
              <a:rPr lang="en-US" altLang="tr-TR"/>
              <a:t>1.</a:t>
            </a:r>
            <a:r>
              <a:rPr lang="en-US" altLang="tr-TR" sz="2400"/>
              <a:t> Demand Deposits</a:t>
            </a:r>
          </a:p>
          <a:p>
            <a:r>
              <a:rPr lang="en-US" altLang="tr-TR" sz="2400"/>
              <a:t>2. Utility Payments collected</a:t>
            </a:r>
          </a:p>
          <a:p>
            <a:r>
              <a:rPr lang="en-US" altLang="tr-TR" sz="2400"/>
              <a:t>3. Tax payments collected</a:t>
            </a:r>
          </a:p>
          <a:p>
            <a:r>
              <a:rPr lang="en-US" altLang="tr-TR" sz="2400"/>
              <a:t>4. Prepaid Card Liabilities</a:t>
            </a:r>
          </a:p>
          <a:p>
            <a:r>
              <a:rPr lang="en-US" altLang="tr-TR" sz="2400"/>
              <a:t>5. Other Non Interest Bearing Liabilities </a:t>
            </a:r>
          </a:p>
        </p:txBody>
      </p:sp>
      <p:sp>
        <p:nvSpPr>
          <p:cNvPr id="19461" name="Footer Placeholder 4">
            <a:extLst>
              <a:ext uri="{FF2B5EF4-FFF2-40B4-BE49-F238E27FC236}">
                <a16:creationId xmlns:a16="http://schemas.microsoft.com/office/drawing/2014/main" id="{B0EEB303-D8F0-684A-A648-E23EDD61686B}"/>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fontAlgn="base">
              <a:spcBef>
                <a:spcPct val="0"/>
              </a:spcBef>
              <a:spcAft>
                <a:spcPct val="0"/>
              </a:spcAft>
              <a:buFontTx/>
              <a:buNone/>
            </a:pPr>
            <a:r>
              <a:rPr lang="en-US" altLang="tr-TR" sz="1200">
                <a:solidFill>
                  <a:srgbClr val="898989"/>
                </a:solidFill>
              </a:rPr>
              <a:t>bulentsenver@gmail.com</a:t>
            </a:r>
          </a:p>
        </p:txBody>
      </p:sp>
      <p:sp>
        <p:nvSpPr>
          <p:cNvPr id="19462" name="Slide Number Placeholder 5">
            <a:extLst>
              <a:ext uri="{FF2B5EF4-FFF2-40B4-BE49-F238E27FC236}">
                <a16:creationId xmlns:a16="http://schemas.microsoft.com/office/drawing/2014/main" id="{D229464C-00CA-A349-98AB-A416E9CECAD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E703AA49-7318-9E4C-88F1-3E016A217C9B}" type="slidenum">
              <a:rPr lang="en-US" altLang="tr-TR" sz="1200">
                <a:solidFill>
                  <a:srgbClr val="898989"/>
                </a:solidFill>
              </a:rPr>
              <a:pPr>
                <a:spcBef>
                  <a:spcPct val="0"/>
                </a:spcBef>
                <a:buFontTx/>
                <a:buNone/>
              </a:pPr>
              <a:t>5</a:t>
            </a:fld>
            <a:endParaRPr lang="en-US" altLang="tr-TR" sz="1200">
              <a:solidFill>
                <a:srgbClr val="898989"/>
              </a:solidFill>
            </a:endParaRPr>
          </a:p>
        </p:txBody>
      </p:sp>
    </p:spTree>
    <p:extLst>
      <p:ext uri="{BB962C8B-B14F-4D97-AF65-F5344CB8AC3E}">
        <p14:creationId xmlns:p14="http://schemas.microsoft.com/office/powerpoint/2010/main" val="18156594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slide(fromBottom)">
                                      <p:cBhvr>
                                        <p:cTn id="32" dur="500"/>
                                        <p:tgtEl>
                                          <p:spTgt spid="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slide(fromBottom)">
                                      <p:cBhvr>
                                        <p:cTn id="37" dur="500"/>
                                        <p:tgtEl>
                                          <p:spTgt spid="3">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slide(fromBottom)">
                                      <p:cBhvr>
                                        <p:cTn id="42" dur="500"/>
                                        <p:tgtEl>
                                          <p:spTgt spid="3">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slide(fromBottom)">
                                      <p:cBhvr>
                                        <p:cTn id="47" dur="500"/>
                                        <p:tgtEl>
                                          <p:spTgt spid="3">
                                            <p:txEl>
                                              <p:pRg st="8" end="8"/>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7" presetClass="entr" presetSubtype="0" fill="hold" grpId="0" nodeType="clickEffect">
                                  <p:stCondLst>
                                    <p:cond delay="0"/>
                                  </p:stCondLst>
                                  <p:childTnLst>
                                    <p:set>
                                      <p:cBhvr>
                                        <p:cTn id="51" dur="1" fill="hold">
                                          <p:stCondLst>
                                            <p:cond delay="0"/>
                                          </p:stCondLst>
                                        </p:cTn>
                                        <p:tgtEl>
                                          <p:spTgt spid="4">
                                            <p:txEl>
                                              <p:pRg st="0" end="0"/>
                                            </p:txEl>
                                          </p:spTgt>
                                        </p:tgtEl>
                                        <p:attrNameLst>
                                          <p:attrName>style.visibility</p:attrName>
                                        </p:attrNameLst>
                                      </p:cBhvr>
                                      <p:to>
                                        <p:strVal val="visible"/>
                                      </p:to>
                                    </p:set>
                                    <p:animEffect transition="in" filter="fade">
                                      <p:cBhvr>
                                        <p:cTn id="52" dur="1000"/>
                                        <p:tgtEl>
                                          <p:spTgt spid="4">
                                            <p:txEl>
                                              <p:pRg st="0" end="0"/>
                                            </p:txEl>
                                          </p:spTgt>
                                        </p:tgtEl>
                                      </p:cBhvr>
                                    </p:animEffect>
                                    <p:anim calcmode="lin" valueType="num">
                                      <p:cBhvr>
                                        <p:cTn id="5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54" dur="900" decel="100000" fill="hold"/>
                                        <p:tgtEl>
                                          <p:spTgt spid="4">
                                            <p:txEl>
                                              <p:pRg st="0" end="0"/>
                                            </p:txEl>
                                          </p:spTgt>
                                        </p:tgtEl>
                                        <p:attrNameLst>
                                          <p:attrName>ppt_y</p:attrName>
                                        </p:attrNameLst>
                                      </p:cBhvr>
                                      <p:tavLst>
                                        <p:tav tm="0">
                                          <p:val>
                                            <p:strVal val="#ppt_y+1"/>
                                          </p:val>
                                        </p:tav>
                                        <p:tav tm="100000">
                                          <p:val>
                                            <p:strVal val="#ppt_y-.03"/>
                                          </p:val>
                                        </p:tav>
                                      </p:tavLst>
                                    </p:anim>
                                    <p:anim calcmode="lin" valueType="num">
                                      <p:cBhvr>
                                        <p:cTn id="55" dur="100" accel="100000" fill="hold">
                                          <p:stCondLst>
                                            <p:cond delay="900"/>
                                          </p:stCondLst>
                                        </p:cTn>
                                        <p:tgtEl>
                                          <p:spTgt spid="4">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37" presetClass="entr" presetSubtype="0" fill="hold" grpId="0" nodeType="clickEffect">
                                  <p:stCondLst>
                                    <p:cond delay="0"/>
                                  </p:stCondLst>
                                  <p:childTnLst>
                                    <p:set>
                                      <p:cBhvr>
                                        <p:cTn id="59" dur="1" fill="hold">
                                          <p:stCondLst>
                                            <p:cond delay="0"/>
                                          </p:stCondLst>
                                        </p:cTn>
                                        <p:tgtEl>
                                          <p:spTgt spid="4">
                                            <p:txEl>
                                              <p:pRg st="1" end="1"/>
                                            </p:txEl>
                                          </p:spTgt>
                                        </p:tgtEl>
                                        <p:attrNameLst>
                                          <p:attrName>style.visibility</p:attrName>
                                        </p:attrNameLst>
                                      </p:cBhvr>
                                      <p:to>
                                        <p:strVal val="visible"/>
                                      </p:to>
                                    </p:set>
                                    <p:animEffect transition="in" filter="fade">
                                      <p:cBhvr>
                                        <p:cTn id="60" dur="1000"/>
                                        <p:tgtEl>
                                          <p:spTgt spid="4">
                                            <p:txEl>
                                              <p:pRg st="1" end="1"/>
                                            </p:txEl>
                                          </p:spTgt>
                                        </p:tgtEl>
                                      </p:cBhvr>
                                    </p:animEffect>
                                    <p:anim calcmode="lin" valueType="num">
                                      <p:cBhvr>
                                        <p:cTn id="61"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62" dur="900" decel="100000" fill="hold"/>
                                        <p:tgtEl>
                                          <p:spTgt spid="4">
                                            <p:txEl>
                                              <p:pRg st="1" end="1"/>
                                            </p:txEl>
                                          </p:spTgt>
                                        </p:tgtEl>
                                        <p:attrNameLst>
                                          <p:attrName>ppt_y</p:attrName>
                                        </p:attrNameLst>
                                      </p:cBhvr>
                                      <p:tavLst>
                                        <p:tav tm="0">
                                          <p:val>
                                            <p:strVal val="#ppt_y+1"/>
                                          </p:val>
                                        </p:tav>
                                        <p:tav tm="100000">
                                          <p:val>
                                            <p:strVal val="#ppt_y-.03"/>
                                          </p:val>
                                        </p:tav>
                                      </p:tavLst>
                                    </p:anim>
                                    <p:anim calcmode="lin" valueType="num">
                                      <p:cBhvr>
                                        <p:cTn id="63" dur="100" accel="100000" fill="hold">
                                          <p:stCondLst>
                                            <p:cond delay="900"/>
                                          </p:stCondLst>
                                        </p:cTn>
                                        <p:tgtEl>
                                          <p:spTgt spid="4">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37" presetClass="entr" presetSubtype="0" fill="hold" grpId="0" nodeType="clickEffect">
                                  <p:stCondLst>
                                    <p:cond delay="0"/>
                                  </p:stCondLst>
                                  <p:childTnLst>
                                    <p:set>
                                      <p:cBhvr>
                                        <p:cTn id="67" dur="1" fill="hold">
                                          <p:stCondLst>
                                            <p:cond delay="0"/>
                                          </p:stCondLst>
                                        </p:cTn>
                                        <p:tgtEl>
                                          <p:spTgt spid="4">
                                            <p:txEl>
                                              <p:pRg st="2" end="2"/>
                                            </p:txEl>
                                          </p:spTgt>
                                        </p:tgtEl>
                                        <p:attrNameLst>
                                          <p:attrName>style.visibility</p:attrName>
                                        </p:attrNameLst>
                                      </p:cBhvr>
                                      <p:to>
                                        <p:strVal val="visible"/>
                                      </p:to>
                                    </p:set>
                                    <p:animEffect transition="in" filter="fade">
                                      <p:cBhvr>
                                        <p:cTn id="68" dur="1000"/>
                                        <p:tgtEl>
                                          <p:spTgt spid="4">
                                            <p:txEl>
                                              <p:pRg st="2" end="2"/>
                                            </p:txEl>
                                          </p:spTgt>
                                        </p:tgtEl>
                                      </p:cBhvr>
                                    </p:animEffect>
                                    <p:anim calcmode="lin" valueType="num">
                                      <p:cBhvr>
                                        <p:cTn id="6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70" dur="900" decel="100000" fill="hold"/>
                                        <p:tgtEl>
                                          <p:spTgt spid="4">
                                            <p:txEl>
                                              <p:pRg st="2" end="2"/>
                                            </p:txEl>
                                          </p:spTgt>
                                        </p:tgtEl>
                                        <p:attrNameLst>
                                          <p:attrName>ppt_y</p:attrName>
                                        </p:attrNameLst>
                                      </p:cBhvr>
                                      <p:tavLst>
                                        <p:tav tm="0">
                                          <p:val>
                                            <p:strVal val="#ppt_y+1"/>
                                          </p:val>
                                        </p:tav>
                                        <p:tav tm="100000">
                                          <p:val>
                                            <p:strVal val="#ppt_y-.03"/>
                                          </p:val>
                                        </p:tav>
                                      </p:tavLst>
                                    </p:anim>
                                    <p:anim calcmode="lin" valueType="num">
                                      <p:cBhvr>
                                        <p:cTn id="71" dur="100" accel="100000" fill="hold">
                                          <p:stCondLst>
                                            <p:cond delay="900"/>
                                          </p:stCondLst>
                                        </p:cTn>
                                        <p:tgtEl>
                                          <p:spTgt spid="4">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72" fill="hold" nodeType="clickPar">
                      <p:stCondLst>
                        <p:cond delay="indefinite"/>
                      </p:stCondLst>
                      <p:childTnLst>
                        <p:par>
                          <p:cTn id="73" fill="hold" nodeType="withGroup">
                            <p:stCondLst>
                              <p:cond delay="0"/>
                            </p:stCondLst>
                            <p:childTnLst>
                              <p:par>
                                <p:cTn id="74" presetID="37" presetClass="entr" presetSubtype="0" fill="hold" grpId="0" nodeType="clickEffect">
                                  <p:stCondLst>
                                    <p:cond delay="0"/>
                                  </p:stCondLst>
                                  <p:childTnLst>
                                    <p:set>
                                      <p:cBhvr>
                                        <p:cTn id="75" dur="1" fill="hold">
                                          <p:stCondLst>
                                            <p:cond delay="0"/>
                                          </p:stCondLst>
                                        </p:cTn>
                                        <p:tgtEl>
                                          <p:spTgt spid="4">
                                            <p:txEl>
                                              <p:pRg st="3" end="3"/>
                                            </p:txEl>
                                          </p:spTgt>
                                        </p:tgtEl>
                                        <p:attrNameLst>
                                          <p:attrName>style.visibility</p:attrName>
                                        </p:attrNameLst>
                                      </p:cBhvr>
                                      <p:to>
                                        <p:strVal val="visible"/>
                                      </p:to>
                                    </p:set>
                                    <p:animEffect transition="in" filter="fade">
                                      <p:cBhvr>
                                        <p:cTn id="76" dur="1000"/>
                                        <p:tgtEl>
                                          <p:spTgt spid="4">
                                            <p:txEl>
                                              <p:pRg st="3" end="3"/>
                                            </p:txEl>
                                          </p:spTgt>
                                        </p:tgtEl>
                                      </p:cBhvr>
                                    </p:animEffect>
                                    <p:anim calcmode="lin" valueType="num">
                                      <p:cBhvr>
                                        <p:cTn id="77"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78" dur="900" decel="100000" fill="hold"/>
                                        <p:tgtEl>
                                          <p:spTgt spid="4">
                                            <p:txEl>
                                              <p:pRg st="3" end="3"/>
                                            </p:txEl>
                                          </p:spTgt>
                                        </p:tgtEl>
                                        <p:attrNameLst>
                                          <p:attrName>ppt_y</p:attrName>
                                        </p:attrNameLst>
                                      </p:cBhvr>
                                      <p:tavLst>
                                        <p:tav tm="0">
                                          <p:val>
                                            <p:strVal val="#ppt_y+1"/>
                                          </p:val>
                                        </p:tav>
                                        <p:tav tm="100000">
                                          <p:val>
                                            <p:strVal val="#ppt_y-.03"/>
                                          </p:val>
                                        </p:tav>
                                      </p:tavLst>
                                    </p:anim>
                                    <p:anim calcmode="lin" valueType="num">
                                      <p:cBhvr>
                                        <p:cTn id="79" dur="100" accel="100000" fill="hold">
                                          <p:stCondLst>
                                            <p:cond delay="900"/>
                                          </p:stCondLst>
                                        </p:cTn>
                                        <p:tgtEl>
                                          <p:spTgt spid="4">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37" presetClass="entr" presetSubtype="0" fill="hold" grpId="0" nodeType="clickEffect">
                                  <p:stCondLst>
                                    <p:cond delay="0"/>
                                  </p:stCondLst>
                                  <p:childTnLst>
                                    <p:set>
                                      <p:cBhvr>
                                        <p:cTn id="83" dur="1" fill="hold">
                                          <p:stCondLst>
                                            <p:cond delay="0"/>
                                          </p:stCondLst>
                                        </p:cTn>
                                        <p:tgtEl>
                                          <p:spTgt spid="4">
                                            <p:txEl>
                                              <p:pRg st="4" end="4"/>
                                            </p:txEl>
                                          </p:spTgt>
                                        </p:tgtEl>
                                        <p:attrNameLst>
                                          <p:attrName>style.visibility</p:attrName>
                                        </p:attrNameLst>
                                      </p:cBhvr>
                                      <p:to>
                                        <p:strVal val="visible"/>
                                      </p:to>
                                    </p:set>
                                    <p:animEffect transition="in" filter="fade">
                                      <p:cBhvr>
                                        <p:cTn id="84" dur="1000"/>
                                        <p:tgtEl>
                                          <p:spTgt spid="4">
                                            <p:txEl>
                                              <p:pRg st="4" end="4"/>
                                            </p:txEl>
                                          </p:spTgt>
                                        </p:tgtEl>
                                      </p:cBhvr>
                                    </p:animEffect>
                                    <p:anim calcmode="lin" valueType="num">
                                      <p:cBhvr>
                                        <p:cTn id="85"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86" dur="900" decel="100000" fill="hold"/>
                                        <p:tgtEl>
                                          <p:spTgt spid="4">
                                            <p:txEl>
                                              <p:pRg st="4" end="4"/>
                                            </p:txEl>
                                          </p:spTgt>
                                        </p:tgtEl>
                                        <p:attrNameLst>
                                          <p:attrName>ppt_y</p:attrName>
                                        </p:attrNameLst>
                                      </p:cBhvr>
                                      <p:tavLst>
                                        <p:tav tm="0">
                                          <p:val>
                                            <p:strVal val="#ppt_y+1"/>
                                          </p:val>
                                        </p:tav>
                                        <p:tav tm="100000">
                                          <p:val>
                                            <p:strVal val="#ppt_y-.03"/>
                                          </p:val>
                                        </p:tav>
                                      </p:tavLst>
                                    </p:anim>
                                    <p:anim calcmode="lin" valueType="num">
                                      <p:cBhvr>
                                        <p:cTn id="87" dur="100" accel="100000" fill="hold">
                                          <p:stCondLst>
                                            <p:cond delay="900"/>
                                          </p:stCondLst>
                                        </p:cTn>
                                        <p:tgtEl>
                                          <p:spTgt spid="4">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88" fill="hold" nodeType="clickPar">
                      <p:stCondLst>
                        <p:cond delay="indefinite"/>
                      </p:stCondLst>
                      <p:childTnLst>
                        <p:par>
                          <p:cTn id="89" fill="hold" nodeType="withGroup">
                            <p:stCondLst>
                              <p:cond delay="0"/>
                            </p:stCondLst>
                            <p:childTnLst>
                              <p:par>
                                <p:cTn id="90" presetID="37" presetClass="entr" presetSubtype="0" fill="hold" grpId="0" nodeType="clickEffect">
                                  <p:stCondLst>
                                    <p:cond delay="0"/>
                                  </p:stCondLst>
                                  <p:childTnLst>
                                    <p:set>
                                      <p:cBhvr>
                                        <p:cTn id="91" dur="1" fill="hold">
                                          <p:stCondLst>
                                            <p:cond delay="0"/>
                                          </p:stCondLst>
                                        </p:cTn>
                                        <p:tgtEl>
                                          <p:spTgt spid="4">
                                            <p:txEl>
                                              <p:pRg st="5" end="5"/>
                                            </p:txEl>
                                          </p:spTgt>
                                        </p:tgtEl>
                                        <p:attrNameLst>
                                          <p:attrName>style.visibility</p:attrName>
                                        </p:attrNameLst>
                                      </p:cBhvr>
                                      <p:to>
                                        <p:strVal val="visible"/>
                                      </p:to>
                                    </p:set>
                                    <p:animEffect transition="in" filter="fade">
                                      <p:cBhvr>
                                        <p:cTn id="92" dur="1000"/>
                                        <p:tgtEl>
                                          <p:spTgt spid="4">
                                            <p:txEl>
                                              <p:pRg st="5" end="5"/>
                                            </p:txEl>
                                          </p:spTgt>
                                        </p:tgtEl>
                                      </p:cBhvr>
                                    </p:animEffect>
                                    <p:anim calcmode="lin" valueType="num">
                                      <p:cBhvr>
                                        <p:cTn id="9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94" dur="900" decel="100000" fill="hold"/>
                                        <p:tgtEl>
                                          <p:spTgt spid="4">
                                            <p:txEl>
                                              <p:pRg st="5" end="5"/>
                                            </p:txEl>
                                          </p:spTgt>
                                        </p:tgtEl>
                                        <p:attrNameLst>
                                          <p:attrName>ppt_y</p:attrName>
                                        </p:attrNameLst>
                                      </p:cBhvr>
                                      <p:tavLst>
                                        <p:tav tm="0">
                                          <p:val>
                                            <p:strVal val="#ppt_y+1"/>
                                          </p:val>
                                        </p:tav>
                                        <p:tav tm="100000">
                                          <p:val>
                                            <p:strVal val="#ppt_y-.03"/>
                                          </p:val>
                                        </p:tav>
                                      </p:tavLst>
                                    </p:anim>
                                    <p:anim calcmode="lin" valueType="num">
                                      <p:cBhvr>
                                        <p:cTn id="95" dur="100" accel="100000" fill="hold">
                                          <p:stCondLst>
                                            <p:cond delay="900"/>
                                          </p:stCondLst>
                                        </p:cTn>
                                        <p:tgtEl>
                                          <p:spTgt spid="4">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CE34972-A1C5-9E40-B806-8FD7A82C5C08}"/>
              </a:ext>
            </a:extLst>
          </p:cNvPr>
          <p:cNvSpPr>
            <a:spLocks noGrp="1"/>
          </p:cNvSpPr>
          <p:nvPr>
            <p:ph type="title"/>
          </p:nvPr>
        </p:nvSpPr>
        <p:spPr>
          <a:xfrm>
            <a:off x="1981200" y="-229394"/>
            <a:ext cx="8229600" cy="1159835"/>
          </a:xfrm>
        </p:spPr>
        <p:txBody>
          <a:bodyPr/>
          <a:lstStyle/>
          <a:p>
            <a:r>
              <a:rPr lang="en-US" sz="1800" dirty="0"/>
              <a:t>Balance Sheet XYZ Bank</a:t>
            </a:r>
            <a:br>
              <a:rPr lang="en-US" sz="1800" dirty="0"/>
            </a:br>
            <a:r>
              <a:rPr lang="en-US" sz="1800" dirty="0"/>
              <a:t>as of 31.12.2018</a:t>
            </a:r>
          </a:p>
        </p:txBody>
      </p:sp>
      <p:pic>
        <p:nvPicPr>
          <p:cNvPr id="10" name="Content Placeholder 9">
            <a:extLst>
              <a:ext uri="{FF2B5EF4-FFF2-40B4-BE49-F238E27FC236}">
                <a16:creationId xmlns:a16="http://schemas.microsoft.com/office/drawing/2014/main" id="{8453AEA5-AA61-F746-9038-B3E0DF55545E}"/>
              </a:ext>
            </a:extLst>
          </p:cNvPr>
          <p:cNvPicPr>
            <a:picLocks noGrp="1" noChangeAspect="1"/>
          </p:cNvPicPr>
          <p:nvPr>
            <p:ph idx="1"/>
          </p:nvPr>
        </p:nvPicPr>
        <p:blipFill>
          <a:blip r:embed="rId2"/>
          <a:stretch>
            <a:fillRect/>
          </a:stretch>
        </p:blipFill>
        <p:spPr>
          <a:xfrm>
            <a:off x="3646012" y="786064"/>
            <a:ext cx="4776093" cy="5998643"/>
          </a:xfrm>
        </p:spPr>
      </p:pic>
      <p:sp>
        <p:nvSpPr>
          <p:cNvPr id="5" name="Footer Placeholder 4">
            <a:extLst>
              <a:ext uri="{FF2B5EF4-FFF2-40B4-BE49-F238E27FC236}">
                <a16:creationId xmlns:a16="http://schemas.microsoft.com/office/drawing/2014/main" id="{6983E5C6-20AD-B64C-81A3-0BF23802F4D2}"/>
              </a:ext>
            </a:extLst>
          </p:cNvPr>
          <p:cNvSpPr>
            <a:spLocks noGrp="1"/>
          </p:cNvSpPr>
          <p:nvPr>
            <p:ph type="ftr" sz="quarter" idx="11"/>
          </p:nvPr>
        </p:nvSpPr>
        <p:spPr/>
        <p:txBody>
          <a:bodyPr/>
          <a:lstStyle/>
          <a:p>
            <a:pPr>
              <a:defRPr/>
            </a:pPr>
            <a:r>
              <a:rPr lang="en-US"/>
              <a:t>bulentsenver@gmail.com</a:t>
            </a:r>
          </a:p>
        </p:txBody>
      </p:sp>
      <p:sp>
        <p:nvSpPr>
          <p:cNvPr id="6" name="Slide Number Placeholder 5">
            <a:extLst>
              <a:ext uri="{FF2B5EF4-FFF2-40B4-BE49-F238E27FC236}">
                <a16:creationId xmlns:a16="http://schemas.microsoft.com/office/drawing/2014/main" id="{82FD359A-D08E-DC4F-B29A-958BB512AC67}"/>
              </a:ext>
            </a:extLst>
          </p:cNvPr>
          <p:cNvSpPr>
            <a:spLocks noGrp="1"/>
          </p:cNvSpPr>
          <p:nvPr>
            <p:ph type="sldNum" sz="quarter" idx="12"/>
          </p:nvPr>
        </p:nvSpPr>
        <p:spPr/>
        <p:txBody>
          <a:bodyPr/>
          <a:lstStyle/>
          <a:p>
            <a:pPr>
              <a:defRPr/>
            </a:pPr>
            <a:fld id="{4979008B-E841-6540-91F8-D67E9D1FCC76}" type="slidenum">
              <a:rPr lang="en-US" smtClean="0"/>
              <a:pPr>
                <a:defRPr/>
              </a:pPr>
              <a:t>6</a:t>
            </a:fld>
            <a:endParaRPr lang="en-US"/>
          </a:p>
        </p:txBody>
      </p:sp>
    </p:spTree>
    <p:extLst>
      <p:ext uri="{BB962C8B-B14F-4D97-AF65-F5344CB8AC3E}">
        <p14:creationId xmlns:p14="http://schemas.microsoft.com/office/powerpoint/2010/main" val="3129507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a:extLst>
              <a:ext uri="{FF2B5EF4-FFF2-40B4-BE49-F238E27FC236}">
                <a16:creationId xmlns:a16="http://schemas.microsoft.com/office/drawing/2014/main" id="{A28B8E5D-8FC7-A34F-A8FF-AC63B0CBB96F}"/>
              </a:ext>
            </a:extLst>
          </p:cNvPr>
          <p:cNvSpPr>
            <a:spLocks noGrp="1"/>
          </p:cNvSpPr>
          <p:nvPr>
            <p:ph type="title"/>
          </p:nvPr>
        </p:nvSpPr>
        <p:spPr>
          <a:xfrm>
            <a:off x="1981200" y="0"/>
            <a:ext cx="8229600" cy="685800"/>
          </a:xfrm>
        </p:spPr>
        <p:txBody>
          <a:bodyPr/>
          <a:lstStyle/>
          <a:p>
            <a:r>
              <a:rPr lang="en-US" altLang="tr-TR" sz="3600"/>
              <a:t>Income Statement Summary of a Bank</a:t>
            </a:r>
          </a:p>
        </p:txBody>
      </p:sp>
      <p:sp>
        <p:nvSpPr>
          <p:cNvPr id="20483" name="Content Placeholder 4">
            <a:extLst>
              <a:ext uri="{FF2B5EF4-FFF2-40B4-BE49-F238E27FC236}">
                <a16:creationId xmlns:a16="http://schemas.microsoft.com/office/drawing/2014/main" id="{B879BD0C-F1FA-E648-BAAB-0F48DE3CEF26}"/>
              </a:ext>
            </a:extLst>
          </p:cNvPr>
          <p:cNvSpPr>
            <a:spLocks noGrp="1"/>
          </p:cNvSpPr>
          <p:nvPr>
            <p:ph idx="1"/>
          </p:nvPr>
        </p:nvSpPr>
        <p:spPr>
          <a:xfrm>
            <a:off x="1981200" y="1036638"/>
            <a:ext cx="8229600" cy="4525962"/>
          </a:xfrm>
        </p:spPr>
        <p:txBody>
          <a:bodyPr>
            <a:normAutofit lnSpcReduction="10000"/>
          </a:bodyPr>
          <a:lstStyle/>
          <a:p>
            <a:r>
              <a:rPr lang="en-US" altLang="tr-TR" dirty="0"/>
              <a:t>Interest Income                  100</a:t>
            </a:r>
          </a:p>
          <a:p>
            <a:r>
              <a:rPr lang="en-US" altLang="tr-TR" dirty="0"/>
              <a:t>Interest expense                 (60)</a:t>
            </a:r>
          </a:p>
          <a:p>
            <a:r>
              <a:rPr lang="en-US" altLang="tr-TR" dirty="0"/>
              <a:t>    Net Interest Income                   40</a:t>
            </a:r>
          </a:p>
          <a:p>
            <a:r>
              <a:rPr lang="en-US" altLang="tr-TR" dirty="0"/>
              <a:t>Non Interest Income             30</a:t>
            </a:r>
          </a:p>
          <a:p>
            <a:r>
              <a:rPr lang="en-US" altLang="tr-TR" dirty="0"/>
              <a:t>Non Interest Expense          (25)</a:t>
            </a:r>
          </a:p>
          <a:p>
            <a:r>
              <a:rPr lang="en-US" altLang="tr-TR" dirty="0"/>
              <a:t>    Net Non Interest Income             5</a:t>
            </a:r>
          </a:p>
          <a:p>
            <a:r>
              <a:rPr lang="en-US" altLang="tr-TR" dirty="0"/>
              <a:t>Income Before Tax                  45</a:t>
            </a:r>
          </a:p>
          <a:p>
            <a:r>
              <a:rPr lang="en-US" altLang="tr-TR" dirty="0"/>
              <a:t>Tax provision                            (9)</a:t>
            </a:r>
          </a:p>
          <a:p>
            <a:r>
              <a:rPr lang="en-US" altLang="tr-TR" dirty="0"/>
              <a:t>Net Income                              36</a:t>
            </a:r>
          </a:p>
        </p:txBody>
      </p:sp>
      <p:sp>
        <p:nvSpPr>
          <p:cNvPr id="2" name="Footer Placeholder 1">
            <a:extLst>
              <a:ext uri="{FF2B5EF4-FFF2-40B4-BE49-F238E27FC236}">
                <a16:creationId xmlns:a16="http://schemas.microsoft.com/office/drawing/2014/main" id="{AA484408-7A4B-9D43-919A-1051A2493E4A}"/>
              </a:ext>
            </a:extLst>
          </p:cNvPr>
          <p:cNvSpPr>
            <a:spLocks noGrp="1"/>
          </p:cNvSpPr>
          <p:nvPr>
            <p:ph type="ftr" sz="quarter" idx="11"/>
          </p:nvPr>
        </p:nvSpPr>
        <p:spPr/>
        <p:txBody>
          <a:bodyPr/>
          <a:lstStyle/>
          <a:p>
            <a:pPr>
              <a:defRPr/>
            </a:pPr>
            <a:r>
              <a:rPr lang="en-US"/>
              <a:t>bulentsenver@gmail.com</a:t>
            </a:r>
          </a:p>
        </p:txBody>
      </p:sp>
      <p:sp>
        <p:nvSpPr>
          <p:cNvPr id="20485" name="Slide Number Placeholder 2">
            <a:extLst>
              <a:ext uri="{FF2B5EF4-FFF2-40B4-BE49-F238E27FC236}">
                <a16:creationId xmlns:a16="http://schemas.microsoft.com/office/drawing/2014/main" id="{DD20C01C-AAD7-EA45-866B-15D469127FA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9F5301A7-7A21-4749-A0FA-851023CDBDFD}" type="slidenum">
              <a:rPr lang="en-US" altLang="tr-TR" sz="1200">
                <a:solidFill>
                  <a:srgbClr val="898989"/>
                </a:solidFill>
              </a:rPr>
              <a:pPr>
                <a:spcBef>
                  <a:spcPct val="0"/>
                </a:spcBef>
                <a:buFontTx/>
                <a:buNone/>
              </a:pPr>
              <a:t>7</a:t>
            </a:fld>
            <a:endParaRPr lang="en-US" altLang="tr-TR" sz="1200">
              <a:solidFill>
                <a:srgbClr val="898989"/>
              </a:solidFill>
            </a:endParaRPr>
          </a:p>
        </p:txBody>
      </p:sp>
    </p:spTree>
    <p:extLst>
      <p:ext uri="{BB962C8B-B14F-4D97-AF65-F5344CB8AC3E}">
        <p14:creationId xmlns:p14="http://schemas.microsoft.com/office/powerpoint/2010/main" val="4208164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8523-F926-3E42-ACBA-1F20CA97983D}"/>
              </a:ext>
            </a:extLst>
          </p:cNvPr>
          <p:cNvSpPr>
            <a:spLocks noGrp="1"/>
          </p:cNvSpPr>
          <p:nvPr>
            <p:ph type="title"/>
          </p:nvPr>
        </p:nvSpPr>
        <p:spPr/>
        <p:txBody>
          <a:bodyPr/>
          <a:lstStyle/>
          <a:p>
            <a:r>
              <a:rPr lang="en-TR" dirty="0"/>
              <a:t>Balance Sheet Horizontal § Vertical Analysis</a:t>
            </a:r>
            <a:br>
              <a:rPr lang="en-TR" dirty="0"/>
            </a:br>
            <a:endParaRPr lang="en-TR" dirty="0"/>
          </a:p>
        </p:txBody>
      </p:sp>
      <p:graphicFrame>
        <p:nvGraphicFramePr>
          <p:cNvPr id="4" name="Table 3">
            <a:extLst>
              <a:ext uri="{FF2B5EF4-FFF2-40B4-BE49-F238E27FC236}">
                <a16:creationId xmlns:a16="http://schemas.microsoft.com/office/drawing/2014/main" id="{7F5297C2-5761-FE4E-98A8-A28D5BD35F02}"/>
              </a:ext>
            </a:extLst>
          </p:cNvPr>
          <p:cNvGraphicFramePr>
            <a:graphicFrameLocks noGrp="1"/>
          </p:cNvGraphicFramePr>
          <p:nvPr>
            <p:extLst>
              <p:ext uri="{D42A27DB-BD31-4B8C-83A1-F6EECF244321}">
                <p14:modId xmlns:p14="http://schemas.microsoft.com/office/powerpoint/2010/main" val="4180184857"/>
              </p:ext>
            </p:extLst>
          </p:nvPr>
        </p:nvGraphicFramePr>
        <p:xfrm>
          <a:off x="1255924" y="1638300"/>
          <a:ext cx="9507557" cy="4854577"/>
        </p:xfrm>
        <a:graphic>
          <a:graphicData uri="http://schemas.openxmlformats.org/drawingml/2006/table">
            <a:tbl>
              <a:tblPr>
                <a:tableStyleId>{5C22544A-7EE6-4342-B048-85BDC9FD1C3A}</a:tableStyleId>
              </a:tblPr>
              <a:tblGrid>
                <a:gridCol w="3839444">
                  <a:extLst>
                    <a:ext uri="{9D8B030D-6E8A-4147-A177-3AD203B41FA5}">
                      <a16:colId xmlns:a16="http://schemas.microsoft.com/office/drawing/2014/main" val="928154317"/>
                    </a:ext>
                  </a:extLst>
                </a:gridCol>
                <a:gridCol w="1062298">
                  <a:extLst>
                    <a:ext uri="{9D8B030D-6E8A-4147-A177-3AD203B41FA5}">
                      <a16:colId xmlns:a16="http://schemas.microsoft.com/office/drawing/2014/main" val="985727160"/>
                    </a:ext>
                  </a:extLst>
                </a:gridCol>
                <a:gridCol w="1062298">
                  <a:extLst>
                    <a:ext uri="{9D8B030D-6E8A-4147-A177-3AD203B41FA5}">
                      <a16:colId xmlns:a16="http://schemas.microsoft.com/office/drawing/2014/main" val="3561983104"/>
                    </a:ext>
                  </a:extLst>
                </a:gridCol>
                <a:gridCol w="1289931">
                  <a:extLst>
                    <a:ext uri="{9D8B030D-6E8A-4147-A177-3AD203B41FA5}">
                      <a16:colId xmlns:a16="http://schemas.microsoft.com/office/drawing/2014/main" val="3147826124"/>
                    </a:ext>
                  </a:extLst>
                </a:gridCol>
                <a:gridCol w="1081266">
                  <a:extLst>
                    <a:ext uri="{9D8B030D-6E8A-4147-A177-3AD203B41FA5}">
                      <a16:colId xmlns:a16="http://schemas.microsoft.com/office/drawing/2014/main" val="3723050354"/>
                    </a:ext>
                  </a:extLst>
                </a:gridCol>
                <a:gridCol w="1172320">
                  <a:extLst>
                    <a:ext uri="{9D8B030D-6E8A-4147-A177-3AD203B41FA5}">
                      <a16:colId xmlns:a16="http://schemas.microsoft.com/office/drawing/2014/main" val="1971183106"/>
                    </a:ext>
                  </a:extLst>
                </a:gridCol>
              </a:tblGrid>
              <a:tr h="413156">
                <a:tc>
                  <a:txBody>
                    <a:bodyPr/>
                    <a:lstStyle/>
                    <a:p>
                      <a:pPr algn="l" fontAlgn="b"/>
                      <a:endParaRPr lang="en-TR"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Vertical</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Vertical</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55216659"/>
                  </a:ext>
                </a:extLst>
              </a:tr>
              <a:tr h="413156">
                <a:tc>
                  <a:txBody>
                    <a:bodyPr/>
                    <a:lstStyle/>
                    <a:p>
                      <a:pPr algn="l" fontAlgn="b"/>
                      <a:endParaRPr lang="en-TR"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12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Analysis</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Analysis</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26943357"/>
                  </a:ext>
                </a:extLst>
              </a:tr>
              <a:tr h="447585">
                <a:tc>
                  <a:txBody>
                    <a:bodyPr/>
                    <a:lstStyle/>
                    <a:p>
                      <a:pPr algn="l" fontAlgn="b"/>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Year 1</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Year 2</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Horizontal</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76434125"/>
                  </a:ext>
                </a:extLst>
              </a:tr>
              <a:tr h="447585">
                <a:tc>
                  <a:txBody>
                    <a:bodyPr/>
                    <a:lstStyle/>
                    <a:p>
                      <a:pPr algn="l" fontAlgn="b"/>
                      <a:r>
                        <a:rPr lang="en-US" sz="2000" b="1" u="none" strike="noStrike" dirty="0">
                          <a:effectLst/>
                        </a:rPr>
                        <a:t>ASSETS</a:t>
                      </a:r>
                      <a:endParaRPr lang="en-US" sz="20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Analysis</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Year 1</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Year 2</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25219494"/>
                  </a:ext>
                </a:extLst>
              </a:tr>
              <a:tr h="447585">
                <a:tc>
                  <a:txBody>
                    <a:bodyPr/>
                    <a:lstStyle/>
                    <a:p>
                      <a:pPr algn="l" fontAlgn="b"/>
                      <a:r>
                        <a:rPr lang="en-US" sz="2000" u="none" strike="noStrike">
                          <a:effectLst/>
                        </a:rPr>
                        <a:t>Liquid Assets</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14907</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16000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7,3%</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9,73%</a:t>
                      </a:r>
                      <a:endParaRPr lang="en-TR"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8,25%</a:t>
                      </a:r>
                      <a:endParaRPr lang="en-TR"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60494607"/>
                  </a:ext>
                </a:extLst>
              </a:tr>
              <a:tr h="447585">
                <a:tc>
                  <a:txBody>
                    <a:bodyPr/>
                    <a:lstStyle/>
                    <a:p>
                      <a:pPr algn="l" fontAlgn="b"/>
                      <a:r>
                        <a:rPr lang="en-US" sz="2000" u="none" strike="noStrike">
                          <a:effectLst/>
                        </a:rPr>
                        <a:t>Securities Portfolio</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76352</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80000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4,8%</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49,85%</a:t>
                      </a:r>
                      <a:endParaRPr lang="en-TR"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41,24%</a:t>
                      </a:r>
                      <a:endParaRPr lang="en-TR"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06428847"/>
                  </a:ext>
                </a:extLst>
              </a:tr>
              <a:tr h="447585">
                <a:tc>
                  <a:txBody>
                    <a:bodyPr/>
                    <a:lstStyle/>
                    <a:p>
                      <a:pPr algn="l" fontAlgn="b"/>
                      <a:r>
                        <a:rPr lang="en-US" sz="2000" u="none" strike="noStrike">
                          <a:effectLst/>
                        </a:rPr>
                        <a:t>Loans</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57443</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95000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65,4%</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37,50%</a:t>
                      </a:r>
                      <a:endParaRPr lang="en-TR"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48,97%</a:t>
                      </a:r>
                      <a:endParaRPr lang="en-TR"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36515479"/>
                  </a:ext>
                </a:extLst>
              </a:tr>
              <a:tr h="447585">
                <a:tc>
                  <a:txBody>
                    <a:bodyPr/>
                    <a:lstStyle/>
                    <a:p>
                      <a:pPr algn="l" fontAlgn="b"/>
                      <a:r>
                        <a:rPr lang="en-US" sz="2000" u="none" strike="noStrike">
                          <a:effectLst/>
                        </a:rPr>
                        <a:t>Associates &amp; Subsidiaries</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731</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800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9,4%</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0,48%</a:t>
                      </a:r>
                      <a:endParaRPr lang="en-TR"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0,41%</a:t>
                      </a:r>
                      <a:endParaRPr lang="en-TR"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58998799"/>
                  </a:ext>
                </a:extLst>
              </a:tr>
              <a:tr h="447585">
                <a:tc>
                  <a:txBody>
                    <a:bodyPr/>
                    <a:lstStyle/>
                    <a:p>
                      <a:pPr algn="l" fontAlgn="b"/>
                      <a:r>
                        <a:rPr lang="en-US" sz="2000" u="none" strike="noStrike">
                          <a:effectLst/>
                        </a:rPr>
                        <a:t>Fixed Assets</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826</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1000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21,1%</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0,54%</a:t>
                      </a:r>
                      <a:endParaRPr lang="en-TR"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0,52%</a:t>
                      </a:r>
                      <a:endParaRPr lang="en-TR"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05423841"/>
                  </a:ext>
                </a:extLst>
              </a:tr>
              <a:tr h="447585">
                <a:tc>
                  <a:txBody>
                    <a:bodyPr/>
                    <a:lstStyle/>
                    <a:p>
                      <a:pPr algn="l" fontAlgn="b"/>
                      <a:r>
                        <a:rPr lang="en-US" sz="2000" u="none" strike="noStrike">
                          <a:effectLst/>
                        </a:rPr>
                        <a:t>Other Assets</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2911</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1200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-58,8%</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1,90%</a:t>
                      </a:r>
                      <a:endParaRPr lang="en-TR"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0,62%</a:t>
                      </a:r>
                      <a:endParaRPr lang="en-TR"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35612718"/>
                  </a:ext>
                </a:extLst>
              </a:tr>
              <a:tr h="447585">
                <a:tc>
                  <a:txBody>
                    <a:bodyPr/>
                    <a:lstStyle/>
                    <a:p>
                      <a:pPr algn="l" fontAlgn="b"/>
                      <a:r>
                        <a:rPr lang="en-US" sz="2000" b="1" u="none" strike="noStrike" dirty="0">
                          <a:effectLst/>
                        </a:rPr>
                        <a:t>TOTAL ASSETS</a:t>
                      </a:r>
                      <a:endParaRPr lang="en-US" sz="20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TR" sz="2000" b="1" u="none" strike="noStrike" dirty="0">
                          <a:effectLst/>
                        </a:rPr>
                        <a:t>153170</a:t>
                      </a:r>
                      <a:endParaRPr lang="en-TR" sz="20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TR" sz="2000" b="1" u="none" strike="noStrike" dirty="0">
                          <a:effectLst/>
                        </a:rPr>
                        <a:t>194000</a:t>
                      </a:r>
                      <a:endParaRPr lang="en-TR" sz="20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dirty="0">
                          <a:effectLst/>
                        </a:rPr>
                        <a:t>26,7%</a:t>
                      </a:r>
                      <a:endParaRPr lang="en-TR"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TR" sz="1800" b="1" u="none" strike="noStrike" dirty="0">
                          <a:effectLst/>
                        </a:rPr>
                        <a:t>100,00%</a:t>
                      </a:r>
                      <a:endParaRPr lang="en-TR"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TR" sz="1800" b="1" u="none" strike="noStrike" dirty="0">
                          <a:effectLst/>
                        </a:rPr>
                        <a:t>100,00%</a:t>
                      </a:r>
                      <a:endParaRPr lang="en-TR" sz="18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4902007"/>
                  </a:ext>
                </a:extLst>
              </a:tr>
            </a:tbl>
          </a:graphicData>
        </a:graphic>
      </p:graphicFrame>
    </p:spTree>
    <p:extLst>
      <p:ext uri="{BB962C8B-B14F-4D97-AF65-F5344CB8AC3E}">
        <p14:creationId xmlns:p14="http://schemas.microsoft.com/office/powerpoint/2010/main" val="44305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F29798-D584-4792-9B62-3F5F5C36D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8A884D-39AF-5044-AB0D-D8AFED6574A4}"/>
              </a:ext>
            </a:extLst>
          </p:cNvPr>
          <p:cNvSpPr>
            <a:spLocks noGrp="1"/>
          </p:cNvSpPr>
          <p:nvPr>
            <p:ph type="title"/>
          </p:nvPr>
        </p:nvSpPr>
        <p:spPr>
          <a:xfrm>
            <a:off x="838200" y="184805"/>
            <a:ext cx="10515600" cy="1505883"/>
          </a:xfrm>
        </p:spPr>
        <p:txBody>
          <a:bodyPr anchor="ctr">
            <a:normAutofit/>
          </a:bodyPr>
          <a:lstStyle/>
          <a:p>
            <a:r>
              <a:rPr lang="en-TR" dirty="0"/>
              <a:t>Balance Sheet Horizontal § Vertical Analysis</a:t>
            </a:r>
            <a:br>
              <a:rPr lang="en-TR" dirty="0"/>
            </a:br>
            <a:endParaRPr lang="en-TR" dirty="0"/>
          </a:p>
        </p:txBody>
      </p:sp>
      <p:graphicFrame>
        <p:nvGraphicFramePr>
          <p:cNvPr id="5" name="Table 4">
            <a:extLst>
              <a:ext uri="{FF2B5EF4-FFF2-40B4-BE49-F238E27FC236}">
                <a16:creationId xmlns:a16="http://schemas.microsoft.com/office/drawing/2014/main" id="{CA9618D9-A92A-6C48-B66C-7889D4FA65D5}"/>
              </a:ext>
            </a:extLst>
          </p:cNvPr>
          <p:cNvGraphicFramePr>
            <a:graphicFrameLocks noGrp="1"/>
          </p:cNvGraphicFramePr>
          <p:nvPr>
            <p:extLst>
              <p:ext uri="{D42A27DB-BD31-4B8C-83A1-F6EECF244321}">
                <p14:modId xmlns:p14="http://schemas.microsoft.com/office/powerpoint/2010/main" val="1947598549"/>
              </p:ext>
            </p:extLst>
          </p:nvPr>
        </p:nvGraphicFramePr>
        <p:xfrm>
          <a:off x="1743076" y="1143001"/>
          <a:ext cx="8601074" cy="5072067"/>
        </p:xfrm>
        <a:graphic>
          <a:graphicData uri="http://schemas.openxmlformats.org/drawingml/2006/table">
            <a:tbl>
              <a:tblPr>
                <a:tableStyleId>{5C22544A-7EE6-4342-B048-85BDC9FD1C3A}</a:tableStyleId>
              </a:tblPr>
              <a:tblGrid>
                <a:gridCol w="3473379">
                  <a:extLst>
                    <a:ext uri="{9D8B030D-6E8A-4147-A177-3AD203B41FA5}">
                      <a16:colId xmlns:a16="http://schemas.microsoft.com/office/drawing/2014/main" val="2231190517"/>
                    </a:ext>
                  </a:extLst>
                </a:gridCol>
                <a:gridCol w="961014">
                  <a:extLst>
                    <a:ext uri="{9D8B030D-6E8A-4147-A177-3AD203B41FA5}">
                      <a16:colId xmlns:a16="http://schemas.microsoft.com/office/drawing/2014/main" val="3753108081"/>
                    </a:ext>
                  </a:extLst>
                </a:gridCol>
                <a:gridCol w="961014">
                  <a:extLst>
                    <a:ext uri="{9D8B030D-6E8A-4147-A177-3AD203B41FA5}">
                      <a16:colId xmlns:a16="http://schemas.microsoft.com/office/drawing/2014/main" val="1999034365"/>
                    </a:ext>
                  </a:extLst>
                </a:gridCol>
                <a:gridCol w="1166945">
                  <a:extLst>
                    <a:ext uri="{9D8B030D-6E8A-4147-A177-3AD203B41FA5}">
                      <a16:colId xmlns:a16="http://schemas.microsoft.com/office/drawing/2014/main" val="2721626401"/>
                    </a:ext>
                  </a:extLst>
                </a:gridCol>
                <a:gridCol w="978175">
                  <a:extLst>
                    <a:ext uri="{9D8B030D-6E8A-4147-A177-3AD203B41FA5}">
                      <a16:colId xmlns:a16="http://schemas.microsoft.com/office/drawing/2014/main" val="567407577"/>
                    </a:ext>
                  </a:extLst>
                </a:gridCol>
                <a:gridCol w="1060547">
                  <a:extLst>
                    <a:ext uri="{9D8B030D-6E8A-4147-A177-3AD203B41FA5}">
                      <a16:colId xmlns:a16="http://schemas.microsoft.com/office/drawing/2014/main" val="8792773"/>
                    </a:ext>
                  </a:extLst>
                </a:gridCol>
              </a:tblGrid>
              <a:tr h="390159">
                <a:tc>
                  <a:txBody>
                    <a:bodyPr/>
                    <a:lstStyle/>
                    <a:p>
                      <a:pPr algn="l" fontAlgn="b"/>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Vertical</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Vertical</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32250499"/>
                  </a:ext>
                </a:extLst>
              </a:tr>
              <a:tr h="390159">
                <a:tc>
                  <a:txBody>
                    <a:bodyPr/>
                    <a:lstStyle/>
                    <a:p>
                      <a:pPr algn="l" fontAlgn="b"/>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Analysis</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Analysis</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15741181"/>
                  </a:ext>
                </a:extLst>
              </a:tr>
              <a:tr h="390159">
                <a:tc>
                  <a:txBody>
                    <a:bodyPr/>
                    <a:lstStyle/>
                    <a:p>
                      <a:pPr algn="l" fontAlgn="b"/>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Year 1</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Year 2</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Horizontal</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Year 1</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2000" u="none" strike="noStrike">
                          <a:effectLst/>
                        </a:rPr>
                        <a:t>Year 2</a:t>
                      </a:r>
                      <a:endParaRPr lang="en-US"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20395366"/>
                  </a:ext>
                </a:extLst>
              </a:tr>
              <a:tr h="390159">
                <a:tc>
                  <a:txBody>
                    <a:bodyPr/>
                    <a:lstStyle/>
                    <a:p>
                      <a:pPr algn="l" fontAlgn="b"/>
                      <a:r>
                        <a:rPr lang="en-US" sz="2000" b="1" u="none" strike="noStrike" dirty="0">
                          <a:effectLst/>
                        </a:rPr>
                        <a:t>LIABILITIES + SHEQ</a:t>
                      </a:r>
                      <a:endParaRPr lang="en-US" sz="20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TR"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Analysis</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TR"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4372267"/>
                  </a:ext>
                </a:extLst>
              </a:tr>
              <a:tr h="390159">
                <a:tc>
                  <a:txBody>
                    <a:bodyPr/>
                    <a:lstStyle/>
                    <a:p>
                      <a:pPr algn="l" fontAlgn="b"/>
                      <a:r>
                        <a:rPr lang="en-US" sz="2000" u="none" strike="noStrike">
                          <a:effectLst/>
                        </a:rPr>
                        <a:t>Deposits</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125796</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150000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19,2%</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82,13%</a:t>
                      </a:r>
                      <a:endParaRPr lang="en-TR"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77,32%</a:t>
                      </a:r>
                      <a:endParaRPr lang="en-TR"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57098903"/>
                  </a:ext>
                </a:extLst>
              </a:tr>
              <a:tr h="390159">
                <a:tc>
                  <a:txBody>
                    <a:bodyPr/>
                    <a:lstStyle/>
                    <a:p>
                      <a:pPr algn="l" fontAlgn="b"/>
                      <a:r>
                        <a:rPr lang="en-US" sz="2000" u="none" strike="noStrike">
                          <a:effectLst/>
                        </a:rPr>
                        <a:t>Money Markets</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5003</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10000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99,9%</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3,27%</a:t>
                      </a:r>
                      <a:endParaRPr lang="en-TR"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5,15%</a:t>
                      </a:r>
                      <a:endParaRPr lang="en-TR"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3010648"/>
                  </a:ext>
                </a:extLst>
              </a:tr>
              <a:tr h="390159">
                <a:tc>
                  <a:txBody>
                    <a:bodyPr/>
                    <a:lstStyle/>
                    <a:p>
                      <a:pPr algn="l" fontAlgn="b"/>
                      <a:r>
                        <a:rPr lang="en-US" sz="2000" u="none" strike="noStrike">
                          <a:effectLst/>
                        </a:rPr>
                        <a:t>Loans Borrowed</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99</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200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102,0%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0,06%</a:t>
                      </a:r>
                      <a:endParaRPr lang="en-TR"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0,10%</a:t>
                      </a:r>
                      <a:endParaRPr lang="en-TR"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87048822"/>
                  </a:ext>
                </a:extLst>
              </a:tr>
              <a:tr h="390159">
                <a:tc>
                  <a:txBody>
                    <a:bodyPr/>
                    <a:lstStyle/>
                    <a:p>
                      <a:pPr algn="l" fontAlgn="b"/>
                      <a:r>
                        <a:rPr lang="en-US" sz="2000" u="none" strike="noStrike">
                          <a:effectLst/>
                        </a:rPr>
                        <a:t>Marketable Securities Issued</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2000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6800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240,0%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1,31%</a:t>
                      </a:r>
                      <a:endParaRPr lang="en-TR"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3,51%</a:t>
                      </a:r>
                      <a:endParaRPr lang="en-TR"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86032702"/>
                  </a:ext>
                </a:extLst>
              </a:tr>
              <a:tr h="390159">
                <a:tc>
                  <a:txBody>
                    <a:bodyPr/>
                    <a:lstStyle/>
                    <a:p>
                      <a:pPr algn="l" fontAlgn="b"/>
                      <a:r>
                        <a:rPr lang="en-US" sz="2000" u="none" strike="noStrike">
                          <a:effectLst/>
                        </a:rPr>
                        <a:t>Other Funds</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3525</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4000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13,5%</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2,30%</a:t>
                      </a:r>
                      <a:endParaRPr lang="en-TR"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2,06%</a:t>
                      </a:r>
                      <a:endParaRPr lang="en-TR"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2514134"/>
                  </a:ext>
                </a:extLst>
              </a:tr>
              <a:tr h="390159">
                <a:tc>
                  <a:txBody>
                    <a:bodyPr/>
                    <a:lstStyle/>
                    <a:p>
                      <a:pPr algn="l" fontAlgn="b"/>
                      <a:r>
                        <a:rPr lang="en-US" sz="2000" u="none" strike="noStrike">
                          <a:effectLst/>
                        </a:rPr>
                        <a:t>Reserves Provisions</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1228</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2000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62,9%</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0,80%</a:t>
                      </a:r>
                      <a:endParaRPr lang="en-TR"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1,03%</a:t>
                      </a:r>
                      <a:endParaRPr lang="en-TR"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90277302"/>
                  </a:ext>
                </a:extLst>
              </a:tr>
              <a:tr h="390159">
                <a:tc>
                  <a:txBody>
                    <a:bodyPr/>
                    <a:lstStyle/>
                    <a:p>
                      <a:pPr algn="l" fontAlgn="b"/>
                      <a:r>
                        <a:rPr lang="en-US" sz="2000" u="none" strike="noStrike">
                          <a:effectLst/>
                        </a:rPr>
                        <a:t>Other Liabilities</a:t>
                      </a:r>
                      <a:endParaRPr lang="en-US"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2061</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3000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45,6%</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1,35%</a:t>
                      </a:r>
                      <a:endParaRPr lang="en-TR"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1,55%</a:t>
                      </a:r>
                      <a:endParaRPr lang="en-TR"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19928572"/>
                  </a:ext>
                </a:extLst>
              </a:tr>
              <a:tr h="390159">
                <a:tc>
                  <a:txBody>
                    <a:bodyPr/>
                    <a:lstStyle/>
                    <a:p>
                      <a:pPr algn="l" fontAlgn="b"/>
                      <a:r>
                        <a:rPr lang="en-US" sz="2000" b="1" u="none" strike="noStrike" dirty="0">
                          <a:effectLst/>
                        </a:rPr>
                        <a:t>SHARE HOLDERS EQUITY</a:t>
                      </a:r>
                      <a:endParaRPr lang="en-US" sz="20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13458</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18000</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a:effectLst/>
                        </a:rPr>
                        <a:t>33,7%</a:t>
                      </a:r>
                      <a:endParaRPr lang="en-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8,79%</a:t>
                      </a:r>
                      <a:endParaRPr lang="en-TR"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TR" sz="1800" u="none" strike="noStrike">
                          <a:effectLst/>
                        </a:rPr>
                        <a:t>9,28%</a:t>
                      </a:r>
                      <a:endParaRPr lang="en-TR"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81081311"/>
                  </a:ext>
                </a:extLst>
              </a:tr>
              <a:tr h="390159">
                <a:tc>
                  <a:txBody>
                    <a:bodyPr/>
                    <a:lstStyle/>
                    <a:p>
                      <a:pPr algn="l" fontAlgn="b"/>
                      <a:r>
                        <a:rPr lang="en-US" sz="2000" b="1" u="none" strike="noStrike" dirty="0">
                          <a:effectLst/>
                        </a:rPr>
                        <a:t>TOTAL Labilities &amp; SHEQ</a:t>
                      </a:r>
                      <a:endParaRPr lang="en-US" sz="20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TR" sz="2000" b="1" u="none" strike="noStrike" dirty="0">
                          <a:effectLst/>
                        </a:rPr>
                        <a:t>153170</a:t>
                      </a:r>
                      <a:endParaRPr lang="en-TR" sz="20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TR" sz="2000" b="1" u="none" strike="noStrike" dirty="0">
                          <a:effectLst/>
                        </a:rPr>
                        <a:t>194000</a:t>
                      </a:r>
                      <a:endParaRPr lang="en-TR" sz="20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TR" sz="2000" u="none" strike="noStrike" dirty="0">
                          <a:effectLst/>
                        </a:rPr>
                        <a:t>26,7%</a:t>
                      </a:r>
                      <a:endParaRPr lang="en-TR"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TR" sz="1800" b="1" u="none" strike="noStrike" dirty="0">
                          <a:effectLst/>
                        </a:rPr>
                        <a:t>100,00%</a:t>
                      </a:r>
                      <a:endParaRPr lang="en-TR" sz="1800" b="1"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TR" sz="1800" b="1" u="none" strike="noStrike" dirty="0">
                          <a:effectLst/>
                        </a:rPr>
                        <a:t>100,00%</a:t>
                      </a:r>
                      <a:endParaRPr lang="en-TR" sz="18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02048635"/>
                  </a:ext>
                </a:extLst>
              </a:tr>
            </a:tbl>
          </a:graphicData>
        </a:graphic>
      </p:graphicFrame>
    </p:spTree>
    <p:extLst>
      <p:ext uri="{BB962C8B-B14F-4D97-AF65-F5344CB8AC3E}">
        <p14:creationId xmlns:p14="http://schemas.microsoft.com/office/powerpoint/2010/main" val="34594177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1395</Words>
  <Application>Microsoft Macintosh PowerPoint</Application>
  <PresentationFormat>Widescreen</PresentationFormat>
  <Paragraphs>333</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 Bank Management Lecture #4 </vt:lpstr>
      <vt:lpstr>We will Learn This Week?</vt:lpstr>
      <vt:lpstr>        Balance Sheet shows “Financial Position” of a Bank           Balance Sheet does not show all the Risks of Banks</vt:lpstr>
      <vt:lpstr>Balance Sheet Assets</vt:lpstr>
      <vt:lpstr>Balance Sheet Liabilities</vt:lpstr>
      <vt:lpstr>Balance Sheet XYZ Bank as of 31.12.2018</vt:lpstr>
      <vt:lpstr>Income Statement Summary of a Bank</vt:lpstr>
      <vt:lpstr>Balance Sheet Horizontal § Vertical Analysis </vt:lpstr>
      <vt:lpstr>Balance Sheet Horizontal § Vertical Analysis </vt:lpstr>
      <vt:lpstr>Income Statement Horizontal &amp; Vertical Analysis</vt:lpstr>
      <vt:lpstr>Bank Regulatory, Supervision, Audit, Bodies</vt:lpstr>
      <vt:lpstr>Central Bank Services given to Banks</vt:lpstr>
      <vt:lpstr>Central Bank Services given to Banks</vt:lpstr>
      <vt:lpstr>Central Bank Strategy:  Use of Targets</vt:lpstr>
      <vt:lpstr>Should the Fed (Central Bank) Be Independent?</vt:lpstr>
      <vt:lpstr>Case for Independence</vt:lpstr>
      <vt:lpstr>Case for Independence</vt:lpstr>
      <vt:lpstr>Case for Independence</vt:lpstr>
      <vt:lpstr>Case Against Independence</vt:lpstr>
      <vt:lpstr>Case Against Independence</vt:lpstr>
      <vt:lpstr>Central Bank Independence  and Macroeconomic Performance Throughout the World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Bank Management Week #3 </dc:title>
  <dc:creator>Kaan Senver</dc:creator>
  <cp:lastModifiedBy>Kaan Senver</cp:lastModifiedBy>
  <cp:revision>12</cp:revision>
  <dcterms:created xsi:type="dcterms:W3CDTF">2020-11-09T08:27:36Z</dcterms:created>
  <dcterms:modified xsi:type="dcterms:W3CDTF">2021-10-06T07:54:19Z</dcterms:modified>
</cp:coreProperties>
</file>