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0" r:id="rId2"/>
    <p:sldId id="366" r:id="rId3"/>
    <p:sldId id="307" r:id="rId4"/>
    <p:sldId id="308" r:id="rId5"/>
    <p:sldId id="309" r:id="rId6"/>
    <p:sldId id="310" r:id="rId7"/>
    <p:sldId id="311" r:id="rId8"/>
    <p:sldId id="312" r:id="rId9"/>
    <p:sldId id="313" r:id="rId10"/>
    <p:sldId id="330" r:id="rId11"/>
    <p:sldId id="484" r:id="rId12"/>
    <p:sldId id="341" r:id="rId13"/>
    <p:sldId id="342" r:id="rId14"/>
    <p:sldId id="360" r:id="rId15"/>
    <p:sldId id="331" r:id="rId16"/>
    <p:sldId id="485" r:id="rId17"/>
    <p:sldId id="486" r:id="rId18"/>
    <p:sldId id="487" r:id="rId19"/>
    <p:sldId id="316" r:id="rId20"/>
  </p:sldIdLst>
  <p:sldSz cx="12192000" cy="6858000"/>
  <p:notesSz cx="6858000" cy="9144000"/>
  <p:defaultTextStyle>
    <a:defPPr>
      <a:defRPr lang="en-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94"/>
  </p:normalViewPr>
  <p:slideViewPr>
    <p:cSldViewPr snapToGrid="0" snapToObjects="1">
      <p:cViewPr varScale="1">
        <p:scale>
          <a:sx n="118" d="100"/>
          <a:sy n="118" d="100"/>
        </p:scale>
        <p:origin x="36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6BEC5-0F64-0F4C-BE2D-A838BEB811A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TR"/>
          </a:p>
        </p:txBody>
      </p:sp>
      <p:sp>
        <p:nvSpPr>
          <p:cNvPr id="3" name="Subtitle 2">
            <a:extLst>
              <a:ext uri="{FF2B5EF4-FFF2-40B4-BE49-F238E27FC236}">
                <a16:creationId xmlns:a16="http://schemas.microsoft.com/office/drawing/2014/main" id="{64E417EC-FADF-964A-B35F-B3655C3DCF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TR"/>
          </a:p>
        </p:txBody>
      </p:sp>
      <p:sp>
        <p:nvSpPr>
          <p:cNvPr id="4" name="Date Placeholder 3">
            <a:extLst>
              <a:ext uri="{FF2B5EF4-FFF2-40B4-BE49-F238E27FC236}">
                <a16:creationId xmlns:a16="http://schemas.microsoft.com/office/drawing/2014/main" id="{FB4FBC11-9B9D-9443-AF72-BC19F45194E7}"/>
              </a:ext>
            </a:extLst>
          </p:cNvPr>
          <p:cNvSpPr>
            <a:spLocks noGrp="1"/>
          </p:cNvSpPr>
          <p:nvPr>
            <p:ph type="dt" sz="half" idx="10"/>
          </p:nvPr>
        </p:nvSpPr>
        <p:spPr/>
        <p:txBody>
          <a:bodyPr/>
          <a:lstStyle/>
          <a:p>
            <a:fld id="{B7B0585D-D01E-5C42-B968-4230BECCFD2E}" type="datetimeFigureOut">
              <a:rPr lang="en-TR" smtClean="0"/>
              <a:t>6.10.2021</a:t>
            </a:fld>
            <a:endParaRPr lang="en-TR"/>
          </a:p>
        </p:txBody>
      </p:sp>
      <p:sp>
        <p:nvSpPr>
          <p:cNvPr id="5" name="Footer Placeholder 4">
            <a:extLst>
              <a:ext uri="{FF2B5EF4-FFF2-40B4-BE49-F238E27FC236}">
                <a16:creationId xmlns:a16="http://schemas.microsoft.com/office/drawing/2014/main" id="{FA656106-250F-394B-BF38-658D3E2F3F35}"/>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C32794F0-B60A-0444-9951-B4B6D34B5775}"/>
              </a:ext>
            </a:extLst>
          </p:cNvPr>
          <p:cNvSpPr>
            <a:spLocks noGrp="1"/>
          </p:cNvSpPr>
          <p:nvPr>
            <p:ph type="sldNum" sz="quarter" idx="12"/>
          </p:nvPr>
        </p:nvSpPr>
        <p:spPr/>
        <p:txBody>
          <a:bodyPr/>
          <a:lstStyle/>
          <a:p>
            <a:fld id="{E00D0102-14F3-3144-91A3-EE1734905879}" type="slidenum">
              <a:rPr lang="en-TR" smtClean="0"/>
              <a:t>‹#›</a:t>
            </a:fld>
            <a:endParaRPr lang="en-TR"/>
          </a:p>
        </p:txBody>
      </p:sp>
    </p:spTree>
    <p:extLst>
      <p:ext uri="{BB962C8B-B14F-4D97-AF65-F5344CB8AC3E}">
        <p14:creationId xmlns:p14="http://schemas.microsoft.com/office/powerpoint/2010/main" val="2909874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90604-C17F-704D-8EEE-9586995D4B88}"/>
              </a:ext>
            </a:extLst>
          </p:cNvPr>
          <p:cNvSpPr>
            <a:spLocks noGrp="1"/>
          </p:cNvSpPr>
          <p:nvPr>
            <p:ph type="title"/>
          </p:nvPr>
        </p:nvSpPr>
        <p:spPr/>
        <p:txBody>
          <a:bodyPr/>
          <a:lstStyle/>
          <a:p>
            <a:r>
              <a:rPr lang="en-US"/>
              <a:t>Click to edit Master title style</a:t>
            </a:r>
            <a:endParaRPr lang="en-TR"/>
          </a:p>
        </p:txBody>
      </p:sp>
      <p:sp>
        <p:nvSpPr>
          <p:cNvPr id="3" name="Vertical Text Placeholder 2">
            <a:extLst>
              <a:ext uri="{FF2B5EF4-FFF2-40B4-BE49-F238E27FC236}">
                <a16:creationId xmlns:a16="http://schemas.microsoft.com/office/drawing/2014/main" id="{AE437DF2-9729-B645-8E5C-065D04AE5D3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Date Placeholder 3">
            <a:extLst>
              <a:ext uri="{FF2B5EF4-FFF2-40B4-BE49-F238E27FC236}">
                <a16:creationId xmlns:a16="http://schemas.microsoft.com/office/drawing/2014/main" id="{DAF9AE63-2B6A-9E4E-91D9-CDC12612FADC}"/>
              </a:ext>
            </a:extLst>
          </p:cNvPr>
          <p:cNvSpPr>
            <a:spLocks noGrp="1"/>
          </p:cNvSpPr>
          <p:nvPr>
            <p:ph type="dt" sz="half" idx="10"/>
          </p:nvPr>
        </p:nvSpPr>
        <p:spPr/>
        <p:txBody>
          <a:bodyPr/>
          <a:lstStyle/>
          <a:p>
            <a:fld id="{B7B0585D-D01E-5C42-B968-4230BECCFD2E}" type="datetimeFigureOut">
              <a:rPr lang="en-TR" smtClean="0"/>
              <a:t>6.10.2021</a:t>
            </a:fld>
            <a:endParaRPr lang="en-TR"/>
          </a:p>
        </p:txBody>
      </p:sp>
      <p:sp>
        <p:nvSpPr>
          <p:cNvPr id="5" name="Footer Placeholder 4">
            <a:extLst>
              <a:ext uri="{FF2B5EF4-FFF2-40B4-BE49-F238E27FC236}">
                <a16:creationId xmlns:a16="http://schemas.microsoft.com/office/drawing/2014/main" id="{5EDF98AC-792C-254A-B23F-D67F35E61D76}"/>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7D34E478-E03C-934F-B21D-53947CA3552D}"/>
              </a:ext>
            </a:extLst>
          </p:cNvPr>
          <p:cNvSpPr>
            <a:spLocks noGrp="1"/>
          </p:cNvSpPr>
          <p:nvPr>
            <p:ph type="sldNum" sz="quarter" idx="12"/>
          </p:nvPr>
        </p:nvSpPr>
        <p:spPr/>
        <p:txBody>
          <a:bodyPr/>
          <a:lstStyle/>
          <a:p>
            <a:fld id="{E00D0102-14F3-3144-91A3-EE1734905879}" type="slidenum">
              <a:rPr lang="en-TR" smtClean="0"/>
              <a:t>‹#›</a:t>
            </a:fld>
            <a:endParaRPr lang="en-TR"/>
          </a:p>
        </p:txBody>
      </p:sp>
    </p:spTree>
    <p:extLst>
      <p:ext uri="{BB962C8B-B14F-4D97-AF65-F5344CB8AC3E}">
        <p14:creationId xmlns:p14="http://schemas.microsoft.com/office/powerpoint/2010/main" val="3384737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A8ED77-D57B-4343-9257-60AE2E98B4A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TR"/>
          </a:p>
        </p:txBody>
      </p:sp>
      <p:sp>
        <p:nvSpPr>
          <p:cNvPr id="3" name="Vertical Text Placeholder 2">
            <a:extLst>
              <a:ext uri="{FF2B5EF4-FFF2-40B4-BE49-F238E27FC236}">
                <a16:creationId xmlns:a16="http://schemas.microsoft.com/office/drawing/2014/main" id="{E0388F1C-1AB7-9844-BED8-7328808A926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Date Placeholder 3">
            <a:extLst>
              <a:ext uri="{FF2B5EF4-FFF2-40B4-BE49-F238E27FC236}">
                <a16:creationId xmlns:a16="http://schemas.microsoft.com/office/drawing/2014/main" id="{AFB4D694-C671-F640-97B8-FF560C4430C7}"/>
              </a:ext>
            </a:extLst>
          </p:cNvPr>
          <p:cNvSpPr>
            <a:spLocks noGrp="1"/>
          </p:cNvSpPr>
          <p:nvPr>
            <p:ph type="dt" sz="half" idx="10"/>
          </p:nvPr>
        </p:nvSpPr>
        <p:spPr/>
        <p:txBody>
          <a:bodyPr/>
          <a:lstStyle/>
          <a:p>
            <a:fld id="{B7B0585D-D01E-5C42-B968-4230BECCFD2E}" type="datetimeFigureOut">
              <a:rPr lang="en-TR" smtClean="0"/>
              <a:t>6.10.2021</a:t>
            </a:fld>
            <a:endParaRPr lang="en-TR"/>
          </a:p>
        </p:txBody>
      </p:sp>
      <p:sp>
        <p:nvSpPr>
          <p:cNvPr id="5" name="Footer Placeholder 4">
            <a:extLst>
              <a:ext uri="{FF2B5EF4-FFF2-40B4-BE49-F238E27FC236}">
                <a16:creationId xmlns:a16="http://schemas.microsoft.com/office/drawing/2014/main" id="{826EAFA9-3798-E342-995C-4CAACD47DD49}"/>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EF4AF0BA-6A00-AE4F-B697-E8AD716E0CC3}"/>
              </a:ext>
            </a:extLst>
          </p:cNvPr>
          <p:cNvSpPr>
            <a:spLocks noGrp="1"/>
          </p:cNvSpPr>
          <p:nvPr>
            <p:ph type="sldNum" sz="quarter" idx="12"/>
          </p:nvPr>
        </p:nvSpPr>
        <p:spPr/>
        <p:txBody>
          <a:bodyPr/>
          <a:lstStyle/>
          <a:p>
            <a:fld id="{E00D0102-14F3-3144-91A3-EE1734905879}" type="slidenum">
              <a:rPr lang="en-TR" smtClean="0"/>
              <a:t>‹#›</a:t>
            </a:fld>
            <a:endParaRPr lang="en-TR"/>
          </a:p>
        </p:txBody>
      </p:sp>
    </p:spTree>
    <p:extLst>
      <p:ext uri="{BB962C8B-B14F-4D97-AF65-F5344CB8AC3E}">
        <p14:creationId xmlns:p14="http://schemas.microsoft.com/office/powerpoint/2010/main" val="3090048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4F65C-CF84-5042-B63A-0AFBA2752ACA}"/>
              </a:ext>
            </a:extLst>
          </p:cNvPr>
          <p:cNvSpPr>
            <a:spLocks noGrp="1"/>
          </p:cNvSpPr>
          <p:nvPr>
            <p:ph type="title"/>
          </p:nvPr>
        </p:nvSpPr>
        <p:spPr/>
        <p:txBody>
          <a:bodyPr/>
          <a:lstStyle/>
          <a:p>
            <a:r>
              <a:rPr lang="en-US"/>
              <a:t>Click to edit Master title style</a:t>
            </a:r>
            <a:endParaRPr lang="en-TR"/>
          </a:p>
        </p:txBody>
      </p:sp>
      <p:sp>
        <p:nvSpPr>
          <p:cNvPr id="3" name="Content Placeholder 2">
            <a:extLst>
              <a:ext uri="{FF2B5EF4-FFF2-40B4-BE49-F238E27FC236}">
                <a16:creationId xmlns:a16="http://schemas.microsoft.com/office/drawing/2014/main" id="{04495147-B534-AF47-AA9D-3A885B55A8A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Date Placeholder 3">
            <a:extLst>
              <a:ext uri="{FF2B5EF4-FFF2-40B4-BE49-F238E27FC236}">
                <a16:creationId xmlns:a16="http://schemas.microsoft.com/office/drawing/2014/main" id="{C489269E-B45E-C546-84D6-38BC9A2AAA07}"/>
              </a:ext>
            </a:extLst>
          </p:cNvPr>
          <p:cNvSpPr>
            <a:spLocks noGrp="1"/>
          </p:cNvSpPr>
          <p:nvPr>
            <p:ph type="dt" sz="half" idx="10"/>
          </p:nvPr>
        </p:nvSpPr>
        <p:spPr/>
        <p:txBody>
          <a:bodyPr/>
          <a:lstStyle/>
          <a:p>
            <a:fld id="{B7B0585D-D01E-5C42-B968-4230BECCFD2E}" type="datetimeFigureOut">
              <a:rPr lang="en-TR" smtClean="0"/>
              <a:t>6.10.2021</a:t>
            </a:fld>
            <a:endParaRPr lang="en-TR"/>
          </a:p>
        </p:txBody>
      </p:sp>
      <p:sp>
        <p:nvSpPr>
          <p:cNvPr id="5" name="Footer Placeholder 4">
            <a:extLst>
              <a:ext uri="{FF2B5EF4-FFF2-40B4-BE49-F238E27FC236}">
                <a16:creationId xmlns:a16="http://schemas.microsoft.com/office/drawing/2014/main" id="{5B7304DD-D882-F24A-9E48-E122959B284D}"/>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E79B411F-F080-FB41-AE57-CCA6BA5EA096}"/>
              </a:ext>
            </a:extLst>
          </p:cNvPr>
          <p:cNvSpPr>
            <a:spLocks noGrp="1"/>
          </p:cNvSpPr>
          <p:nvPr>
            <p:ph type="sldNum" sz="quarter" idx="12"/>
          </p:nvPr>
        </p:nvSpPr>
        <p:spPr/>
        <p:txBody>
          <a:bodyPr/>
          <a:lstStyle/>
          <a:p>
            <a:fld id="{E00D0102-14F3-3144-91A3-EE1734905879}" type="slidenum">
              <a:rPr lang="en-TR" smtClean="0"/>
              <a:t>‹#›</a:t>
            </a:fld>
            <a:endParaRPr lang="en-TR"/>
          </a:p>
        </p:txBody>
      </p:sp>
    </p:spTree>
    <p:extLst>
      <p:ext uri="{BB962C8B-B14F-4D97-AF65-F5344CB8AC3E}">
        <p14:creationId xmlns:p14="http://schemas.microsoft.com/office/powerpoint/2010/main" val="4034064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FF6A5-9682-D841-943F-C7399676172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TR"/>
          </a:p>
        </p:txBody>
      </p:sp>
      <p:sp>
        <p:nvSpPr>
          <p:cNvPr id="3" name="Text Placeholder 2">
            <a:extLst>
              <a:ext uri="{FF2B5EF4-FFF2-40B4-BE49-F238E27FC236}">
                <a16:creationId xmlns:a16="http://schemas.microsoft.com/office/drawing/2014/main" id="{631734C1-03FA-2F47-9D95-707931AACB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30F83A4-85B4-8D45-AF07-7BD82C8336BB}"/>
              </a:ext>
            </a:extLst>
          </p:cNvPr>
          <p:cNvSpPr>
            <a:spLocks noGrp="1"/>
          </p:cNvSpPr>
          <p:nvPr>
            <p:ph type="dt" sz="half" idx="10"/>
          </p:nvPr>
        </p:nvSpPr>
        <p:spPr/>
        <p:txBody>
          <a:bodyPr/>
          <a:lstStyle/>
          <a:p>
            <a:fld id="{B7B0585D-D01E-5C42-B968-4230BECCFD2E}" type="datetimeFigureOut">
              <a:rPr lang="en-TR" smtClean="0"/>
              <a:t>6.10.2021</a:t>
            </a:fld>
            <a:endParaRPr lang="en-TR"/>
          </a:p>
        </p:txBody>
      </p:sp>
      <p:sp>
        <p:nvSpPr>
          <p:cNvPr id="5" name="Footer Placeholder 4">
            <a:extLst>
              <a:ext uri="{FF2B5EF4-FFF2-40B4-BE49-F238E27FC236}">
                <a16:creationId xmlns:a16="http://schemas.microsoft.com/office/drawing/2014/main" id="{349A59C5-E6A3-E24E-A51B-301DEA21FB98}"/>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BE461CC1-C32C-4948-8042-271A8A0259FA}"/>
              </a:ext>
            </a:extLst>
          </p:cNvPr>
          <p:cNvSpPr>
            <a:spLocks noGrp="1"/>
          </p:cNvSpPr>
          <p:nvPr>
            <p:ph type="sldNum" sz="quarter" idx="12"/>
          </p:nvPr>
        </p:nvSpPr>
        <p:spPr/>
        <p:txBody>
          <a:bodyPr/>
          <a:lstStyle/>
          <a:p>
            <a:fld id="{E00D0102-14F3-3144-91A3-EE1734905879}" type="slidenum">
              <a:rPr lang="en-TR" smtClean="0"/>
              <a:t>‹#›</a:t>
            </a:fld>
            <a:endParaRPr lang="en-TR"/>
          </a:p>
        </p:txBody>
      </p:sp>
    </p:spTree>
    <p:extLst>
      <p:ext uri="{BB962C8B-B14F-4D97-AF65-F5344CB8AC3E}">
        <p14:creationId xmlns:p14="http://schemas.microsoft.com/office/powerpoint/2010/main" val="3420296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116D3-95A6-664B-8C7B-DDF5FDB61CC6}"/>
              </a:ext>
            </a:extLst>
          </p:cNvPr>
          <p:cNvSpPr>
            <a:spLocks noGrp="1"/>
          </p:cNvSpPr>
          <p:nvPr>
            <p:ph type="title"/>
          </p:nvPr>
        </p:nvSpPr>
        <p:spPr/>
        <p:txBody>
          <a:bodyPr/>
          <a:lstStyle/>
          <a:p>
            <a:r>
              <a:rPr lang="en-US"/>
              <a:t>Click to edit Master title style</a:t>
            </a:r>
            <a:endParaRPr lang="en-TR"/>
          </a:p>
        </p:txBody>
      </p:sp>
      <p:sp>
        <p:nvSpPr>
          <p:cNvPr id="3" name="Content Placeholder 2">
            <a:extLst>
              <a:ext uri="{FF2B5EF4-FFF2-40B4-BE49-F238E27FC236}">
                <a16:creationId xmlns:a16="http://schemas.microsoft.com/office/drawing/2014/main" id="{B26BB6F1-FFFB-9944-AE8D-8A748D4FDDF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Content Placeholder 3">
            <a:extLst>
              <a:ext uri="{FF2B5EF4-FFF2-40B4-BE49-F238E27FC236}">
                <a16:creationId xmlns:a16="http://schemas.microsoft.com/office/drawing/2014/main" id="{B1193969-04B0-9F48-9417-A6D7CBC4C88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5" name="Date Placeholder 4">
            <a:extLst>
              <a:ext uri="{FF2B5EF4-FFF2-40B4-BE49-F238E27FC236}">
                <a16:creationId xmlns:a16="http://schemas.microsoft.com/office/drawing/2014/main" id="{A56ADD88-C9A3-BA4B-8AD5-73B843B7A573}"/>
              </a:ext>
            </a:extLst>
          </p:cNvPr>
          <p:cNvSpPr>
            <a:spLocks noGrp="1"/>
          </p:cNvSpPr>
          <p:nvPr>
            <p:ph type="dt" sz="half" idx="10"/>
          </p:nvPr>
        </p:nvSpPr>
        <p:spPr/>
        <p:txBody>
          <a:bodyPr/>
          <a:lstStyle/>
          <a:p>
            <a:fld id="{B7B0585D-D01E-5C42-B968-4230BECCFD2E}" type="datetimeFigureOut">
              <a:rPr lang="en-TR" smtClean="0"/>
              <a:t>6.10.2021</a:t>
            </a:fld>
            <a:endParaRPr lang="en-TR"/>
          </a:p>
        </p:txBody>
      </p:sp>
      <p:sp>
        <p:nvSpPr>
          <p:cNvPr id="6" name="Footer Placeholder 5">
            <a:extLst>
              <a:ext uri="{FF2B5EF4-FFF2-40B4-BE49-F238E27FC236}">
                <a16:creationId xmlns:a16="http://schemas.microsoft.com/office/drawing/2014/main" id="{E5FD82C5-5B09-4240-AE20-02BF67FE1A90}"/>
              </a:ext>
            </a:extLst>
          </p:cNvPr>
          <p:cNvSpPr>
            <a:spLocks noGrp="1"/>
          </p:cNvSpPr>
          <p:nvPr>
            <p:ph type="ftr" sz="quarter" idx="11"/>
          </p:nvPr>
        </p:nvSpPr>
        <p:spPr/>
        <p:txBody>
          <a:bodyPr/>
          <a:lstStyle/>
          <a:p>
            <a:endParaRPr lang="en-TR"/>
          </a:p>
        </p:txBody>
      </p:sp>
      <p:sp>
        <p:nvSpPr>
          <p:cNvPr id="7" name="Slide Number Placeholder 6">
            <a:extLst>
              <a:ext uri="{FF2B5EF4-FFF2-40B4-BE49-F238E27FC236}">
                <a16:creationId xmlns:a16="http://schemas.microsoft.com/office/drawing/2014/main" id="{DC0E4CE2-914B-6142-9140-A1A3306A7125}"/>
              </a:ext>
            </a:extLst>
          </p:cNvPr>
          <p:cNvSpPr>
            <a:spLocks noGrp="1"/>
          </p:cNvSpPr>
          <p:nvPr>
            <p:ph type="sldNum" sz="quarter" idx="12"/>
          </p:nvPr>
        </p:nvSpPr>
        <p:spPr/>
        <p:txBody>
          <a:bodyPr/>
          <a:lstStyle/>
          <a:p>
            <a:fld id="{E00D0102-14F3-3144-91A3-EE1734905879}" type="slidenum">
              <a:rPr lang="en-TR" smtClean="0"/>
              <a:t>‹#›</a:t>
            </a:fld>
            <a:endParaRPr lang="en-TR"/>
          </a:p>
        </p:txBody>
      </p:sp>
    </p:spTree>
    <p:extLst>
      <p:ext uri="{BB962C8B-B14F-4D97-AF65-F5344CB8AC3E}">
        <p14:creationId xmlns:p14="http://schemas.microsoft.com/office/powerpoint/2010/main" val="2618445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34361-0A69-6C4F-8FA8-40C2C733D867}"/>
              </a:ext>
            </a:extLst>
          </p:cNvPr>
          <p:cNvSpPr>
            <a:spLocks noGrp="1"/>
          </p:cNvSpPr>
          <p:nvPr>
            <p:ph type="title"/>
          </p:nvPr>
        </p:nvSpPr>
        <p:spPr>
          <a:xfrm>
            <a:off x="839788" y="365125"/>
            <a:ext cx="10515600" cy="1325563"/>
          </a:xfrm>
        </p:spPr>
        <p:txBody>
          <a:bodyPr/>
          <a:lstStyle/>
          <a:p>
            <a:r>
              <a:rPr lang="en-US"/>
              <a:t>Click to edit Master title style</a:t>
            </a:r>
            <a:endParaRPr lang="en-TR"/>
          </a:p>
        </p:txBody>
      </p:sp>
      <p:sp>
        <p:nvSpPr>
          <p:cNvPr id="3" name="Text Placeholder 2">
            <a:extLst>
              <a:ext uri="{FF2B5EF4-FFF2-40B4-BE49-F238E27FC236}">
                <a16:creationId xmlns:a16="http://schemas.microsoft.com/office/drawing/2014/main" id="{49EDDE3E-9CDB-B040-B39F-FE9055D8A9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A65D4DE-CB8F-2C49-A492-1A30B8D920E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5" name="Text Placeholder 4">
            <a:extLst>
              <a:ext uri="{FF2B5EF4-FFF2-40B4-BE49-F238E27FC236}">
                <a16:creationId xmlns:a16="http://schemas.microsoft.com/office/drawing/2014/main" id="{0070A622-161E-514F-8CD7-12B6BD2C45D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9570008-074C-454D-BDFB-A546F826FFB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7" name="Date Placeholder 6">
            <a:extLst>
              <a:ext uri="{FF2B5EF4-FFF2-40B4-BE49-F238E27FC236}">
                <a16:creationId xmlns:a16="http://schemas.microsoft.com/office/drawing/2014/main" id="{877B25A8-6751-F04B-A37A-94248E39CCA4}"/>
              </a:ext>
            </a:extLst>
          </p:cNvPr>
          <p:cNvSpPr>
            <a:spLocks noGrp="1"/>
          </p:cNvSpPr>
          <p:nvPr>
            <p:ph type="dt" sz="half" idx="10"/>
          </p:nvPr>
        </p:nvSpPr>
        <p:spPr/>
        <p:txBody>
          <a:bodyPr/>
          <a:lstStyle/>
          <a:p>
            <a:fld id="{B7B0585D-D01E-5C42-B968-4230BECCFD2E}" type="datetimeFigureOut">
              <a:rPr lang="en-TR" smtClean="0"/>
              <a:t>6.10.2021</a:t>
            </a:fld>
            <a:endParaRPr lang="en-TR"/>
          </a:p>
        </p:txBody>
      </p:sp>
      <p:sp>
        <p:nvSpPr>
          <p:cNvPr id="8" name="Footer Placeholder 7">
            <a:extLst>
              <a:ext uri="{FF2B5EF4-FFF2-40B4-BE49-F238E27FC236}">
                <a16:creationId xmlns:a16="http://schemas.microsoft.com/office/drawing/2014/main" id="{84F3A102-F216-434B-B21E-741B1F32143E}"/>
              </a:ext>
            </a:extLst>
          </p:cNvPr>
          <p:cNvSpPr>
            <a:spLocks noGrp="1"/>
          </p:cNvSpPr>
          <p:nvPr>
            <p:ph type="ftr" sz="quarter" idx="11"/>
          </p:nvPr>
        </p:nvSpPr>
        <p:spPr/>
        <p:txBody>
          <a:bodyPr/>
          <a:lstStyle/>
          <a:p>
            <a:endParaRPr lang="en-TR"/>
          </a:p>
        </p:txBody>
      </p:sp>
      <p:sp>
        <p:nvSpPr>
          <p:cNvPr id="9" name="Slide Number Placeholder 8">
            <a:extLst>
              <a:ext uri="{FF2B5EF4-FFF2-40B4-BE49-F238E27FC236}">
                <a16:creationId xmlns:a16="http://schemas.microsoft.com/office/drawing/2014/main" id="{A731E543-2654-2742-BC5D-D9B2D6ED2957}"/>
              </a:ext>
            </a:extLst>
          </p:cNvPr>
          <p:cNvSpPr>
            <a:spLocks noGrp="1"/>
          </p:cNvSpPr>
          <p:nvPr>
            <p:ph type="sldNum" sz="quarter" idx="12"/>
          </p:nvPr>
        </p:nvSpPr>
        <p:spPr/>
        <p:txBody>
          <a:bodyPr/>
          <a:lstStyle/>
          <a:p>
            <a:fld id="{E00D0102-14F3-3144-91A3-EE1734905879}" type="slidenum">
              <a:rPr lang="en-TR" smtClean="0"/>
              <a:t>‹#›</a:t>
            </a:fld>
            <a:endParaRPr lang="en-TR"/>
          </a:p>
        </p:txBody>
      </p:sp>
    </p:spTree>
    <p:extLst>
      <p:ext uri="{BB962C8B-B14F-4D97-AF65-F5344CB8AC3E}">
        <p14:creationId xmlns:p14="http://schemas.microsoft.com/office/powerpoint/2010/main" val="3265102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0065A-2F46-1945-A921-93B6C4C2999A}"/>
              </a:ext>
            </a:extLst>
          </p:cNvPr>
          <p:cNvSpPr>
            <a:spLocks noGrp="1"/>
          </p:cNvSpPr>
          <p:nvPr>
            <p:ph type="title"/>
          </p:nvPr>
        </p:nvSpPr>
        <p:spPr/>
        <p:txBody>
          <a:bodyPr/>
          <a:lstStyle/>
          <a:p>
            <a:r>
              <a:rPr lang="en-US"/>
              <a:t>Click to edit Master title style</a:t>
            </a:r>
            <a:endParaRPr lang="en-TR"/>
          </a:p>
        </p:txBody>
      </p:sp>
      <p:sp>
        <p:nvSpPr>
          <p:cNvPr id="3" name="Date Placeholder 2">
            <a:extLst>
              <a:ext uri="{FF2B5EF4-FFF2-40B4-BE49-F238E27FC236}">
                <a16:creationId xmlns:a16="http://schemas.microsoft.com/office/drawing/2014/main" id="{7E57C09B-1CF8-B94D-B2EC-CA076068FCCE}"/>
              </a:ext>
            </a:extLst>
          </p:cNvPr>
          <p:cNvSpPr>
            <a:spLocks noGrp="1"/>
          </p:cNvSpPr>
          <p:nvPr>
            <p:ph type="dt" sz="half" idx="10"/>
          </p:nvPr>
        </p:nvSpPr>
        <p:spPr/>
        <p:txBody>
          <a:bodyPr/>
          <a:lstStyle/>
          <a:p>
            <a:fld id="{B7B0585D-D01E-5C42-B968-4230BECCFD2E}" type="datetimeFigureOut">
              <a:rPr lang="en-TR" smtClean="0"/>
              <a:t>6.10.2021</a:t>
            </a:fld>
            <a:endParaRPr lang="en-TR"/>
          </a:p>
        </p:txBody>
      </p:sp>
      <p:sp>
        <p:nvSpPr>
          <p:cNvPr id="4" name="Footer Placeholder 3">
            <a:extLst>
              <a:ext uri="{FF2B5EF4-FFF2-40B4-BE49-F238E27FC236}">
                <a16:creationId xmlns:a16="http://schemas.microsoft.com/office/drawing/2014/main" id="{1FBEDE1D-AE01-B24B-9BCF-917ACC821427}"/>
              </a:ext>
            </a:extLst>
          </p:cNvPr>
          <p:cNvSpPr>
            <a:spLocks noGrp="1"/>
          </p:cNvSpPr>
          <p:nvPr>
            <p:ph type="ftr" sz="quarter" idx="11"/>
          </p:nvPr>
        </p:nvSpPr>
        <p:spPr/>
        <p:txBody>
          <a:bodyPr/>
          <a:lstStyle/>
          <a:p>
            <a:endParaRPr lang="en-TR"/>
          </a:p>
        </p:txBody>
      </p:sp>
      <p:sp>
        <p:nvSpPr>
          <p:cNvPr id="5" name="Slide Number Placeholder 4">
            <a:extLst>
              <a:ext uri="{FF2B5EF4-FFF2-40B4-BE49-F238E27FC236}">
                <a16:creationId xmlns:a16="http://schemas.microsoft.com/office/drawing/2014/main" id="{A0C08AFC-9153-7746-B2B3-2885599AD5E9}"/>
              </a:ext>
            </a:extLst>
          </p:cNvPr>
          <p:cNvSpPr>
            <a:spLocks noGrp="1"/>
          </p:cNvSpPr>
          <p:nvPr>
            <p:ph type="sldNum" sz="quarter" idx="12"/>
          </p:nvPr>
        </p:nvSpPr>
        <p:spPr/>
        <p:txBody>
          <a:bodyPr/>
          <a:lstStyle/>
          <a:p>
            <a:fld id="{E00D0102-14F3-3144-91A3-EE1734905879}" type="slidenum">
              <a:rPr lang="en-TR" smtClean="0"/>
              <a:t>‹#›</a:t>
            </a:fld>
            <a:endParaRPr lang="en-TR"/>
          </a:p>
        </p:txBody>
      </p:sp>
    </p:spTree>
    <p:extLst>
      <p:ext uri="{BB962C8B-B14F-4D97-AF65-F5344CB8AC3E}">
        <p14:creationId xmlns:p14="http://schemas.microsoft.com/office/powerpoint/2010/main" val="334592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D8970F1-4F62-7740-A7C0-FFB66EA5EED6}"/>
              </a:ext>
            </a:extLst>
          </p:cNvPr>
          <p:cNvSpPr>
            <a:spLocks noGrp="1"/>
          </p:cNvSpPr>
          <p:nvPr>
            <p:ph type="dt" sz="half" idx="10"/>
          </p:nvPr>
        </p:nvSpPr>
        <p:spPr/>
        <p:txBody>
          <a:bodyPr/>
          <a:lstStyle/>
          <a:p>
            <a:fld id="{B7B0585D-D01E-5C42-B968-4230BECCFD2E}" type="datetimeFigureOut">
              <a:rPr lang="en-TR" smtClean="0"/>
              <a:t>6.10.2021</a:t>
            </a:fld>
            <a:endParaRPr lang="en-TR"/>
          </a:p>
        </p:txBody>
      </p:sp>
      <p:sp>
        <p:nvSpPr>
          <p:cNvPr id="3" name="Footer Placeholder 2">
            <a:extLst>
              <a:ext uri="{FF2B5EF4-FFF2-40B4-BE49-F238E27FC236}">
                <a16:creationId xmlns:a16="http://schemas.microsoft.com/office/drawing/2014/main" id="{E0CF9225-D10C-2740-876B-0E6666396FB2}"/>
              </a:ext>
            </a:extLst>
          </p:cNvPr>
          <p:cNvSpPr>
            <a:spLocks noGrp="1"/>
          </p:cNvSpPr>
          <p:nvPr>
            <p:ph type="ftr" sz="quarter" idx="11"/>
          </p:nvPr>
        </p:nvSpPr>
        <p:spPr/>
        <p:txBody>
          <a:bodyPr/>
          <a:lstStyle/>
          <a:p>
            <a:endParaRPr lang="en-TR"/>
          </a:p>
        </p:txBody>
      </p:sp>
      <p:sp>
        <p:nvSpPr>
          <p:cNvPr id="4" name="Slide Number Placeholder 3">
            <a:extLst>
              <a:ext uri="{FF2B5EF4-FFF2-40B4-BE49-F238E27FC236}">
                <a16:creationId xmlns:a16="http://schemas.microsoft.com/office/drawing/2014/main" id="{719281CB-AC3A-BB4A-A4C2-B8BFD05B775E}"/>
              </a:ext>
            </a:extLst>
          </p:cNvPr>
          <p:cNvSpPr>
            <a:spLocks noGrp="1"/>
          </p:cNvSpPr>
          <p:nvPr>
            <p:ph type="sldNum" sz="quarter" idx="12"/>
          </p:nvPr>
        </p:nvSpPr>
        <p:spPr/>
        <p:txBody>
          <a:bodyPr/>
          <a:lstStyle/>
          <a:p>
            <a:fld id="{E00D0102-14F3-3144-91A3-EE1734905879}" type="slidenum">
              <a:rPr lang="en-TR" smtClean="0"/>
              <a:t>‹#›</a:t>
            </a:fld>
            <a:endParaRPr lang="en-TR"/>
          </a:p>
        </p:txBody>
      </p:sp>
    </p:spTree>
    <p:extLst>
      <p:ext uri="{BB962C8B-B14F-4D97-AF65-F5344CB8AC3E}">
        <p14:creationId xmlns:p14="http://schemas.microsoft.com/office/powerpoint/2010/main" val="1823710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36EB5-C229-1E48-AB37-5A249785DE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TR"/>
          </a:p>
        </p:txBody>
      </p:sp>
      <p:sp>
        <p:nvSpPr>
          <p:cNvPr id="3" name="Content Placeholder 2">
            <a:extLst>
              <a:ext uri="{FF2B5EF4-FFF2-40B4-BE49-F238E27FC236}">
                <a16:creationId xmlns:a16="http://schemas.microsoft.com/office/drawing/2014/main" id="{CBDA32C6-E7CE-E740-BECC-8FAEF2E9BAB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Text Placeholder 3">
            <a:extLst>
              <a:ext uri="{FF2B5EF4-FFF2-40B4-BE49-F238E27FC236}">
                <a16:creationId xmlns:a16="http://schemas.microsoft.com/office/drawing/2014/main" id="{DA48A543-A166-6E42-AA9E-3ED9CB7099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C09C-76C3-AD49-942E-292061A1ED4F}"/>
              </a:ext>
            </a:extLst>
          </p:cNvPr>
          <p:cNvSpPr>
            <a:spLocks noGrp="1"/>
          </p:cNvSpPr>
          <p:nvPr>
            <p:ph type="dt" sz="half" idx="10"/>
          </p:nvPr>
        </p:nvSpPr>
        <p:spPr/>
        <p:txBody>
          <a:bodyPr/>
          <a:lstStyle/>
          <a:p>
            <a:fld id="{B7B0585D-D01E-5C42-B968-4230BECCFD2E}" type="datetimeFigureOut">
              <a:rPr lang="en-TR" smtClean="0"/>
              <a:t>6.10.2021</a:t>
            </a:fld>
            <a:endParaRPr lang="en-TR"/>
          </a:p>
        </p:txBody>
      </p:sp>
      <p:sp>
        <p:nvSpPr>
          <p:cNvPr id="6" name="Footer Placeholder 5">
            <a:extLst>
              <a:ext uri="{FF2B5EF4-FFF2-40B4-BE49-F238E27FC236}">
                <a16:creationId xmlns:a16="http://schemas.microsoft.com/office/drawing/2014/main" id="{07F33750-7D36-6A40-8264-7C1AB301FBC7}"/>
              </a:ext>
            </a:extLst>
          </p:cNvPr>
          <p:cNvSpPr>
            <a:spLocks noGrp="1"/>
          </p:cNvSpPr>
          <p:nvPr>
            <p:ph type="ftr" sz="quarter" idx="11"/>
          </p:nvPr>
        </p:nvSpPr>
        <p:spPr/>
        <p:txBody>
          <a:bodyPr/>
          <a:lstStyle/>
          <a:p>
            <a:endParaRPr lang="en-TR"/>
          </a:p>
        </p:txBody>
      </p:sp>
      <p:sp>
        <p:nvSpPr>
          <p:cNvPr id="7" name="Slide Number Placeholder 6">
            <a:extLst>
              <a:ext uri="{FF2B5EF4-FFF2-40B4-BE49-F238E27FC236}">
                <a16:creationId xmlns:a16="http://schemas.microsoft.com/office/drawing/2014/main" id="{C6C94541-7D83-0947-99C0-F8FD5A08B251}"/>
              </a:ext>
            </a:extLst>
          </p:cNvPr>
          <p:cNvSpPr>
            <a:spLocks noGrp="1"/>
          </p:cNvSpPr>
          <p:nvPr>
            <p:ph type="sldNum" sz="quarter" idx="12"/>
          </p:nvPr>
        </p:nvSpPr>
        <p:spPr/>
        <p:txBody>
          <a:bodyPr/>
          <a:lstStyle/>
          <a:p>
            <a:fld id="{E00D0102-14F3-3144-91A3-EE1734905879}" type="slidenum">
              <a:rPr lang="en-TR" smtClean="0"/>
              <a:t>‹#›</a:t>
            </a:fld>
            <a:endParaRPr lang="en-TR"/>
          </a:p>
        </p:txBody>
      </p:sp>
    </p:spTree>
    <p:extLst>
      <p:ext uri="{BB962C8B-B14F-4D97-AF65-F5344CB8AC3E}">
        <p14:creationId xmlns:p14="http://schemas.microsoft.com/office/powerpoint/2010/main" val="4221613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6AF4D-749E-8546-B3BD-E543E3584A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TR"/>
          </a:p>
        </p:txBody>
      </p:sp>
      <p:sp>
        <p:nvSpPr>
          <p:cNvPr id="3" name="Picture Placeholder 2">
            <a:extLst>
              <a:ext uri="{FF2B5EF4-FFF2-40B4-BE49-F238E27FC236}">
                <a16:creationId xmlns:a16="http://schemas.microsoft.com/office/drawing/2014/main" id="{641348BC-E888-D043-A65E-98BA25C354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TR"/>
          </a:p>
        </p:txBody>
      </p:sp>
      <p:sp>
        <p:nvSpPr>
          <p:cNvPr id="4" name="Text Placeholder 3">
            <a:extLst>
              <a:ext uri="{FF2B5EF4-FFF2-40B4-BE49-F238E27FC236}">
                <a16:creationId xmlns:a16="http://schemas.microsoft.com/office/drawing/2014/main" id="{36F7E7A2-0DBA-474B-A149-3C78A91167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84EAA2-0098-604A-8C81-C8608AA50B46}"/>
              </a:ext>
            </a:extLst>
          </p:cNvPr>
          <p:cNvSpPr>
            <a:spLocks noGrp="1"/>
          </p:cNvSpPr>
          <p:nvPr>
            <p:ph type="dt" sz="half" idx="10"/>
          </p:nvPr>
        </p:nvSpPr>
        <p:spPr/>
        <p:txBody>
          <a:bodyPr/>
          <a:lstStyle/>
          <a:p>
            <a:fld id="{B7B0585D-D01E-5C42-B968-4230BECCFD2E}" type="datetimeFigureOut">
              <a:rPr lang="en-TR" smtClean="0"/>
              <a:t>6.10.2021</a:t>
            </a:fld>
            <a:endParaRPr lang="en-TR"/>
          </a:p>
        </p:txBody>
      </p:sp>
      <p:sp>
        <p:nvSpPr>
          <p:cNvPr id="6" name="Footer Placeholder 5">
            <a:extLst>
              <a:ext uri="{FF2B5EF4-FFF2-40B4-BE49-F238E27FC236}">
                <a16:creationId xmlns:a16="http://schemas.microsoft.com/office/drawing/2014/main" id="{1EF829EA-A239-8241-BC8C-CADE5931E8F0}"/>
              </a:ext>
            </a:extLst>
          </p:cNvPr>
          <p:cNvSpPr>
            <a:spLocks noGrp="1"/>
          </p:cNvSpPr>
          <p:nvPr>
            <p:ph type="ftr" sz="quarter" idx="11"/>
          </p:nvPr>
        </p:nvSpPr>
        <p:spPr/>
        <p:txBody>
          <a:bodyPr/>
          <a:lstStyle/>
          <a:p>
            <a:endParaRPr lang="en-TR"/>
          </a:p>
        </p:txBody>
      </p:sp>
      <p:sp>
        <p:nvSpPr>
          <p:cNvPr id="7" name="Slide Number Placeholder 6">
            <a:extLst>
              <a:ext uri="{FF2B5EF4-FFF2-40B4-BE49-F238E27FC236}">
                <a16:creationId xmlns:a16="http://schemas.microsoft.com/office/drawing/2014/main" id="{B49C4497-0D1C-654B-B8AA-FF0C6555A50C}"/>
              </a:ext>
            </a:extLst>
          </p:cNvPr>
          <p:cNvSpPr>
            <a:spLocks noGrp="1"/>
          </p:cNvSpPr>
          <p:nvPr>
            <p:ph type="sldNum" sz="quarter" idx="12"/>
          </p:nvPr>
        </p:nvSpPr>
        <p:spPr/>
        <p:txBody>
          <a:bodyPr/>
          <a:lstStyle/>
          <a:p>
            <a:fld id="{E00D0102-14F3-3144-91A3-EE1734905879}" type="slidenum">
              <a:rPr lang="en-TR" smtClean="0"/>
              <a:t>‹#›</a:t>
            </a:fld>
            <a:endParaRPr lang="en-TR"/>
          </a:p>
        </p:txBody>
      </p:sp>
    </p:spTree>
    <p:extLst>
      <p:ext uri="{BB962C8B-B14F-4D97-AF65-F5344CB8AC3E}">
        <p14:creationId xmlns:p14="http://schemas.microsoft.com/office/powerpoint/2010/main" val="1445893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7A9498-287A-284A-A0CC-2EB7003662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TR"/>
          </a:p>
        </p:txBody>
      </p:sp>
      <p:sp>
        <p:nvSpPr>
          <p:cNvPr id="3" name="Text Placeholder 2">
            <a:extLst>
              <a:ext uri="{FF2B5EF4-FFF2-40B4-BE49-F238E27FC236}">
                <a16:creationId xmlns:a16="http://schemas.microsoft.com/office/drawing/2014/main" id="{C0910F93-6989-0749-927B-08B360B2C4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Date Placeholder 3">
            <a:extLst>
              <a:ext uri="{FF2B5EF4-FFF2-40B4-BE49-F238E27FC236}">
                <a16:creationId xmlns:a16="http://schemas.microsoft.com/office/drawing/2014/main" id="{13B386F2-4942-B743-B610-46AB32AA32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B0585D-D01E-5C42-B968-4230BECCFD2E}" type="datetimeFigureOut">
              <a:rPr lang="en-TR" smtClean="0"/>
              <a:t>6.10.2021</a:t>
            </a:fld>
            <a:endParaRPr lang="en-TR"/>
          </a:p>
        </p:txBody>
      </p:sp>
      <p:sp>
        <p:nvSpPr>
          <p:cNvPr id="5" name="Footer Placeholder 4">
            <a:extLst>
              <a:ext uri="{FF2B5EF4-FFF2-40B4-BE49-F238E27FC236}">
                <a16:creationId xmlns:a16="http://schemas.microsoft.com/office/drawing/2014/main" id="{A8852C8C-83E8-5A4C-9BF3-36BE2078B7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TR"/>
          </a:p>
        </p:txBody>
      </p:sp>
      <p:sp>
        <p:nvSpPr>
          <p:cNvPr id="6" name="Slide Number Placeholder 5">
            <a:extLst>
              <a:ext uri="{FF2B5EF4-FFF2-40B4-BE49-F238E27FC236}">
                <a16:creationId xmlns:a16="http://schemas.microsoft.com/office/drawing/2014/main" id="{8E46E3B7-85C8-D348-A720-EF28991F3A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0D0102-14F3-3144-91A3-EE1734905879}" type="slidenum">
              <a:rPr lang="en-TR" smtClean="0"/>
              <a:t>‹#›</a:t>
            </a:fld>
            <a:endParaRPr lang="en-TR"/>
          </a:p>
        </p:txBody>
      </p:sp>
    </p:spTree>
    <p:extLst>
      <p:ext uri="{BB962C8B-B14F-4D97-AF65-F5344CB8AC3E}">
        <p14:creationId xmlns:p14="http://schemas.microsoft.com/office/powerpoint/2010/main" val="20830866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nyse.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BE4F2B62-AE2E-544B-A140-5BB476617D0E}"/>
              </a:ext>
            </a:extLst>
          </p:cNvPr>
          <p:cNvSpPr>
            <a:spLocks noGrp="1"/>
          </p:cNvSpPr>
          <p:nvPr>
            <p:ph type="ctrTitle"/>
          </p:nvPr>
        </p:nvSpPr>
        <p:spPr/>
        <p:txBody>
          <a:bodyPr>
            <a:normAutofit fontScale="90000"/>
          </a:bodyPr>
          <a:lstStyle/>
          <a:p>
            <a:br>
              <a:rPr lang="en-US" altLang="tr-TR" dirty="0"/>
            </a:br>
            <a:r>
              <a:rPr lang="en-US" altLang="tr-TR" dirty="0"/>
              <a:t>Bank Management</a:t>
            </a:r>
            <a:br>
              <a:rPr lang="en-US" altLang="tr-TR"/>
            </a:br>
            <a:r>
              <a:rPr lang="en-US" altLang="tr-TR"/>
              <a:t>Lecture </a:t>
            </a:r>
            <a:r>
              <a:rPr lang="en-US" altLang="tr-TR" dirty="0"/>
              <a:t>#3</a:t>
            </a:r>
            <a:br>
              <a:rPr lang="en-US" altLang="tr-TR" dirty="0"/>
            </a:br>
            <a:endParaRPr lang="en-US" altLang="tr-TR" dirty="0"/>
          </a:p>
        </p:txBody>
      </p:sp>
      <p:sp>
        <p:nvSpPr>
          <p:cNvPr id="4099" name="Subtitle 2">
            <a:extLst>
              <a:ext uri="{FF2B5EF4-FFF2-40B4-BE49-F238E27FC236}">
                <a16:creationId xmlns:a16="http://schemas.microsoft.com/office/drawing/2014/main" id="{E537FB35-C6B0-4A43-A22C-A00F8D6B9B86}"/>
              </a:ext>
            </a:extLst>
          </p:cNvPr>
          <p:cNvSpPr>
            <a:spLocks noGrp="1"/>
          </p:cNvSpPr>
          <p:nvPr>
            <p:ph type="subTitle" idx="1"/>
          </p:nvPr>
        </p:nvSpPr>
        <p:spPr/>
        <p:txBody>
          <a:bodyPr/>
          <a:lstStyle/>
          <a:p>
            <a:pPr eaLnBrk="1" hangingPunct="1">
              <a:lnSpc>
                <a:spcPct val="80000"/>
              </a:lnSpc>
            </a:pPr>
            <a:r>
              <a:rPr lang="en-US" altLang="tr-TR" sz="2500" dirty="0" err="1">
                <a:solidFill>
                  <a:srgbClr val="898989"/>
                </a:solidFill>
              </a:rPr>
              <a:t>Bülent</a:t>
            </a:r>
            <a:r>
              <a:rPr lang="en-US" altLang="tr-TR" sz="2500" dirty="0">
                <a:solidFill>
                  <a:srgbClr val="898989"/>
                </a:solidFill>
              </a:rPr>
              <a:t> </a:t>
            </a:r>
            <a:r>
              <a:rPr lang="en-US" altLang="tr-TR" sz="2500" dirty="0" err="1">
                <a:solidFill>
                  <a:srgbClr val="898989"/>
                </a:solidFill>
              </a:rPr>
              <a:t>Şenver</a:t>
            </a:r>
            <a:endParaRPr lang="en-US" altLang="tr-TR" sz="2500" dirty="0">
              <a:solidFill>
                <a:srgbClr val="898989"/>
              </a:solidFill>
            </a:endParaRPr>
          </a:p>
          <a:p>
            <a:pPr eaLnBrk="1" hangingPunct="1">
              <a:lnSpc>
                <a:spcPct val="80000"/>
              </a:lnSpc>
            </a:pPr>
            <a:br>
              <a:rPr lang="en-US" altLang="tr-TR" sz="2500" dirty="0">
                <a:solidFill>
                  <a:srgbClr val="898989"/>
                </a:solidFill>
              </a:rPr>
            </a:br>
            <a:r>
              <a:rPr lang="en-US" altLang="tr-TR" sz="2500" dirty="0" err="1">
                <a:solidFill>
                  <a:srgbClr val="898989"/>
                </a:solidFill>
              </a:rPr>
              <a:t>bulentsenver@gmail.com</a:t>
            </a:r>
            <a:br>
              <a:rPr lang="en-US" altLang="tr-TR" sz="2500" dirty="0">
                <a:solidFill>
                  <a:srgbClr val="898989"/>
                </a:solidFill>
              </a:rPr>
            </a:br>
            <a:endParaRPr lang="en-US" altLang="tr-TR" sz="2500" dirty="0">
              <a:solidFill>
                <a:srgbClr val="898989"/>
              </a:solidFill>
            </a:endParaRPr>
          </a:p>
        </p:txBody>
      </p:sp>
      <p:sp>
        <p:nvSpPr>
          <p:cNvPr id="4100" name="Slide Number Placeholder 3">
            <a:extLst>
              <a:ext uri="{FF2B5EF4-FFF2-40B4-BE49-F238E27FC236}">
                <a16:creationId xmlns:a16="http://schemas.microsoft.com/office/drawing/2014/main" id="{F5FE1F6E-B2E0-FB46-B5BB-EBB576752AB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D9FF3425-0B1F-9745-BE6C-A8836A7A2A23}" type="slidenum">
              <a:rPr lang="en-US" altLang="tr-TR" sz="1200">
                <a:solidFill>
                  <a:srgbClr val="898989"/>
                </a:solidFill>
              </a:rPr>
              <a:pPr>
                <a:spcBef>
                  <a:spcPct val="0"/>
                </a:spcBef>
                <a:buFontTx/>
                <a:buNone/>
              </a:pPr>
              <a:t>1</a:t>
            </a:fld>
            <a:endParaRPr lang="en-US" altLang="tr-TR" sz="1200">
              <a:solidFill>
                <a:srgbClr val="898989"/>
              </a:solidFill>
            </a:endParaRPr>
          </a:p>
        </p:txBody>
      </p:sp>
      <p:sp>
        <p:nvSpPr>
          <p:cNvPr id="5" name="Footer Placeholder 4">
            <a:extLst>
              <a:ext uri="{FF2B5EF4-FFF2-40B4-BE49-F238E27FC236}">
                <a16:creationId xmlns:a16="http://schemas.microsoft.com/office/drawing/2014/main" id="{847A4F58-27A0-8A41-B5F0-632F8686DCC3}"/>
              </a:ext>
            </a:extLst>
          </p:cNvPr>
          <p:cNvSpPr>
            <a:spLocks noGrp="1"/>
          </p:cNvSpPr>
          <p:nvPr>
            <p:ph type="ftr" sz="quarter" idx="11"/>
          </p:nvPr>
        </p:nvSpPr>
        <p:spPr/>
        <p:txBody>
          <a:bodyPr/>
          <a:lstStyle/>
          <a:p>
            <a:pPr>
              <a:defRPr/>
            </a:pPr>
            <a:r>
              <a:rPr lang="en-US"/>
              <a:t>bulentsenver@gmail.com</a:t>
            </a:r>
          </a:p>
        </p:txBody>
      </p:sp>
      <p:sp>
        <p:nvSpPr>
          <p:cNvPr id="4102" name="TextBox 5">
            <a:extLst>
              <a:ext uri="{FF2B5EF4-FFF2-40B4-BE49-F238E27FC236}">
                <a16:creationId xmlns:a16="http://schemas.microsoft.com/office/drawing/2014/main" id="{7D9A8E43-A133-1049-A002-39C28E193C64}"/>
              </a:ext>
            </a:extLst>
          </p:cNvPr>
          <p:cNvSpPr txBox="1">
            <a:spLocks noChangeArrowheads="1"/>
          </p:cNvSpPr>
          <p:nvPr/>
        </p:nvSpPr>
        <p:spPr bwMode="auto">
          <a:xfrm>
            <a:off x="-1243013" y="3230564"/>
            <a:ext cx="185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tr-TR" altLang="tr-TR" sz="1800">
              <a:latin typeface="Arial" panose="020B0604020202020204" pitchFamily="34" charset="0"/>
            </a:endParaRPr>
          </a:p>
        </p:txBody>
      </p:sp>
    </p:spTree>
    <p:extLst>
      <p:ext uri="{BB962C8B-B14F-4D97-AF65-F5344CB8AC3E}">
        <p14:creationId xmlns:p14="http://schemas.microsoft.com/office/powerpoint/2010/main" val="40270331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Footer Placeholder 2">
            <a:extLst>
              <a:ext uri="{FF2B5EF4-FFF2-40B4-BE49-F238E27FC236}">
                <a16:creationId xmlns:a16="http://schemas.microsoft.com/office/drawing/2014/main" id="{FA64EA67-D52A-5D45-A712-A1EB34EB55CB}"/>
              </a:ext>
            </a:extLst>
          </p:cNvPr>
          <p:cNvSpPr>
            <a:spLocks noGrp="1"/>
          </p:cNvSpPr>
          <p:nvPr>
            <p:ph type="ftr" sz="quarter" idx="11"/>
          </p:nvPr>
        </p:nvSpPr>
        <p:spPr/>
        <p:txBody>
          <a:bodyPr/>
          <a:lstStyle/>
          <a:p>
            <a:pPr>
              <a:defRPr/>
            </a:pPr>
            <a:r>
              <a:rPr lang="en-US"/>
              <a:t>bulentsenver@gmail.com</a:t>
            </a:r>
          </a:p>
        </p:txBody>
      </p:sp>
      <p:sp>
        <p:nvSpPr>
          <p:cNvPr id="17411" name="Slide Number Placeholder 3">
            <a:extLst>
              <a:ext uri="{FF2B5EF4-FFF2-40B4-BE49-F238E27FC236}">
                <a16:creationId xmlns:a16="http://schemas.microsoft.com/office/drawing/2014/main" id="{31DD252B-DBF6-5A42-B33A-BE3FD1CD994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581C7C3E-D3B6-8649-9A93-88AA894BEABA}" type="slidenum">
              <a:rPr lang="en-US" altLang="tr-TR" sz="1200">
                <a:solidFill>
                  <a:srgbClr val="898989"/>
                </a:solidFill>
              </a:rPr>
              <a:pPr>
                <a:spcBef>
                  <a:spcPct val="0"/>
                </a:spcBef>
                <a:buFontTx/>
                <a:buNone/>
              </a:pPr>
              <a:t>10</a:t>
            </a:fld>
            <a:endParaRPr lang="en-US" altLang="tr-TR" sz="1200">
              <a:solidFill>
                <a:srgbClr val="898989"/>
              </a:solidFill>
            </a:endParaRPr>
          </a:p>
        </p:txBody>
      </p:sp>
      <p:sp>
        <p:nvSpPr>
          <p:cNvPr id="119810" name="Text Box 2">
            <a:extLst>
              <a:ext uri="{FF2B5EF4-FFF2-40B4-BE49-F238E27FC236}">
                <a16:creationId xmlns:a16="http://schemas.microsoft.com/office/drawing/2014/main" id="{EB8D7859-6EFC-2F43-AA0D-1A98DC158AD6}"/>
              </a:ext>
            </a:extLst>
          </p:cNvPr>
          <p:cNvSpPr txBox="1">
            <a:spLocks noChangeArrowheads="1"/>
          </p:cNvSpPr>
          <p:nvPr/>
        </p:nvSpPr>
        <p:spPr bwMode="auto">
          <a:xfrm>
            <a:off x="3290888" y="-22225"/>
            <a:ext cx="26352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tr-TR" altLang="tr-TR" b="1">
                <a:latin typeface="Times New Roman" panose="02020603050405020304" pitchFamily="18" charset="0"/>
              </a:rPr>
              <a:t>Balance Sheet</a:t>
            </a:r>
            <a:endParaRPr lang="en-US" altLang="tr-TR" b="1">
              <a:latin typeface="Times New Roman" panose="02020603050405020304" pitchFamily="18" charset="0"/>
            </a:endParaRPr>
          </a:p>
        </p:txBody>
      </p:sp>
      <p:sp>
        <p:nvSpPr>
          <p:cNvPr id="119811" name="Text Box 3">
            <a:extLst>
              <a:ext uri="{FF2B5EF4-FFF2-40B4-BE49-F238E27FC236}">
                <a16:creationId xmlns:a16="http://schemas.microsoft.com/office/drawing/2014/main" id="{CC2181E6-EBCC-3249-BAE4-A2BA3A40924C}"/>
              </a:ext>
            </a:extLst>
          </p:cNvPr>
          <p:cNvSpPr txBox="1">
            <a:spLocks noChangeArrowheads="1"/>
          </p:cNvSpPr>
          <p:nvPr/>
        </p:nvSpPr>
        <p:spPr bwMode="auto">
          <a:xfrm>
            <a:off x="7232651" y="0"/>
            <a:ext cx="33639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tr-TR" altLang="tr-TR" b="1">
                <a:latin typeface="Times New Roman" panose="02020603050405020304" pitchFamily="18" charset="0"/>
              </a:rPr>
              <a:t>Income Statement</a:t>
            </a:r>
            <a:endParaRPr lang="en-US" altLang="tr-TR" b="1">
              <a:latin typeface="Times New Roman" panose="02020603050405020304" pitchFamily="18" charset="0"/>
            </a:endParaRPr>
          </a:p>
        </p:txBody>
      </p:sp>
      <p:sp>
        <p:nvSpPr>
          <p:cNvPr id="119812" name="Text Box 4">
            <a:extLst>
              <a:ext uri="{FF2B5EF4-FFF2-40B4-BE49-F238E27FC236}">
                <a16:creationId xmlns:a16="http://schemas.microsoft.com/office/drawing/2014/main" id="{D61374FD-23F8-AA45-936B-E916263B9C55}"/>
              </a:ext>
            </a:extLst>
          </p:cNvPr>
          <p:cNvSpPr txBox="1">
            <a:spLocks noChangeArrowheads="1"/>
          </p:cNvSpPr>
          <p:nvPr/>
        </p:nvSpPr>
        <p:spPr bwMode="auto">
          <a:xfrm>
            <a:off x="2981325" y="541338"/>
            <a:ext cx="10048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tr-TR" altLang="tr-TR" sz="2400" b="1" u="sng">
                <a:latin typeface="Times New Roman" panose="02020603050405020304" pitchFamily="18" charset="0"/>
              </a:rPr>
              <a:t>Assets</a:t>
            </a:r>
            <a:endParaRPr lang="en-US" altLang="tr-TR" sz="2400" b="1" u="sng">
              <a:latin typeface="Times New Roman" panose="02020603050405020304" pitchFamily="18" charset="0"/>
            </a:endParaRPr>
          </a:p>
        </p:txBody>
      </p:sp>
      <p:sp>
        <p:nvSpPr>
          <p:cNvPr id="119813" name="Text Box 5">
            <a:extLst>
              <a:ext uri="{FF2B5EF4-FFF2-40B4-BE49-F238E27FC236}">
                <a16:creationId xmlns:a16="http://schemas.microsoft.com/office/drawing/2014/main" id="{5246EBA0-62FC-B04E-B0AB-D37A10754C8D}"/>
              </a:ext>
            </a:extLst>
          </p:cNvPr>
          <p:cNvSpPr txBox="1">
            <a:spLocks noChangeArrowheads="1"/>
          </p:cNvSpPr>
          <p:nvPr/>
        </p:nvSpPr>
        <p:spPr bwMode="auto">
          <a:xfrm>
            <a:off x="5137151" y="533401"/>
            <a:ext cx="15017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tr-TR" altLang="tr-TR" sz="2400" b="1" u="sng">
                <a:latin typeface="Times New Roman" panose="02020603050405020304" pitchFamily="18" charset="0"/>
              </a:rPr>
              <a:t>Liabilities</a:t>
            </a:r>
            <a:endParaRPr lang="en-US" altLang="tr-TR" sz="2400" b="1" u="sng">
              <a:latin typeface="Times New Roman" panose="02020603050405020304" pitchFamily="18" charset="0"/>
            </a:endParaRPr>
          </a:p>
        </p:txBody>
      </p:sp>
      <p:sp>
        <p:nvSpPr>
          <p:cNvPr id="119814" name="Text Box 6">
            <a:extLst>
              <a:ext uri="{FF2B5EF4-FFF2-40B4-BE49-F238E27FC236}">
                <a16:creationId xmlns:a16="http://schemas.microsoft.com/office/drawing/2014/main" id="{275D220C-12B3-1B45-8EB8-BF06EACAF32B}"/>
              </a:ext>
            </a:extLst>
          </p:cNvPr>
          <p:cNvSpPr txBox="1">
            <a:spLocks noChangeArrowheads="1"/>
          </p:cNvSpPr>
          <p:nvPr/>
        </p:nvSpPr>
        <p:spPr bwMode="auto">
          <a:xfrm>
            <a:off x="3214689" y="1047750"/>
            <a:ext cx="84029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tr-TR" altLang="tr-TR" sz="2000" b="1" i="1" dirty="0" err="1">
                <a:latin typeface="Times New Roman" panose="02020603050405020304" pitchFamily="18" charset="0"/>
              </a:rPr>
              <a:t>Loans</a:t>
            </a:r>
            <a:endParaRPr lang="en-US" altLang="tr-TR" sz="2000" b="1" i="1" dirty="0">
              <a:latin typeface="Times New Roman" panose="02020603050405020304" pitchFamily="18" charset="0"/>
            </a:endParaRPr>
          </a:p>
        </p:txBody>
      </p:sp>
      <p:sp>
        <p:nvSpPr>
          <p:cNvPr id="119815" name="Text Box 7">
            <a:extLst>
              <a:ext uri="{FF2B5EF4-FFF2-40B4-BE49-F238E27FC236}">
                <a16:creationId xmlns:a16="http://schemas.microsoft.com/office/drawing/2014/main" id="{866D5CCA-CCAF-0C45-A4FE-1AE0F30A8BF5}"/>
              </a:ext>
            </a:extLst>
          </p:cNvPr>
          <p:cNvSpPr txBox="1">
            <a:spLocks noChangeArrowheads="1"/>
          </p:cNvSpPr>
          <p:nvPr/>
        </p:nvSpPr>
        <p:spPr bwMode="auto">
          <a:xfrm>
            <a:off x="2816226" y="2598738"/>
            <a:ext cx="167558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tr-TR" altLang="tr-TR" sz="2000" b="1" i="1">
                <a:latin typeface="Times New Roman" panose="02020603050405020304" pitchFamily="18" charset="0"/>
              </a:rPr>
              <a:t>Treasury Bills</a:t>
            </a:r>
            <a:endParaRPr lang="en-US" altLang="tr-TR" sz="2000" b="1" i="1">
              <a:latin typeface="Times New Roman" panose="02020603050405020304" pitchFamily="18" charset="0"/>
            </a:endParaRPr>
          </a:p>
        </p:txBody>
      </p:sp>
      <p:sp>
        <p:nvSpPr>
          <p:cNvPr id="17418" name="Line 8">
            <a:extLst>
              <a:ext uri="{FF2B5EF4-FFF2-40B4-BE49-F238E27FC236}">
                <a16:creationId xmlns:a16="http://schemas.microsoft.com/office/drawing/2014/main" id="{5DDD7889-2DD7-9644-9586-13314464386D}"/>
              </a:ext>
            </a:extLst>
          </p:cNvPr>
          <p:cNvSpPr>
            <a:spLocks noChangeShapeType="1"/>
          </p:cNvSpPr>
          <p:nvPr/>
        </p:nvSpPr>
        <p:spPr bwMode="auto">
          <a:xfrm>
            <a:off x="2533651" y="533400"/>
            <a:ext cx="4219575"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19" name="Line 9">
            <a:extLst>
              <a:ext uri="{FF2B5EF4-FFF2-40B4-BE49-F238E27FC236}">
                <a16:creationId xmlns:a16="http://schemas.microsoft.com/office/drawing/2014/main" id="{826A7597-68AF-6D44-81D1-FBD07F0FFA01}"/>
              </a:ext>
            </a:extLst>
          </p:cNvPr>
          <p:cNvSpPr>
            <a:spLocks noChangeShapeType="1"/>
          </p:cNvSpPr>
          <p:nvPr/>
        </p:nvSpPr>
        <p:spPr bwMode="auto">
          <a:xfrm>
            <a:off x="4495800" y="533400"/>
            <a:ext cx="0" cy="5410200"/>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7420" name="Line 10">
            <a:extLst>
              <a:ext uri="{FF2B5EF4-FFF2-40B4-BE49-F238E27FC236}">
                <a16:creationId xmlns:a16="http://schemas.microsoft.com/office/drawing/2014/main" id="{735939D8-71F5-1248-8E3F-09928BC01428}"/>
              </a:ext>
            </a:extLst>
          </p:cNvPr>
          <p:cNvSpPr>
            <a:spLocks noChangeShapeType="1"/>
          </p:cNvSpPr>
          <p:nvPr/>
        </p:nvSpPr>
        <p:spPr bwMode="auto">
          <a:xfrm>
            <a:off x="7239000" y="533400"/>
            <a:ext cx="31242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9819" name="Text Box 11">
            <a:extLst>
              <a:ext uri="{FF2B5EF4-FFF2-40B4-BE49-F238E27FC236}">
                <a16:creationId xmlns:a16="http://schemas.microsoft.com/office/drawing/2014/main" id="{2A7651D7-1D9B-F047-8431-5F18C50A9C3B}"/>
              </a:ext>
            </a:extLst>
          </p:cNvPr>
          <p:cNvSpPr txBox="1">
            <a:spLocks noChangeArrowheads="1"/>
          </p:cNvSpPr>
          <p:nvPr/>
        </p:nvSpPr>
        <p:spPr bwMode="auto">
          <a:xfrm>
            <a:off x="8494713" y="925514"/>
            <a:ext cx="21129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tr-TR" altLang="tr-TR" sz="1800" b="1" i="1">
                <a:latin typeface="Times New Roman" panose="02020603050405020304" pitchFamily="18" charset="0"/>
              </a:rPr>
              <a:t>(+) Interest Income</a:t>
            </a:r>
          </a:p>
        </p:txBody>
      </p:sp>
      <p:sp>
        <p:nvSpPr>
          <p:cNvPr id="119820" name="Text Box 12">
            <a:extLst>
              <a:ext uri="{FF2B5EF4-FFF2-40B4-BE49-F238E27FC236}">
                <a16:creationId xmlns:a16="http://schemas.microsoft.com/office/drawing/2014/main" id="{CEB62CE7-663A-F148-9640-B9F58708AC06}"/>
              </a:ext>
            </a:extLst>
          </p:cNvPr>
          <p:cNvSpPr txBox="1">
            <a:spLocks noChangeArrowheads="1"/>
          </p:cNvSpPr>
          <p:nvPr/>
        </p:nvSpPr>
        <p:spPr bwMode="auto">
          <a:xfrm>
            <a:off x="8616950" y="2970214"/>
            <a:ext cx="21478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tr-TR" altLang="tr-TR" sz="1800" b="1" i="1">
                <a:latin typeface="Times New Roman" panose="02020603050405020304" pitchFamily="18" charset="0"/>
              </a:rPr>
              <a:t>(-) Interest Expense</a:t>
            </a:r>
          </a:p>
        </p:txBody>
      </p:sp>
      <p:sp>
        <p:nvSpPr>
          <p:cNvPr id="119821" name="Text Box 13">
            <a:extLst>
              <a:ext uri="{FF2B5EF4-FFF2-40B4-BE49-F238E27FC236}">
                <a16:creationId xmlns:a16="http://schemas.microsoft.com/office/drawing/2014/main" id="{B07C4DD0-A259-ED40-AC24-85CDFDB24945}"/>
              </a:ext>
            </a:extLst>
          </p:cNvPr>
          <p:cNvSpPr txBox="1">
            <a:spLocks noChangeArrowheads="1"/>
          </p:cNvSpPr>
          <p:nvPr/>
        </p:nvSpPr>
        <p:spPr bwMode="auto">
          <a:xfrm>
            <a:off x="8213725" y="4870451"/>
            <a:ext cx="23320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tr-TR" altLang="tr-TR" sz="1800" b="1">
                <a:latin typeface="Times New Roman" panose="02020603050405020304" pitchFamily="18" charset="0"/>
              </a:rPr>
              <a:t>= Net Interest Income</a:t>
            </a:r>
          </a:p>
          <a:p>
            <a:pPr eaLnBrk="1" hangingPunct="1">
              <a:spcBef>
                <a:spcPct val="0"/>
              </a:spcBef>
              <a:buFontTx/>
              <a:buNone/>
            </a:pPr>
            <a:r>
              <a:rPr lang="tr-TR" altLang="tr-TR" sz="1800" b="1">
                <a:latin typeface="Times New Roman" panose="02020603050405020304" pitchFamily="18" charset="0"/>
              </a:rPr>
              <a:t>               (NII)</a:t>
            </a:r>
            <a:endParaRPr lang="en-US" altLang="tr-TR" sz="1800" b="1">
              <a:latin typeface="Times New Roman" panose="02020603050405020304" pitchFamily="18" charset="0"/>
            </a:endParaRPr>
          </a:p>
        </p:txBody>
      </p:sp>
      <p:grpSp>
        <p:nvGrpSpPr>
          <p:cNvPr id="17424" name="Group 14">
            <a:extLst>
              <a:ext uri="{FF2B5EF4-FFF2-40B4-BE49-F238E27FC236}">
                <a16:creationId xmlns:a16="http://schemas.microsoft.com/office/drawing/2014/main" id="{ACB64DF1-3009-8740-8873-2E6347097A62}"/>
              </a:ext>
            </a:extLst>
          </p:cNvPr>
          <p:cNvGrpSpPr>
            <a:grpSpLocks/>
          </p:cNvGrpSpPr>
          <p:nvPr/>
        </p:nvGrpSpPr>
        <p:grpSpPr bwMode="auto">
          <a:xfrm>
            <a:off x="8967789" y="1270001"/>
            <a:ext cx="1133475" cy="906463"/>
            <a:chOff x="4205" y="720"/>
            <a:chExt cx="713" cy="571"/>
          </a:xfrm>
        </p:grpSpPr>
        <p:grpSp>
          <p:nvGrpSpPr>
            <p:cNvPr id="17639" name="Group 15">
              <a:extLst>
                <a:ext uri="{FF2B5EF4-FFF2-40B4-BE49-F238E27FC236}">
                  <a16:creationId xmlns:a16="http://schemas.microsoft.com/office/drawing/2014/main" id="{E3084EED-DB2A-9F4F-85EE-1ECBA5F0FCB9}"/>
                </a:ext>
              </a:extLst>
            </p:cNvPr>
            <p:cNvGrpSpPr>
              <a:grpSpLocks noChangeAspect="1"/>
            </p:cNvGrpSpPr>
            <p:nvPr/>
          </p:nvGrpSpPr>
          <p:grpSpPr bwMode="auto">
            <a:xfrm>
              <a:off x="4464" y="720"/>
              <a:ext cx="272" cy="283"/>
              <a:chOff x="2874" y="1218"/>
              <a:chExt cx="2021" cy="2100"/>
            </a:xfrm>
          </p:grpSpPr>
          <p:sp>
            <p:nvSpPr>
              <p:cNvPr id="17776" name="Freeform 16">
                <a:extLst>
                  <a:ext uri="{FF2B5EF4-FFF2-40B4-BE49-F238E27FC236}">
                    <a16:creationId xmlns:a16="http://schemas.microsoft.com/office/drawing/2014/main" id="{CD94D5BA-8D04-9949-8882-44260FD743CA}"/>
                  </a:ext>
                </a:extLst>
              </p:cNvPr>
              <p:cNvSpPr>
                <a:spLocks noChangeAspect="1"/>
              </p:cNvSpPr>
              <p:nvPr/>
            </p:nvSpPr>
            <p:spPr bwMode="auto">
              <a:xfrm>
                <a:off x="2932" y="1270"/>
                <a:ext cx="1895" cy="1952"/>
              </a:xfrm>
              <a:custGeom>
                <a:avLst/>
                <a:gdLst>
                  <a:gd name="T0" fmla="*/ 0 w 3791"/>
                  <a:gd name="T1" fmla="*/ 0 h 3904"/>
                  <a:gd name="T2" fmla="*/ 0 w 3791"/>
                  <a:gd name="T3" fmla="*/ 1 h 3904"/>
                  <a:gd name="T4" fmla="*/ 0 w 3791"/>
                  <a:gd name="T5" fmla="*/ 1 h 3904"/>
                  <a:gd name="T6" fmla="*/ 0 w 3791"/>
                  <a:gd name="T7" fmla="*/ 1 h 3904"/>
                  <a:gd name="T8" fmla="*/ 0 w 3791"/>
                  <a:gd name="T9" fmla="*/ 1 h 3904"/>
                  <a:gd name="T10" fmla="*/ 0 w 3791"/>
                  <a:gd name="T11" fmla="*/ 1 h 3904"/>
                  <a:gd name="T12" fmla="*/ 0 w 3791"/>
                  <a:gd name="T13" fmla="*/ 1 h 3904"/>
                  <a:gd name="T14" fmla="*/ 0 w 3791"/>
                  <a:gd name="T15" fmla="*/ 1 h 3904"/>
                  <a:gd name="T16" fmla="*/ 0 w 3791"/>
                  <a:gd name="T17" fmla="*/ 1 h 3904"/>
                  <a:gd name="T18" fmla="*/ 0 w 3791"/>
                  <a:gd name="T19" fmla="*/ 1 h 3904"/>
                  <a:gd name="T20" fmla="*/ 0 w 3791"/>
                  <a:gd name="T21" fmla="*/ 1 h 3904"/>
                  <a:gd name="T22" fmla="*/ 0 w 3791"/>
                  <a:gd name="T23" fmla="*/ 1 h 3904"/>
                  <a:gd name="T24" fmla="*/ 0 w 3791"/>
                  <a:gd name="T25" fmla="*/ 1 h 3904"/>
                  <a:gd name="T26" fmla="*/ 0 w 3791"/>
                  <a:gd name="T27" fmla="*/ 1 h 3904"/>
                  <a:gd name="T28" fmla="*/ 0 w 3791"/>
                  <a:gd name="T29" fmla="*/ 1 h 3904"/>
                  <a:gd name="T30" fmla="*/ 0 w 3791"/>
                  <a:gd name="T31" fmla="*/ 1 h 3904"/>
                  <a:gd name="T32" fmla="*/ 0 w 3791"/>
                  <a:gd name="T33" fmla="*/ 1 h 3904"/>
                  <a:gd name="T34" fmla="*/ 0 w 3791"/>
                  <a:gd name="T35" fmla="*/ 0 h 3904"/>
                  <a:gd name="T36" fmla="*/ 0 w 3791"/>
                  <a:gd name="T37" fmla="*/ 0 h 390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791"/>
                  <a:gd name="T58" fmla="*/ 0 h 3904"/>
                  <a:gd name="T59" fmla="*/ 3791 w 3791"/>
                  <a:gd name="T60" fmla="*/ 3904 h 390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791" h="3904">
                    <a:moveTo>
                      <a:pt x="1637" y="0"/>
                    </a:moveTo>
                    <a:lnTo>
                      <a:pt x="983" y="228"/>
                    </a:lnTo>
                    <a:lnTo>
                      <a:pt x="392" y="724"/>
                    </a:lnTo>
                    <a:lnTo>
                      <a:pt x="29" y="1515"/>
                    </a:lnTo>
                    <a:lnTo>
                      <a:pt x="0" y="2245"/>
                    </a:lnTo>
                    <a:lnTo>
                      <a:pt x="288" y="3045"/>
                    </a:lnTo>
                    <a:lnTo>
                      <a:pt x="578" y="3480"/>
                    </a:lnTo>
                    <a:lnTo>
                      <a:pt x="1246" y="3799"/>
                    </a:lnTo>
                    <a:lnTo>
                      <a:pt x="1884" y="3898"/>
                    </a:lnTo>
                    <a:lnTo>
                      <a:pt x="2441" y="3904"/>
                    </a:lnTo>
                    <a:lnTo>
                      <a:pt x="3150" y="3440"/>
                    </a:lnTo>
                    <a:lnTo>
                      <a:pt x="3633" y="2741"/>
                    </a:lnTo>
                    <a:lnTo>
                      <a:pt x="3791" y="1986"/>
                    </a:lnTo>
                    <a:lnTo>
                      <a:pt x="3701" y="1372"/>
                    </a:lnTo>
                    <a:lnTo>
                      <a:pt x="3439" y="876"/>
                    </a:lnTo>
                    <a:lnTo>
                      <a:pt x="2973" y="397"/>
                    </a:lnTo>
                    <a:lnTo>
                      <a:pt x="2257" y="121"/>
                    </a:lnTo>
                    <a:lnTo>
                      <a:pt x="1637" y="0"/>
                    </a:lnTo>
                    <a:close/>
                  </a:path>
                </a:pathLst>
              </a:custGeom>
              <a:solidFill>
                <a:srgbClr val="CC5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77" name="Freeform 17">
                <a:extLst>
                  <a:ext uri="{FF2B5EF4-FFF2-40B4-BE49-F238E27FC236}">
                    <a16:creationId xmlns:a16="http://schemas.microsoft.com/office/drawing/2014/main" id="{8EBBFEB1-30DA-C44C-82AD-112B9E626073}"/>
                  </a:ext>
                </a:extLst>
              </p:cNvPr>
              <p:cNvSpPr>
                <a:spLocks noChangeAspect="1"/>
              </p:cNvSpPr>
              <p:nvPr/>
            </p:nvSpPr>
            <p:spPr bwMode="auto">
              <a:xfrm>
                <a:off x="3207" y="1456"/>
                <a:ext cx="1114" cy="1150"/>
              </a:xfrm>
              <a:custGeom>
                <a:avLst/>
                <a:gdLst>
                  <a:gd name="T0" fmla="*/ 1 w 2228"/>
                  <a:gd name="T1" fmla="*/ 0 h 2300"/>
                  <a:gd name="T2" fmla="*/ 1 w 2228"/>
                  <a:gd name="T3" fmla="*/ 1 h 2300"/>
                  <a:gd name="T4" fmla="*/ 1 w 2228"/>
                  <a:gd name="T5" fmla="*/ 1 h 2300"/>
                  <a:gd name="T6" fmla="*/ 1 w 2228"/>
                  <a:gd name="T7" fmla="*/ 1 h 2300"/>
                  <a:gd name="T8" fmla="*/ 0 w 2228"/>
                  <a:gd name="T9" fmla="*/ 1 h 2300"/>
                  <a:gd name="T10" fmla="*/ 1 w 2228"/>
                  <a:gd name="T11" fmla="*/ 1 h 2300"/>
                  <a:gd name="T12" fmla="*/ 1 w 2228"/>
                  <a:gd name="T13" fmla="*/ 1 h 2300"/>
                  <a:gd name="T14" fmla="*/ 1 w 2228"/>
                  <a:gd name="T15" fmla="*/ 1 h 2300"/>
                  <a:gd name="T16" fmla="*/ 1 w 2228"/>
                  <a:gd name="T17" fmla="*/ 1 h 2300"/>
                  <a:gd name="T18" fmla="*/ 1 w 2228"/>
                  <a:gd name="T19" fmla="*/ 1 h 2300"/>
                  <a:gd name="T20" fmla="*/ 1 w 2228"/>
                  <a:gd name="T21" fmla="*/ 1 h 2300"/>
                  <a:gd name="T22" fmla="*/ 1 w 2228"/>
                  <a:gd name="T23" fmla="*/ 1 h 2300"/>
                  <a:gd name="T24" fmla="*/ 1 w 2228"/>
                  <a:gd name="T25" fmla="*/ 1 h 2300"/>
                  <a:gd name="T26" fmla="*/ 1 w 2228"/>
                  <a:gd name="T27" fmla="*/ 1 h 2300"/>
                  <a:gd name="T28" fmla="*/ 1 w 2228"/>
                  <a:gd name="T29" fmla="*/ 0 h 2300"/>
                  <a:gd name="T30" fmla="*/ 1 w 2228"/>
                  <a:gd name="T31" fmla="*/ 0 h 230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228"/>
                  <a:gd name="T49" fmla="*/ 0 h 2300"/>
                  <a:gd name="T50" fmla="*/ 2228 w 2228"/>
                  <a:gd name="T51" fmla="*/ 2300 h 230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228" h="2300">
                    <a:moveTo>
                      <a:pt x="1079" y="0"/>
                    </a:moveTo>
                    <a:lnTo>
                      <a:pt x="675" y="128"/>
                    </a:lnTo>
                    <a:lnTo>
                      <a:pt x="351" y="352"/>
                    </a:lnTo>
                    <a:lnTo>
                      <a:pt x="82" y="730"/>
                    </a:lnTo>
                    <a:lnTo>
                      <a:pt x="0" y="1264"/>
                    </a:lnTo>
                    <a:lnTo>
                      <a:pt x="137" y="1836"/>
                    </a:lnTo>
                    <a:lnTo>
                      <a:pt x="680" y="2200"/>
                    </a:lnTo>
                    <a:lnTo>
                      <a:pt x="1273" y="2300"/>
                    </a:lnTo>
                    <a:lnTo>
                      <a:pt x="1859" y="2108"/>
                    </a:lnTo>
                    <a:lnTo>
                      <a:pt x="2155" y="1561"/>
                    </a:lnTo>
                    <a:lnTo>
                      <a:pt x="2228" y="1021"/>
                    </a:lnTo>
                    <a:lnTo>
                      <a:pt x="2167" y="618"/>
                    </a:lnTo>
                    <a:lnTo>
                      <a:pt x="1760" y="160"/>
                    </a:lnTo>
                    <a:lnTo>
                      <a:pt x="1431" y="40"/>
                    </a:lnTo>
                    <a:lnTo>
                      <a:pt x="1079" y="0"/>
                    </a:lnTo>
                    <a:close/>
                  </a:path>
                </a:pathLst>
              </a:custGeom>
              <a:solidFill>
                <a:srgbClr val="FF7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78" name="Freeform 18">
                <a:extLst>
                  <a:ext uri="{FF2B5EF4-FFF2-40B4-BE49-F238E27FC236}">
                    <a16:creationId xmlns:a16="http://schemas.microsoft.com/office/drawing/2014/main" id="{968C362A-7AD6-524D-A668-AB5414545DCB}"/>
                  </a:ext>
                </a:extLst>
              </p:cNvPr>
              <p:cNvSpPr>
                <a:spLocks noChangeAspect="1"/>
              </p:cNvSpPr>
              <p:nvPr/>
            </p:nvSpPr>
            <p:spPr bwMode="auto">
              <a:xfrm>
                <a:off x="2874" y="1218"/>
                <a:ext cx="1966" cy="2100"/>
              </a:xfrm>
              <a:custGeom>
                <a:avLst/>
                <a:gdLst>
                  <a:gd name="T0" fmla="*/ 1 w 3930"/>
                  <a:gd name="T1" fmla="*/ 0 h 4201"/>
                  <a:gd name="T2" fmla="*/ 1 w 3930"/>
                  <a:gd name="T3" fmla="*/ 0 h 4201"/>
                  <a:gd name="T4" fmla="*/ 1 w 3930"/>
                  <a:gd name="T5" fmla="*/ 0 h 4201"/>
                  <a:gd name="T6" fmla="*/ 1 w 3930"/>
                  <a:gd name="T7" fmla="*/ 0 h 4201"/>
                  <a:gd name="T8" fmla="*/ 1 w 3930"/>
                  <a:gd name="T9" fmla="*/ 0 h 4201"/>
                  <a:gd name="T10" fmla="*/ 1 w 3930"/>
                  <a:gd name="T11" fmla="*/ 0 h 4201"/>
                  <a:gd name="T12" fmla="*/ 1 w 3930"/>
                  <a:gd name="T13" fmla="*/ 0 h 4201"/>
                  <a:gd name="T14" fmla="*/ 1 w 3930"/>
                  <a:gd name="T15" fmla="*/ 0 h 4201"/>
                  <a:gd name="T16" fmla="*/ 0 w 3930"/>
                  <a:gd name="T17" fmla="*/ 0 h 4201"/>
                  <a:gd name="T18" fmla="*/ 1 w 3930"/>
                  <a:gd name="T19" fmla="*/ 0 h 4201"/>
                  <a:gd name="T20" fmla="*/ 1 w 3930"/>
                  <a:gd name="T21" fmla="*/ 0 h 4201"/>
                  <a:gd name="T22" fmla="*/ 1 w 3930"/>
                  <a:gd name="T23" fmla="*/ 0 h 4201"/>
                  <a:gd name="T24" fmla="*/ 1 w 3930"/>
                  <a:gd name="T25" fmla="*/ 0 h 4201"/>
                  <a:gd name="T26" fmla="*/ 1 w 3930"/>
                  <a:gd name="T27" fmla="*/ 0 h 4201"/>
                  <a:gd name="T28" fmla="*/ 1 w 3930"/>
                  <a:gd name="T29" fmla="*/ 0 h 4201"/>
                  <a:gd name="T30" fmla="*/ 1 w 3930"/>
                  <a:gd name="T31" fmla="*/ 0 h 4201"/>
                  <a:gd name="T32" fmla="*/ 1 w 3930"/>
                  <a:gd name="T33" fmla="*/ 0 h 4201"/>
                  <a:gd name="T34" fmla="*/ 1 w 3930"/>
                  <a:gd name="T35" fmla="*/ 0 h 4201"/>
                  <a:gd name="T36" fmla="*/ 1 w 3930"/>
                  <a:gd name="T37" fmla="*/ 0 h 4201"/>
                  <a:gd name="T38" fmla="*/ 1 w 3930"/>
                  <a:gd name="T39" fmla="*/ 0 h 4201"/>
                  <a:gd name="T40" fmla="*/ 1 w 3930"/>
                  <a:gd name="T41" fmla="*/ 0 h 4201"/>
                  <a:gd name="T42" fmla="*/ 1 w 3930"/>
                  <a:gd name="T43" fmla="*/ 0 h 4201"/>
                  <a:gd name="T44" fmla="*/ 1 w 3930"/>
                  <a:gd name="T45" fmla="*/ 0 h 4201"/>
                  <a:gd name="T46" fmla="*/ 1 w 3930"/>
                  <a:gd name="T47" fmla="*/ 0 h 4201"/>
                  <a:gd name="T48" fmla="*/ 1 w 3930"/>
                  <a:gd name="T49" fmla="*/ 0 h 4201"/>
                  <a:gd name="T50" fmla="*/ 1 w 3930"/>
                  <a:gd name="T51" fmla="*/ 0 h 4201"/>
                  <a:gd name="T52" fmla="*/ 1 w 3930"/>
                  <a:gd name="T53" fmla="*/ 0 h 4201"/>
                  <a:gd name="T54" fmla="*/ 1 w 3930"/>
                  <a:gd name="T55" fmla="*/ 0 h 4201"/>
                  <a:gd name="T56" fmla="*/ 1 w 3930"/>
                  <a:gd name="T57" fmla="*/ 0 h 4201"/>
                  <a:gd name="T58" fmla="*/ 1 w 3930"/>
                  <a:gd name="T59" fmla="*/ 0 h 4201"/>
                  <a:gd name="T60" fmla="*/ 1 w 3930"/>
                  <a:gd name="T61" fmla="*/ 0 h 4201"/>
                  <a:gd name="T62" fmla="*/ 1 w 3930"/>
                  <a:gd name="T63" fmla="*/ 0 h 4201"/>
                  <a:gd name="T64" fmla="*/ 1 w 3930"/>
                  <a:gd name="T65" fmla="*/ 0 h 4201"/>
                  <a:gd name="T66" fmla="*/ 1 w 3930"/>
                  <a:gd name="T67" fmla="*/ 0 h 4201"/>
                  <a:gd name="T68" fmla="*/ 1 w 3930"/>
                  <a:gd name="T69" fmla="*/ 0 h 4201"/>
                  <a:gd name="T70" fmla="*/ 1 w 3930"/>
                  <a:gd name="T71" fmla="*/ 0 h 4201"/>
                  <a:gd name="T72" fmla="*/ 1 w 3930"/>
                  <a:gd name="T73" fmla="*/ 0 h 4201"/>
                  <a:gd name="T74" fmla="*/ 1 w 3930"/>
                  <a:gd name="T75" fmla="*/ 0 h 4201"/>
                  <a:gd name="T76" fmla="*/ 1 w 3930"/>
                  <a:gd name="T77" fmla="*/ 0 h 4201"/>
                  <a:gd name="T78" fmla="*/ 1 w 3930"/>
                  <a:gd name="T79" fmla="*/ 0 h 4201"/>
                  <a:gd name="T80" fmla="*/ 1 w 3930"/>
                  <a:gd name="T81" fmla="*/ 0 h 4201"/>
                  <a:gd name="T82" fmla="*/ 1 w 3930"/>
                  <a:gd name="T83" fmla="*/ 0 h 420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930"/>
                  <a:gd name="T127" fmla="*/ 0 h 4201"/>
                  <a:gd name="T128" fmla="*/ 3930 w 3930"/>
                  <a:gd name="T129" fmla="*/ 4201 h 420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930" h="4201">
                    <a:moveTo>
                      <a:pt x="2132" y="0"/>
                    </a:moveTo>
                    <a:lnTo>
                      <a:pt x="1678" y="0"/>
                    </a:lnTo>
                    <a:lnTo>
                      <a:pt x="1279" y="105"/>
                    </a:lnTo>
                    <a:lnTo>
                      <a:pt x="832" y="321"/>
                    </a:lnTo>
                    <a:lnTo>
                      <a:pt x="574" y="567"/>
                    </a:lnTo>
                    <a:lnTo>
                      <a:pt x="315" y="869"/>
                    </a:lnTo>
                    <a:lnTo>
                      <a:pt x="119" y="1259"/>
                    </a:lnTo>
                    <a:lnTo>
                      <a:pt x="9" y="1781"/>
                    </a:lnTo>
                    <a:lnTo>
                      <a:pt x="0" y="2310"/>
                    </a:lnTo>
                    <a:lnTo>
                      <a:pt x="119" y="2806"/>
                    </a:lnTo>
                    <a:lnTo>
                      <a:pt x="353" y="3275"/>
                    </a:lnTo>
                    <a:lnTo>
                      <a:pt x="724" y="3718"/>
                    </a:lnTo>
                    <a:lnTo>
                      <a:pt x="1108" y="3988"/>
                    </a:lnTo>
                    <a:lnTo>
                      <a:pt x="1568" y="4161"/>
                    </a:lnTo>
                    <a:lnTo>
                      <a:pt x="2096" y="4201"/>
                    </a:lnTo>
                    <a:lnTo>
                      <a:pt x="2556" y="4134"/>
                    </a:lnTo>
                    <a:lnTo>
                      <a:pt x="2997" y="3857"/>
                    </a:lnTo>
                    <a:lnTo>
                      <a:pt x="3436" y="3484"/>
                    </a:lnTo>
                    <a:lnTo>
                      <a:pt x="3744" y="3074"/>
                    </a:lnTo>
                    <a:lnTo>
                      <a:pt x="3930" y="2659"/>
                    </a:lnTo>
                    <a:lnTo>
                      <a:pt x="3615" y="2832"/>
                    </a:lnTo>
                    <a:lnTo>
                      <a:pt x="3326" y="3230"/>
                    </a:lnTo>
                    <a:lnTo>
                      <a:pt x="3045" y="3597"/>
                    </a:lnTo>
                    <a:lnTo>
                      <a:pt x="2636" y="3847"/>
                    </a:lnTo>
                    <a:lnTo>
                      <a:pt x="2197" y="3944"/>
                    </a:lnTo>
                    <a:lnTo>
                      <a:pt x="1678" y="3950"/>
                    </a:lnTo>
                    <a:lnTo>
                      <a:pt x="1218" y="3762"/>
                    </a:lnTo>
                    <a:lnTo>
                      <a:pt x="933" y="3587"/>
                    </a:lnTo>
                    <a:lnTo>
                      <a:pt x="589" y="3195"/>
                    </a:lnTo>
                    <a:lnTo>
                      <a:pt x="378" y="2806"/>
                    </a:lnTo>
                    <a:lnTo>
                      <a:pt x="260" y="2207"/>
                    </a:lnTo>
                    <a:lnTo>
                      <a:pt x="285" y="1633"/>
                    </a:lnTo>
                    <a:lnTo>
                      <a:pt x="469" y="1198"/>
                    </a:lnTo>
                    <a:lnTo>
                      <a:pt x="739" y="793"/>
                    </a:lnTo>
                    <a:lnTo>
                      <a:pt x="1037" y="538"/>
                    </a:lnTo>
                    <a:lnTo>
                      <a:pt x="1522" y="278"/>
                    </a:lnTo>
                    <a:lnTo>
                      <a:pt x="1938" y="270"/>
                    </a:lnTo>
                    <a:lnTo>
                      <a:pt x="2237" y="278"/>
                    </a:lnTo>
                    <a:lnTo>
                      <a:pt x="2573" y="382"/>
                    </a:lnTo>
                    <a:lnTo>
                      <a:pt x="2455" y="95"/>
                    </a:lnTo>
                    <a:lnTo>
                      <a:pt x="213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79" name="Freeform 19">
                <a:extLst>
                  <a:ext uri="{FF2B5EF4-FFF2-40B4-BE49-F238E27FC236}">
                    <a16:creationId xmlns:a16="http://schemas.microsoft.com/office/drawing/2014/main" id="{D83A2343-55C1-6948-8082-1A0547A8748F}"/>
                  </a:ext>
                </a:extLst>
              </p:cNvPr>
              <p:cNvSpPr>
                <a:spLocks noChangeAspect="1"/>
              </p:cNvSpPr>
              <p:nvPr/>
            </p:nvSpPr>
            <p:spPr bwMode="auto">
              <a:xfrm>
                <a:off x="3953" y="1222"/>
                <a:ext cx="942" cy="1429"/>
              </a:xfrm>
              <a:custGeom>
                <a:avLst/>
                <a:gdLst>
                  <a:gd name="T0" fmla="*/ 0 w 1884"/>
                  <a:gd name="T1" fmla="*/ 0 h 2857"/>
                  <a:gd name="T2" fmla="*/ 1 w 1884"/>
                  <a:gd name="T3" fmla="*/ 1 h 2857"/>
                  <a:gd name="T4" fmla="*/ 1 w 1884"/>
                  <a:gd name="T5" fmla="*/ 1 h 2857"/>
                  <a:gd name="T6" fmla="*/ 1 w 1884"/>
                  <a:gd name="T7" fmla="*/ 1 h 2857"/>
                  <a:gd name="T8" fmla="*/ 1 w 1884"/>
                  <a:gd name="T9" fmla="*/ 1 h 2857"/>
                  <a:gd name="T10" fmla="*/ 1 w 1884"/>
                  <a:gd name="T11" fmla="*/ 1 h 2857"/>
                  <a:gd name="T12" fmla="*/ 1 w 1884"/>
                  <a:gd name="T13" fmla="*/ 1 h 2857"/>
                  <a:gd name="T14" fmla="*/ 1 w 1884"/>
                  <a:gd name="T15" fmla="*/ 1 h 2857"/>
                  <a:gd name="T16" fmla="*/ 1 w 1884"/>
                  <a:gd name="T17" fmla="*/ 1 h 2857"/>
                  <a:gd name="T18" fmla="*/ 1 w 1884"/>
                  <a:gd name="T19" fmla="*/ 1 h 2857"/>
                  <a:gd name="T20" fmla="*/ 1 w 1884"/>
                  <a:gd name="T21" fmla="*/ 1 h 2857"/>
                  <a:gd name="T22" fmla="*/ 1 w 1884"/>
                  <a:gd name="T23" fmla="*/ 1 h 2857"/>
                  <a:gd name="T24" fmla="*/ 1 w 1884"/>
                  <a:gd name="T25" fmla="*/ 1 h 2857"/>
                  <a:gd name="T26" fmla="*/ 1 w 1884"/>
                  <a:gd name="T27" fmla="*/ 1 h 2857"/>
                  <a:gd name="T28" fmla="*/ 1 w 1884"/>
                  <a:gd name="T29" fmla="*/ 1 h 2857"/>
                  <a:gd name="T30" fmla="*/ 1 w 1884"/>
                  <a:gd name="T31" fmla="*/ 1 h 2857"/>
                  <a:gd name="T32" fmla="*/ 1 w 1884"/>
                  <a:gd name="T33" fmla="*/ 1 h 2857"/>
                  <a:gd name="T34" fmla="*/ 1 w 1884"/>
                  <a:gd name="T35" fmla="*/ 1 h 2857"/>
                  <a:gd name="T36" fmla="*/ 1 w 1884"/>
                  <a:gd name="T37" fmla="*/ 1 h 2857"/>
                  <a:gd name="T38" fmla="*/ 1 w 1884"/>
                  <a:gd name="T39" fmla="*/ 1 h 2857"/>
                  <a:gd name="T40" fmla="*/ 0 w 1884"/>
                  <a:gd name="T41" fmla="*/ 0 h 2857"/>
                  <a:gd name="T42" fmla="*/ 0 w 1884"/>
                  <a:gd name="T43" fmla="*/ 0 h 285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884"/>
                  <a:gd name="T67" fmla="*/ 0 h 2857"/>
                  <a:gd name="T68" fmla="*/ 1884 w 1884"/>
                  <a:gd name="T69" fmla="*/ 2857 h 285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884" h="2857">
                    <a:moveTo>
                      <a:pt x="0" y="0"/>
                    </a:moveTo>
                    <a:lnTo>
                      <a:pt x="424" y="114"/>
                    </a:lnTo>
                    <a:lnTo>
                      <a:pt x="848" y="311"/>
                    </a:lnTo>
                    <a:lnTo>
                      <a:pt x="1178" y="557"/>
                    </a:lnTo>
                    <a:lnTo>
                      <a:pt x="1405" y="798"/>
                    </a:lnTo>
                    <a:lnTo>
                      <a:pt x="1663" y="1127"/>
                    </a:lnTo>
                    <a:lnTo>
                      <a:pt x="1829" y="1545"/>
                    </a:lnTo>
                    <a:lnTo>
                      <a:pt x="1884" y="1895"/>
                    </a:lnTo>
                    <a:lnTo>
                      <a:pt x="1853" y="2353"/>
                    </a:lnTo>
                    <a:lnTo>
                      <a:pt x="1733" y="2743"/>
                    </a:lnTo>
                    <a:lnTo>
                      <a:pt x="1445" y="2857"/>
                    </a:lnTo>
                    <a:lnTo>
                      <a:pt x="1593" y="2440"/>
                    </a:lnTo>
                    <a:lnTo>
                      <a:pt x="1663" y="2066"/>
                    </a:lnTo>
                    <a:lnTo>
                      <a:pt x="1657" y="1729"/>
                    </a:lnTo>
                    <a:lnTo>
                      <a:pt x="1547" y="1414"/>
                    </a:lnTo>
                    <a:lnTo>
                      <a:pt x="1382" y="1085"/>
                    </a:lnTo>
                    <a:lnTo>
                      <a:pt x="1068" y="712"/>
                    </a:lnTo>
                    <a:lnTo>
                      <a:pt x="745" y="494"/>
                    </a:lnTo>
                    <a:lnTo>
                      <a:pt x="479" y="382"/>
                    </a:lnTo>
                    <a:lnTo>
                      <a:pt x="276" y="31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80" name="Freeform 20">
                <a:extLst>
                  <a:ext uri="{FF2B5EF4-FFF2-40B4-BE49-F238E27FC236}">
                    <a16:creationId xmlns:a16="http://schemas.microsoft.com/office/drawing/2014/main" id="{F14D2000-2896-3348-A17A-E5A82D05175C}"/>
                  </a:ext>
                </a:extLst>
              </p:cNvPr>
              <p:cNvSpPr>
                <a:spLocks noChangeAspect="1"/>
              </p:cNvSpPr>
              <p:nvPr/>
            </p:nvSpPr>
            <p:spPr bwMode="auto">
              <a:xfrm>
                <a:off x="3356" y="1305"/>
                <a:ext cx="919" cy="1841"/>
              </a:xfrm>
              <a:custGeom>
                <a:avLst/>
                <a:gdLst>
                  <a:gd name="T0" fmla="*/ 1 w 1838"/>
                  <a:gd name="T1" fmla="*/ 0 h 3682"/>
                  <a:gd name="T2" fmla="*/ 1 w 1838"/>
                  <a:gd name="T3" fmla="*/ 1 h 3682"/>
                  <a:gd name="T4" fmla="*/ 1 w 1838"/>
                  <a:gd name="T5" fmla="*/ 1 h 3682"/>
                  <a:gd name="T6" fmla="*/ 1 w 1838"/>
                  <a:gd name="T7" fmla="*/ 1 h 3682"/>
                  <a:gd name="T8" fmla="*/ 1 w 1838"/>
                  <a:gd name="T9" fmla="*/ 1 h 3682"/>
                  <a:gd name="T10" fmla="*/ 1 w 1838"/>
                  <a:gd name="T11" fmla="*/ 1 h 3682"/>
                  <a:gd name="T12" fmla="*/ 1 w 1838"/>
                  <a:gd name="T13" fmla="*/ 1 h 3682"/>
                  <a:gd name="T14" fmla="*/ 1 w 1838"/>
                  <a:gd name="T15" fmla="*/ 1 h 3682"/>
                  <a:gd name="T16" fmla="*/ 0 w 1838"/>
                  <a:gd name="T17" fmla="*/ 1 h 3682"/>
                  <a:gd name="T18" fmla="*/ 1 w 1838"/>
                  <a:gd name="T19" fmla="*/ 1 h 3682"/>
                  <a:gd name="T20" fmla="*/ 1 w 1838"/>
                  <a:gd name="T21" fmla="*/ 1 h 3682"/>
                  <a:gd name="T22" fmla="*/ 1 w 1838"/>
                  <a:gd name="T23" fmla="*/ 1 h 3682"/>
                  <a:gd name="T24" fmla="*/ 1 w 1838"/>
                  <a:gd name="T25" fmla="*/ 1 h 3682"/>
                  <a:gd name="T26" fmla="*/ 1 w 1838"/>
                  <a:gd name="T27" fmla="*/ 1 h 3682"/>
                  <a:gd name="T28" fmla="*/ 1 w 1838"/>
                  <a:gd name="T29" fmla="*/ 1 h 3682"/>
                  <a:gd name="T30" fmla="*/ 1 w 1838"/>
                  <a:gd name="T31" fmla="*/ 1 h 3682"/>
                  <a:gd name="T32" fmla="*/ 1 w 1838"/>
                  <a:gd name="T33" fmla="*/ 1 h 3682"/>
                  <a:gd name="T34" fmla="*/ 1 w 1838"/>
                  <a:gd name="T35" fmla="*/ 0 h 3682"/>
                  <a:gd name="T36" fmla="*/ 1 w 1838"/>
                  <a:gd name="T37" fmla="*/ 0 h 368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838"/>
                  <a:gd name="T58" fmla="*/ 0 h 3682"/>
                  <a:gd name="T59" fmla="*/ 1838 w 1838"/>
                  <a:gd name="T60" fmla="*/ 3682 h 368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838" h="3682">
                    <a:moveTo>
                      <a:pt x="1547" y="0"/>
                    </a:moveTo>
                    <a:lnTo>
                      <a:pt x="1610" y="599"/>
                    </a:lnTo>
                    <a:lnTo>
                      <a:pt x="1547" y="1103"/>
                    </a:lnTo>
                    <a:lnTo>
                      <a:pt x="1439" y="1631"/>
                    </a:lnTo>
                    <a:lnTo>
                      <a:pt x="1298" y="2093"/>
                    </a:lnTo>
                    <a:lnTo>
                      <a:pt x="975" y="2587"/>
                    </a:lnTo>
                    <a:lnTo>
                      <a:pt x="675" y="2988"/>
                    </a:lnTo>
                    <a:lnTo>
                      <a:pt x="340" y="3281"/>
                    </a:lnTo>
                    <a:lnTo>
                      <a:pt x="0" y="3568"/>
                    </a:lnTo>
                    <a:lnTo>
                      <a:pt x="145" y="3682"/>
                    </a:lnTo>
                    <a:lnTo>
                      <a:pt x="645" y="3317"/>
                    </a:lnTo>
                    <a:lnTo>
                      <a:pt x="1061" y="2832"/>
                    </a:lnTo>
                    <a:lnTo>
                      <a:pt x="1454" y="2239"/>
                    </a:lnTo>
                    <a:lnTo>
                      <a:pt x="1682" y="1753"/>
                    </a:lnTo>
                    <a:lnTo>
                      <a:pt x="1808" y="1188"/>
                    </a:lnTo>
                    <a:lnTo>
                      <a:pt x="1838" y="720"/>
                    </a:lnTo>
                    <a:lnTo>
                      <a:pt x="1814" y="188"/>
                    </a:lnTo>
                    <a:lnTo>
                      <a:pt x="154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81" name="Freeform 21">
                <a:extLst>
                  <a:ext uri="{FF2B5EF4-FFF2-40B4-BE49-F238E27FC236}">
                    <a16:creationId xmlns:a16="http://schemas.microsoft.com/office/drawing/2014/main" id="{0347303D-6951-6B45-BB2E-76E76158EB29}"/>
                  </a:ext>
                </a:extLst>
              </p:cNvPr>
              <p:cNvSpPr>
                <a:spLocks noChangeAspect="1"/>
              </p:cNvSpPr>
              <p:nvPr/>
            </p:nvSpPr>
            <p:spPr bwMode="auto">
              <a:xfrm>
                <a:off x="2985" y="1392"/>
                <a:ext cx="816" cy="1198"/>
              </a:xfrm>
              <a:custGeom>
                <a:avLst/>
                <a:gdLst>
                  <a:gd name="T0" fmla="*/ 0 w 1633"/>
                  <a:gd name="T1" fmla="*/ 0 h 2397"/>
                  <a:gd name="T2" fmla="*/ 0 w 1633"/>
                  <a:gd name="T3" fmla="*/ 0 h 2397"/>
                  <a:gd name="T4" fmla="*/ 0 w 1633"/>
                  <a:gd name="T5" fmla="*/ 0 h 2397"/>
                  <a:gd name="T6" fmla="*/ 0 w 1633"/>
                  <a:gd name="T7" fmla="*/ 0 h 2397"/>
                  <a:gd name="T8" fmla="*/ 0 w 1633"/>
                  <a:gd name="T9" fmla="*/ 0 h 2397"/>
                  <a:gd name="T10" fmla="*/ 0 w 1633"/>
                  <a:gd name="T11" fmla="*/ 0 h 2397"/>
                  <a:gd name="T12" fmla="*/ 0 w 1633"/>
                  <a:gd name="T13" fmla="*/ 0 h 2397"/>
                  <a:gd name="T14" fmla="*/ 0 w 1633"/>
                  <a:gd name="T15" fmla="*/ 0 h 2397"/>
                  <a:gd name="T16" fmla="*/ 0 w 1633"/>
                  <a:gd name="T17" fmla="*/ 0 h 2397"/>
                  <a:gd name="T18" fmla="*/ 0 w 1633"/>
                  <a:gd name="T19" fmla="*/ 0 h 2397"/>
                  <a:gd name="T20" fmla="*/ 0 w 1633"/>
                  <a:gd name="T21" fmla="*/ 0 h 2397"/>
                  <a:gd name="T22" fmla="*/ 0 w 1633"/>
                  <a:gd name="T23" fmla="*/ 0 h 2397"/>
                  <a:gd name="T24" fmla="*/ 0 w 1633"/>
                  <a:gd name="T25" fmla="*/ 0 h 2397"/>
                  <a:gd name="T26" fmla="*/ 0 w 1633"/>
                  <a:gd name="T27" fmla="*/ 0 h 2397"/>
                  <a:gd name="T28" fmla="*/ 0 w 1633"/>
                  <a:gd name="T29" fmla="*/ 0 h 2397"/>
                  <a:gd name="T30" fmla="*/ 0 w 1633"/>
                  <a:gd name="T31" fmla="*/ 0 h 2397"/>
                  <a:gd name="T32" fmla="*/ 0 w 1633"/>
                  <a:gd name="T33" fmla="*/ 0 h 2397"/>
                  <a:gd name="T34" fmla="*/ 0 w 1633"/>
                  <a:gd name="T35" fmla="*/ 0 h 2397"/>
                  <a:gd name="T36" fmla="*/ 0 w 1633"/>
                  <a:gd name="T37" fmla="*/ 0 h 2397"/>
                  <a:gd name="T38" fmla="*/ 0 w 1633"/>
                  <a:gd name="T39" fmla="*/ 0 h 2397"/>
                  <a:gd name="T40" fmla="*/ 0 w 1633"/>
                  <a:gd name="T41" fmla="*/ 0 h 2397"/>
                  <a:gd name="T42" fmla="*/ 0 w 1633"/>
                  <a:gd name="T43" fmla="*/ 0 h 239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633"/>
                  <a:gd name="T67" fmla="*/ 0 h 2397"/>
                  <a:gd name="T68" fmla="*/ 1633 w 1633"/>
                  <a:gd name="T69" fmla="*/ 2397 h 239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633" h="2397">
                    <a:moveTo>
                      <a:pt x="0" y="2051"/>
                    </a:moveTo>
                    <a:lnTo>
                      <a:pt x="298" y="2188"/>
                    </a:lnTo>
                    <a:lnTo>
                      <a:pt x="589" y="2156"/>
                    </a:lnTo>
                    <a:lnTo>
                      <a:pt x="979" y="1954"/>
                    </a:lnTo>
                    <a:lnTo>
                      <a:pt x="1293" y="1572"/>
                    </a:lnTo>
                    <a:lnTo>
                      <a:pt x="1418" y="1190"/>
                    </a:lnTo>
                    <a:lnTo>
                      <a:pt x="1418" y="798"/>
                    </a:lnTo>
                    <a:lnTo>
                      <a:pt x="1317" y="468"/>
                    </a:lnTo>
                    <a:lnTo>
                      <a:pt x="1004" y="34"/>
                    </a:lnTo>
                    <a:lnTo>
                      <a:pt x="1099" y="0"/>
                    </a:lnTo>
                    <a:lnTo>
                      <a:pt x="1342" y="226"/>
                    </a:lnTo>
                    <a:lnTo>
                      <a:pt x="1547" y="557"/>
                    </a:lnTo>
                    <a:lnTo>
                      <a:pt x="1633" y="973"/>
                    </a:lnTo>
                    <a:lnTo>
                      <a:pt x="1593" y="1407"/>
                    </a:lnTo>
                    <a:lnTo>
                      <a:pt x="1498" y="1764"/>
                    </a:lnTo>
                    <a:lnTo>
                      <a:pt x="1247" y="2032"/>
                    </a:lnTo>
                    <a:lnTo>
                      <a:pt x="918" y="2249"/>
                    </a:lnTo>
                    <a:lnTo>
                      <a:pt x="589" y="2363"/>
                    </a:lnTo>
                    <a:lnTo>
                      <a:pt x="344" y="2397"/>
                    </a:lnTo>
                    <a:lnTo>
                      <a:pt x="10" y="2283"/>
                    </a:lnTo>
                    <a:lnTo>
                      <a:pt x="0" y="205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82" name="Freeform 22">
                <a:extLst>
                  <a:ext uri="{FF2B5EF4-FFF2-40B4-BE49-F238E27FC236}">
                    <a16:creationId xmlns:a16="http://schemas.microsoft.com/office/drawing/2014/main" id="{1C94D251-52CB-2145-8D34-0D2A79C4D955}"/>
                  </a:ext>
                </a:extLst>
              </p:cNvPr>
              <p:cNvSpPr>
                <a:spLocks noChangeAspect="1"/>
              </p:cNvSpPr>
              <p:nvPr/>
            </p:nvSpPr>
            <p:spPr bwMode="auto">
              <a:xfrm>
                <a:off x="3004" y="1795"/>
                <a:ext cx="1743" cy="942"/>
              </a:xfrm>
              <a:custGeom>
                <a:avLst/>
                <a:gdLst>
                  <a:gd name="T0" fmla="*/ 0 w 3484"/>
                  <a:gd name="T1" fmla="*/ 1 h 1884"/>
                  <a:gd name="T2" fmla="*/ 1 w 3484"/>
                  <a:gd name="T3" fmla="*/ 1 h 1884"/>
                  <a:gd name="T4" fmla="*/ 1 w 3484"/>
                  <a:gd name="T5" fmla="*/ 1 h 1884"/>
                  <a:gd name="T6" fmla="*/ 1 w 3484"/>
                  <a:gd name="T7" fmla="*/ 1 h 1884"/>
                  <a:gd name="T8" fmla="*/ 1 w 3484"/>
                  <a:gd name="T9" fmla="*/ 1 h 1884"/>
                  <a:gd name="T10" fmla="*/ 1 w 3484"/>
                  <a:gd name="T11" fmla="*/ 1 h 1884"/>
                  <a:gd name="T12" fmla="*/ 1 w 3484"/>
                  <a:gd name="T13" fmla="*/ 1 h 1884"/>
                  <a:gd name="T14" fmla="*/ 1 w 3484"/>
                  <a:gd name="T15" fmla="*/ 1 h 1884"/>
                  <a:gd name="T16" fmla="*/ 1 w 3484"/>
                  <a:gd name="T17" fmla="*/ 1 h 1884"/>
                  <a:gd name="T18" fmla="*/ 1 w 3484"/>
                  <a:gd name="T19" fmla="*/ 1 h 1884"/>
                  <a:gd name="T20" fmla="*/ 1 w 3484"/>
                  <a:gd name="T21" fmla="*/ 1 h 1884"/>
                  <a:gd name="T22" fmla="*/ 1 w 3484"/>
                  <a:gd name="T23" fmla="*/ 1 h 1884"/>
                  <a:gd name="T24" fmla="*/ 1 w 3484"/>
                  <a:gd name="T25" fmla="*/ 1 h 1884"/>
                  <a:gd name="T26" fmla="*/ 1 w 3484"/>
                  <a:gd name="T27" fmla="*/ 1 h 1884"/>
                  <a:gd name="T28" fmla="*/ 1 w 3484"/>
                  <a:gd name="T29" fmla="*/ 1 h 1884"/>
                  <a:gd name="T30" fmla="*/ 1 w 3484"/>
                  <a:gd name="T31" fmla="*/ 0 h 1884"/>
                  <a:gd name="T32" fmla="*/ 0 w 3484"/>
                  <a:gd name="T33" fmla="*/ 1 h 1884"/>
                  <a:gd name="T34" fmla="*/ 0 w 3484"/>
                  <a:gd name="T35" fmla="*/ 1 h 18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484"/>
                  <a:gd name="T55" fmla="*/ 0 h 1884"/>
                  <a:gd name="T56" fmla="*/ 3484 w 3484"/>
                  <a:gd name="T57" fmla="*/ 1884 h 188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484" h="1884">
                    <a:moveTo>
                      <a:pt x="0" y="165"/>
                    </a:moveTo>
                    <a:lnTo>
                      <a:pt x="209" y="513"/>
                    </a:lnTo>
                    <a:lnTo>
                      <a:pt x="587" y="903"/>
                    </a:lnTo>
                    <a:lnTo>
                      <a:pt x="1066" y="1224"/>
                    </a:lnTo>
                    <a:lnTo>
                      <a:pt x="1458" y="1424"/>
                    </a:lnTo>
                    <a:lnTo>
                      <a:pt x="1872" y="1606"/>
                    </a:lnTo>
                    <a:lnTo>
                      <a:pt x="2385" y="1781"/>
                    </a:lnTo>
                    <a:lnTo>
                      <a:pt x="2956" y="1884"/>
                    </a:lnTo>
                    <a:lnTo>
                      <a:pt x="3355" y="1851"/>
                    </a:lnTo>
                    <a:lnTo>
                      <a:pt x="3484" y="1657"/>
                    </a:lnTo>
                    <a:lnTo>
                      <a:pt x="3066" y="1692"/>
                    </a:lnTo>
                    <a:lnTo>
                      <a:pt x="2551" y="1635"/>
                    </a:lnTo>
                    <a:lnTo>
                      <a:pt x="1623" y="1329"/>
                    </a:lnTo>
                    <a:lnTo>
                      <a:pt x="863" y="861"/>
                    </a:lnTo>
                    <a:lnTo>
                      <a:pt x="454" y="530"/>
                    </a:lnTo>
                    <a:lnTo>
                      <a:pt x="101" y="0"/>
                    </a:lnTo>
                    <a:lnTo>
                      <a:pt x="0" y="16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83" name="Freeform 23">
                <a:extLst>
                  <a:ext uri="{FF2B5EF4-FFF2-40B4-BE49-F238E27FC236}">
                    <a16:creationId xmlns:a16="http://schemas.microsoft.com/office/drawing/2014/main" id="{1FC0AF72-B047-3547-A66A-6A1B19810BBB}"/>
                  </a:ext>
                </a:extLst>
              </p:cNvPr>
              <p:cNvSpPr>
                <a:spLocks noChangeAspect="1"/>
              </p:cNvSpPr>
              <p:nvPr/>
            </p:nvSpPr>
            <p:spPr bwMode="auto">
              <a:xfrm>
                <a:off x="4197" y="1847"/>
                <a:ext cx="588" cy="1277"/>
              </a:xfrm>
              <a:custGeom>
                <a:avLst/>
                <a:gdLst>
                  <a:gd name="T0" fmla="*/ 1 w 1175"/>
                  <a:gd name="T1" fmla="*/ 0 h 2554"/>
                  <a:gd name="T2" fmla="*/ 1 w 1175"/>
                  <a:gd name="T3" fmla="*/ 1 h 2554"/>
                  <a:gd name="T4" fmla="*/ 1 w 1175"/>
                  <a:gd name="T5" fmla="*/ 1 h 2554"/>
                  <a:gd name="T6" fmla="*/ 1 w 1175"/>
                  <a:gd name="T7" fmla="*/ 1 h 2554"/>
                  <a:gd name="T8" fmla="*/ 1 w 1175"/>
                  <a:gd name="T9" fmla="*/ 1 h 2554"/>
                  <a:gd name="T10" fmla="*/ 0 w 1175"/>
                  <a:gd name="T11" fmla="*/ 1 h 2554"/>
                  <a:gd name="T12" fmla="*/ 1 w 1175"/>
                  <a:gd name="T13" fmla="*/ 1 h 2554"/>
                  <a:gd name="T14" fmla="*/ 1 w 1175"/>
                  <a:gd name="T15" fmla="*/ 1 h 2554"/>
                  <a:gd name="T16" fmla="*/ 1 w 1175"/>
                  <a:gd name="T17" fmla="*/ 1 h 2554"/>
                  <a:gd name="T18" fmla="*/ 1 w 1175"/>
                  <a:gd name="T19" fmla="*/ 1 h 2554"/>
                  <a:gd name="T20" fmla="*/ 1 w 1175"/>
                  <a:gd name="T21" fmla="*/ 1 h 2554"/>
                  <a:gd name="T22" fmla="*/ 1 w 1175"/>
                  <a:gd name="T23" fmla="*/ 1 h 2554"/>
                  <a:gd name="T24" fmla="*/ 1 w 1175"/>
                  <a:gd name="T25" fmla="*/ 1 h 2554"/>
                  <a:gd name="T26" fmla="*/ 1 w 1175"/>
                  <a:gd name="T27" fmla="*/ 1 h 2554"/>
                  <a:gd name="T28" fmla="*/ 1 w 1175"/>
                  <a:gd name="T29" fmla="*/ 1 h 2554"/>
                  <a:gd name="T30" fmla="*/ 1 w 1175"/>
                  <a:gd name="T31" fmla="*/ 0 h 2554"/>
                  <a:gd name="T32" fmla="*/ 1 w 1175"/>
                  <a:gd name="T33" fmla="*/ 0 h 255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75"/>
                  <a:gd name="T52" fmla="*/ 0 h 2554"/>
                  <a:gd name="T53" fmla="*/ 1175 w 1175"/>
                  <a:gd name="T54" fmla="*/ 2554 h 255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75" h="2554">
                    <a:moveTo>
                      <a:pt x="1120" y="0"/>
                    </a:moveTo>
                    <a:lnTo>
                      <a:pt x="721" y="150"/>
                    </a:lnTo>
                    <a:lnTo>
                      <a:pt x="352" y="461"/>
                    </a:lnTo>
                    <a:lnTo>
                      <a:pt x="147" y="878"/>
                    </a:lnTo>
                    <a:lnTo>
                      <a:pt x="31" y="1216"/>
                    </a:lnTo>
                    <a:lnTo>
                      <a:pt x="0" y="1720"/>
                    </a:lnTo>
                    <a:lnTo>
                      <a:pt x="16" y="2155"/>
                    </a:lnTo>
                    <a:lnTo>
                      <a:pt x="221" y="2554"/>
                    </a:lnTo>
                    <a:lnTo>
                      <a:pt x="407" y="2423"/>
                    </a:lnTo>
                    <a:lnTo>
                      <a:pt x="297" y="1980"/>
                    </a:lnTo>
                    <a:lnTo>
                      <a:pt x="297" y="1408"/>
                    </a:lnTo>
                    <a:lnTo>
                      <a:pt x="430" y="824"/>
                    </a:lnTo>
                    <a:lnTo>
                      <a:pt x="681" y="452"/>
                    </a:lnTo>
                    <a:lnTo>
                      <a:pt x="924" y="296"/>
                    </a:lnTo>
                    <a:lnTo>
                      <a:pt x="1175" y="201"/>
                    </a:lnTo>
                    <a:lnTo>
                      <a:pt x="112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84" name="Freeform 24">
                <a:extLst>
                  <a:ext uri="{FF2B5EF4-FFF2-40B4-BE49-F238E27FC236}">
                    <a16:creationId xmlns:a16="http://schemas.microsoft.com/office/drawing/2014/main" id="{EFA0E34E-0AEF-B249-A885-3320FE7F608B}"/>
                  </a:ext>
                </a:extLst>
              </p:cNvPr>
              <p:cNvSpPr>
                <a:spLocks noChangeAspect="1"/>
              </p:cNvSpPr>
              <p:nvPr/>
            </p:nvSpPr>
            <p:spPr bwMode="auto">
              <a:xfrm>
                <a:off x="3585" y="2963"/>
                <a:ext cx="293" cy="279"/>
              </a:xfrm>
              <a:custGeom>
                <a:avLst/>
                <a:gdLst>
                  <a:gd name="T0" fmla="*/ 0 w 586"/>
                  <a:gd name="T1" fmla="*/ 1 h 557"/>
                  <a:gd name="T2" fmla="*/ 1 w 586"/>
                  <a:gd name="T3" fmla="*/ 1 h 557"/>
                  <a:gd name="T4" fmla="*/ 1 w 586"/>
                  <a:gd name="T5" fmla="*/ 0 h 557"/>
                  <a:gd name="T6" fmla="*/ 1 w 586"/>
                  <a:gd name="T7" fmla="*/ 1 h 557"/>
                  <a:gd name="T8" fmla="*/ 1 w 586"/>
                  <a:gd name="T9" fmla="*/ 1 h 557"/>
                  <a:gd name="T10" fmla="*/ 1 w 586"/>
                  <a:gd name="T11" fmla="*/ 1 h 557"/>
                  <a:gd name="T12" fmla="*/ 0 w 586"/>
                  <a:gd name="T13" fmla="*/ 1 h 557"/>
                  <a:gd name="T14" fmla="*/ 0 w 586"/>
                  <a:gd name="T15" fmla="*/ 1 h 557"/>
                  <a:gd name="T16" fmla="*/ 0 60000 65536"/>
                  <a:gd name="T17" fmla="*/ 0 60000 65536"/>
                  <a:gd name="T18" fmla="*/ 0 60000 65536"/>
                  <a:gd name="T19" fmla="*/ 0 60000 65536"/>
                  <a:gd name="T20" fmla="*/ 0 60000 65536"/>
                  <a:gd name="T21" fmla="*/ 0 60000 65536"/>
                  <a:gd name="T22" fmla="*/ 0 60000 65536"/>
                  <a:gd name="T23" fmla="*/ 0 60000 65536"/>
                  <a:gd name="T24" fmla="*/ 0 w 586"/>
                  <a:gd name="T25" fmla="*/ 0 h 557"/>
                  <a:gd name="T26" fmla="*/ 586 w 586"/>
                  <a:gd name="T27" fmla="*/ 557 h 5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86" h="557">
                    <a:moveTo>
                      <a:pt x="0" y="466"/>
                    </a:moveTo>
                    <a:lnTo>
                      <a:pt x="276" y="276"/>
                    </a:lnTo>
                    <a:lnTo>
                      <a:pt x="586" y="0"/>
                    </a:lnTo>
                    <a:lnTo>
                      <a:pt x="565" y="160"/>
                    </a:lnTo>
                    <a:lnTo>
                      <a:pt x="297" y="435"/>
                    </a:lnTo>
                    <a:lnTo>
                      <a:pt x="116" y="557"/>
                    </a:lnTo>
                    <a:lnTo>
                      <a:pt x="0" y="46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85" name="Freeform 25">
                <a:extLst>
                  <a:ext uri="{FF2B5EF4-FFF2-40B4-BE49-F238E27FC236}">
                    <a16:creationId xmlns:a16="http://schemas.microsoft.com/office/drawing/2014/main" id="{0425A40F-8B1D-F147-A01B-198853F1B9FB}"/>
                  </a:ext>
                </a:extLst>
              </p:cNvPr>
              <p:cNvSpPr>
                <a:spLocks noChangeAspect="1"/>
              </p:cNvSpPr>
              <p:nvPr/>
            </p:nvSpPr>
            <p:spPr bwMode="auto">
              <a:xfrm>
                <a:off x="3774" y="2933"/>
                <a:ext cx="280" cy="324"/>
              </a:xfrm>
              <a:custGeom>
                <a:avLst/>
                <a:gdLst>
                  <a:gd name="T0" fmla="*/ 1 w 558"/>
                  <a:gd name="T1" fmla="*/ 1 h 648"/>
                  <a:gd name="T2" fmla="*/ 1 w 558"/>
                  <a:gd name="T3" fmla="*/ 1 h 648"/>
                  <a:gd name="T4" fmla="*/ 1 w 558"/>
                  <a:gd name="T5" fmla="*/ 0 h 648"/>
                  <a:gd name="T6" fmla="*/ 1 w 558"/>
                  <a:gd name="T7" fmla="*/ 1 h 648"/>
                  <a:gd name="T8" fmla="*/ 1 w 558"/>
                  <a:gd name="T9" fmla="*/ 1 h 648"/>
                  <a:gd name="T10" fmla="*/ 0 w 558"/>
                  <a:gd name="T11" fmla="*/ 1 h 648"/>
                  <a:gd name="T12" fmla="*/ 1 w 558"/>
                  <a:gd name="T13" fmla="*/ 1 h 648"/>
                  <a:gd name="T14" fmla="*/ 1 w 558"/>
                  <a:gd name="T15" fmla="*/ 1 h 648"/>
                  <a:gd name="T16" fmla="*/ 0 60000 65536"/>
                  <a:gd name="T17" fmla="*/ 0 60000 65536"/>
                  <a:gd name="T18" fmla="*/ 0 60000 65536"/>
                  <a:gd name="T19" fmla="*/ 0 60000 65536"/>
                  <a:gd name="T20" fmla="*/ 0 60000 65536"/>
                  <a:gd name="T21" fmla="*/ 0 60000 65536"/>
                  <a:gd name="T22" fmla="*/ 0 60000 65536"/>
                  <a:gd name="T23" fmla="*/ 0 60000 65536"/>
                  <a:gd name="T24" fmla="*/ 0 w 558"/>
                  <a:gd name="T25" fmla="*/ 0 h 648"/>
                  <a:gd name="T26" fmla="*/ 558 w 558"/>
                  <a:gd name="T27" fmla="*/ 648 h 6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58" h="648">
                    <a:moveTo>
                      <a:pt x="116" y="502"/>
                    </a:moveTo>
                    <a:lnTo>
                      <a:pt x="427" y="160"/>
                    </a:lnTo>
                    <a:lnTo>
                      <a:pt x="549" y="0"/>
                    </a:lnTo>
                    <a:lnTo>
                      <a:pt x="558" y="221"/>
                    </a:lnTo>
                    <a:lnTo>
                      <a:pt x="262" y="563"/>
                    </a:lnTo>
                    <a:lnTo>
                      <a:pt x="0" y="648"/>
                    </a:lnTo>
                    <a:lnTo>
                      <a:pt x="116" y="5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86" name="Freeform 26">
                <a:extLst>
                  <a:ext uri="{FF2B5EF4-FFF2-40B4-BE49-F238E27FC236}">
                    <a16:creationId xmlns:a16="http://schemas.microsoft.com/office/drawing/2014/main" id="{E9313BE5-6068-8B41-AE8E-FA9E38FEB5FB}"/>
                  </a:ext>
                </a:extLst>
              </p:cNvPr>
              <p:cNvSpPr>
                <a:spLocks noChangeAspect="1"/>
              </p:cNvSpPr>
              <p:nvPr/>
            </p:nvSpPr>
            <p:spPr bwMode="auto">
              <a:xfrm>
                <a:off x="4046" y="2986"/>
                <a:ext cx="156" cy="228"/>
              </a:xfrm>
              <a:custGeom>
                <a:avLst/>
                <a:gdLst>
                  <a:gd name="T0" fmla="*/ 0 w 312"/>
                  <a:gd name="T1" fmla="*/ 1 h 456"/>
                  <a:gd name="T2" fmla="*/ 1 w 312"/>
                  <a:gd name="T3" fmla="*/ 0 h 456"/>
                  <a:gd name="T4" fmla="*/ 1 w 312"/>
                  <a:gd name="T5" fmla="*/ 1 h 456"/>
                  <a:gd name="T6" fmla="*/ 1 w 312"/>
                  <a:gd name="T7" fmla="*/ 1 h 456"/>
                  <a:gd name="T8" fmla="*/ 0 w 312"/>
                  <a:gd name="T9" fmla="*/ 1 h 456"/>
                  <a:gd name="T10" fmla="*/ 0 w 312"/>
                  <a:gd name="T11" fmla="*/ 1 h 456"/>
                  <a:gd name="T12" fmla="*/ 0 60000 65536"/>
                  <a:gd name="T13" fmla="*/ 0 60000 65536"/>
                  <a:gd name="T14" fmla="*/ 0 60000 65536"/>
                  <a:gd name="T15" fmla="*/ 0 60000 65536"/>
                  <a:gd name="T16" fmla="*/ 0 60000 65536"/>
                  <a:gd name="T17" fmla="*/ 0 60000 65536"/>
                  <a:gd name="T18" fmla="*/ 0 w 312"/>
                  <a:gd name="T19" fmla="*/ 0 h 456"/>
                  <a:gd name="T20" fmla="*/ 312 w 312"/>
                  <a:gd name="T21" fmla="*/ 456 h 456"/>
                </a:gdLst>
                <a:ahLst/>
                <a:cxnLst>
                  <a:cxn ang="T12">
                    <a:pos x="T0" y="T1"/>
                  </a:cxn>
                  <a:cxn ang="T13">
                    <a:pos x="T2" y="T3"/>
                  </a:cxn>
                  <a:cxn ang="T14">
                    <a:pos x="T4" y="T5"/>
                  </a:cxn>
                  <a:cxn ang="T15">
                    <a:pos x="T6" y="T7"/>
                  </a:cxn>
                  <a:cxn ang="T16">
                    <a:pos x="T8" y="T9"/>
                  </a:cxn>
                  <a:cxn ang="T17">
                    <a:pos x="T10" y="T11"/>
                  </a:cxn>
                </a:cxnLst>
                <a:rect l="T18" t="T19" r="T20" b="T21"/>
                <a:pathLst>
                  <a:path w="312" h="456">
                    <a:moveTo>
                      <a:pt x="0" y="425"/>
                    </a:moveTo>
                    <a:lnTo>
                      <a:pt x="291" y="0"/>
                    </a:lnTo>
                    <a:lnTo>
                      <a:pt x="312" y="138"/>
                    </a:lnTo>
                    <a:lnTo>
                      <a:pt x="198" y="456"/>
                    </a:lnTo>
                    <a:lnTo>
                      <a:pt x="0" y="4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87" name="Freeform 27">
                <a:extLst>
                  <a:ext uri="{FF2B5EF4-FFF2-40B4-BE49-F238E27FC236}">
                    <a16:creationId xmlns:a16="http://schemas.microsoft.com/office/drawing/2014/main" id="{CDD80CF6-8B98-1345-9F94-DAAD8EA4A289}"/>
                  </a:ext>
                </a:extLst>
              </p:cNvPr>
              <p:cNvSpPr>
                <a:spLocks noChangeAspect="1"/>
              </p:cNvSpPr>
              <p:nvPr/>
            </p:nvSpPr>
            <p:spPr bwMode="auto">
              <a:xfrm>
                <a:off x="3048" y="2652"/>
                <a:ext cx="208" cy="80"/>
              </a:xfrm>
              <a:custGeom>
                <a:avLst/>
                <a:gdLst>
                  <a:gd name="T0" fmla="*/ 0 w 417"/>
                  <a:gd name="T1" fmla="*/ 0 h 159"/>
                  <a:gd name="T2" fmla="*/ 0 w 417"/>
                  <a:gd name="T3" fmla="*/ 1 h 159"/>
                  <a:gd name="T4" fmla="*/ 0 w 417"/>
                  <a:gd name="T5" fmla="*/ 1 h 159"/>
                  <a:gd name="T6" fmla="*/ 0 w 417"/>
                  <a:gd name="T7" fmla="*/ 0 h 159"/>
                  <a:gd name="T8" fmla="*/ 0 w 417"/>
                  <a:gd name="T9" fmla="*/ 0 h 159"/>
                  <a:gd name="T10" fmla="*/ 0 60000 65536"/>
                  <a:gd name="T11" fmla="*/ 0 60000 65536"/>
                  <a:gd name="T12" fmla="*/ 0 60000 65536"/>
                  <a:gd name="T13" fmla="*/ 0 60000 65536"/>
                  <a:gd name="T14" fmla="*/ 0 60000 65536"/>
                  <a:gd name="T15" fmla="*/ 0 w 417"/>
                  <a:gd name="T16" fmla="*/ 0 h 159"/>
                  <a:gd name="T17" fmla="*/ 417 w 417"/>
                  <a:gd name="T18" fmla="*/ 159 h 159"/>
                </a:gdLst>
                <a:ahLst/>
                <a:cxnLst>
                  <a:cxn ang="T10">
                    <a:pos x="T0" y="T1"/>
                  </a:cxn>
                  <a:cxn ang="T11">
                    <a:pos x="T2" y="T3"/>
                  </a:cxn>
                  <a:cxn ang="T12">
                    <a:pos x="T4" y="T5"/>
                  </a:cxn>
                  <a:cxn ang="T13">
                    <a:pos x="T6" y="T7"/>
                  </a:cxn>
                  <a:cxn ang="T14">
                    <a:pos x="T8" y="T9"/>
                  </a:cxn>
                </a:cxnLst>
                <a:rect l="T15" t="T16" r="T17" b="T18"/>
                <a:pathLst>
                  <a:path w="417" h="159">
                    <a:moveTo>
                      <a:pt x="0" y="0"/>
                    </a:moveTo>
                    <a:lnTo>
                      <a:pt x="417" y="22"/>
                    </a:lnTo>
                    <a:lnTo>
                      <a:pt x="84" y="15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88" name="Freeform 28">
                <a:extLst>
                  <a:ext uri="{FF2B5EF4-FFF2-40B4-BE49-F238E27FC236}">
                    <a16:creationId xmlns:a16="http://schemas.microsoft.com/office/drawing/2014/main" id="{3AE8F1C0-8AD1-914B-A456-061FA4F615E0}"/>
                  </a:ext>
                </a:extLst>
              </p:cNvPr>
              <p:cNvSpPr>
                <a:spLocks noChangeAspect="1"/>
              </p:cNvSpPr>
              <p:nvPr/>
            </p:nvSpPr>
            <p:spPr bwMode="auto">
              <a:xfrm>
                <a:off x="3141" y="2762"/>
                <a:ext cx="187" cy="100"/>
              </a:xfrm>
              <a:custGeom>
                <a:avLst/>
                <a:gdLst>
                  <a:gd name="T0" fmla="*/ 0 w 372"/>
                  <a:gd name="T1" fmla="*/ 1 h 200"/>
                  <a:gd name="T2" fmla="*/ 1 w 372"/>
                  <a:gd name="T3" fmla="*/ 0 h 200"/>
                  <a:gd name="T4" fmla="*/ 1 w 372"/>
                  <a:gd name="T5" fmla="*/ 1 h 200"/>
                  <a:gd name="T6" fmla="*/ 0 w 372"/>
                  <a:gd name="T7" fmla="*/ 1 h 200"/>
                  <a:gd name="T8" fmla="*/ 0 w 372"/>
                  <a:gd name="T9" fmla="*/ 1 h 200"/>
                  <a:gd name="T10" fmla="*/ 0 60000 65536"/>
                  <a:gd name="T11" fmla="*/ 0 60000 65536"/>
                  <a:gd name="T12" fmla="*/ 0 60000 65536"/>
                  <a:gd name="T13" fmla="*/ 0 60000 65536"/>
                  <a:gd name="T14" fmla="*/ 0 60000 65536"/>
                  <a:gd name="T15" fmla="*/ 0 w 372"/>
                  <a:gd name="T16" fmla="*/ 0 h 200"/>
                  <a:gd name="T17" fmla="*/ 372 w 372"/>
                  <a:gd name="T18" fmla="*/ 200 h 200"/>
                </a:gdLst>
                <a:ahLst/>
                <a:cxnLst>
                  <a:cxn ang="T10">
                    <a:pos x="T0" y="T1"/>
                  </a:cxn>
                  <a:cxn ang="T11">
                    <a:pos x="T2" y="T3"/>
                  </a:cxn>
                  <a:cxn ang="T12">
                    <a:pos x="T4" y="T5"/>
                  </a:cxn>
                  <a:cxn ang="T13">
                    <a:pos x="T6" y="T7"/>
                  </a:cxn>
                  <a:cxn ang="T14">
                    <a:pos x="T8" y="T9"/>
                  </a:cxn>
                </a:cxnLst>
                <a:rect l="T15" t="T16" r="T17" b="T18"/>
                <a:pathLst>
                  <a:path w="372" h="200">
                    <a:moveTo>
                      <a:pt x="0" y="84"/>
                    </a:moveTo>
                    <a:lnTo>
                      <a:pt x="372" y="0"/>
                    </a:lnTo>
                    <a:lnTo>
                      <a:pt x="99" y="200"/>
                    </a:lnTo>
                    <a:lnTo>
                      <a:pt x="0" y="8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89" name="Freeform 29">
                <a:extLst>
                  <a:ext uri="{FF2B5EF4-FFF2-40B4-BE49-F238E27FC236}">
                    <a16:creationId xmlns:a16="http://schemas.microsoft.com/office/drawing/2014/main" id="{0D2AD9AC-6A05-F54F-A58A-27006F82CF67}"/>
                  </a:ext>
                </a:extLst>
              </p:cNvPr>
              <p:cNvSpPr>
                <a:spLocks noChangeAspect="1"/>
              </p:cNvSpPr>
              <p:nvPr/>
            </p:nvSpPr>
            <p:spPr bwMode="auto">
              <a:xfrm>
                <a:off x="3221" y="2849"/>
                <a:ext cx="169" cy="141"/>
              </a:xfrm>
              <a:custGeom>
                <a:avLst/>
                <a:gdLst>
                  <a:gd name="T0" fmla="*/ 0 w 339"/>
                  <a:gd name="T1" fmla="*/ 1 h 281"/>
                  <a:gd name="T2" fmla="*/ 0 w 339"/>
                  <a:gd name="T3" fmla="*/ 0 h 281"/>
                  <a:gd name="T4" fmla="*/ 0 w 339"/>
                  <a:gd name="T5" fmla="*/ 1 h 281"/>
                  <a:gd name="T6" fmla="*/ 0 w 339"/>
                  <a:gd name="T7" fmla="*/ 1 h 281"/>
                  <a:gd name="T8" fmla="*/ 0 w 339"/>
                  <a:gd name="T9" fmla="*/ 1 h 281"/>
                  <a:gd name="T10" fmla="*/ 0 60000 65536"/>
                  <a:gd name="T11" fmla="*/ 0 60000 65536"/>
                  <a:gd name="T12" fmla="*/ 0 60000 65536"/>
                  <a:gd name="T13" fmla="*/ 0 60000 65536"/>
                  <a:gd name="T14" fmla="*/ 0 60000 65536"/>
                  <a:gd name="T15" fmla="*/ 0 w 339"/>
                  <a:gd name="T16" fmla="*/ 0 h 281"/>
                  <a:gd name="T17" fmla="*/ 339 w 339"/>
                  <a:gd name="T18" fmla="*/ 281 h 281"/>
                </a:gdLst>
                <a:ahLst/>
                <a:cxnLst>
                  <a:cxn ang="T10">
                    <a:pos x="T0" y="T1"/>
                  </a:cxn>
                  <a:cxn ang="T11">
                    <a:pos x="T2" y="T3"/>
                  </a:cxn>
                  <a:cxn ang="T12">
                    <a:pos x="T4" y="T5"/>
                  </a:cxn>
                  <a:cxn ang="T13">
                    <a:pos x="T6" y="T7"/>
                  </a:cxn>
                  <a:cxn ang="T14">
                    <a:pos x="T8" y="T9"/>
                  </a:cxn>
                </a:cxnLst>
                <a:rect l="T15" t="T16" r="T17" b="T18"/>
                <a:pathLst>
                  <a:path w="339" h="281">
                    <a:moveTo>
                      <a:pt x="0" y="131"/>
                    </a:moveTo>
                    <a:lnTo>
                      <a:pt x="339" y="0"/>
                    </a:lnTo>
                    <a:lnTo>
                      <a:pt x="116" y="281"/>
                    </a:lnTo>
                    <a:lnTo>
                      <a:pt x="0" y="1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7640" name="Group 30">
              <a:extLst>
                <a:ext uri="{FF2B5EF4-FFF2-40B4-BE49-F238E27FC236}">
                  <a16:creationId xmlns:a16="http://schemas.microsoft.com/office/drawing/2014/main" id="{E3ED79BA-B08B-5F41-A8F2-5F5A9D458B78}"/>
                </a:ext>
              </a:extLst>
            </p:cNvPr>
            <p:cNvGrpSpPr>
              <a:grpSpLocks/>
            </p:cNvGrpSpPr>
            <p:nvPr/>
          </p:nvGrpSpPr>
          <p:grpSpPr bwMode="auto">
            <a:xfrm>
              <a:off x="4205" y="720"/>
              <a:ext cx="713" cy="571"/>
              <a:chOff x="3600" y="624"/>
              <a:chExt cx="713" cy="571"/>
            </a:xfrm>
          </p:grpSpPr>
          <p:grpSp>
            <p:nvGrpSpPr>
              <p:cNvPr id="17641" name="Group 31">
                <a:extLst>
                  <a:ext uri="{FF2B5EF4-FFF2-40B4-BE49-F238E27FC236}">
                    <a16:creationId xmlns:a16="http://schemas.microsoft.com/office/drawing/2014/main" id="{CD3A26C2-4042-334D-8169-386990BC1FE4}"/>
                  </a:ext>
                </a:extLst>
              </p:cNvPr>
              <p:cNvGrpSpPr>
                <a:grpSpLocks/>
              </p:cNvGrpSpPr>
              <p:nvPr/>
            </p:nvGrpSpPr>
            <p:grpSpPr bwMode="auto">
              <a:xfrm>
                <a:off x="3888" y="672"/>
                <a:ext cx="281" cy="280"/>
                <a:chOff x="1392" y="2544"/>
                <a:chExt cx="281" cy="280"/>
              </a:xfrm>
            </p:grpSpPr>
            <p:sp>
              <p:nvSpPr>
                <p:cNvPr id="17767" name="Freeform 32">
                  <a:extLst>
                    <a:ext uri="{FF2B5EF4-FFF2-40B4-BE49-F238E27FC236}">
                      <a16:creationId xmlns:a16="http://schemas.microsoft.com/office/drawing/2014/main" id="{F7CEB867-D96D-9D4E-93CF-4109B8586388}"/>
                    </a:ext>
                  </a:extLst>
                </p:cNvPr>
                <p:cNvSpPr>
                  <a:spLocks/>
                </p:cNvSpPr>
                <p:nvPr/>
              </p:nvSpPr>
              <p:spPr bwMode="auto">
                <a:xfrm>
                  <a:off x="1392" y="2544"/>
                  <a:ext cx="281" cy="280"/>
                </a:xfrm>
                <a:custGeom>
                  <a:avLst/>
                  <a:gdLst>
                    <a:gd name="T0" fmla="*/ 0 w 843"/>
                    <a:gd name="T1" fmla="*/ 0 h 840"/>
                    <a:gd name="T2" fmla="*/ 0 w 843"/>
                    <a:gd name="T3" fmla="*/ 0 h 840"/>
                    <a:gd name="T4" fmla="*/ 0 w 843"/>
                    <a:gd name="T5" fmla="*/ 0 h 840"/>
                    <a:gd name="T6" fmla="*/ 0 w 843"/>
                    <a:gd name="T7" fmla="*/ 0 h 840"/>
                    <a:gd name="T8" fmla="*/ 0 w 843"/>
                    <a:gd name="T9" fmla="*/ 0 h 840"/>
                    <a:gd name="T10" fmla="*/ 0 w 843"/>
                    <a:gd name="T11" fmla="*/ 0 h 840"/>
                    <a:gd name="T12" fmla="*/ 0 w 843"/>
                    <a:gd name="T13" fmla="*/ 0 h 840"/>
                    <a:gd name="T14" fmla="*/ 0 w 843"/>
                    <a:gd name="T15" fmla="*/ 0 h 840"/>
                    <a:gd name="T16" fmla="*/ 0 w 843"/>
                    <a:gd name="T17" fmla="*/ 0 h 840"/>
                    <a:gd name="T18" fmla="*/ 0 w 843"/>
                    <a:gd name="T19" fmla="*/ 0 h 840"/>
                    <a:gd name="T20" fmla="*/ 0 w 843"/>
                    <a:gd name="T21" fmla="*/ 0 h 840"/>
                    <a:gd name="T22" fmla="*/ 0 w 843"/>
                    <a:gd name="T23" fmla="*/ 0 h 840"/>
                    <a:gd name="T24" fmla="*/ 0 w 843"/>
                    <a:gd name="T25" fmla="*/ 0 h 840"/>
                    <a:gd name="T26" fmla="*/ 0 w 843"/>
                    <a:gd name="T27" fmla="*/ 0 h 840"/>
                    <a:gd name="T28" fmla="*/ 0 w 843"/>
                    <a:gd name="T29" fmla="*/ 0 h 840"/>
                    <a:gd name="T30" fmla="*/ 0 w 843"/>
                    <a:gd name="T31" fmla="*/ 0 h 840"/>
                    <a:gd name="T32" fmla="*/ 0 w 843"/>
                    <a:gd name="T33" fmla="*/ 0 h 840"/>
                    <a:gd name="T34" fmla="*/ 0 w 843"/>
                    <a:gd name="T35" fmla="*/ 0 h 840"/>
                    <a:gd name="T36" fmla="*/ 0 w 843"/>
                    <a:gd name="T37" fmla="*/ 0 h 840"/>
                    <a:gd name="T38" fmla="*/ 0 w 843"/>
                    <a:gd name="T39" fmla="*/ 0 h 840"/>
                    <a:gd name="T40" fmla="*/ 0 w 843"/>
                    <a:gd name="T41" fmla="*/ 0 h 840"/>
                    <a:gd name="T42" fmla="*/ 0 w 843"/>
                    <a:gd name="T43" fmla="*/ 0 h 840"/>
                    <a:gd name="T44" fmla="*/ 0 w 843"/>
                    <a:gd name="T45" fmla="*/ 0 h 840"/>
                    <a:gd name="T46" fmla="*/ 0 w 843"/>
                    <a:gd name="T47" fmla="*/ 0 h 840"/>
                    <a:gd name="T48" fmla="*/ 0 w 843"/>
                    <a:gd name="T49" fmla="*/ 0 h 840"/>
                    <a:gd name="T50" fmla="*/ 0 w 843"/>
                    <a:gd name="T51" fmla="*/ 0 h 840"/>
                    <a:gd name="T52" fmla="*/ 0 w 843"/>
                    <a:gd name="T53" fmla="*/ 0 h 840"/>
                    <a:gd name="T54" fmla="*/ 0 w 843"/>
                    <a:gd name="T55" fmla="*/ 0 h 840"/>
                    <a:gd name="T56" fmla="*/ 0 w 843"/>
                    <a:gd name="T57" fmla="*/ 0 h 840"/>
                    <a:gd name="T58" fmla="*/ 0 w 843"/>
                    <a:gd name="T59" fmla="*/ 0 h 840"/>
                    <a:gd name="T60" fmla="*/ 0 w 843"/>
                    <a:gd name="T61" fmla="*/ 0 h 840"/>
                    <a:gd name="T62" fmla="*/ 0 w 843"/>
                    <a:gd name="T63" fmla="*/ 0 h 84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43"/>
                    <a:gd name="T97" fmla="*/ 0 h 840"/>
                    <a:gd name="T98" fmla="*/ 843 w 843"/>
                    <a:gd name="T99" fmla="*/ 840 h 84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43" h="840">
                      <a:moveTo>
                        <a:pt x="422" y="840"/>
                      </a:moveTo>
                      <a:lnTo>
                        <a:pt x="465" y="839"/>
                      </a:lnTo>
                      <a:lnTo>
                        <a:pt x="506" y="831"/>
                      </a:lnTo>
                      <a:lnTo>
                        <a:pt x="547" y="821"/>
                      </a:lnTo>
                      <a:lnTo>
                        <a:pt x="585" y="807"/>
                      </a:lnTo>
                      <a:lnTo>
                        <a:pt x="623" y="789"/>
                      </a:lnTo>
                      <a:lnTo>
                        <a:pt x="658" y="769"/>
                      </a:lnTo>
                      <a:lnTo>
                        <a:pt x="690" y="745"/>
                      </a:lnTo>
                      <a:lnTo>
                        <a:pt x="719" y="716"/>
                      </a:lnTo>
                      <a:lnTo>
                        <a:pt x="748" y="687"/>
                      </a:lnTo>
                      <a:lnTo>
                        <a:pt x="772" y="655"/>
                      </a:lnTo>
                      <a:lnTo>
                        <a:pt x="792" y="621"/>
                      </a:lnTo>
                      <a:lnTo>
                        <a:pt x="810" y="584"/>
                      </a:lnTo>
                      <a:lnTo>
                        <a:pt x="824" y="545"/>
                      </a:lnTo>
                      <a:lnTo>
                        <a:pt x="834" y="505"/>
                      </a:lnTo>
                      <a:lnTo>
                        <a:pt x="842" y="463"/>
                      </a:lnTo>
                      <a:lnTo>
                        <a:pt x="843" y="420"/>
                      </a:lnTo>
                      <a:lnTo>
                        <a:pt x="842" y="377"/>
                      </a:lnTo>
                      <a:lnTo>
                        <a:pt x="834" y="335"/>
                      </a:lnTo>
                      <a:lnTo>
                        <a:pt x="824" y="295"/>
                      </a:lnTo>
                      <a:lnTo>
                        <a:pt x="810" y="256"/>
                      </a:lnTo>
                      <a:lnTo>
                        <a:pt x="792" y="219"/>
                      </a:lnTo>
                      <a:lnTo>
                        <a:pt x="772" y="185"/>
                      </a:lnTo>
                      <a:lnTo>
                        <a:pt x="748" y="153"/>
                      </a:lnTo>
                      <a:lnTo>
                        <a:pt x="719" y="122"/>
                      </a:lnTo>
                      <a:lnTo>
                        <a:pt x="690" y="95"/>
                      </a:lnTo>
                      <a:lnTo>
                        <a:pt x="658" y="71"/>
                      </a:lnTo>
                      <a:lnTo>
                        <a:pt x="623" y="51"/>
                      </a:lnTo>
                      <a:lnTo>
                        <a:pt x="585" y="33"/>
                      </a:lnTo>
                      <a:lnTo>
                        <a:pt x="547" y="19"/>
                      </a:lnTo>
                      <a:lnTo>
                        <a:pt x="506" y="9"/>
                      </a:lnTo>
                      <a:lnTo>
                        <a:pt x="465" y="1"/>
                      </a:lnTo>
                      <a:lnTo>
                        <a:pt x="422" y="0"/>
                      </a:lnTo>
                      <a:lnTo>
                        <a:pt x="378" y="1"/>
                      </a:lnTo>
                      <a:lnTo>
                        <a:pt x="337" y="9"/>
                      </a:lnTo>
                      <a:lnTo>
                        <a:pt x="296" y="19"/>
                      </a:lnTo>
                      <a:lnTo>
                        <a:pt x="258" y="33"/>
                      </a:lnTo>
                      <a:lnTo>
                        <a:pt x="220" y="51"/>
                      </a:lnTo>
                      <a:lnTo>
                        <a:pt x="186" y="71"/>
                      </a:lnTo>
                      <a:lnTo>
                        <a:pt x="153" y="95"/>
                      </a:lnTo>
                      <a:lnTo>
                        <a:pt x="124" y="122"/>
                      </a:lnTo>
                      <a:lnTo>
                        <a:pt x="97" y="153"/>
                      </a:lnTo>
                      <a:lnTo>
                        <a:pt x="71" y="185"/>
                      </a:lnTo>
                      <a:lnTo>
                        <a:pt x="51" y="219"/>
                      </a:lnTo>
                      <a:lnTo>
                        <a:pt x="33" y="256"/>
                      </a:lnTo>
                      <a:lnTo>
                        <a:pt x="19" y="295"/>
                      </a:lnTo>
                      <a:lnTo>
                        <a:pt x="9" y="335"/>
                      </a:lnTo>
                      <a:lnTo>
                        <a:pt x="1" y="377"/>
                      </a:lnTo>
                      <a:lnTo>
                        <a:pt x="0" y="420"/>
                      </a:lnTo>
                      <a:lnTo>
                        <a:pt x="1" y="463"/>
                      </a:lnTo>
                      <a:lnTo>
                        <a:pt x="9" y="505"/>
                      </a:lnTo>
                      <a:lnTo>
                        <a:pt x="19" y="545"/>
                      </a:lnTo>
                      <a:lnTo>
                        <a:pt x="33" y="584"/>
                      </a:lnTo>
                      <a:lnTo>
                        <a:pt x="51" y="621"/>
                      </a:lnTo>
                      <a:lnTo>
                        <a:pt x="71" y="655"/>
                      </a:lnTo>
                      <a:lnTo>
                        <a:pt x="97" y="687"/>
                      </a:lnTo>
                      <a:lnTo>
                        <a:pt x="124" y="716"/>
                      </a:lnTo>
                      <a:lnTo>
                        <a:pt x="153" y="745"/>
                      </a:lnTo>
                      <a:lnTo>
                        <a:pt x="186" y="769"/>
                      </a:lnTo>
                      <a:lnTo>
                        <a:pt x="220" y="789"/>
                      </a:lnTo>
                      <a:lnTo>
                        <a:pt x="258" y="807"/>
                      </a:lnTo>
                      <a:lnTo>
                        <a:pt x="296" y="821"/>
                      </a:lnTo>
                      <a:lnTo>
                        <a:pt x="337" y="831"/>
                      </a:lnTo>
                      <a:lnTo>
                        <a:pt x="378" y="839"/>
                      </a:lnTo>
                      <a:lnTo>
                        <a:pt x="422" y="84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68" name="Freeform 33">
                  <a:extLst>
                    <a:ext uri="{FF2B5EF4-FFF2-40B4-BE49-F238E27FC236}">
                      <a16:creationId xmlns:a16="http://schemas.microsoft.com/office/drawing/2014/main" id="{8FC101B3-79FA-4C4D-AD9A-63902F406583}"/>
                    </a:ext>
                  </a:extLst>
                </p:cNvPr>
                <p:cNvSpPr>
                  <a:spLocks/>
                </p:cNvSpPr>
                <p:nvPr/>
              </p:nvSpPr>
              <p:spPr bwMode="auto">
                <a:xfrm>
                  <a:off x="1523" y="2654"/>
                  <a:ext cx="142" cy="99"/>
                </a:xfrm>
                <a:custGeom>
                  <a:avLst/>
                  <a:gdLst>
                    <a:gd name="T0" fmla="*/ 0 w 426"/>
                    <a:gd name="T1" fmla="*/ 0 h 296"/>
                    <a:gd name="T2" fmla="*/ 0 w 426"/>
                    <a:gd name="T3" fmla="*/ 0 h 296"/>
                    <a:gd name="T4" fmla="*/ 0 w 426"/>
                    <a:gd name="T5" fmla="*/ 0 h 296"/>
                    <a:gd name="T6" fmla="*/ 0 w 426"/>
                    <a:gd name="T7" fmla="*/ 0 h 296"/>
                    <a:gd name="T8" fmla="*/ 0 w 426"/>
                    <a:gd name="T9" fmla="*/ 0 h 296"/>
                    <a:gd name="T10" fmla="*/ 0 w 426"/>
                    <a:gd name="T11" fmla="*/ 0 h 296"/>
                    <a:gd name="T12" fmla="*/ 0 w 426"/>
                    <a:gd name="T13" fmla="*/ 0 h 296"/>
                    <a:gd name="T14" fmla="*/ 0 w 426"/>
                    <a:gd name="T15" fmla="*/ 0 h 296"/>
                    <a:gd name="T16" fmla="*/ 0 w 426"/>
                    <a:gd name="T17" fmla="*/ 0 h 296"/>
                    <a:gd name="T18" fmla="*/ 0 w 426"/>
                    <a:gd name="T19" fmla="*/ 0 h 296"/>
                    <a:gd name="T20" fmla="*/ 0 w 426"/>
                    <a:gd name="T21" fmla="*/ 0 h 296"/>
                    <a:gd name="T22" fmla="*/ 0 w 426"/>
                    <a:gd name="T23" fmla="*/ 0 h 296"/>
                    <a:gd name="T24" fmla="*/ 0 w 426"/>
                    <a:gd name="T25" fmla="*/ 0 h 296"/>
                    <a:gd name="T26" fmla="*/ 0 w 426"/>
                    <a:gd name="T27" fmla="*/ 0 h 296"/>
                    <a:gd name="T28" fmla="*/ 0 w 426"/>
                    <a:gd name="T29" fmla="*/ 0 h 296"/>
                    <a:gd name="T30" fmla="*/ 0 w 426"/>
                    <a:gd name="T31" fmla="*/ 0 h 296"/>
                    <a:gd name="T32" fmla="*/ 0 w 426"/>
                    <a:gd name="T33" fmla="*/ 0 h 296"/>
                    <a:gd name="T34" fmla="*/ 0 w 426"/>
                    <a:gd name="T35" fmla="*/ 0 h 296"/>
                    <a:gd name="T36" fmla="*/ 0 w 426"/>
                    <a:gd name="T37" fmla="*/ 0 h 296"/>
                    <a:gd name="T38" fmla="*/ 0 w 426"/>
                    <a:gd name="T39" fmla="*/ 0 h 296"/>
                    <a:gd name="T40" fmla="*/ 0 w 426"/>
                    <a:gd name="T41" fmla="*/ 0 h 296"/>
                    <a:gd name="T42" fmla="*/ 0 w 426"/>
                    <a:gd name="T43" fmla="*/ 0 h 296"/>
                    <a:gd name="T44" fmla="*/ 0 w 426"/>
                    <a:gd name="T45" fmla="*/ 0 h 296"/>
                    <a:gd name="T46" fmla="*/ 0 w 426"/>
                    <a:gd name="T47" fmla="*/ 0 h 296"/>
                    <a:gd name="T48" fmla="*/ 0 w 426"/>
                    <a:gd name="T49" fmla="*/ 0 h 296"/>
                    <a:gd name="T50" fmla="*/ 0 w 426"/>
                    <a:gd name="T51" fmla="*/ 0 h 296"/>
                    <a:gd name="T52" fmla="*/ 0 w 426"/>
                    <a:gd name="T53" fmla="*/ 0 h 296"/>
                    <a:gd name="T54" fmla="*/ 0 w 426"/>
                    <a:gd name="T55" fmla="*/ 0 h 296"/>
                    <a:gd name="T56" fmla="*/ 0 w 426"/>
                    <a:gd name="T57" fmla="*/ 0 h 296"/>
                    <a:gd name="T58" fmla="*/ 0 w 426"/>
                    <a:gd name="T59" fmla="*/ 0 h 296"/>
                    <a:gd name="T60" fmla="*/ 0 w 426"/>
                    <a:gd name="T61" fmla="*/ 0 h 296"/>
                    <a:gd name="T62" fmla="*/ 0 w 426"/>
                    <a:gd name="T63" fmla="*/ 0 h 296"/>
                    <a:gd name="T64" fmla="*/ 0 w 426"/>
                    <a:gd name="T65" fmla="*/ 0 h 296"/>
                    <a:gd name="T66" fmla="*/ 0 w 426"/>
                    <a:gd name="T67" fmla="*/ 0 h 296"/>
                    <a:gd name="T68" fmla="*/ 0 w 426"/>
                    <a:gd name="T69" fmla="*/ 0 h 296"/>
                    <a:gd name="T70" fmla="*/ 0 w 426"/>
                    <a:gd name="T71" fmla="*/ 0 h 296"/>
                    <a:gd name="T72" fmla="*/ 0 w 426"/>
                    <a:gd name="T73" fmla="*/ 0 h 296"/>
                    <a:gd name="T74" fmla="*/ 0 w 426"/>
                    <a:gd name="T75" fmla="*/ 0 h 296"/>
                    <a:gd name="T76" fmla="*/ 0 w 426"/>
                    <a:gd name="T77" fmla="*/ 0 h 296"/>
                    <a:gd name="T78" fmla="*/ 0 w 426"/>
                    <a:gd name="T79" fmla="*/ 0 h 296"/>
                    <a:gd name="T80" fmla="*/ 0 w 426"/>
                    <a:gd name="T81" fmla="*/ 0 h 296"/>
                    <a:gd name="T82" fmla="*/ 0 w 426"/>
                    <a:gd name="T83" fmla="*/ 0 h 296"/>
                    <a:gd name="T84" fmla="*/ 0 w 426"/>
                    <a:gd name="T85" fmla="*/ 0 h 29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26"/>
                    <a:gd name="T130" fmla="*/ 0 h 296"/>
                    <a:gd name="T131" fmla="*/ 426 w 426"/>
                    <a:gd name="T132" fmla="*/ 296 h 29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26" h="296">
                      <a:moveTo>
                        <a:pt x="0" y="86"/>
                      </a:moveTo>
                      <a:lnTo>
                        <a:pt x="12" y="126"/>
                      </a:lnTo>
                      <a:lnTo>
                        <a:pt x="29" y="162"/>
                      </a:lnTo>
                      <a:lnTo>
                        <a:pt x="48" y="193"/>
                      </a:lnTo>
                      <a:lnTo>
                        <a:pt x="70" y="220"/>
                      </a:lnTo>
                      <a:lnTo>
                        <a:pt x="96" y="242"/>
                      </a:lnTo>
                      <a:lnTo>
                        <a:pt x="122" y="260"/>
                      </a:lnTo>
                      <a:lnTo>
                        <a:pt x="151" y="274"/>
                      </a:lnTo>
                      <a:lnTo>
                        <a:pt x="179" y="284"/>
                      </a:lnTo>
                      <a:lnTo>
                        <a:pt x="209" y="292"/>
                      </a:lnTo>
                      <a:lnTo>
                        <a:pt x="239" y="296"/>
                      </a:lnTo>
                      <a:lnTo>
                        <a:pt x="267" y="296"/>
                      </a:lnTo>
                      <a:lnTo>
                        <a:pt x="294" y="295"/>
                      </a:lnTo>
                      <a:lnTo>
                        <a:pt x="320" y="292"/>
                      </a:lnTo>
                      <a:lnTo>
                        <a:pt x="344" y="284"/>
                      </a:lnTo>
                      <a:lnTo>
                        <a:pt x="365" y="277"/>
                      </a:lnTo>
                      <a:lnTo>
                        <a:pt x="383" y="266"/>
                      </a:lnTo>
                      <a:lnTo>
                        <a:pt x="384" y="263"/>
                      </a:lnTo>
                      <a:lnTo>
                        <a:pt x="399" y="232"/>
                      </a:lnTo>
                      <a:lnTo>
                        <a:pt x="410" y="199"/>
                      </a:lnTo>
                      <a:lnTo>
                        <a:pt x="419" y="166"/>
                      </a:lnTo>
                      <a:lnTo>
                        <a:pt x="423" y="134"/>
                      </a:lnTo>
                      <a:lnTo>
                        <a:pt x="426" y="99"/>
                      </a:lnTo>
                      <a:lnTo>
                        <a:pt x="426" y="67"/>
                      </a:lnTo>
                      <a:lnTo>
                        <a:pt x="422" y="32"/>
                      </a:lnTo>
                      <a:lnTo>
                        <a:pt x="416" y="0"/>
                      </a:lnTo>
                      <a:lnTo>
                        <a:pt x="416" y="1"/>
                      </a:lnTo>
                      <a:lnTo>
                        <a:pt x="395" y="3"/>
                      </a:lnTo>
                      <a:lnTo>
                        <a:pt x="374" y="4"/>
                      </a:lnTo>
                      <a:lnTo>
                        <a:pt x="352" y="7"/>
                      </a:lnTo>
                      <a:lnTo>
                        <a:pt x="328" y="12"/>
                      </a:lnTo>
                      <a:lnTo>
                        <a:pt x="303" y="15"/>
                      </a:lnTo>
                      <a:lnTo>
                        <a:pt x="277" y="19"/>
                      </a:lnTo>
                      <a:lnTo>
                        <a:pt x="250" y="23"/>
                      </a:lnTo>
                      <a:lnTo>
                        <a:pt x="224" y="29"/>
                      </a:lnTo>
                      <a:lnTo>
                        <a:pt x="197" y="35"/>
                      </a:lnTo>
                      <a:lnTo>
                        <a:pt x="169" y="41"/>
                      </a:lnTo>
                      <a:lnTo>
                        <a:pt x="140" y="49"/>
                      </a:lnTo>
                      <a:lnTo>
                        <a:pt x="113" y="55"/>
                      </a:lnTo>
                      <a:lnTo>
                        <a:pt x="85" y="62"/>
                      </a:lnTo>
                      <a:lnTo>
                        <a:pt x="57" y="70"/>
                      </a:lnTo>
                      <a:lnTo>
                        <a:pt x="29" y="79"/>
                      </a:lnTo>
                      <a:lnTo>
                        <a:pt x="0" y="86"/>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69" name="Freeform 34">
                  <a:extLst>
                    <a:ext uri="{FF2B5EF4-FFF2-40B4-BE49-F238E27FC236}">
                      <a16:creationId xmlns:a16="http://schemas.microsoft.com/office/drawing/2014/main" id="{A800D252-3FFE-544B-9DDE-0DE0F9C771B2}"/>
                    </a:ext>
                  </a:extLst>
                </p:cNvPr>
                <p:cNvSpPr>
                  <a:spLocks/>
                </p:cNvSpPr>
                <p:nvPr/>
              </p:nvSpPr>
              <p:spPr bwMode="auto">
                <a:xfrm>
                  <a:off x="1520" y="2570"/>
                  <a:ext cx="138" cy="101"/>
                </a:xfrm>
                <a:custGeom>
                  <a:avLst/>
                  <a:gdLst>
                    <a:gd name="T0" fmla="*/ 0 w 414"/>
                    <a:gd name="T1" fmla="*/ 0 h 303"/>
                    <a:gd name="T2" fmla="*/ 0 w 414"/>
                    <a:gd name="T3" fmla="*/ 0 h 303"/>
                    <a:gd name="T4" fmla="*/ 0 w 414"/>
                    <a:gd name="T5" fmla="*/ 0 h 303"/>
                    <a:gd name="T6" fmla="*/ 0 w 414"/>
                    <a:gd name="T7" fmla="*/ 0 h 303"/>
                    <a:gd name="T8" fmla="*/ 0 w 414"/>
                    <a:gd name="T9" fmla="*/ 0 h 303"/>
                    <a:gd name="T10" fmla="*/ 0 w 414"/>
                    <a:gd name="T11" fmla="*/ 0 h 303"/>
                    <a:gd name="T12" fmla="*/ 0 w 414"/>
                    <a:gd name="T13" fmla="*/ 0 h 303"/>
                    <a:gd name="T14" fmla="*/ 0 w 414"/>
                    <a:gd name="T15" fmla="*/ 0 h 303"/>
                    <a:gd name="T16" fmla="*/ 0 w 414"/>
                    <a:gd name="T17" fmla="*/ 0 h 303"/>
                    <a:gd name="T18" fmla="*/ 0 w 414"/>
                    <a:gd name="T19" fmla="*/ 0 h 303"/>
                    <a:gd name="T20" fmla="*/ 0 w 414"/>
                    <a:gd name="T21" fmla="*/ 0 h 303"/>
                    <a:gd name="T22" fmla="*/ 0 w 414"/>
                    <a:gd name="T23" fmla="*/ 0 h 303"/>
                    <a:gd name="T24" fmla="*/ 0 w 414"/>
                    <a:gd name="T25" fmla="*/ 0 h 303"/>
                    <a:gd name="T26" fmla="*/ 0 w 414"/>
                    <a:gd name="T27" fmla="*/ 0 h 303"/>
                    <a:gd name="T28" fmla="*/ 0 w 414"/>
                    <a:gd name="T29" fmla="*/ 0 h 303"/>
                    <a:gd name="T30" fmla="*/ 0 w 414"/>
                    <a:gd name="T31" fmla="*/ 0 h 303"/>
                    <a:gd name="T32" fmla="*/ 0 w 414"/>
                    <a:gd name="T33" fmla="*/ 0 h 303"/>
                    <a:gd name="T34" fmla="*/ 0 w 414"/>
                    <a:gd name="T35" fmla="*/ 0 h 303"/>
                    <a:gd name="T36" fmla="*/ 0 w 414"/>
                    <a:gd name="T37" fmla="*/ 0 h 303"/>
                    <a:gd name="T38" fmla="*/ 0 w 414"/>
                    <a:gd name="T39" fmla="*/ 0 h 303"/>
                    <a:gd name="T40" fmla="*/ 0 w 414"/>
                    <a:gd name="T41" fmla="*/ 0 h 303"/>
                    <a:gd name="T42" fmla="*/ 0 w 414"/>
                    <a:gd name="T43" fmla="*/ 0 h 303"/>
                    <a:gd name="T44" fmla="*/ 0 w 414"/>
                    <a:gd name="T45" fmla="*/ 0 h 303"/>
                    <a:gd name="T46" fmla="*/ 0 w 414"/>
                    <a:gd name="T47" fmla="*/ 0 h 303"/>
                    <a:gd name="T48" fmla="*/ 0 w 414"/>
                    <a:gd name="T49" fmla="*/ 0 h 303"/>
                    <a:gd name="T50" fmla="*/ 0 w 414"/>
                    <a:gd name="T51" fmla="*/ 0 h 303"/>
                    <a:gd name="T52" fmla="*/ 0 w 414"/>
                    <a:gd name="T53" fmla="*/ 0 h 303"/>
                    <a:gd name="T54" fmla="*/ 0 w 414"/>
                    <a:gd name="T55" fmla="*/ 0 h 303"/>
                    <a:gd name="T56" fmla="*/ 0 w 414"/>
                    <a:gd name="T57" fmla="*/ 0 h 303"/>
                    <a:gd name="T58" fmla="*/ 0 w 414"/>
                    <a:gd name="T59" fmla="*/ 0 h 303"/>
                    <a:gd name="T60" fmla="*/ 0 w 414"/>
                    <a:gd name="T61" fmla="*/ 0 h 303"/>
                    <a:gd name="T62" fmla="*/ 0 w 414"/>
                    <a:gd name="T63" fmla="*/ 0 h 303"/>
                    <a:gd name="T64" fmla="*/ 0 w 414"/>
                    <a:gd name="T65" fmla="*/ 0 h 303"/>
                    <a:gd name="T66" fmla="*/ 0 w 414"/>
                    <a:gd name="T67" fmla="*/ 0 h 303"/>
                    <a:gd name="T68" fmla="*/ 0 w 414"/>
                    <a:gd name="T69" fmla="*/ 0 h 303"/>
                    <a:gd name="T70" fmla="*/ 0 w 414"/>
                    <a:gd name="T71" fmla="*/ 0 h 303"/>
                    <a:gd name="T72" fmla="*/ 0 w 414"/>
                    <a:gd name="T73" fmla="*/ 0 h 303"/>
                    <a:gd name="T74" fmla="*/ 0 w 414"/>
                    <a:gd name="T75" fmla="*/ 0 h 303"/>
                    <a:gd name="T76" fmla="*/ 0 w 414"/>
                    <a:gd name="T77" fmla="*/ 0 h 303"/>
                    <a:gd name="T78" fmla="*/ 0 w 414"/>
                    <a:gd name="T79" fmla="*/ 0 h 303"/>
                    <a:gd name="T80" fmla="*/ 0 w 414"/>
                    <a:gd name="T81" fmla="*/ 0 h 303"/>
                    <a:gd name="T82" fmla="*/ 0 w 414"/>
                    <a:gd name="T83" fmla="*/ 0 h 303"/>
                    <a:gd name="T84" fmla="*/ 0 w 414"/>
                    <a:gd name="T85" fmla="*/ 0 h 303"/>
                    <a:gd name="T86" fmla="*/ 0 w 414"/>
                    <a:gd name="T87" fmla="*/ 0 h 303"/>
                    <a:gd name="T88" fmla="*/ 0 w 414"/>
                    <a:gd name="T89" fmla="*/ 0 h 30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414"/>
                    <a:gd name="T136" fmla="*/ 0 h 303"/>
                    <a:gd name="T137" fmla="*/ 414 w 414"/>
                    <a:gd name="T138" fmla="*/ 303 h 303"/>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414" h="303">
                      <a:moveTo>
                        <a:pt x="231" y="0"/>
                      </a:moveTo>
                      <a:lnTo>
                        <a:pt x="207" y="2"/>
                      </a:lnTo>
                      <a:lnTo>
                        <a:pt x="182" y="6"/>
                      </a:lnTo>
                      <a:lnTo>
                        <a:pt x="160" y="12"/>
                      </a:lnTo>
                      <a:lnTo>
                        <a:pt x="136" y="21"/>
                      </a:lnTo>
                      <a:lnTo>
                        <a:pt x="115" y="32"/>
                      </a:lnTo>
                      <a:lnTo>
                        <a:pt x="94" y="45"/>
                      </a:lnTo>
                      <a:lnTo>
                        <a:pt x="75" y="62"/>
                      </a:lnTo>
                      <a:lnTo>
                        <a:pt x="58" y="79"/>
                      </a:lnTo>
                      <a:lnTo>
                        <a:pt x="42" y="100"/>
                      </a:lnTo>
                      <a:lnTo>
                        <a:pt x="29" y="123"/>
                      </a:lnTo>
                      <a:lnTo>
                        <a:pt x="18" y="148"/>
                      </a:lnTo>
                      <a:lnTo>
                        <a:pt x="9" y="175"/>
                      </a:lnTo>
                      <a:lnTo>
                        <a:pt x="3" y="203"/>
                      </a:lnTo>
                      <a:lnTo>
                        <a:pt x="0" y="234"/>
                      </a:lnTo>
                      <a:lnTo>
                        <a:pt x="0" y="267"/>
                      </a:lnTo>
                      <a:lnTo>
                        <a:pt x="5" y="303"/>
                      </a:lnTo>
                      <a:lnTo>
                        <a:pt x="33" y="295"/>
                      </a:lnTo>
                      <a:lnTo>
                        <a:pt x="60" y="288"/>
                      </a:lnTo>
                      <a:lnTo>
                        <a:pt x="88" y="280"/>
                      </a:lnTo>
                      <a:lnTo>
                        <a:pt x="116" y="273"/>
                      </a:lnTo>
                      <a:lnTo>
                        <a:pt x="145" y="266"/>
                      </a:lnTo>
                      <a:lnTo>
                        <a:pt x="172" y="260"/>
                      </a:lnTo>
                      <a:lnTo>
                        <a:pt x="200" y="254"/>
                      </a:lnTo>
                      <a:lnTo>
                        <a:pt x="227" y="248"/>
                      </a:lnTo>
                      <a:lnTo>
                        <a:pt x="252" y="242"/>
                      </a:lnTo>
                      <a:lnTo>
                        <a:pt x="279" y="237"/>
                      </a:lnTo>
                      <a:lnTo>
                        <a:pt x="304" y="233"/>
                      </a:lnTo>
                      <a:lnTo>
                        <a:pt x="328" y="228"/>
                      </a:lnTo>
                      <a:lnTo>
                        <a:pt x="350" y="225"/>
                      </a:lnTo>
                      <a:lnTo>
                        <a:pt x="373" y="222"/>
                      </a:lnTo>
                      <a:lnTo>
                        <a:pt x="395" y="221"/>
                      </a:lnTo>
                      <a:lnTo>
                        <a:pt x="414" y="219"/>
                      </a:lnTo>
                      <a:lnTo>
                        <a:pt x="402" y="190"/>
                      </a:lnTo>
                      <a:lnTo>
                        <a:pt x="389" y="161"/>
                      </a:lnTo>
                      <a:lnTo>
                        <a:pt x="374" y="133"/>
                      </a:lnTo>
                      <a:lnTo>
                        <a:pt x="355" y="106"/>
                      </a:lnTo>
                      <a:lnTo>
                        <a:pt x="334" y="81"/>
                      </a:lnTo>
                      <a:lnTo>
                        <a:pt x="312" y="57"/>
                      </a:lnTo>
                      <a:lnTo>
                        <a:pt x="286" y="35"/>
                      </a:lnTo>
                      <a:lnTo>
                        <a:pt x="258" y="15"/>
                      </a:lnTo>
                      <a:lnTo>
                        <a:pt x="252" y="11"/>
                      </a:lnTo>
                      <a:lnTo>
                        <a:pt x="245" y="8"/>
                      </a:lnTo>
                      <a:lnTo>
                        <a:pt x="239" y="3"/>
                      </a:lnTo>
                      <a:lnTo>
                        <a:pt x="231" y="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70" name="Freeform 35">
                  <a:extLst>
                    <a:ext uri="{FF2B5EF4-FFF2-40B4-BE49-F238E27FC236}">
                      <a16:creationId xmlns:a16="http://schemas.microsoft.com/office/drawing/2014/main" id="{E554D50F-7F6E-4040-B706-BE2A48AE7152}"/>
                    </a:ext>
                  </a:extLst>
                </p:cNvPr>
                <p:cNvSpPr>
                  <a:spLocks/>
                </p:cNvSpPr>
                <p:nvPr/>
              </p:nvSpPr>
              <p:spPr bwMode="auto">
                <a:xfrm>
                  <a:off x="1412" y="2713"/>
                  <a:ext cx="36" cy="67"/>
                </a:xfrm>
                <a:custGeom>
                  <a:avLst/>
                  <a:gdLst>
                    <a:gd name="T0" fmla="*/ 0 w 108"/>
                    <a:gd name="T1" fmla="*/ 0 h 201"/>
                    <a:gd name="T2" fmla="*/ 0 w 108"/>
                    <a:gd name="T3" fmla="*/ 0 h 201"/>
                    <a:gd name="T4" fmla="*/ 0 w 108"/>
                    <a:gd name="T5" fmla="*/ 0 h 201"/>
                    <a:gd name="T6" fmla="*/ 0 w 108"/>
                    <a:gd name="T7" fmla="*/ 0 h 201"/>
                    <a:gd name="T8" fmla="*/ 0 w 108"/>
                    <a:gd name="T9" fmla="*/ 0 h 201"/>
                    <a:gd name="T10" fmla="*/ 0 w 108"/>
                    <a:gd name="T11" fmla="*/ 0 h 201"/>
                    <a:gd name="T12" fmla="*/ 0 w 108"/>
                    <a:gd name="T13" fmla="*/ 0 h 201"/>
                    <a:gd name="T14" fmla="*/ 0 w 108"/>
                    <a:gd name="T15" fmla="*/ 0 h 201"/>
                    <a:gd name="T16" fmla="*/ 0 w 108"/>
                    <a:gd name="T17" fmla="*/ 0 h 201"/>
                    <a:gd name="T18" fmla="*/ 0 w 108"/>
                    <a:gd name="T19" fmla="*/ 0 h 201"/>
                    <a:gd name="T20" fmla="*/ 0 w 108"/>
                    <a:gd name="T21" fmla="*/ 0 h 201"/>
                    <a:gd name="T22" fmla="*/ 0 w 108"/>
                    <a:gd name="T23" fmla="*/ 0 h 201"/>
                    <a:gd name="T24" fmla="*/ 0 w 108"/>
                    <a:gd name="T25" fmla="*/ 0 h 201"/>
                    <a:gd name="T26" fmla="*/ 0 w 108"/>
                    <a:gd name="T27" fmla="*/ 0 h 201"/>
                    <a:gd name="T28" fmla="*/ 0 w 108"/>
                    <a:gd name="T29" fmla="*/ 0 h 201"/>
                    <a:gd name="T30" fmla="*/ 0 w 108"/>
                    <a:gd name="T31" fmla="*/ 0 h 201"/>
                    <a:gd name="T32" fmla="*/ 0 w 108"/>
                    <a:gd name="T33" fmla="*/ 0 h 201"/>
                    <a:gd name="T34" fmla="*/ 0 w 108"/>
                    <a:gd name="T35" fmla="*/ 0 h 201"/>
                    <a:gd name="T36" fmla="*/ 0 w 108"/>
                    <a:gd name="T37" fmla="*/ 0 h 201"/>
                    <a:gd name="T38" fmla="*/ 0 w 108"/>
                    <a:gd name="T39" fmla="*/ 0 h 201"/>
                    <a:gd name="T40" fmla="*/ 0 w 108"/>
                    <a:gd name="T41" fmla="*/ 0 h 201"/>
                    <a:gd name="T42" fmla="*/ 0 w 108"/>
                    <a:gd name="T43" fmla="*/ 0 h 201"/>
                    <a:gd name="T44" fmla="*/ 0 w 108"/>
                    <a:gd name="T45" fmla="*/ 0 h 201"/>
                    <a:gd name="T46" fmla="*/ 0 w 108"/>
                    <a:gd name="T47" fmla="*/ 0 h 20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08"/>
                    <a:gd name="T73" fmla="*/ 0 h 201"/>
                    <a:gd name="T74" fmla="*/ 108 w 108"/>
                    <a:gd name="T75" fmla="*/ 201 h 20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08" h="201">
                      <a:moveTo>
                        <a:pt x="105" y="201"/>
                      </a:moveTo>
                      <a:lnTo>
                        <a:pt x="108" y="171"/>
                      </a:lnTo>
                      <a:lnTo>
                        <a:pt x="105" y="123"/>
                      </a:lnTo>
                      <a:lnTo>
                        <a:pt x="95" y="64"/>
                      </a:lnTo>
                      <a:lnTo>
                        <a:pt x="77" y="0"/>
                      </a:lnTo>
                      <a:lnTo>
                        <a:pt x="76" y="0"/>
                      </a:lnTo>
                      <a:lnTo>
                        <a:pt x="62" y="6"/>
                      </a:lnTo>
                      <a:lnTo>
                        <a:pt x="50" y="12"/>
                      </a:lnTo>
                      <a:lnTo>
                        <a:pt x="40" y="18"/>
                      </a:lnTo>
                      <a:lnTo>
                        <a:pt x="29" y="24"/>
                      </a:lnTo>
                      <a:lnTo>
                        <a:pt x="20" y="28"/>
                      </a:lnTo>
                      <a:lnTo>
                        <a:pt x="11" y="34"/>
                      </a:lnTo>
                      <a:lnTo>
                        <a:pt x="6" y="40"/>
                      </a:lnTo>
                      <a:lnTo>
                        <a:pt x="0" y="45"/>
                      </a:lnTo>
                      <a:lnTo>
                        <a:pt x="0" y="42"/>
                      </a:lnTo>
                      <a:lnTo>
                        <a:pt x="9" y="62"/>
                      </a:lnTo>
                      <a:lnTo>
                        <a:pt x="17" y="83"/>
                      </a:lnTo>
                      <a:lnTo>
                        <a:pt x="29" y="104"/>
                      </a:lnTo>
                      <a:lnTo>
                        <a:pt x="41" y="123"/>
                      </a:lnTo>
                      <a:lnTo>
                        <a:pt x="55" y="143"/>
                      </a:lnTo>
                      <a:lnTo>
                        <a:pt x="70" y="162"/>
                      </a:lnTo>
                      <a:lnTo>
                        <a:pt x="84" y="180"/>
                      </a:lnTo>
                      <a:lnTo>
                        <a:pt x="102" y="196"/>
                      </a:lnTo>
                      <a:lnTo>
                        <a:pt x="105" y="201"/>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71" name="Freeform 36">
                  <a:extLst>
                    <a:ext uri="{FF2B5EF4-FFF2-40B4-BE49-F238E27FC236}">
                      <a16:creationId xmlns:a16="http://schemas.microsoft.com/office/drawing/2014/main" id="{ADFD81B1-8FB9-AC42-BE3E-AB007C8A0409}"/>
                    </a:ext>
                  </a:extLst>
                </p:cNvPr>
                <p:cNvSpPr>
                  <a:spLocks/>
                </p:cNvSpPr>
                <p:nvPr/>
              </p:nvSpPr>
              <p:spPr bwMode="auto">
                <a:xfrm>
                  <a:off x="1404" y="2661"/>
                  <a:ext cx="30" cy="55"/>
                </a:xfrm>
                <a:custGeom>
                  <a:avLst/>
                  <a:gdLst>
                    <a:gd name="T0" fmla="*/ 0 w 88"/>
                    <a:gd name="T1" fmla="*/ 0 h 167"/>
                    <a:gd name="T2" fmla="*/ 0 w 88"/>
                    <a:gd name="T3" fmla="*/ 0 h 167"/>
                    <a:gd name="T4" fmla="*/ 0 w 88"/>
                    <a:gd name="T5" fmla="*/ 0 h 167"/>
                    <a:gd name="T6" fmla="*/ 0 w 88"/>
                    <a:gd name="T7" fmla="*/ 0 h 167"/>
                    <a:gd name="T8" fmla="*/ 0 w 88"/>
                    <a:gd name="T9" fmla="*/ 0 h 167"/>
                    <a:gd name="T10" fmla="*/ 0 w 88"/>
                    <a:gd name="T11" fmla="*/ 0 h 167"/>
                    <a:gd name="T12" fmla="*/ 0 w 88"/>
                    <a:gd name="T13" fmla="*/ 0 h 167"/>
                    <a:gd name="T14" fmla="*/ 0 w 88"/>
                    <a:gd name="T15" fmla="*/ 0 h 167"/>
                    <a:gd name="T16" fmla="*/ 0 w 88"/>
                    <a:gd name="T17" fmla="*/ 0 h 167"/>
                    <a:gd name="T18" fmla="*/ 0 w 88"/>
                    <a:gd name="T19" fmla="*/ 0 h 167"/>
                    <a:gd name="T20" fmla="*/ 0 w 88"/>
                    <a:gd name="T21" fmla="*/ 0 h 167"/>
                    <a:gd name="T22" fmla="*/ 0 w 88"/>
                    <a:gd name="T23" fmla="*/ 0 h 167"/>
                    <a:gd name="T24" fmla="*/ 0 w 88"/>
                    <a:gd name="T25" fmla="*/ 0 h 167"/>
                    <a:gd name="T26" fmla="*/ 0 w 88"/>
                    <a:gd name="T27" fmla="*/ 0 h 167"/>
                    <a:gd name="T28" fmla="*/ 0 w 88"/>
                    <a:gd name="T29" fmla="*/ 0 h 167"/>
                    <a:gd name="T30" fmla="*/ 0 w 88"/>
                    <a:gd name="T31" fmla="*/ 0 h 167"/>
                    <a:gd name="T32" fmla="*/ 0 w 88"/>
                    <a:gd name="T33" fmla="*/ 0 h 167"/>
                    <a:gd name="T34" fmla="*/ 0 w 88"/>
                    <a:gd name="T35" fmla="*/ 0 h 167"/>
                    <a:gd name="T36" fmla="*/ 0 w 88"/>
                    <a:gd name="T37" fmla="*/ 0 h 167"/>
                    <a:gd name="T38" fmla="*/ 0 w 88"/>
                    <a:gd name="T39" fmla="*/ 0 h 167"/>
                    <a:gd name="T40" fmla="*/ 0 w 88"/>
                    <a:gd name="T41" fmla="*/ 0 h 167"/>
                    <a:gd name="T42" fmla="*/ 0 w 88"/>
                    <a:gd name="T43" fmla="*/ 0 h 167"/>
                    <a:gd name="T44" fmla="*/ 0 w 88"/>
                    <a:gd name="T45" fmla="*/ 0 h 167"/>
                    <a:gd name="T46" fmla="*/ 0 w 88"/>
                    <a:gd name="T47" fmla="*/ 0 h 16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88"/>
                    <a:gd name="T73" fmla="*/ 0 h 167"/>
                    <a:gd name="T74" fmla="*/ 88 w 88"/>
                    <a:gd name="T75" fmla="*/ 167 h 16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88" h="167">
                      <a:moveTo>
                        <a:pt x="3" y="0"/>
                      </a:moveTo>
                      <a:lnTo>
                        <a:pt x="15" y="10"/>
                      </a:lnTo>
                      <a:lnTo>
                        <a:pt x="27" y="22"/>
                      </a:lnTo>
                      <a:lnTo>
                        <a:pt x="39" y="36"/>
                      </a:lnTo>
                      <a:lnTo>
                        <a:pt x="49" y="51"/>
                      </a:lnTo>
                      <a:lnTo>
                        <a:pt x="60" y="67"/>
                      </a:lnTo>
                      <a:lnTo>
                        <a:pt x="70" y="83"/>
                      </a:lnTo>
                      <a:lnTo>
                        <a:pt x="79" y="101"/>
                      </a:lnTo>
                      <a:lnTo>
                        <a:pt x="87" y="121"/>
                      </a:lnTo>
                      <a:lnTo>
                        <a:pt x="88" y="124"/>
                      </a:lnTo>
                      <a:lnTo>
                        <a:pt x="76" y="130"/>
                      </a:lnTo>
                      <a:lnTo>
                        <a:pt x="64" y="134"/>
                      </a:lnTo>
                      <a:lnTo>
                        <a:pt x="54" y="140"/>
                      </a:lnTo>
                      <a:lnTo>
                        <a:pt x="43" y="146"/>
                      </a:lnTo>
                      <a:lnTo>
                        <a:pt x="34" y="152"/>
                      </a:lnTo>
                      <a:lnTo>
                        <a:pt x="27" y="156"/>
                      </a:lnTo>
                      <a:lnTo>
                        <a:pt x="21" y="162"/>
                      </a:lnTo>
                      <a:lnTo>
                        <a:pt x="15" y="167"/>
                      </a:lnTo>
                      <a:lnTo>
                        <a:pt x="12" y="167"/>
                      </a:lnTo>
                      <a:lnTo>
                        <a:pt x="5" y="127"/>
                      </a:lnTo>
                      <a:lnTo>
                        <a:pt x="0" y="85"/>
                      </a:lnTo>
                      <a:lnTo>
                        <a:pt x="0" y="45"/>
                      </a:lnTo>
                      <a:lnTo>
                        <a:pt x="6" y="3"/>
                      </a:lnTo>
                      <a:lnTo>
                        <a:pt x="3" y="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72" name="Freeform 37">
                  <a:extLst>
                    <a:ext uri="{FF2B5EF4-FFF2-40B4-BE49-F238E27FC236}">
                      <a16:creationId xmlns:a16="http://schemas.microsoft.com/office/drawing/2014/main" id="{F7BE782B-DE14-894E-8D8A-CF6398428B49}"/>
                    </a:ext>
                  </a:extLst>
                </p:cNvPr>
                <p:cNvSpPr>
                  <a:spLocks/>
                </p:cNvSpPr>
                <p:nvPr/>
              </p:nvSpPr>
              <p:spPr bwMode="auto">
                <a:xfrm>
                  <a:off x="1445" y="2701"/>
                  <a:ext cx="138" cy="113"/>
                </a:xfrm>
                <a:custGeom>
                  <a:avLst/>
                  <a:gdLst>
                    <a:gd name="T0" fmla="*/ 0 w 413"/>
                    <a:gd name="T1" fmla="*/ 0 h 338"/>
                    <a:gd name="T2" fmla="*/ 0 w 413"/>
                    <a:gd name="T3" fmla="*/ 0 h 338"/>
                    <a:gd name="T4" fmla="*/ 0 w 413"/>
                    <a:gd name="T5" fmla="*/ 0 h 338"/>
                    <a:gd name="T6" fmla="*/ 0 w 413"/>
                    <a:gd name="T7" fmla="*/ 0 h 338"/>
                    <a:gd name="T8" fmla="*/ 0 w 413"/>
                    <a:gd name="T9" fmla="*/ 0 h 338"/>
                    <a:gd name="T10" fmla="*/ 0 w 413"/>
                    <a:gd name="T11" fmla="*/ 0 h 338"/>
                    <a:gd name="T12" fmla="*/ 0 w 413"/>
                    <a:gd name="T13" fmla="*/ 0 h 338"/>
                    <a:gd name="T14" fmla="*/ 0 w 413"/>
                    <a:gd name="T15" fmla="*/ 0 h 338"/>
                    <a:gd name="T16" fmla="*/ 0 w 413"/>
                    <a:gd name="T17" fmla="*/ 0 h 338"/>
                    <a:gd name="T18" fmla="*/ 0 w 413"/>
                    <a:gd name="T19" fmla="*/ 0 h 338"/>
                    <a:gd name="T20" fmla="*/ 0 w 413"/>
                    <a:gd name="T21" fmla="*/ 0 h 338"/>
                    <a:gd name="T22" fmla="*/ 0 w 413"/>
                    <a:gd name="T23" fmla="*/ 0 h 338"/>
                    <a:gd name="T24" fmla="*/ 0 w 413"/>
                    <a:gd name="T25" fmla="*/ 0 h 338"/>
                    <a:gd name="T26" fmla="*/ 0 w 413"/>
                    <a:gd name="T27" fmla="*/ 0 h 338"/>
                    <a:gd name="T28" fmla="*/ 0 w 413"/>
                    <a:gd name="T29" fmla="*/ 0 h 338"/>
                    <a:gd name="T30" fmla="*/ 0 w 413"/>
                    <a:gd name="T31" fmla="*/ 0 h 338"/>
                    <a:gd name="T32" fmla="*/ 0 w 413"/>
                    <a:gd name="T33" fmla="*/ 0 h 338"/>
                    <a:gd name="T34" fmla="*/ 0 w 413"/>
                    <a:gd name="T35" fmla="*/ 0 h 338"/>
                    <a:gd name="T36" fmla="*/ 0 w 413"/>
                    <a:gd name="T37" fmla="*/ 0 h 338"/>
                    <a:gd name="T38" fmla="*/ 0 w 413"/>
                    <a:gd name="T39" fmla="*/ 0 h 338"/>
                    <a:gd name="T40" fmla="*/ 0 w 413"/>
                    <a:gd name="T41" fmla="*/ 0 h 338"/>
                    <a:gd name="T42" fmla="*/ 0 w 413"/>
                    <a:gd name="T43" fmla="*/ 0 h 338"/>
                    <a:gd name="T44" fmla="*/ 0 w 413"/>
                    <a:gd name="T45" fmla="*/ 0 h 338"/>
                    <a:gd name="T46" fmla="*/ 0 w 413"/>
                    <a:gd name="T47" fmla="*/ 0 h 338"/>
                    <a:gd name="T48" fmla="*/ 0 w 413"/>
                    <a:gd name="T49" fmla="*/ 0 h 338"/>
                    <a:gd name="T50" fmla="*/ 0 w 413"/>
                    <a:gd name="T51" fmla="*/ 0 h 338"/>
                    <a:gd name="T52" fmla="*/ 0 w 413"/>
                    <a:gd name="T53" fmla="*/ 0 h 338"/>
                    <a:gd name="T54" fmla="*/ 0 w 413"/>
                    <a:gd name="T55" fmla="*/ 0 h 338"/>
                    <a:gd name="T56" fmla="*/ 0 w 413"/>
                    <a:gd name="T57" fmla="*/ 0 h 338"/>
                    <a:gd name="T58" fmla="*/ 0 w 413"/>
                    <a:gd name="T59" fmla="*/ 0 h 338"/>
                    <a:gd name="T60" fmla="*/ 0 w 413"/>
                    <a:gd name="T61" fmla="*/ 0 h 338"/>
                    <a:gd name="T62" fmla="*/ 0 w 413"/>
                    <a:gd name="T63" fmla="*/ 0 h 338"/>
                    <a:gd name="T64" fmla="*/ 0 w 413"/>
                    <a:gd name="T65" fmla="*/ 0 h 338"/>
                    <a:gd name="T66" fmla="*/ 0 w 413"/>
                    <a:gd name="T67" fmla="*/ 0 h 338"/>
                    <a:gd name="T68" fmla="*/ 0 w 413"/>
                    <a:gd name="T69" fmla="*/ 0 h 338"/>
                    <a:gd name="T70" fmla="*/ 0 w 413"/>
                    <a:gd name="T71" fmla="*/ 0 h 338"/>
                    <a:gd name="T72" fmla="*/ 0 w 413"/>
                    <a:gd name="T73" fmla="*/ 0 h 338"/>
                    <a:gd name="T74" fmla="*/ 0 w 413"/>
                    <a:gd name="T75" fmla="*/ 0 h 338"/>
                    <a:gd name="T76" fmla="*/ 0 w 413"/>
                    <a:gd name="T77" fmla="*/ 0 h 338"/>
                    <a:gd name="T78" fmla="*/ 0 w 413"/>
                    <a:gd name="T79" fmla="*/ 0 h 338"/>
                    <a:gd name="T80" fmla="*/ 0 w 413"/>
                    <a:gd name="T81" fmla="*/ 0 h 338"/>
                    <a:gd name="T82" fmla="*/ 0 w 413"/>
                    <a:gd name="T83" fmla="*/ 0 h 338"/>
                    <a:gd name="T84" fmla="*/ 0 w 413"/>
                    <a:gd name="T85" fmla="*/ 0 h 338"/>
                    <a:gd name="T86" fmla="*/ 0 w 413"/>
                    <a:gd name="T87" fmla="*/ 0 h 338"/>
                    <a:gd name="T88" fmla="*/ 0 w 413"/>
                    <a:gd name="T89" fmla="*/ 0 h 338"/>
                    <a:gd name="T90" fmla="*/ 0 w 413"/>
                    <a:gd name="T91" fmla="*/ 0 h 338"/>
                    <a:gd name="T92" fmla="*/ 0 w 413"/>
                    <a:gd name="T93" fmla="*/ 0 h 338"/>
                    <a:gd name="T94" fmla="*/ 0 w 413"/>
                    <a:gd name="T95" fmla="*/ 0 h 338"/>
                    <a:gd name="T96" fmla="*/ 0 w 413"/>
                    <a:gd name="T97" fmla="*/ 0 h 338"/>
                    <a:gd name="T98" fmla="*/ 0 w 413"/>
                    <a:gd name="T99" fmla="*/ 0 h 338"/>
                    <a:gd name="T100" fmla="*/ 0 w 413"/>
                    <a:gd name="T101" fmla="*/ 0 h 338"/>
                    <a:gd name="T102" fmla="*/ 0 w 413"/>
                    <a:gd name="T103" fmla="*/ 0 h 33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13"/>
                    <a:gd name="T157" fmla="*/ 0 h 338"/>
                    <a:gd name="T158" fmla="*/ 413 w 413"/>
                    <a:gd name="T159" fmla="*/ 338 h 33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13" h="338">
                      <a:moveTo>
                        <a:pt x="411" y="309"/>
                      </a:moveTo>
                      <a:lnTo>
                        <a:pt x="397" y="311"/>
                      </a:lnTo>
                      <a:lnTo>
                        <a:pt x="377" y="309"/>
                      </a:lnTo>
                      <a:lnTo>
                        <a:pt x="358" y="305"/>
                      </a:lnTo>
                      <a:lnTo>
                        <a:pt x="335" y="299"/>
                      </a:lnTo>
                      <a:lnTo>
                        <a:pt x="312" y="289"/>
                      </a:lnTo>
                      <a:lnTo>
                        <a:pt x="288" y="277"/>
                      </a:lnTo>
                      <a:lnTo>
                        <a:pt x="263" y="262"/>
                      </a:lnTo>
                      <a:lnTo>
                        <a:pt x="237" y="244"/>
                      </a:lnTo>
                      <a:lnTo>
                        <a:pt x="212" y="223"/>
                      </a:lnTo>
                      <a:lnTo>
                        <a:pt x="187" y="199"/>
                      </a:lnTo>
                      <a:lnTo>
                        <a:pt x="163" y="172"/>
                      </a:lnTo>
                      <a:lnTo>
                        <a:pt x="140" y="144"/>
                      </a:lnTo>
                      <a:lnTo>
                        <a:pt x="118" y="111"/>
                      </a:lnTo>
                      <a:lnTo>
                        <a:pt x="99" y="77"/>
                      </a:lnTo>
                      <a:lnTo>
                        <a:pt x="82" y="40"/>
                      </a:lnTo>
                      <a:lnTo>
                        <a:pt x="67" y="0"/>
                      </a:lnTo>
                      <a:lnTo>
                        <a:pt x="58" y="3"/>
                      </a:lnTo>
                      <a:lnTo>
                        <a:pt x="51" y="6"/>
                      </a:lnTo>
                      <a:lnTo>
                        <a:pt x="44" y="9"/>
                      </a:lnTo>
                      <a:lnTo>
                        <a:pt x="35" y="12"/>
                      </a:lnTo>
                      <a:lnTo>
                        <a:pt x="27" y="15"/>
                      </a:lnTo>
                      <a:lnTo>
                        <a:pt x="20" y="18"/>
                      </a:lnTo>
                      <a:lnTo>
                        <a:pt x="12" y="20"/>
                      </a:lnTo>
                      <a:lnTo>
                        <a:pt x="5" y="23"/>
                      </a:lnTo>
                      <a:lnTo>
                        <a:pt x="0" y="25"/>
                      </a:lnTo>
                      <a:lnTo>
                        <a:pt x="21" y="98"/>
                      </a:lnTo>
                      <a:lnTo>
                        <a:pt x="33" y="165"/>
                      </a:lnTo>
                      <a:lnTo>
                        <a:pt x="38" y="219"/>
                      </a:lnTo>
                      <a:lnTo>
                        <a:pt x="33" y="251"/>
                      </a:lnTo>
                      <a:lnTo>
                        <a:pt x="32" y="257"/>
                      </a:lnTo>
                      <a:lnTo>
                        <a:pt x="38" y="262"/>
                      </a:lnTo>
                      <a:lnTo>
                        <a:pt x="44" y="266"/>
                      </a:lnTo>
                      <a:lnTo>
                        <a:pt x="50" y="271"/>
                      </a:lnTo>
                      <a:lnTo>
                        <a:pt x="55" y="274"/>
                      </a:lnTo>
                      <a:lnTo>
                        <a:pt x="76" y="287"/>
                      </a:lnTo>
                      <a:lnTo>
                        <a:pt x="97" y="298"/>
                      </a:lnTo>
                      <a:lnTo>
                        <a:pt x="120" y="308"/>
                      </a:lnTo>
                      <a:lnTo>
                        <a:pt x="142" y="317"/>
                      </a:lnTo>
                      <a:lnTo>
                        <a:pt x="164" y="324"/>
                      </a:lnTo>
                      <a:lnTo>
                        <a:pt x="187" y="329"/>
                      </a:lnTo>
                      <a:lnTo>
                        <a:pt x="210" y="333"/>
                      </a:lnTo>
                      <a:lnTo>
                        <a:pt x="233" y="336"/>
                      </a:lnTo>
                      <a:lnTo>
                        <a:pt x="257" y="338"/>
                      </a:lnTo>
                      <a:lnTo>
                        <a:pt x="279" y="338"/>
                      </a:lnTo>
                      <a:lnTo>
                        <a:pt x="303" y="336"/>
                      </a:lnTo>
                      <a:lnTo>
                        <a:pt x="325" y="335"/>
                      </a:lnTo>
                      <a:lnTo>
                        <a:pt x="347" y="330"/>
                      </a:lnTo>
                      <a:lnTo>
                        <a:pt x="370" y="326"/>
                      </a:lnTo>
                      <a:lnTo>
                        <a:pt x="392" y="318"/>
                      </a:lnTo>
                      <a:lnTo>
                        <a:pt x="413" y="311"/>
                      </a:lnTo>
                      <a:lnTo>
                        <a:pt x="411" y="309"/>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73" name="Freeform 38">
                  <a:extLst>
                    <a:ext uri="{FF2B5EF4-FFF2-40B4-BE49-F238E27FC236}">
                      <a16:creationId xmlns:a16="http://schemas.microsoft.com/office/drawing/2014/main" id="{5DD34F32-2474-984B-911E-1086DB07A526}"/>
                    </a:ext>
                  </a:extLst>
                </p:cNvPr>
                <p:cNvSpPr>
                  <a:spLocks/>
                </p:cNvSpPr>
                <p:nvPr/>
              </p:nvSpPr>
              <p:spPr bwMode="auto">
                <a:xfrm>
                  <a:off x="1408" y="2560"/>
                  <a:ext cx="86" cy="138"/>
                </a:xfrm>
                <a:custGeom>
                  <a:avLst/>
                  <a:gdLst>
                    <a:gd name="T0" fmla="*/ 0 w 258"/>
                    <a:gd name="T1" fmla="*/ 0 h 415"/>
                    <a:gd name="T2" fmla="*/ 0 w 258"/>
                    <a:gd name="T3" fmla="*/ 0 h 415"/>
                    <a:gd name="T4" fmla="*/ 0 w 258"/>
                    <a:gd name="T5" fmla="*/ 0 h 415"/>
                    <a:gd name="T6" fmla="*/ 0 w 258"/>
                    <a:gd name="T7" fmla="*/ 0 h 415"/>
                    <a:gd name="T8" fmla="*/ 0 w 258"/>
                    <a:gd name="T9" fmla="*/ 0 h 415"/>
                    <a:gd name="T10" fmla="*/ 0 w 258"/>
                    <a:gd name="T11" fmla="*/ 0 h 415"/>
                    <a:gd name="T12" fmla="*/ 0 w 258"/>
                    <a:gd name="T13" fmla="*/ 0 h 415"/>
                    <a:gd name="T14" fmla="*/ 0 w 258"/>
                    <a:gd name="T15" fmla="*/ 0 h 415"/>
                    <a:gd name="T16" fmla="*/ 0 w 258"/>
                    <a:gd name="T17" fmla="*/ 0 h 415"/>
                    <a:gd name="T18" fmla="*/ 0 w 258"/>
                    <a:gd name="T19" fmla="*/ 0 h 415"/>
                    <a:gd name="T20" fmla="*/ 0 w 258"/>
                    <a:gd name="T21" fmla="*/ 0 h 415"/>
                    <a:gd name="T22" fmla="*/ 0 w 258"/>
                    <a:gd name="T23" fmla="*/ 0 h 415"/>
                    <a:gd name="T24" fmla="*/ 0 w 258"/>
                    <a:gd name="T25" fmla="*/ 0 h 415"/>
                    <a:gd name="T26" fmla="*/ 0 w 258"/>
                    <a:gd name="T27" fmla="*/ 0 h 415"/>
                    <a:gd name="T28" fmla="*/ 0 w 258"/>
                    <a:gd name="T29" fmla="*/ 0 h 415"/>
                    <a:gd name="T30" fmla="*/ 0 w 258"/>
                    <a:gd name="T31" fmla="*/ 0 h 415"/>
                    <a:gd name="T32" fmla="*/ 0 w 258"/>
                    <a:gd name="T33" fmla="*/ 0 h 415"/>
                    <a:gd name="T34" fmla="*/ 0 w 258"/>
                    <a:gd name="T35" fmla="*/ 0 h 415"/>
                    <a:gd name="T36" fmla="*/ 0 w 258"/>
                    <a:gd name="T37" fmla="*/ 0 h 415"/>
                    <a:gd name="T38" fmla="*/ 0 w 258"/>
                    <a:gd name="T39" fmla="*/ 0 h 415"/>
                    <a:gd name="T40" fmla="*/ 0 w 258"/>
                    <a:gd name="T41" fmla="*/ 0 h 415"/>
                    <a:gd name="T42" fmla="*/ 0 w 258"/>
                    <a:gd name="T43" fmla="*/ 0 h 415"/>
                    <a:gd name="T44" fmla="*/ 0 w 258"/>
                    <a:gd name="T45" fmla="*/ 0 h 415"/>
                    <a:gd name="T46" fmla="*/ 0 w 258"/>
                    <a:gd name="T47" fmla="*/ 0 h 415"/>
                    <a:gd name="T48" fmla="*/ 0 w 258"/>
                    <a:gd name="T49" fmla="*/ 0 h 415"/>
                    <a:gd name="T50" fmla="*/ 0 w 258"/>
                    <a:gd name="T51" fmla="*/ 0 h 415"/>
                    <a:gd name="T52" fmla="*/ 0 w 258"/>
                    <a:gd name="T53" fmla="*/ 0 h 415"/>
                    <a:gd name="T54" fmla="*/ 0 w 258"/>
                    <a:gd name="T55" fmla="*/ 0 h 415"/>
                    <a:gd name="T56" fmla="*/ 0 w 258"/>
                    <a:gd name="T57" fmla="*/ 0 h 415"/>
                    <a:gd name="T58" fmla="*/ 0 w 258"/>
                    <a:gd name="T59" fmla="*/ 0 h 415"/>
                    <a:gd name="T60" fmla="*/ 0 w 258"/>
                    <a:gd name="T61" fmla="*/ 0 h 415"/>
                    <a:gd name="T62" fmla="*/ 0 w 258"/>
                    <a:gd name="T63" fmla="*/ 0 h 415"/>
                    <a:gd name="T64" fmla="*/ 0 w 258"/>
                    <a:gd name="T65" fmla="*/ 0 h 415"/>
                    <a:gd name="T66" fmla="*/ 0 w 258"/>
                    <a:gd name="T67" fmla="*/ 0 h 415"/>
                    <a:gd name="T68" fmla="*/ 0 w 258"/>
                    <a:gd name="T69" fmla="*/ 0 h 415"/>
                    <a:gd name="T70" fmla="*/ 0 w 258"/>
                    <a:gd name="T71" fmla="*/ 0 h 415"/>
                    <a:gd name="T72" fmla="*/ 0 w 258"/>
                    <a:gd name="T73" fmla="*/ 0 h 415"/>
                    <a:gd name="T74" fmla="*/ 0 w 258"/>
                    <a:gd name="T75" fmla="*/ 0 h 415"/>
                    <a:gd name="T76" fmla="*/ 0 w 258"/>
                    <a:gd name="T77" fmla="*/ 0 h 415"/>
                    <a:gd name="T78" fmla="*/ 0 w 258"/>
                    <a:gd name="T79" fmla="*/ 0 h 415"/>
                    <a:gd name="T80" fmla="*/ 0 w 258"/>
                    <a:gd name="T81" fmla="*/ 0 h 415"/>
                    <a:gd name="T82" fmla="*/ 0 w 258"/>
                    <a:gd name="T83" fmla="*/ 0 h 415"/>
                    <a:gd name="T84" fmla="*/ 0 w 258"/>
                    <a:gd name="T85" fmla="*/ 0 h 41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58"/>
                    <a:gd name="T130" fmla="*/ 0 h 415"/>
                    <a:gd name="T131" fmla="*/ 258 w 258"/>
                    <a:gd name="T132" fmla="*/ 415 h 41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58" h="415">
                      <a:moveTo>
                        <a:pt x="164" y="390"/>
                      </a:moveTo>
                      <a:lnTo>
                        <a:pt x="149" y="309"/>
                      </a:lnTo>
                      <a:lnTo>
                        <a:pt x="146" y="238"/>
                      </a:lnTo>
                      <a:lnTo>
                        <a:pt x="154" y="177"/>
                      </a:lnTo>
                      <a:lnTo>
                        <a:pt x="168" y="125"/>
                      </a:lnTo>
                      <a:lnTo>
                        <a:pt x="188" y="82"/>
                      </a:lnTo>
                      <a:lnTo>
                        <a:pt x="210" y="46"/>
                      </a:lnTo>
                      <a:lnTo>
                        <a:pt x="235" y="19"/>
                      </a:lnTo>
                      <a:lnTo>
                        <a:pt x="258" y="0"/>
                      </a:lnTo>
                      <a:lnTo>
                        <a:pt x="228" y="12"/>
                      </a:lnTo>
                      <a:lnTo>
                        <a:pt x="198" y="25"/>
                      </a:lnTo>
                      <a:lnTo>
                        <a:pt x="170" y="41"/>
                      </a:lnTo>
                      <a:lnTo>
                        <a:pt x="143" y="59"/>
                      </a:lnTo>
                      <a:lnTo>
                        <a:pt x="118" y="80"/>
                      </a:lnTo>
                      <a:lnTo>
                        <a:pt x="94" y="104"/>
                      </a:lnTo>
                      <a:lnTo>
                        <a:pt x="72" y="129"/>
                      </a:lnTo>
                      <a:lnTo>
                        <a:pt x="52" y="158"/>
                      </a:lnTo>
                      <a:lnTo>
                        <a:pt x="43" y="171"/>
                      </a:lnTo>
                      <a:lnTo>
                        <a:pt x="36" y="186"/>
                      </a:lnTo>
                      <a:lnTo>
                        <a:pt x="28" y="201"/>
                      </a:lnTo>
                      <a:lnTo>
                        <a:pt x="21" y="214"/>
                      </a:lnTo>
                      <a:lnTo>
                        <a:pt x="15" y="229"/>
                      </a:lnTo>
                      <a:lnTo>
                        <a:pt x="9" y="244"/>
                      </a:lnTo>
                      <a:lnTo>
                        <a:pt x="5" y="259"/>
                      </a:lnTo>
                      <a:lnTo>
                        <a:pt x="0" y="274"/>
                      </a:lnTo>
                      <a:lnTo>
                        <a:pt x="15" y="286"/>
                      </a:lnTo>
                      <a:lnTo>
                        <a:pt x="28" y="301"/>
                      </a:lnTo>
                      <a:lnTo>
                        <a:pt x="43" y="315"/>
                      </a:lnTo>
                      <a:lnTo>
                        <a:pt x="55" y="333"/>
                      </a:lnTo>
                      <a:lnTo>
                        <a:pt x="67" y="353"/>
                      </a:lnTo>
                      <a:lnTo>
                        <a:pt x="79" y="373"/>
                      </a:lnTo>
                      <a:lnTo>
                        <a:pt x="90" y="394"/>
                      </a:lnTo>
                      <a:lnTo>
                        <a:pt x="98" y="415"/>
                      </a:lnTo>
                      <a:lnTo>
                        <a:pt x="106" y="412"/>
                      </a:lnTo>
                      <a:lnTo>
                        <a:pt x="113" y="409"/>
                      </a:lnTo>
                      <a:lnTo>
                        <a:pt x="121" y="406"/>
                      </a:lnTo>
                      <a:lnTo>
                        <a:pt x="130" y="402"/>
                      </a:lnTo>
                      <a:lnTo>
                        <a:pt x="137" y="399"/>
                      </a:lnTo>
                      <a:lnTo>
                        <a:pt x="146" y="396"/>
                      </a:lnTo>
                      <a:lnTo>
                        <a:pt x="154" y="393"/>
                      </a:lnTo>
                      <a:lnTo>
                        <a:pt x="162" y="390"/>
                      </a:lnTo>
                      <a:lnTo>
                        <a:pt x="164" y="39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74" name="Freeform 39">
                  <a:extLst>
                    <a:ext uri="{FF2B5EF4-FFF2-40B4-BE49-F238E27FC236}">
                      <a16:creationId xmlns:a16="http://schemas.microsoft.com/office/drawing/2014/main" id="{E1EA090A-A15A-E840-81CC-F4B6C4A91F93}"/>
                    </a:ext>
                  </a:extLst>
                </p:cNvPr>
                <p:cNvSpPr>
                  <a:spLocks/>
                </p:cNvSpPr>
                <p:nvPr/>
              </p:nvSpPr>
              <p:spPr bwMode="auto">
                <a:xfrm>
                  <a:off x="1477" y="2686"/>
                  <a:ext cx="170" cy="113"/>
                </a:xfrm>
                <a:custGeom>
                  <a:avLst/>
                  <a:gdLst>
                    <a:gd name="T0" fmla="*/ 0 w 510"/>
                    <a:gd name="T1" fmla="*/ 0 h 337"/>
                    <a:gd name="T2" fmla="*/ 0 w 510"/>
                    <a:gd name="T3" fmla="*/ 0 h 337"/>
                    <a:gd name="T4" fmla="*/ 0 w 510"/>
                    <a:gd name="T5" fmla="*/ 0 h 337"/>
                    <a:gd name="T6" fmla="*/ 0 w 510"/>
                    <a:gd name="T7" fmla="*/ 0 h 337"/>
                    <a:gd name="T8" fmla="*/ 0 w 510"/>
                    <a:gd name="T9" fmla="*/ 0 h 337"/>
                    <a:gd name="T10" fmla="*/ 0 w 510"/>
                    <a:gd name="T11" fmla="*/ 0 h 337"/>
                    <a:gd name="T12" fmla="*/ 0 w 510"/>
                    <a:gd name="T13" fmla="*/ 0 h 337"/>
                    <a:gd name="T14" fmla="*/ 0 w 510"/>
                    <a:gd name="T15" fmla="*/ 0 h 337"/>
                    <a:gd name="T16" fmla="*/ 0 w 510"/>
                    <a:gd name="T17" fmla="*/ 0 h 337"/>
                    <a:gd name="T18" fmla="*/ 0 w 510"/>
                    <a:gd name="T19" fmla="*/ 0 h 337"/>
                    <a:gd name="T20" fmla="*/ 0 w 510"/>
                    <a:gd name="T21" fmla="*/ 0 h 337"/>
                    <a:gd name="T22" fmla="*/ 0 w 510"/>
                    <a:gd name="T23" fmla="*/ 0 h 337"/>
                    <a:gd name="T24" fmla="*/ 0 w 510"/>
                    <a:gd name="T25" fmla="*/ 0 h 337"/>
                    <a:gd name="T26" fmla="*/ 0 w 510"/>
                    <a:gd name="T27" fmla="*/ 0 h 337"/>
                    <a:gd name="T28" fmla="*/ 0 w 510"/>
                    <a:gd name="T29" fmla="*/ 0 h 337"/>
                    <a:gd name="T30" fmla="*/ 0 w 510"/>
                    <a:gd name="T31" fmla="*/ 0 h 337"/>
                    <a:gd name="T32" fmla="*/ 0 w 510"/>
                    <a:gd name="T33" fmla="*/ 0 h 337"/>
                    <a:gd name="T34" fmla="*/ 0 w 510"/>
                    <a:gd name="T35" fmla="*/ 0 h 337"/>
                    <a:gd name="T36" fmla="*/ 0 w 510"/>
                    <a:gd name="T37" fmla="*/ 0 h 337"/>
                    <a:gd name="T38" fmla="*/ 0 w 510"/>
                    <a:gd name="T39" fmla="*/ 0 h 337"/>
                    <a:gd name="T40" fmla="*/ 0 w 510"/>
                    <a:gd name="T41" fmla="*/ 0 h 337"/>
                    <a:gd name="T42" fmla="*/ 0 w 510"/>
                    <a:gd name="T43" fmla="*/ 0 h 337"/>
                    <a:gd name="T44" fmla="*/ 0 w 510"/>
                    <a:gd name="T45" fmla="*/ 0 h 337"/>
                    <a:gd name="T46" fmla="*/ 0 w 510"/>
                    <a:gd name="T47" fmla="*/ 0 h 337"/>
                    <a:gd name="T48" fmla="*/ 0 w 510"/>
                    <a:gd name="T49" fmla="*/ 0 h 337"/>
                    <a:gd name="T50" fmla="*/ 0 w 510"/>
                    <a:gd name="T51" fmla="*/ 0 h 337"/>
                    <a:gd name="T52" fmla="*/ 0 w 510"/>
                    <a:gd name="T53" fmla="*/ 0 h 337"/>
                    <a:gd name="T54" fmla="*/ 0 w 510"/>
                    <a:gd name="T55" fmla="*/ 0 h 337"/>
                    <a:gd name="T56" fmla="*/ 0 w 510"/>
                    <a:gd name="T57" fmla="*/ 0 h 337"/>
                    <a:gd name="T58" fmla="*/ 0 w 510"/>
                    <a:gd name="T59" fmla="*/ 0 h 337"/>
                    <a:gd name="T60" fmla="*/ 0 w 510"/>
                    <a:gd name="T61" fmla="*/ 0 h 337"/>
                    <a:gd name="T62" fmla="*/ 0 w 510"/>
                    <a:gd name="T63" fmla="*/ 0 h 337"/>
                    <a:gd name="T64" fmla="*/ 0 w 510"/>
                    <a:gd name="T65" fmla="*/ 0 h 337"/>
                    <a:gd name="T66" fmla="*/ 0 w 510"/>
                    <a:gd name="T67" fmla="*/ 0 h 337"/>
                    <a:gd name="T68" fmla="*/ 0 w 510"/>
                    <a:gd name="T69" fmla="*/ 0 h 337"/>
                    <a:gd name="T70" fmla="*/ 0 w 510"/>
                    <a:gd name="T71" fmla="*/ 0 h 337"/>
                    <a:gd name="T72" fmla="*/ 0 w 510"/>
                    <a:gd name="T73" fmla="*/ 0 h 337"/>
                    <a:gd name="T74" fmla="*/ 0 w 510"/>
                    <a:gd name="T75" fmla="*/ 0 h 337"/>
                    <a:gd name="T76" fmla="*/ 0 w 510"/>
                    <a:gd name="T77" fmla="*/ 0 h 337"/>
                    <a:gd name="T78" fmla="*/ 0 w 510"/>
                    <a:gd name="T79" fmla="*/ 0 h 337"/>
                    <a:gd name="T80" fmla="*/ 0 w 510"/>
                    <a:gd name="T81" fmla="*/ 0 h 337"/>
                    <a:gd name="T82" fmla="*/ 0 w 510"/>
                    <a:gd name="T83" fmla="*/ 0 h 337"/>
                    <a:gd name="T84" fmla="*/ 0 w 510"/>
                    <a:gd name="T85" fmla="*/ 0 h 337"/>
                    <a:gd name="T86" fmla="*/ 0 w 510"/>
                    <a:gd name="T87" fmla="*/ 0 h 337"/>
                    <a:gd name="T88" fmla="*/ 0 w 510"/>
                    <a:gd name="T89" fmla="*/ 0 h 337"/>
                    <a:gd name="T90" fmla="*/ 0 w 510"/>
                    <a:gd name="T91" fmla="*/ 0 h 337"/>
                    <a:gd name="T92" fmla="*/ 0 w 510"/>
                    <a:gd name="T93" fmla="*/ 0 h 337"/>
                    <a:gd name="T94" fmla="*/ 0 w 510"/>
                    <a:gd name="T95" fmla="*/ 0 h 337"/>
                    <a:gd name="T96" fmla="*/ 0 w 510"/>
                    <a:gd name="T97" fmla="*/ 0 h 337"/>
                    <a:gd name="T98" fmla="*/ 0 w 510"/>
                    <a:gd name="T99" fmla="*/ 0 h 33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510"/>
                    <a:gd name="T151" fmla="*/ 0 h 337"/>
                    <a:gd name="T152" fmla="*/ 510 w 510"/>
                    <a:gd name="T153" fmla="*/ 337 h 33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510" h="337">
                      <a:moveTo>
                        <a:pt x="0" y="33"/>
                      </a:moveTo>
                      <a:lnTo>
                        <a:pt x="15" y="73"/>
                      </a:lnTo>
                      <a:lnTo>
                        <a:pt x="33" y="111"/>
                      </a:lnTo>
                      <a:lnTo>
                        <a:pt x="52" y="146"/>
                      </a:lnTo>
                      <a:lnTo>
                        <a:pt x="75" y="178"/>
                      </a:lnTo>
                      <a:lnTo>
                        <a:pt x="98" y="206"/>
                      </a:lnTo>
                      <a:lnTo>
                        <a:pt x="124" y="231"/>
                      </a:lnTo>
                      <a:lnTo>
                        <a:pt x="151" y="255"/>
                      </a:lnTo>
                      <a:lnTo>
                        <a:pt x="177" y="274"/>
                      </a:lnTo>
                      <a:lnTo>
                        <a:pt x="203" y="291"/>
                      </a:lnTo>
                      <a:lnTo>
                        <a:pt x="230" y="306"/>
                      </a:lnTo>
                      <a:lnTo>
                        <a:pt x="255" y="318"/>
                      </a:lnTo>
                      <a:lnTo>
                        <a:pt x="280" y="327"/>
                      </a:lnTo>
                      <a:lnTo>
                        <a:pt x="303" y="333"/>
                      </a:lnTo>
                      <a:lnTo>
                        <a:pt x="323" y="336"/>
                      </a:lnTo>
                      <a:lnTo>
                        <a:pt x="341" y="337"/>
                      </a:lnTo>
                      <a:lnTo>
                        <a:pt x="358" y="336"/>
                      </a:lnTo>
                      <a:lnTo>
                        <a:pt x="378" y="324"/>
                      </a:lnTo>
                      <a:lnTo>
                        <a:pt x="399" y="310"/>
                      </a:lnTo>
                      <a:lnTo>
                        <a:pt x="420" y="294"/>
                      </a:lnTo>
                      <a:lnTo>
                        <a:pt x="441" y="277"/>
                      </a:lnTo>
                      <a:lnTo>
                        <a:pt x="459" y="260"/>
                      </a:lnTo>
                      <a:lnTo>
                        <a:pt x="478" y="240"/>
                      </a:lnTo>
                      <a:lnTo>
                        <a:pt x="495" y="221"/>
                      </a:lnTo>
                      <a:lnTo>
                        <a:pt x="510" y="200"/>
                      </a:lnTo>
                      <a:lnTo>
                        <a:pt x="492" y="209"/>
                      </a:lnTo>
                      <a:lnTo>
                        <a:pt x="471" y="218"/>
                      </a:lnTo>
                      <a:lnTo>
                        <a:pt x="446" y="224"/>
                      </a:lnTo>
                      <a:lnTo>
                        <a:pt x="419" y="227"/>
                      </a:lnTo>
                      <a:lnTo>
                        <a:pt x="389" y="228"/>
                      </a:lnTo>
                      <a:lnTo>
                        <a:pt x="359" y="227"/>
                      </a:lnTo>
                      <a:lnTo>
                        <a:pt x="328" y="222"/>
                      </a:lnTo>
                      <a:lnTo>
                        <a:pt x="297" y="213"/>
                      </a:lnTo>
                      <a:lnTo>
                        <a:pt x="265" y="203"/>
                      </a:lnTo>
                      <a:lnTo>
                        <a:pt x="234" y="188"/>
                      </a:lnTo>
                      <a:lnTo>
                        <a:pt x="206" y="169"/>
                      </a:lnTo>
                      <a:lnTo>
                        <a:pt x="179" y="145"/>
                      </a:lnTo>
                      <a:lnTo>
                        <a:pt x="154" y="117"/>
                      </a:lnTo>
                      <a:lnTo>
                        <a:pt x="133" y="82"/>
                      </a:lnTo>
                      <a:lnTo>
                        <a:pt x="115" y="44"/>
                      </a:lnTo>
                      <a:lnTo>
                        <a:pt x="101" y="0"/>
                      </a:lnTo>
                      <a:lnTo>
                        <a:pt x="88" y="5"/>
                      </a:lnTo>
                      <a:lnTo>
                        <a:pt x="76" y="8"/>
                      </a:lnTo>
                      <a:lnTo>
                        <a:pt x="63" y="12"/>
                      </a:lnTo>
                      <a:lnTo>
                        <a:pt x="51" y="17"/>
                      </a:lnTo>
                      <a:lnTo>
                        <a:pt x="37" y="20"/>
                      </a:lnTo>
                      <a:lnTo>
                        <a:pt x="25" y="24"/>
                      </a:lnTo>
                      <a:lnTo>
                        <a:pt x="14" y="29"/>
                      </a:lnTo>
                      <a:lnTo>
                        <a:pt x="2" y="33"/>
                      </a:lnTo>
                      <a:lnTo>
                        <a:pt x="0" y="33"/>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75" name="Freeform 40">
                  <a:extLst>
                    <a:ext uri="{FF2B5EF4-FFF2-40B4-BE49-F238E27FC236}">
                      <a16:creationId xmlns:a16="http://schemas.microsoft.com/office/drawing/2014/main" id="{2D342E33-5B14-6444-9369-36FDF228E03E}"/>
                    </a:ext>
                  </a:extLst>
                </p:cNvPr>
                <p:cNvSpPr>
                  <a:spLocks/>
                </p:cNvSpPr>
                <p:nvPr/>
              </p:nvSpPr>
              <p:spPr bwMode="auto">
                <a:xfrm>
                  <a:off x="1470" y="2553"/>
                  <a:ext cx="111" cy="132"/>
                </a:xfrm>
                <a:custGeom>
                  <a:avLst/>
                  <a:gdLst>
                    <a:gd name="T0" fmla="*/ 0 w 331"/>
                    <a:gd name="T1" fmla="*/ 0 h 396"/>
                    <a:gd name="T2" fmla="*/ 0 w 331"/>
                    <a:gd name="T3" fmla="*/ 0 h 396"/>
                    <a:gd name="T4" fmla="*/ 0 w 331"/>
                    <a:gd name="T5" fmla="*/ 0 h 396"/>
                    <a:gd name="T6" fmla="*/ 0 w 331"/>
                    <a:gd name="T7" fmla="*/ 0 h 396"/>
                    <a:gd name="T8" fmla="*/ 0 w 331"/>
                    <a:gd name="T9" fmla="*/ 0 h 396"/>
                    <a:gd name="T10" fmla="*/ 0 w 331"/>
                    <a:gd name="T11" fmla="*/ 0 h 396"/>
                    <a:gd name="T12" fmla="*/ 0 w 331"/>
                    <a:gd name="T13" fmla="*/ 0 h 396"/>
                    <a:gd name="T14" fmla="*/ 0 w 331"/>
                    <a:gd name="T15" fmla="*/ 0 h 396"/>
                    <a:gd name="T16" fmla="*/ 0 w 331"/>
                    <a:gd name="T17" fmla="*/ 0 h 396"/>
                    <a:gd name="T18" fmla="*/ 0 w 331"/>
                    <a:gd name="T19" fmla="*/ 0 h 396"/>
                    <a:gd name="T20" fmla="*/ 0 w 331"/>
                    <a:gd name="T21" fmla="*/ 0 h 396"/>
                    <a:gd name="T22" fmla="*/ 0 w 331"/>
                    <a:gd name="T23" fmla="*/ 0 h 396"/>
                    <a:gd name="T24" fmla="*/ 0 w 331"/>
                    <a:gd name="T25" fmla="*/ 0 h 396"/>
                    <a:gd name="T26" fmla="*/ 0 w 331"/>
                    <a:gd name="T27" fmla="*/ 0 h 396"/>
                    <a:gd name="T28" fmla="*/ 0 w 331"/>
                    <a:gd name="T29" fmla="*/ 0 h 396"/>
                    <a:gd name="T30" fmla="*/ 0 w 331"/>
                    <a:gd name="T31" fmla="*/ 0 h 396"/>
                    <a:gd name="T32" fmla="*/ 0 w 331"/>
                    <a:gd name="T33" fmla="*/ 0 h 396"/>
                    <a:gd name="T34" fmla="*/ 0 w 331"/>
                    <a:gd name="T35" fmla="*/ 0 h 396"/>
                    <a:gd name="T36" fmla="*/ 0 w 331"/>
                    <a:gd name="T37" fmla="*/ 0 h 396"/>
                    <a:gd name="T38" fmla="*/ 0 w 331"/>
                    <a:gd name="T39" fmla="*/ 0 h 396"/>
                    <a:gd name="T40" fmla="*/ 0 w 331"/>
                    <a:gd name="T41" fmla="*/ 0 h 396"/>
                    <a:gd name="T42" fmla="*/ 0 w 331"/>
                    <a:gd name="T43" fmla="*/ 0 h 396"/>
                    <a:gd name="T44" fmla="*/ 0 w 331"/>
                    <a:gd name="T45" fmla="*/ 0 h 396"/>
                    <a:gd name="T46" fmla="*/ 0 w 331"/>
                    <a:gd name="T47" fmla="*/ 0 h 396"/>
                    <a:gd name="T48" fmla="*/ 0 w 331"/>
                    <a:gd name="T49" fmla="*/ 0 h 396"/>
                    <a:gd name="T50" fmla="*/ 0 w 331"/>
                    <a:gd name="T51" fmla="*/ 0 h 396"/>
                    <a:gd name="T52" fmla="*/ 0 w 331"/>
                    <a:gd name="T53" fmla="*/ 0 h 396"/>
                    <a:gd name="T54" fmla="*/ 0 w 331"/>
                    <a:gd name="T55" fmla="*/ 0 h 396"/>
                    <a:gd name="T56" fmla="*/ 0 w 331"/>
                    <a:gd name="T57" fmla="*/ 0 h 396"/>
                    <a:gd name="T58" fmla="*/ 0 w 331"/>
                    <a:gd name="T59" fmla="*/ 0 h 396"/>
                    <a:gd name="T60" fmla="*/ 0 w 331"/>
                    <a:gd name="T61" fmla="*/ 0 h 396"/>
                    <a:gd name="T62" fmla="*/ 0 w 331"/>
                    <a:gd name="T63" fmla="*/ 0 h 396"/>
                    <a:gd name="T64" fmla="*/ 0 w 331"/>
                    <a:gd name="T65" fmla="*/ 0 h 396"/>
                    <a:gd name="T66" fmla="*/ 0 w 331"/>
                    <a:gd name="T67" fmla="*/ 0 h 396"/>
                    <a:gd name="T68" fmla="*/ 0 w 331"/>
                    <a:gd name="T69" fmla="*/ 0 h 396"/>
                    <a:gd name="T70" fmla="*/ 0 w 331"/>
                    <a:gd name="T71" fmla="*/ 0 h 396"/>
                    <a:gd name="T72" fmla="*/ 0 w 331"/>
                    <a:gd name="T73" fmla="*/ 0 h 396"/>
                    <a:gd name="T74" fmla="*/ 0 w 331"/>
                    <a:gd name="T75" fmla="*/ 0 h 396"/>
                    <a:gd name="T76" fmla="*/ 0 w 331"/>
                    <a:gd name="T77" fmla="*/ 0 h 396"/>
                    <a:gd name="T78" fmla="*/ 0 w 331"/>
                    <a:gd name="T79" fmla="*/ 0 h 396"/>
                    <a:gd name="T80" fmla="*/ 0 w 331"/>
                    <a:gd name="T81" fmla="*/ 0 h 39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31"/>
                    <a:gd name="T124" fmla="*/ 0 h 396"/>
                    <a:gd name="T125" fmla="*/ 331 w 331"/>
                    <a:gd name="T126" fmla="*/ 396 h 39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31" h="396">
                      <a:moveTo>
                        <a:pt x="115" y="364"/>
                      </a:moveTo>
                      <a:lnTo>
                        <a:pt x="111" y="329"/>
                      </a:lnTo>
                      <a:lnTo>
                        <a:pt x="111" y="297"/>
                      </a:lnTo>
                      <a:lnTo>
                        <a:pt x="112" y="264"/>
                      </a:lnTo>
                      <a:lnTo>
                        <a:pt x="116" y="234"/>
                      </a:lnTo>
                      <a:lnTo>
                        <a:pt x="124" y="206"/>
                      </a:lnTo>
                      <a:lnTo>
                        <a:pt x="134" y="179"/>
                      </a:lnTo>
                      <a:lnTo>
                        <a:pt x="146" y="154"/>
                      </a:lnTo>
                      <a:lnTo>
                        <a:pt x="160" y="130"/>
                      </a:lnTo>
                      <a:lnTo>
                        <a:pt x="176" y="109"/>
                      </a:lnTo>
                      <a:lnTo>
                        <a:pt x="194" y="90"/>
                      </a:lnTo>
                      <a:lnTo>
                        <a:pt x="213" y="72"/>
                      </a:lnTo>
                      <a:lnTo>
                        <a:pt x="234" y="58"/>
                      </a:lnTo>
                      <a:lnTo>
                        <a:pt x="257" y="46"/>
                      </a:lnTo>
                      <a:lnTo>
                        <a:pt x="280" y="36"/>
                      </a:lnTo>
                      <a:lnTo>
                        <a:pt x="306" y="30"/>
                      </a:lnTo>
                      <a:lnTo>
                        <a:pt x="331" y="26"/>
                      </a:lnTo>
                      <a:lnTo>
                        <a:pt x="304" y="17"/>
                      </a:lnTo>
                      <a:lnTo>
                        <a:pt x="277" y="9"/>
                      </a:lnTo>
                      <a:lnTo>
                        <a:pt x="251" y="5"/>
                      </a:lnTo>
                      <a:lnTo>
                        <a:pt x="224" y="2"/>
                      </a:lnTo>
                      <a:lnTo>
                        <a:pt x="197" y="0"/>
                      </a:lnTo>
                      <a:lnTo>
                        <a:pt x="169" y="2"/>
                      </a:lnTo>
                      <a:lnTo>
                        <a:pt x="142" y="5"/>
                      </a:lnTo>
                      <a:lnTo>
                        <a:pt x="115" y="9"/>
                      </a:lnTo>
                      <a:lnTo>
                        <a:pt x="93" y="29"/>
                      </a:lnTo>
                      <a:lnTo>
                        <a:pt x="67" y="55"/>
                      </a:lnTo>
                      <a:lnTo>
                        <a:pt x="45" y="91"/>
                      </a:lnTo>
                      <a:lnTo>
                        <a:pt x="24" y="134"/>
                      </a:lnTo>
                      <a:lnTo>
                        <a:pt x="8" y="186"/>
                      </a:lnTo>
                      <a:lnTo>
                        <a:pt x="0" y="248"/>
                      </a:lnTo>
                      <a:lnTo>
                        <a:pt x="0" y="318"/>
                      </a:lnTo>
                      <a:lnTo>
                        <a:pt x="14" y="396"/>
                      </a:lnTo>
                      <a:lnTo>
                        <a:pt x="26" y="392"/>
                      </a:lnTo>
                      <a:lnTo>
                        <a:pt x="38" y="389"/>
                      </a:lnTo>
                      <a:lnTo>
                        <a:pt x="49" y="385"/>
                      </a:lnTo>
                      <a:lnTo>
                        <a:pt x="63" y="380"/>
                      </a:lnTo>
                      <a:lnTo>
                        <a:pt x="75" y="376"/>
                      </a:lnTo>
                      <a:lnTo>
                        <a:pt x="88" y="371"/>
                      </a:lnTo>
                      <a:lnTo>
                        <a:pt x="102" y="368"/>
                      </a:lnTo>
                      <a:lnTo>
                        <a:pt x="115" y="364"/>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7642" name="Group 41">
                <a:extLst>
                  <a:ext uri="{FF2B5EF4-FFF2-40B4-BE49-F238E27FC236}">
                    <a16:creationId xmlns:a16="http://schemas.microsoft.com/office/drawing/2014/main" id="{153CF53F-8201-A64D-AF4D-5DB963A68023}"/>
                  </a:ext>
                </a:extLst>
              </p:cNvPr>
              <p:cNvGrpSpPr>
                <a:grpSpLocks/>
              </p:cNvGrpSpPr>
              <p:nvPr/>
            </p:nvGrpSpPr>
            <p:grpSpPr bwMode="auto">
              <a:xfrm>
                <a:off x="3744" y="624"/>
                <a:ext cx="281" cy="280"/>
                <a:chOff x="1392" y="2544"/>
                <a:chExt cx="281" cy="280"/>
              </a:xfrm>
            </p:grpSpPr>
            <p:sp>
              <p:nvSpPr>
                <p:cNvPr id="17758" name="Freeform 42">
                  <a:extLst>
                    <a:ext uri="{FF2B5EF4-FFF2-40B4-BE49-F238E27FC236}">
                      <a16:creationId xmlns:a16="http://schemas.microsoft.com/office/drawing/2014/main" id="{4BA687C6-BEEB-3D4E-B6CE-5B6581AC7950}"/>
                    </a:ext>
                  </a:extLst>
                </p:cNvPr>
                <p:cNvSpPr>
                  <a:spLocks/>
                </p:cNvSpPr>
                <p:nvPr/>
              </p:nvSpPr>
              <p:spPr bwMode="auto">
                <a:xfrm>
                  <a:off x="1392" y="2544"/>
                  <a:ext cx="281" cy="280"/>
                </a:xfrm>
                <a:custGeom>
                  <a:avLst/>
                  <a:gdLst>
                    <a:gd name="T0" fmla="*/ 0 w 843"/>
                    <a:gd name="T1" fmla="*/ 0 h 840"/>
                    <a:gd name="T2" fmla="*/ 0 w 843"/>
                    <a:gd name="T3" fmla="*/ 0 h 840"/>
                    <a:gd name="T4" fmla="*/ 0 w 843"/>
                    <a:gd name="T5" fmla="*/ 0 h 840"/>
                    <a:gd name="T6" fmla="*/ 0 w 843"/>
                    <a:gd name="T7" fmla="*/ 0 h 840"/>
                    <a:gd name="T8" fmla="*/ 0 w 843"/>
                    <a:gd name="T9" fmla="*/ 0 h 840"/>
                    <a:gd name="T10" fmla="*/ 0 w 843"/>
                    <a:gd name="T11" fmla="*/ 0 h 840"/>
                    <a:gd name="T12" fmla="*/ 0 w 843"/>
                    <a:gd name="T13" fmla="*/ 0 h 840"/>
                    <a:gd name="T14" fmla="*/ 0 w 843"/>
                    <a:gd name="T15" fmla="*/ 0 h 840"/>
                    <a:gd name="T16" fmla="*/ 0 w 843"/>
                    <a:gd name="T17" fmla="*/ 0 h 840"/>
                    <a:gd name="T18" fmla="*/ 0 w 843"/>
                    <a:gd name="T19" fmla="*/ 0 h 840"/>
                    <a:gd name="T20" fmla="*/ 0 w 843"/>
                    <a:gd name="T21" fmla="*/ 0 h 840"/>
                    <a:gd name="T22" fmla="*/ 0 w 843"/>
                    <a:gd name="T23" fmla="*/ 0 h 840"/>
                    <a:gd name="T24" fmla="*/ 0 w 843"/>
                    <a:gd name="T25" fmla="*/ 0 h 840"/>
                    <a:gd name="T26" fmla="*/ 0 w 843"/>
                    <a:gd name="T27" fmla="*/ 0 h 840"/>
                    <a:gd name="T28" fmla="*/ 0 w 843"/>
                    <a:gd name="T29" fmla="*/ 0 h 840"/>
                    <a:gd name="T30" fmla="*/ 0 w 843"/>
                    <a:gd name="T31" fmla="*/ 0 h 840"/>
                    <a:gd name="T32" fmla="*/ 0 w 843"/>
                    <a:gd name="T33" fmla="*/ 0 h 840"/>
                    <a:gd name="T34" fmla="*/ 0 w 843"/>
                    <a:gd name="T35" fmla="*/ 0 h 840"/>
                    <a:gd name="T36" fmla="*/ 0 w 843"/>
                    <a:gd name="T37" fmla="*/ 0 h 840"/>
                    <a:gd name="T38" fmla="*/ 0 w 843"/>
                    <a:gd name="T39" fmla="*/ 0 h 840"/>
                    <a:gd name="T40" fmla="*/ 0 w 843"/>
                    <a:gd name="T41" fmla="*/ 0 h 840"/>
                    <a:gd name="T42" fmla="*/ 0 w 843"/>
                    <a:gd name="T43" fmla="*/ 0 h 840"/>
                    <a:gd name="T44" fmla="*/ 0 w 843"/>
                    <a:gd name="T45" fmla="*/ 0 h 840"/>
                    <a:gd name="T46" fmla="*/ 0 w 843"/>
                    <a:gd name="T47" fmla="*/ 0 h 840"/>
                    <a:gd name="T48" fmla="*/ 0 w 843"/>
                    <a:gd name="T49" fmla="*/ 0 h 840"/>
                    <a:gd name="T50" fmla="*/ 0 w 843"/>
                    <a:gd name="T51" fmla="*/ 0 h 840"/>
                    <a:gd name="T52" fmla="*/ 0 w 843"/>
                    <a:gd name="T53" fmla="*/ 0 h 840"/>
                    <a:gd name="T54" fmla="*/ 0 w 843"/>
                    <a:gd name="T55" fmla="*/ 0 h 840"/>
                    <a:gd name="T56" fmla="*/ 0 w 843"/>
                    <a:gd name="T57" fmla="*/ 0 h 840"/>
                    <a:gd name="T58" fmla="*/ 0 w 843"/>
                    <a:gd name="T59" fmla="*/ 0 h 840"/>
                    <a:gd name="T60" fmla="*/ 0 w 843"/>
                    <a:gd name="T61" fmla="*/ 0 h 840"/>
                    <a:gd name="T62" fmla="*/ 0 w 843"/>
                    <a:gd name="T63" fmla="*/ 0 h 84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43"/>
                    <a:gd name="T97" fmla="*/ 0 h 840"/>
                    <a:gd name="T98" fmla="*/ 843 w 843"/>
                    <a:gd name="T99" fmla="*/ 840 h 84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43" h="840">
                      <a:moveTo>
                        <a:pt x="422" y="840"/>
                      </a:moveTo>
                      <a:lnTo>
                        <a:pt x="465" y="839"/>
                      </a:lnTo>
                      <a:lnTo>
                        <a:pt x="506" y="831"/>
                      </a:lnTo>
                      <a:lnTo>
                        <a:pt x="547" y="821"/>
                      </a:lnTo>
                      <a:lnTo>
                        <a:pt x="585" y="807"/>
                      </a:lnTo>
                      <a:lnTo>
                        <a:pt x="623" y="789"/>
                      </a:lnTo>
                      <a:lnTo>
                        <a:pt x="658" y="769"/>
                      </a:lnTo>
                      <a:lnTo>
                        <a:pt x="690" y="745"/>
                      </a:lnTo>
                      <a:lnTo>
                        <a:pt x="719" y="716"/>
                      </a:lnTo>
                      <a:lnTo>
                        <a:pt x="748" y="687"/>
                      </a:lnTo>
                      <a:lnTo>
                        <a:pt x="772" y="655"/>
                      </a:lnTo>
                      <a:lnTo>
                        <a:pt x="792" y="621"/>
                      </a:lnTo>
                      <a:lnTo>
                        <a:pt x="810" y="584"/>
                      </a:lnTo>
                      <a:lnTo>
                        <a:pt x="824" y="545"/>
                      </a:lnTo>
                      <a:lnTo>
                        <a:pt x="834" y="505"/>
                      </a:lnTo>
                      <a:lnTo>
                        <a:pt x="842" y="463"/>
                      </a:lnTo>
                      <a:lnTo>
                        <a:pt x="843" y="420"/>
                      </a:lnTo>
                      <a:lnTo>
                        <a:pt x="842" y="377"/>
                      </a:lnTo>
                      <a:lnTo>
                        <a:pt x="834" y="335"/>
                      </a:lnTo>
                      <a:lnTo>
                        <a:pt x="824" y="295"/>
                      </a:lnTo>
                      <a:lnTo>
                        <a:pt x="810" y="256"/>
                      </a:lnTo>
                      <a:lnTo>
                        <a:pt x="792" y="219"/>
                      </a:lnTo>
                      <a:lnTo>
                        <a:pt x="772" y="185"/>
                      </a:lnTo>
                      <a:lnTo>
                        <a:pt x="748" y="153"/>
                      </a:lnTo>
                      <a:lnTo>
                        <a:pt x="719" y="122"/>
                      </a:lnTo>
                      <a:lnTo>
                        <a:pt x="690" y="95"/>
                      </a:lnTo>
                      <a:lnTo>
                        <a:pt x="658" y="71"/>
                      </a:lnTo>
                      <a:lnTo>
                        <a:pt x="623" y="51"/>
                      </a:lnTo>
                      <a:lnTo>
                        <a:pt x="585" y="33"/>
                      </a:lnTo>
                      <a:lnTo>
                        <a:pt x="547" y="19"/>
                      </a:lnTo>
                      <a:lnTo>
                        <a:pt x="506" y="9"/>
                      </a:lnTo>
                      <a:lnTo>
                        <a:pt x="465" y="1"/>
                      </a:lnTo>
                      <a:lnTo>
                        <a:pt x="422" y="0"/>
                      </a:lnTo>
                      <a:lnTo>
                        <a:pt x="378" y="1"/>
                      </a:lnTo>
                      <a:lnTo>
                        <a:pt x="337" y="9"/>
                      </a:lnTo>
                      <a:lnTo>
                        <a:pt x="296" y="19"/>
                      </a:lnTo>
                      <a:lnTo>
                        <a:pt x="258" y="33"/>
                      </a:lnTo>
                      <a:lnTo>
                        <a:pt x="220" y="51"/>
                      </a:lnTo>
                      <a:lnTo>
                        <a:pt x="186" y="71"/>
                      </a:lnTo>
                      <a:lnTo>
                        <a:pt x="153" y="95"/>
                      </a:lnTo>
                      <a:lnTo>
                        <a:pt x="124" y="122"/>
                      </a:lnTo>
                      <a:lnTo>
                        <a:pt x="97" y="153"/>
                      </a:lnTo>
                      <a:lnTo>
                        <a:pt x="71" y="185"/>
                      </a:lnTo>
                      <a:lnTo>
                        <a:pt x="51" y="219"/>
                      </a:lnTo>
                      <a:lnTo>
                        <a:pt x="33" y="256"/>
                      </a:lnTo>
                      <a:lnTo>
                        <a:pt x="19" y="295"/>
                      </a:lnTo>
                      <a:lnTo>
                        <a:pt x="9" y="335"/>
                      </a:lnTo>
                      <a:lnTo>
                        <a:pt x="1" y="377"/>
                      </a:lnTo>
                      <a:lnTo>
                        <a:pt x="0" y="420"/>
                      </a:lnTo>
                      <a:lnTo>
                        <a:pt x="1" y="463"/>
                      </a:lnTo>
                      <a:lnTo>
                        <a:pt x="9" y="505"/>
                      </a:lnTo>
                      <a:lnTo>
                        <a:pt x="19" y="545"/>
                      </a:lnTo>
                      <a:lnTo>
                        <a:pt x="33" y="584"/>
                      </a:lnTo>
                      <a:lnTo>
                        <a:pt x="51" y="621"/>
                      </a:lnTo>
                      <a:lnTo>
                        <a:pt x="71" y="655"/>
                      </a:lnTo>
                      <a:lnTo>
                        <a:pt x="97" y="687"/>
                      </a:lnTo>
                      <a:lnTo>
                        <a:pt x="124" y="716"/>
                      </a:lnTo>
                      <a:lnTo>
                        <a:pt x="153" y="745"/>
                      </a:lnTo>
                      <a:lnTo>
                        <a:pt x="186" y="769"/>
                      </a:lnTo>
                      <a:lnTo>
                        <a:pt x="220" y="789"/>
                      </a:lnTo>
                      <a:lnTo>
                        <a:pt x="258" y="807"/>
                      </a:lnTo>
                      <a:lnTo>
                        <a:pt x="296" y="821"/>
                      </a:lnTo>
                      <a:lnTo>
                        <a:pt x="337" y="831"/>
                      </a:lnTo>
                      <a:lnTo>
                        <a:pt x="378" y="839"/>
                      </a:lnTo>
                      <a:lnTo>
                        <a:pt x="422" y="84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59" name="Freeform 43">
                  <a:extLst>
                    <a:ext uri="{FF2B5EF4-FFF2-40B4-BE49-F238E27FC236}">
                      <a16:creationId xmlns:a16="http://schemas.microsoft.com/office/drawing/2014/main" id="{31D50815-A075-8C4F-95FD-D5615280A7EA}"/>
                    </a:ext>
                  </a:extLst>
                </p:cNvPr>
                <p:cNvSpPr>
                  <a:spLocks/>
                </p:cNvSpPr>
                <p:nvPr/>
              </p:nvSpPr>
              <p:spPr bwMode="auto">
                <a:xfrm>
                  <a:off x="1523" y="2654"/>
                  <a:ext cx="142" cy="99"/>
                </a:xfrm>
                <a:custGeom>
                  <a:avLst/>
                  <a:gdLst>
                    <a:gd name="T0" fmla="*/ 0 w 426"/>
                    <a:gd name="T1" fmla="*/ 0 h 296"/>
                    <a:gd name="T2" fmla="*/ 0 w 426"/>
                    <a:gd name="T3" fmla="*/ 0 h 296"/>
                    <a:gd name="T4" fmla="*/ 0 w 426"/>
                    <a:gd name="T5" fmla="*/ 0 h 296"/>
                    <a:gd name="T6" fmla="*/ 0 w 426"/>
                    <a:gd name="T7" fmla="*/ 0 h 296"/>
                    <a:gd name="T8" fmla="*/ 0 w 426"/>
                    <a:gd name="T9" fmla="*/ 0 h 296"/>
                    <a:gd name="T10" fmla="*/ 0 w 426"/>
                    <a:gd name="T11" fmla="*/ 0 h 296"/>
                    <a:gd name="T12" fmla="*/ 0 w 426"/>
                    <a:gd name="T13" fmla="*/ 0 h 296"/>
                    <a:gd name="T14" fmla="*/ 0 w 426"/>
                    <a:gd name="T15" fmla="*/ 0 h 296"/>
                    <a:gd name="T16" fmla="*/ 0 w 426"/>
                    <a:gd name="T17" fmla="*/ 0 h 296"/>
                    <a:gd name="T18" fmla="*/ 0 w 426"/>
                    <a:gd name="T19" fmla="*/ 0 h 296"/>
                    <a:gd name="T20" fmla="*/ 0 w 426"/>
                    <a:gd name="T21" fmla="*/ 0 h 296"/>
                    <a:gd name="T22" fmla="*/ 0 w 426"/>
                    <a:gd name="T23" fmla="*/ 0 h 296"/>
                    <a:gd name="T24" fmla="*/ 0 w 426"/>
                    <a:gd name="T25" fmla="*/ 0 h 296"/>
                    <a:gd name="T26" fmla="*/ 0 w 426"/>
                    <a:gd name="T27" fmla="*/ 0 h 296"/>
                    <a:gd name="T28" fmla="*/ 0 w 426"/>
                    <a:gd name="T29" fmla="*/ 0 h 296"/>
                    <a:gd name="T30" fmla="*/ 0 w 426"/>
                    <a:gd name="T31" fmla="*/ 0 h 296"/>
                    <a:gd name="T32" fmla="*/ 0 w 426"/>
                    <a:gd name="T33" fmla="*/ 0 h 296"/>
                    <a:gd name="T34" fmla="*/ 0 w 426"/>
                    <a:gd name="T35" fmla="*/ 0 h 296"/>
                    <a:gd name="T36" fmla="*/ 0 w 426"/>
                    <a:gd name="T37" fmla="*/ 0 h 296"/>
                    <a:gd name="T38" fmla="*/ 0 w 426"/>
                    <a:gd name="T39" fmla="*/ 0 h 296"/>
                    <a:gd name="T40" fmla="*/ 0 w 426"/>
                    <a:gd name="T41" fmla="*/ 0 h 296"/>
                    <a:gd name="T42" fmla="*/ 0 w 426"/>
                    <a:gd name="T43" fmla="*/ 0 h 296"/>
                    <a:gd name="T44" fmla="*/ 0 w 426"/>
                    <a:gd name="T45" fmla="*/ 0 h 296"/>
                    <a:gd name="T46" fmla="*/ 0 w 426"/>
                    <a:gd name="T47" fmla="*/ 0 h 296"/>
                    <a:gd name="T48" fmla="*/ 0 w 426"/>
                    <a:gd name="T49" fmla="*/ 0 h 296"/>
                    <a:gd name="T50" fmla="*/ 0 w 426"/>
                    <a:gd name="T51" fmla="*/ 0 h 296"/>
                    <a:gd name="T52" fmla="*/ 0 w 426"/>
                    <a:gd name="T53" fmla="*/ 0 h 296"/>
                    <a:gd name="T54" fmla="*/ 0 w 426"/>
                    <a:gd name="T55" fmla="*/ 0 h 296"/>
                    <a:gd name="T56" fmla="*/ 0 w 426"/>
                    <a:gd name="T57" fmla="*/ 0 h 296"/>
                    <a:gd name="T58" fmla="*/ 0 w 426"/>
                    <a:gd name="T59" fmla="*/ 0 h 296"/>
                    <a:gd name="T60" fmla="*/ 0 w 426"/>
                    <a:gd name="T61" fmla="*/ 0 h 296"/>
                    <a:gd name="T62" fmla="*/ 0 w 426"/>
                    <a:gd name="T63" fmla="*/ 0 h 296"/>
                    <a:gd name="T64" fmla="*/ 0 w 426"/>
                    <a:gd name="T65" fmla="*/ 0 h 296"/>
                    <a:gd name="T66" fmla="*/ 0 w 426"/>
                    <a:gd name="T67" fmla="*/ 0 h 296"/>
                    <a:gd name="T68" fmla="*/ 0 w 426"/>
                    <a:gd name="T69" fmla="*/ 0 h 296"/>
                    <a:gd name="T70" fmla="*/ 0 w 426"/>
                    <a:gd name="T71" fmla="*/ 0 h 296"/>
                    <a:gd name="T72" fmla="*/ 0 w 426"/>
                    <a:gd name="T73" fmla="*/ 0 h 296"/>
                    <a:gd name="T74" fmla="*/ 0 w 426"/>
                    <a:gd name="T75" fmla="*/ 0 h 296"/>
                    <a:gd name="T76" fmla="*/ 0 w 426"/>
                    <a:gd name="T77" fmla="*/ 0 h 296"/>
                    <a:gd name="T78" fmla="*/ 0 w 426"/>
                    <a:gd name="T79" fmla="*/ 0 h 296"/>
                    <a:gd name="T80" fmla="*/ 0 w 426"/>
                    <a:gd name="T81" fmla="*/ 0 h 296"/>
                    <a:gd name="T82" fmla="*/ 0 w 426"/>
                    <a:gd name="T83" fmla="*/ 0 h 296"/>
                    <a:gd name="T84" fmla="*/ 0 w 426"/>
                    <a:gd name="T85" fmla="*/ 0 h 29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26"/>
                    <a:gd name="T130" fmla="*/ 0 h 296"/>
                    <a:gd name="T131" fmla="*/ 426 w 426"/>
                    <a:gd name="T132" fmla="*/ 296 h 29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26" h="296">
                      <a:moveTo>
                        <a:pt x="0" y="86"/>
                      </a:moveTo>
                      <a:lnTo>
                        <a:pt x="12" y="126"/>
                      </a:lnTo>
                      <a:lnTo>
                        <a:pt x="29" y="162"/>
                      </a:lnTo>
                      <a:lnTo>
                        <a:pt x="48" y="193"/>
                      </a:lnTo>
                      <a:lnTo>
                        <a:pt x="70" y="220"/>
                      </a:lnTo>
                      <a:lnTo>
                        <a:pt x="96" y="242"/>
                      </a:lnTo>
                      <a:lnTo>
                        <a:pt x="122" y="260"/>
                      </a:lnTo>
                      <a:lnTo>
                        <a:pt x="151" y="274"/>
                      </a:lnTo>
                      <a:lnTo>
                        <a:pt x="179" y="284"/>
                      </a:lnTo>
                      <a:lnTo>
                        <a:pt x="209" y="292"/>
                      </a:lnTo>
                      <a:lnTo>
                        <a:pt x="239" y="296"/>
                      </a:lnTo>
                      <a:lnTo>
                        <a:pt x="267" y="296"/>
                      </a:lnTo>
                      <a:lnTo>
                        <a:pt x="294" y="295"/>
                      </a:lnTo>
                      <a:lnTo>
                        <a:pt x="320" y="292"/>
                      </a:lnTo>
                      <a:lnTo>
                        <a:pt x="344" y="284"/>
                      </a:lnTo>
                      <a:lnTo>
                        <a:pt x="365" y="277"/>
                      </a:lnTo>
                      <a:lnTo>
                        <a:pt x="383" y="266"/>
                      </a:lnTo>
                      <a:lnTo>
                        <a:pt x="384" y="263"/>
                      </a:lnTo>
                      <a:lnTo>
                        <a:pt x="399" y="232"/>
                      </a:lnTo>
                      <a:lnTo>
                        <a:pt x="410" y="199"/>
                      </a:lnTo>
                      <a:lnTo>
                        <a:pt x="419" y="166"/>
                      </a:lnTo>
                      <a:lnTo>
                        <a:pt x="423" y="134"/>
                      </a:lnTo>
                      <a:lnTo>
                        <a:pt x="426" y="99"/>
                      </a:lnTo>
                      <a:lnTo>
                        <a:pt x="426" y="67"/>
                      </a:lnTo>
                      <a:lnTo>
                        <a:pt x="422" y="32"/>
                      </a:lnTo>
                      <a:lnTo>
                        <a:pt x="416" y="0"/>
                      </a:lnTo>
                      <a:lnTo>
                        <a:pt x="416" y="1"/>
                      </a:lnTo>
                      <a:lnTo>
                        <a:pt x="395" y="3"/>
                      </a:lnTo>
                      <a:lnTo>
                        <a:pt x="374" y="4"/>
                      </a:lnTo>
                      <a:lnTo>
                        <a:pt x="352" y="7"/>
                      </a:lnTo>
                      <a:lnTo>
                        <a:pt x="328" y="12"/>
                      </a:lnTo>
                      <a:lnTo>
                        <a:pt x="303" y="15"/>
                      </a:lnTo>
                      <a:lnTo>
                        <a:pt x="277" y="19"/>
                      </a:lnTo>
                      <a:lnTo>
                        <a:pt x="250" y="23"/>
                      </a:lnTo>
                      <a:lnTo>
                        <a:pt x="224" y="29"/>
                      </a:lnTo>
                      <a:lnTo>
                        <a:pt x="197" y="35"/>
                      </a:lnTo>
                      <a:lnTo>
                        <a:pt x="169" y="41"/>
                      </a:lnTo>
                      <a:lnTo>
                        <a:pt x="140" y="49"/>
                      </a:lnTo>
                      <a:lnTo>
                        <a:pt x="113" y="55"/>
                      </a:lnTo>
                      <a:lnTo>
                        <a:pt x="85" y="62"/>
                      </a:lnTo>
                      <a:lnTo>
                        <a:pt x="57" y="70"/>
                      </a:lnTo>
                      <a:lnTo>
                        <a:pt x="29" y="79"/>
                      </a:lnTo>
                      <a:lnTo>
                        <a:pt x="0" y="86"/>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60" name="Freeform 44">
                  <a:extLst>
                    <a:ext uri="{FF2B5EF4-FFF2-40B4-BE49-F238E27FC236}">
                      <a16:creationId xmlns:a16="http://schemas.microsoft.com/office/drawing/2014/main" id="{000B38BF-CAEC-244F-9EBE-59530C29B0DA}"/>
                    </a:ext>
                  </a:extLst>
                </p:cNvPr>
                <p:cNvSpPr>
                  <a:spLocks/>
                </p:cNvSpPr>
                <p:nvPr/>
              </p:nvSpPr>
              <p:spPr bwMode="auto">
                <a:xfrm>
                  <a:off x="1520" y="2570"/>
                  <a:ext cx="138" cy="101"/>
                </a:xfrm>
                <a:custGeom>
                  <a:avLst/>
                  <a:gdLst>
                    <a:gd name="T0" fmla="*/ 0 w 414"/>
                    <a:gd name="T1" fmla="*/ 0 h 303"/>
                    <a:gd name="T2" fmla="*/ 0 w 414"/>
                    <a:gd name="T3" fmla="*/ 0 h 303"/>
                    <a:gd name="T4" fmla="*/ 0 w 414"/>
                    <a:gd name="T5" fmla="*/ 0 h 303"/>
                    <a:gd name="T6" fmla="*/ 0 w 414"/>
                    <a:gd name="T7" fmla="*/ 0 h 303"/>
                    <a:gd name="T8" fmla="*/ 0 w 414"/>
                    <a:gd name="T9" fmla="*/ 0 h 303"/>
                    <a:gd name="T10" fmla="*/ 0 w 414"/>
                    <a:gd name="T11" fmla="*/ 0 h 303"/>
                    <a:gd name="T12" fmla="*/ 0 w 414"/>
                    <a:gd name="T13" fmla="*/ 0 h 303"/>
                    <a:gd name="T14" fmla="*/ 0 w 414"/>
                    <a:gd name="T15" fmla="*/ 0 h 303"/>
                    <a:gd name="T16" fmla="*/ 0 w 414"/>
                    <a:gd name="T17" fmla="*/ 0 h 303"/>
                    <a:gd name="T18" fmla="*/ 0 w 414"/>
                    <a:gd name="T19" fmla="*/ 0 h 303"/>
                    <a:gd name="T20" fmla="*/ 0 w 414"/>
                    <a:gd name="T21" fmla="*/ 0 h 303"/>
                    <a:gd name="T22" fmla="*/ 0 w 414"/>
                    <a:gd name="T23" fmla="*/ 0 h 303"/>
                    <a:gd name="T24" fmla="*/ 0 w 414"/>
                    <a:gd name="T25" fmla="*/ 0 h 303"/>
                    <a:gd name="T26" fmla="*/ 0 w 414"/>
                    <a:gd name="T27" fmla="*/ 0 h 303"/>
                    <a:gd name="T28" fmla="*/ 0 w 414"/>
                    <a:gd name="T29" fmla="*/ 0 h 303"/>
                    <a:gd name="T30" fmla="*/ 0 w 414"/>
                    <a:gd name="T31" fmla="*/ 0 h 303"/>
                    <a:gd name="T32" fmla="*/ 0 w 414"/>
                    <a:gd name="T33" fmla="*/ 0 h 303"/>
                    <a:gd name="T34" fmla="*/ 0 w 414"/>
                    <a:gd name="T35" fmla="*/ 0 h 303"/>
                    <a:gd name="T36" fmla="*/ 0 w 414"/>
                    <a:gd name="T37" fmla="*/ 0 h 303"/>
                    <a:gd name="T38" fmla="*/ 0 w 414"/>
                    <a:gd name="T39" fmla="*/ 0 h 303"/>
                    <a:gd name="T40" fmla="*/ 0 w 414"/>
                    <a:gd name="T41" fmla="*/ 0 h 303"/>
                    <a:gd name="T42" fmla="*/ 0 w 414"/>
                    <a:gd name="T43" fmla="*/ 0 h 303"/>
                    <a:gd name="T44" fmla="*/ 0 w 414"/>
                    <a:gd name="T45" fmla="*/ 0 h 303"/>
                    <a:gd name="T46" fmla="*/ 0 w 414"/>
                    <a:gd name="T47" fmla="*/ 0 h 303"/>
                    <a:gd name="T48" fmla="*/ 0 w 414"/>
                    <a:gd name="T49" fmla="*/ 0 h 303"/>
                    <a:gd name="T50" fmla="*/ 0 w 414"/>
                    <a:gd name="T51" fmla="*/ 0 h 303"/>
                    <a:gd name="T52" fmla="*/ 0 w 414"/>
                    <a:gd name="T53" fmla="*/ 0 h 303"/>
                    <a:gd name="T54" fmla="*/ 0 w 414"/>
                    <a:gd name="T55" fmla="*/ 0 h 303"/>
                    <a:gd name="T56" fmla="*/ 0 w 414"/>
                    <a:gd name="T57" fmla="*/ 0 h 303"/>
                    <a:gd name="T58" fmla="*/ 0 w 414"/>
                    <a:gd name="T59" fmla="*/ 0 h 303"/>
                    <a:gd name="T60" fmla="*/ 0 w 414"/>
                    <a:gd name="T61" fmla="*/ 0 h 303"/>
                    <a:gd name="T62" fmla="*/ 0 w 414"/>
                    <a:gd name="T63" fmla="*/ 0 h 303"/>
                    <a:gd name="T64" fmla="*/ 0 w 414"/>
                    <a:gd name="T65" fmla="*/ 0 h 303"/>
                    <a:gd name="T66" fmla="*/ 0 w 414"/>
                    <a:gd name="T67" fmla="*/ 0 h 303"/>
                    <a:gd name="T68" fmla="*/ 0 w 414"/>
                    <a:gd name="T69" fmla="*/ 0 h 303"/>
                    <a:gd name="T70" fmla="*/ 0 w 414"/>
                    <a:gd name="T71" fmla="*/ 0 h 303"/>
                    <a:gd name="T72" fmla="*/ 0 w 414"/>
                    <a:gd name="T73" fmla="*/ 0 h 303"/>
                    <a:gd name="T74" fmla="*/ 0 w 414"/>
                    <a:gd name="T75" fmla="*/ 0 h 303"/>
                    <a:gd name="T76" fmla="*/ 0 w 414"/>
                    <a:gd name="T77" fmla="*/ 0 h 303"/>
                    <a:gd name="T78" fmla="*/ 0 w 414"/>
                    <a:gd name="T79" fmla="*/ 0 h 303"/>
                    <a:gd name="T80" fmla="*/ 0 w 414"/>
                    <a:gd name="T81" fmla="*/ 0 h 303"/>
                    <a:gd name="T82" fmla="*/ 0 w 414"/>
                    <a:gd name="T83" fmla="*/ 0 h 303"/>
                    <a:gd name="T84" fmla="*/ 0 w 414"/>
                    <a:gd name="T85" fmla="*/ 0 h 303"/>
                    <a:gd name="T86" fmla="*/ 0 w 414"/>
                    <a:gd name="T87" fmla="*/ 0 h 303"/>
                    <a:gd name="T88" fmla="*/ 0 w 414"/>
                    <a:gd name="T89" fmla="*/ 0 h 30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414"/>
                    <a:gd name="T136" fmla="*/ 0 h 303"/>
                    <a:gd name="T137" fmla="*/ 414 w 414"/>
                    <a:gd name="T138" fmla="*/ 303 h 303"/>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414" h="303">
                      <a:moveTo>
                        <a:pt x="231" y="0"/>
                      </a:moveTo>
                      <a:lnTo>
                        <a:pt x="207" y="2"/>
                      </a:lnTo>
                      <a:lnTo>
                        <a:pt x="182" y="6"/>
                      </a:lnTo>
                      <a:lnTo>
                        <a:pt x="160" y="12"/>
                      </a:lnTo>
                      <a:lnTo>
                        <a:pt x="136" y="21"/>
                      </a:lnTo>
                      <a:lnTo>
                        <a:pt x="115" y="32"/>
                      </a:lnTo>
                      <a:lnTo>
                        <a:pt x="94" y="45"/>
                      </a:lnTo>
                      <a:lnTo>
                        <a:pt x="75" y="62"/>
                      </a:lnTo>
                      <a:lnTo>
                        <a:pt x="58" y="79"/>
                      </a:lnTo>
                      <a:lnTo>
                        <a:pt x="42" y="100"/>
                      </a:lnTo>
                      <a:lnTo>
                        <a:pt x="29" y="123"/>
                      </a:lnTo>
                      <a:lnTo>
                        <a:pt x="18" y="148"/>
                      </a:lnTo>
                      <a:lnTo>
                        <a:pt x="9" y="175"/>
                      </a:lnTo>
                      <a:lnTo>
                        <a:pt x="3" y="203"/>
                      </a:lnTo>
                      <a:lnTo>
                        <a:pt x="0" y="234"/>
                      </a:lnTo>
                      <a:lnTo>
                        <a:pt x="0" y="267"/>
                      </a:lnTo>
                      <a:lnTo>
                        <a:pt x="5" y="303"/>
                      </a:lnTo>
                      <a:lnTo>
                        <a:pt x="33" y="295"/>
                      </a:lnTo>
                      <a:lnTo>
                        <a:pt x="60" y="288"/>
                      </a:lnTo>
                      <a:lnTo>
                        <a:pt x="88" y="280"/>
                      </a:lnTo>
                      <a:lnTo>
                        <a:pt x="116" y="273"/>
                      </a:lnTo>
                      <a:lnTo>
                        <a:pt x="145" y="266"/>
                      </a:lnTo>
                      <a:lnTo>
                        <a:pt x="172" y="260"/>
                      </a:lnTo>
                      <a:lnTo>
                        <a:pt x="200" y="254"/>
                      </a:lnTo>
                      <a:lnTo>
                        <a:pt x="227" y="248"/>
                      </a:lnTo>
                      <a:lnTo>
                        <a:pt x="252" y="242"/>
                      </a:lnTo>
                      <a:lnTo>
                        <a:pt x="279" y="237"/>
                      </a:lnTo>
                      <a:lnTo>
                        <a:pt x="304" y="233"/>
                      </a:lnTo>
                      <a:lnTo>
                        <a:pt x="328" y="228"/>
                      </a:lnTo>
                      <a:lnTo>
                        <a:pt x="350" y="225"/>
                      </a:lnTo>
                      <a:lnTo>
                        <a:pt x="373" y="222"/>
                      </a:lnTo>
                      <a:lnTo>
                        <a:pt x="395" y="221"/>
                      </a:lnTo>
                      <a:lnTo>
                        <a:pt x="414" y="219"/>
                      </a:lnTo>
                      <a:lnTo>
                        <a:pt x="402" y="190"/>
                      </a:lnTo>
                      <a:lnTo>
                        <a:pt x="389" y="161"/>
                      </a:lnTo>
                      <a:lnTo>
                        <a:pt x="374" y="133"/>
                      </a:lnTo>
                      <a:lnTo>
                        <a:pt x="355" y="106"/>
                      </a:lnTo>
                      <a:lnTo>
                        <a:pt x="334" y="81"/>
                      </a:lnTo>
                      <a:lnTo>
                        <a:pt x="312" y="57"/>
                      </a:lnTo>
                      <a:lnTo>
                        <a:pt x="286" y="35"/>
                      </a:lnTo>
                      <a:lnTo>
                        <a:pt x="258" y="15"/>
                      </a:lnTo>
                      <a:lnTo>
                        <a:pt x="252" y="11"/>
                      </a:lnTo>
                      <a:lnTo>
                        <a:pt x="245" y="8"/>
                      </a:lnTo>
                      <a:lnTo>
                        <a:pt x="239" y="3"/>
                      </a:lnTo>
                      <a:lnTo>
                        <a:pt x="231" y="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61" name="Freeform 45">
                  <a:extLst>
                    <a:ext uri="{FF2B5EF4-FFF2-40B4-BE49-F238E27FC236}">
                      <a16:creationId xmlns:a16="http://schemas.microsoft.com/office/drawing/2014/main" id="{9E14A56E-96C7-404A-B5EF-63501B73CC5A}"/>
                    </a:ext>
                  </a:extLst>
                </p:cNvPr>
                <p:cNvSpPr>
                  <a:spLocks/>
                </p:cNvSpPr>
                <p:nvPr/>
              </p:nvSpPr>
              <p:spPr bwMode="auto">
                <a:xfrm>
                  <a:off x="1412" y="2713"/>
                  <a:ext cx="36" cy="67"/>
                </a:xfrm>
                <a:custGeom>
                  <a:avLst/>
                  <a:gdLst>
                    <a:gd name="T0" fmla="*/ 0 w 108"/>
                    <a:gd name="T1" fmla="*/ 0 h 201"/>
                    <a:gd name="T2" fmla="*/ 0 w 108"/>
                    <a:gd name="T3" fmla="*/ 0 h 201"/>
                    <a:gd name="T4" fmla="*/ 0 w 108"/>
                    <a:gd name="T5" fmla="*/ 0 h 201"/>
                    <a:gd name="T6" fmla="*/ 0 w 108"/>
                    <a:gd name="T7" fmla="*/ 0 h 201"/>
                    <a:gd name="T8" fmla="*/ 0 w 108"/>
                    <a:gd name="T9" fmla="*/ 0 h 201"/>
                    <a:gd name="T10" fmla="*/ 0 w 108"/>
                    <a:gd name="T11" fmla="*/ 0 h 201"/>
                    <a:gd name="T12" fmla="*/ 0 w 108"/>
                    <a:gd name="T13" fmla="*/ 0 h 201"/>
                    <a:gd name="T14" fmla="*/ 0 w 108"/>
                    <a:gd name="T15" fmla="*/ 0 h 201"/>
                    <a:gd name="T16" fmla="*/ 0 w 108"/>
                    <a:gd name="T17" fmla="*/ 0 h 201"/>
                    <a:gd name="T18" fmla="*/ 0 w 108"/>
                    <a:gd name="T19" fmla="*/ 0 h 201"/>
                    <a:gd name="T20" fmla="*/ 0 w 108"/>
                    <a:gd name="T21" fmla="*/ 0 h 201"/>
                    <a:gd name="T22" fmla="*/ 0 w 108"/>
                    <a:gd name="T23" fmla="*/ 0 h 201"/>
                    <a:gd name="T24" fmla="*/ 0 w 108"/>
                    <a:gd name="T25" fmla="*/ 0 h 201"/>
                    <a:gd name="T26" fmla="*/ 0 w 108"/>
                    <a:gd name="T27" fmla="*/ 0 h 201"/>
                    <a:gd name="T28" fmla="*/ 0 w 108"/>
                    <a:gd name="T29" fmla="*/ 0 h 201"/>
                    <a:gd name="T30" fmla="*/ 0 w 108"/>
                    <a:gd name="T31" fmla="*/ 0 h 201"/>
                    <a:gd name="T32" fmla="*/ 0 w 108"/>
                    <a:gd name="T33" fmla="*/ 0 h 201"/>
                    <a:gd name="T34" fmla="*/ 0 w 108"/>
                    <a:gd name="T35" fmla="*/ 0 h 201"/>
                    <a:gd name="T36" fmla="*/ 0 w 108"/>
                    <a:gd name="T37" fmla="*/ 0 h 201"/>
                    <a:gd name="T38" fmla="*/ 0 w 108"/>
                    <a:gd name="T39" fmla="*/ 0 h 201"/>
                    <a:gd name="T40" fmla="*/ 0 w 108"/>
                    <a:gd name="T41" fmla="*/ 0 h 201"/>
                    <a:gd name="T42" fmla="*/ 0 w 108"/>
                    <a:gd name="T43" fmla="*/ 0 h 201"/>
                    <a:gd name="T44" fmla="*/ 0 w 108"/>
                    <a:gd name="T45" fmla="*/ 0 h 201"/>
                    <a:gd name="T46" fmla="*/ 0 w 108"/>
                    <a:gd name="T47" fmla="*/ 0 h 20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08"/>
                    <a:gd name="T73" fmla="*/ 0 h 201"/>
                    <a:gd name="T74" fmla="*/ 108 w 108"/>
                    <a:gd name="T75" fmla="*/ 201 h 20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08" h="201">
                      <a:moveTo>
                        <a:pt x="105" y="201"/>
                      </a:moveTo>
                      <a:lnTo>
                        <a:pt x="108" y="171"/>
                      </a:lnTo>
                      <a:lnTo>
                        <a:pt x="105" y="123"/>
                      </a:lnTo>
                      <a:lnTo>
                        <a:pt x="95" y="64"/>
                      </a:lnTo>
                      <a:lnTo>
                        <a:pt x="77" y="0"/>
                      </a:lnTo>
                      <a:lnTo>
                        <a:pt x="76" y="0"/>
                      </a:lnTo>
                      <a:lnTo>
                        <a:pt x="62" y="6"/>
                      </a:lnTo>
                      <a:lnTo>
                        <a:pt x="50" y="12"/>
                      </a:lnTo>
                      <a:lnTo>
                        <a:pt x="40" y="18"/>
                      </a:lnTo>
                      <a:lnTo>
                        <a:pt x="29" y="24"/>
                      </a:lnTo>
                      <a:lnTo>
                        <a:pt x="20" y="28"/>
                      </a:lnTo>
                      <a:lnTo>
                        <a:pt x="11" y="34"/>
                      </a:lnTo>
                      <a:lnTo>
                        <a:pt x="6" y="40"/>
                      </a:lnTo>
                      <a:lnTo>
                        <a:pt x="0" y="45"/>
                      </a:lnTo>
                      <a:lnTo>
                        <a:pt x="0" y="42"/>
                      </a:lnTo>
                      <a:lnTo>
                        <a:pt x="9" y="62"/>
                      </a:lnTo>
                      <a:lnTo>
                        <a:pt x="17" y="83"/>
                      </a:lnTo>
                      <a:lnTo>
                        <a:pt x="29" y="104"/>
                      </a:lnTo>
                      <a:lnTo>
                        <a:pt x="41" y="123"/>
                      </a:lnTo>
                      <a:lnTo>
                        <a:pt x="55" y="143"/>
                      </a:lnTo>
                      <a:lnTo>
                        <a:pt x="70" y="162"/>
                      </a:lnTo>
                      <a:lnTo>
                        <a:pt x="84" y="180"/>
                      </a:lnTo>
                      <a:lnTo>
                        <a:pt x="102" y="196"/>
                      </a:lnTo>
                      <a:lnTo>
                        <a:pt x="105" y="201"/>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62" name="Freeform 46">
                  <a:extLst>
                    <a:ext uri="{FF2B5EF4-FFF2-40B4-BE49-F238E27FC236}">
                      <a16:creationId xmlns:a16="http://schemas.microsoft.com/office/drawing/2014/main" id="{EB39578E-0CCE-8E44-B4D5-C862C4C13E88}"/>
                    </a:ext>
                  </a:extLst>
                </p:cNvPr>
                <p:cNvSpPr>
                  <a:spLocks/>
                </p:cNvSpPr>
                <p:nvPr/>
              </p:nvSpPr>
              <p:spPr bwMode="auto">
                <a:xfrm>
                  <a:off x="1404" y="2661"/>
                  <a:ext cx="30" cy="55"/>
                </a:xfrm>
                <a:custGeom>
                  <a:avLst/>
                  <a:gdLst>
                    <a:gd name="T0" fmla="*/ 0 w 88"/>
                    <a:gd name="T1" fmla="*/ 0 h 167"/>
                    <a:gd name="T2" fmla="*/ 0 w 88"/>
                    <a:gd name="T3" fmla="*/ 0 h 167"/>
                    <a:gd name="T4" fmla="*/ 0 w 88"/>
                    <a:gd name="T5" fmla="*/ 0 h 167"/>
                    <a:gd name="T6" fmla="*/ 0 w 88"/>
                    <a:gd name="T7" fmla="*/ 0 h 167"/>
                    <a:gd name="T8" fmla="*/ 0 w 88"/>
                    <a:gd name="T9" fmla="*/ 0 h 167"/>
                    <a:gd name="T10" fmla="*/ 0 w 88"/>
                    <a:gd name="T11" fmla="*/ 0 h 167"/>
                    <a:gd name="T12" fmla="*/ 0 w 88"/>
                    <a:gd name="T13" fmla="*/ 0 h 167"/>
                    <a:gd name="T14" fmla="*/ 0 w 88"/>
                    <a:gd name="T15" fmla="*/ 0 h 167"/>
                    <a:gd name="T16" fmla="*/ 0 w 88"/>
                    <a:gd name="T17" fmla="*/ 0 h 167"/>
                    <a:gd name="T18" fmla="*/ 0 w 88"/>
                    <a:gd name="T19" fmla="*/ 0 h 167"/>
                    <a:gd name="T20" fmla="*/ 0 w 88"/>
                    <a:gd name="T21" fmla="*/ 0 h 167"/>
                    <a:gd name="T22" fmla="*/ 0 w 88"/>
                    <a:gd name="T23" fmla="*/ 0 h 167"/>
                    <a:gd name="T24" fmla="*/ 0 w 88"/>
                    <a:gd name="T25" fmla="*/ 0 h 167"/>
                    <a:gd name="T26" fmla="*/ 0 w 88"/>
                    <a:gd name="T27" fmla="*/ 0 h 167"/>
                    <a:gd name="T28" fmla="*/ 0 w 88"/>
                    <a:gd name="T29" fmla="*/ 0 h 167"/>
                    <a:gd name="T30" fmla="*/ 0 w 88"/>
                    <a:gd name="T31" fmla="*/ 0 h 167"/>
                    <a:gd name="T32" fmla="*/ 0 w 88"/>
                    <a:gd name="T33" fmla="*/ 0 h 167"/>
                    <a:gd name="T34" fmla="*/ 0 w 88"/>
                    <a:gd name="T35" fmla="*/ 0 h 167"/>
                    <a:gd name="T36" fmla="*/ 0 w 88"/>
                    <a:gd name="T37" fmla="*/ 0 h 167"/>
                    <a:gd name="T38" fmla="*/ 0 w 88"/>
                    <a:gd name="T39" fmla="*/ 0 h 167"/>
                    <a:gd name="T40" fmla="*/ 0 w 88"/>
                    <a:gd name="T41" fmla="*/ 0 h 167"/>
                    <a:gd name="T42" fmla="*/ 0 w 88"/>
                    <a:gd name="T43" fmla="*/ 0 h 167"/>
                    <a:gd name="T44" fmla="*/ 0 w 88"/>
                    <a:gd name="T45" fmla="*/ 0 h 167"/>
                    <a:gd name="T46" fmla="*/ 0 w 88"/>
                    <a:gd name="T47" fmla="*/ 0 h 16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88"/>
                    <a:gd name="T73" fmla="*/ 0 h 167"/>
                    <a:gd name="T74" fmla="*/ 88 w 88"/>
                    <a:gd name="T75" fmla="*/ 167 h 16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88" h="167">
                      <a:moveTo>
                        <a:pt x="3" y="0"/>
                      </a:moveTo>
                      <a:lnTo>
                        <a:pt x="15" y="10"/>
                      </a:lnTo>
                      <a:lnTo>
                        <a:pt x="27" y="22"/>
                      </a:lnTo>
                      <a:lnTo>
                        <a:pt x="39" y="36"/>
                      </a:lnTo>
                      <a:lnTo>
                        <a:pt x="49" y="51"/>
                      </a:lnTo>
                      <a:lnTo>
                        <a:pt x="60" y="67"/>
                      </a:lnTo>
                      <a:lnTo>
                        <a:pt x="70" y="83"/>
                      </a:lnTo>
                      <a:lnTo>
                        <a:pt x="79" y="101"/>
                      </a:lnTo>
                      <a:lnTo>
                        <a:pt x="87" y="121"/>
                      </a:lnTo>
                      <a:lnTo>
                        <a:pt x="88" y="124"/>
                      </a:lnTo>
                      <a:lnTo>
                        <a:pt x="76" y="130"/>
                      </a:lnTo>
                      <a:lnTo>
                        <a:pt x="64" y="134"/>
                      </a:lnTo>
                      <a:lnTo>
                        <a:pt x="54" y="140"/>
                      </a:lnTo>
                      <a:lnTo>
                        <a:pt x="43" y="146"/>
                      </a:lnTo>
                      <a:lnTo>
                        <a:pt x="34" y="152"/>
                      </a:lnTo>
                      <a:lnTo>
                        <a:pt x="27" y="156"/>
                      </a:lnTo>
                      <a:lnTo>
                        <a:pt x="21" y="162"/>
                      </a:lnTo>
                      <a:lnTo>
                        <a:pt x="15" y="167"/>
                      </a:lnTo>
                      <a:lnTo>
                        <a:pt x="12" y="167"/>
                      </a:lnTo>
                      <a:lnTo>
                        <a:pt x="5" y="127"/>
                      </a:lnTo>
                      <a:lnTo>
                        <a:pt x="0" y="85"/>
                      </a:lnTo>
                      <a:lnTo>
                        <a:pt x="0" y="45"/>
                      </a:lnTo>
                      <a:lnTo>
                        <a:pt x="6" y="3"/>
                      </a:lnTo>
                      <a:lnTo>
                        <a:pt x="3" y="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63" name="Freeform 47">
                  <a:extLst>
                    <a:ext uri="{FF2B5EF4-FFF2-40B4-BE49-F238E27FC236}">
                      <a16:creationId xmlns:a16="http://schemas.microsoft.com/office/drawing/2014/main" id="{455E8C34-8603-C940-A508-089293603F6A}"/>
                    </a:ext>
                  </a:extLst>
                </p:cNvPr>
                <p:cNvSpPr>
                  <a:spLocks/>
                </p:cNvSpPr>
                <p:nvPr/>
              </p:nvSpPr>
              <p:spPr bwMode="auto">
                <a:xfrm>
                  <a:off x="1445" y="2701"/>
                  <a:ext cx="138" cy="113"/>
                </a:xfrm>
                <a:custGeom>
                  <a:avLst/>
                  <a:gdLst>
                    <a:gd name="T0" fmla="*/ 0 w 413"/>
                    <a:gd name="T1" fmla="*/ 0 h 338"/>
                    <a:gd name="T2" fmla="*/ 0 w 413"/>
                    <a:gd name="T3" fmla="*/ 0 h 338"/>
                    <a:gd name="T4" fmla="*/ 0 w 413"/>
                    <a:gd name="T5" fmla="*/ 0 h 338"/>
                    <a:gd name="T6" fmla="*/ 0 w 413"/>
                    <a:gd name="T7" fmla="*/ 0 h 338"/>
                    <a:gd name="T8" fmla="*/ 0 w 413"/>
                    <a:gd name="T9" fmla="*/ 0 h 338"/>
                    <a:gd name="T10" fmla="*/ 0 w 413"/>
                    <a:gd name="T11" fmla="*/ 0 h 338"/>
                    <a:gd name="T12" fmla="*/ 0 w 413"/>
                    <a:gd name="T13" fmla="*/ 0 h 338"/>
                    <a:gd name="T14" fmla="*/ 0 w 413"/>
                    <a:gd name="T15" fmla="*/ 0 h 338"/>
                    <a:gd name="T16" fmla="*/ 0 w 413"/>
                    <a:gd name="T17" fmla="*/ 0 h 338"/>
                    <a:gd name="T18" fmla="*/ 0 w 413"/>
                    <a:gd name="T19" fmla="*/ 0 h 338"/>
                    <a:gd name="T20" fmla="*/ 0 w 413"/>
                    <a:gd name="T21" fmla="*/ 0 h 338"/>
                    <a:gd name="T22" fmla="*/ 0 w 413"/>
                    <a:gd name="T23" fmla="*/ 0 h 338"/>
                    <a:gd name="T24" fmla="*/ 0 w 413"/>
                    <a:gd name="T25" fmla="*/ 0 h 338"/>
                    <a:gd name="T26" fmla="*/ 0 w 413"/>
                    <a:gd name="T27" fmla="*/ 0 h 338"/>
                    <a:gd name="T28" fmla="*/ 0 w 413"/>
                    <a:gd name="T29" fmla="*/ 0 h 338"/>
                    <a:gd name="T30" fmla="*/ 0 w 413"/>
                    <a:gd name="T31" fmla="*/ 0 h 338"/>
                    <a:gd name="T32" fmla="*/ 0 w 413"/>
                    <a:gd name="T33" fmla="*/ 0 h 338"/>
                    <a:gd name="T34" fmla="*/ 0 w 413"/>
                    <a:gd name="T35" fmla="*/ 0 h 338"/>
                    <a:gd name="T36" fmla="*/ 0 w 413"/>
                    <a:gd name="T37" fmla="*/ 0 h 338"/>
                    <a:gd name="T38" fmla="*/ 0 w 413"/>
                    <a:gd name="T39" fmla="*/ 0 h 338"/>
                    <a:gd name="T40" fmla="*/ 0 w 413"/>
                    <a:gd name="T41" fmla="*/ 0 h 338"/>
                    <a:gd name="T42" fmla="*/ 0 w 413"/>
                    <a:gd name="T43" fmla="*/ 0 h 338"/>
                    <a:gd name="T44" fmla="*/ 0 w 413"/>
                    <a:gd name="T45" fmla="*/ 0 h 338"/>
                    <a:gd name="T46" fmla="*/ 0 w 413"/>
                    <a:gd name="T47" fmla="*/ 0 h 338"/>
                    <a:gd name="T48" fmla="*/ 0 w 413"/>
                    <a:gd name="T49" fmla="*/ 0 h 338"/>
                    <a:gd name="T50" fmla="*/ 0 w 413"/>
                    <a:gd name="T51" fmla="*/ 0 h 338"/>
                    <a:gd name="T52" fmla="*/ 0 w 413"/>
                    <a:gd name="T53" fmla="*/ 0 h 338"/>
                    <a:gd name="T54" fmla="*/ 0 w 413"/>
                    <a:gd name="T55" fmla="*/ 0 h 338"/>
                    <a:gd name="T56" fmla="*/ 0 w 413"/>
                    <a:gd name="T57" fmla="*/ 0 h 338"/>
                    <a:gd name="T58" fmla="*/ 0 w 413"/>
                    <a:gd name="T59" fmla="*/ 0 h 338"/>
                    <a:gd name="T60" fmla="*/ 0 w 413"/>
                    <a:gd name="T61" fmla="*/ 0 h 338"/>
                    <a:gd name="T62" fmla="*/ 0 w 413"/>
                    <a:gd name="T63" fmla="*/ 0 h 338"/>
                    <a:gd name="T64" fmla="*/ 0 w 413"/>
                    <a:gd name="T65" fmla="*/ 0 h 338"/>
                    <a:gd name="T66" fmla="*/ 0 w 413"/>
                    <a:gd name="T67" fmla="*/ 0 h 338"/>
                    <a:gd name="T68" fmla="*/ 0 w 413"/>
                    <a:gd name="T69" fmla="*/ 0 h 338"/>
                    <a:gd name="T70" fmla="*/ 0 w 413"/>
                    <a:gd name="T71" fmla="*/ 0 h 338"/>
                    <a:gd name="T72" fmla="*/ 0 w 413"/>
                    <a:gd name="T73" fmla="*/ 0 h 338"/>
                    <a:gd name="T74" fmla="*/ 0 w 413"/>
                    <a:gd name="T75" fmla="*/ 0 h 338"/>
                    <a:gd name="T76" fmla="*/ 0 w 413"/>
                    <a:gd name="T77" fmla="*/ 0 h 338"/>
                    <a:gd name="T78" fmla="*/ 0 w 413"/>
                    <a:gd name="T79" fmla="*/ 0 h 338"/>
                    <a:gd name="T80" fmla="*/ 0 w 413"/>
                    <a:gd name="T81" fmla="*/ 0 h 338"/>
                    <a:gd name="T82" fmla="*/ 0 w 413"/>
                    <a:gd name="T83" fmla="*/ 0 h 338"/>
                    <a:gd name="T84" fmla="*/ 0 w 413"/>
                    <a:gd name="T85" fmla="*/ 0 h 338"/>
                    <a:gd name="T86" fmla="*/ 0 w 413"/>
                    <a:gd name="T87" fmla="*/ 0 h 338"/>
                    <a:gd name="T88" fmla="*/ 0 w 413"/>
                    <a:gd name="T89" fmla="*/ 0 h 338"/>
                    <a:gd name="T90" fmla="*/ 0 w 413"/>
                    <a:gd name="T91" fmla="*/ 0 h 338"/>
                    <a:gd name="T92" fmla="*/ 0 w 413"/>
                    <a:gd name="T93" fmla="*/ 0 h 338"/>
                    <a:gd name="T94" fmla="*/ 0 w 413"/>
                    <a:gd name="T95" fmla="*/ 0 h 338"/>
                    <a:gd name="T96" fmla="*/ 0 w 413"/>
                    <a:gd name="T97" fmla="*/ 0 h 338"/>
                    <a:gd name="T98" fmla="*/ 0 w 413"/>
                    <a:gd name="T99" fmla="*/ 0 h 338"/>
                    <a:gd name="T100" fmla="*/ 0 w 413"/>
                    <a:gd name="T101" fmla="*/ 0 h 338"/>
                    <a:gd name="T102" fmla="*/ 0 w 413"/>
                    <a:gd name="T103" fmla="*/ 0 h 33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13"/>
                    <a:gd name="T157" fmla="*/ 0 h 338"/>
                    <a:gd name="T158" fmla="*/ 413 w 413"/>
                    <a:gd name="T159" fmla="*/ 338 h 33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13" h="338">
                      <a:moveTo>
                        <a:pt x="411" y="309"/>
                      </a:moveTo>
                      <a:lnTo>
                        <a:pt x="397" y="311"/>
                      </a:lnTo>
                      <a:lnTo>
                        <a:pt x="377" y="309"/>
                      </a:lnTo>
                      <a:lnTo>
                        <a:pt x="358" y="305"/>
                      </a:lnTo>
                      <a:lnTo>
                        <a:pt x="335" y="299"/>
                      </a:lnTo>
                      <a:lnTo>
                        <a:pt x="312" y="289"/>
                      </a:lnTo>
                      <a:lnTo>
                        <a:pt x="288" y="277"/>
                      </a:lnTo>
                      <a:lnTo>
                        <a:pt x="263" y="262"/>
                      </a:lnTo>
                      <a:lnTo>
                        <a:pt x="237" y="244"/>
                      </a:lnTo>
                      <a:lnTo>
                        <a:pt x="212" y="223"/>
                      </a:lnTo>
                      <a:lnTo>
                        <a:pt x="187" y="199"/>
                      </a:lnTo>
                      <a:lnTo>
                        <a:pt x="163" y="172"/>
                      </a:lnTo>
                      <a:lnTo>
                        <a:pt x="140" y="144"/>
                      </a:lnTo>
                      <a:lnTo>
                        <a:pt x="118" y="111"/>
                      </a:lnTo>
                      <a:lnTo>
                        <a:pt x="99" y="77"/>
                      </a:lnTo>
                      <a:lnTo>
                        <a:pt x="82" y="40"/>
                      </a:lnTo>
                      <a:lnTo>
                        <a:pt x="67" y="0"/>
                      </a:lnTo>
                      <a:lnTo>
                        <a:pt x="58" y="3"/>
                      </a:lnTo>
                      <a:lnTo>
                        <a:pt x="51" y="6"/>
                      </a:lnTo>
                      <a:lnTo>
                        <a:pt x="44" y="9"/>
                      </a:lnTo>
                      <a:lnTo>
                        <a:pt x="35" y="12"/>
                      </a:lnTo>
                      <a:lnTo>
                        <a:pt x="27" y="15"/>
                      </a:lnTo>
                      <a:lnTo>
                        <a:pt x="20" y="18"/>
                      </a:lnTo>
                      <a:lnTo>
                        <a:pt x="12" y="20"/>
                      </a:lnTo>
                      <a:lnTo>
                        <a:pt x="5" y="23"/>
                      </a:lnTo>
                      <a:lnTo>
                        <a:pt x="0" y="25"/>
                      </a:lnTo>
                      <a:lnTo>
                        <a:pt x="21" y="98"/>
                      </a:lnTo>
                      <a:lnTo>
                        <a:pt x="33" y="165"/>
                      </a:lnTo>
                      <a:lnTo>
                        <a:pt x="38" y="219"/>
                      </a:lnTo>
                      <a:lnTo>
                        <a:pt x="33" y="251"/>
                      </a:lnTo>
                      <a:lnTo>
                        <a:pt x="32" y="257"/>
                      </a:lnTo>
                      <a:lnTo>
                        <a:pt x="38" y="262"/>
                      </a:lnTo>
                      <a:lnTo>
                        <a:pt x="44" y="266"/>
                      </a:lnTo>
                      <a:lnTo>
                        <a:pt x="50" y="271"/>
                      </a:lnTo>
                      <a:lnTo>
                        <a:pt x="55" y="274"/>
                      </a:lnTo>
                      <a:lnTo>
                        <a:pt x="76" y="287"/>
                      </a:lnTo>
                      <a:lnTo>
                        <a:pt x="97" y="298"/>
                      </a:lnTo>
                      <a:lnTo>
                        <a:pt x="120" y="308"/>
                      </a:lnTo>
                      <a:lnTo>
                        <a:pt x="142" y="317"/>
                      </a:lnTo>
                      <a:lnTo>
                        <a:pt x="164" y="324"/>
                      </a:lnTo>
                      <a:lnTo>
                        <a:pt x="187" y="329"/>
                      </a:lnTo>
                      <a:lnTo>
                        <a:pt x="210" y="333"/>
                      </a:lnTo>
                      <a:lnTo>
                        <a:pt x="233" y="336"/>
                      </a:lnTo>
                      <a:lnTo>
                        <a:pt x="257" y="338"/>
                      </a:lnTo>
                      <a:lnTo>
                        <a:pt x="279" y="338"/>
                      </a:lnTo>
                      <a:lnTo>
                        <a:pt x="303" y="336"/>
                      </a:lnTo>
                      <a:lnTo>
                        <a:pt x="325" y="335"/>
                      </a:lnTo>
                      <a:lnTo>
                        <a:pt x="347" y="330"/>
                      </a:lnTo>
                      <a:lnTo>
                        <a:pt x="370" y="326"/>
                      </a:lnTo>
                      <a:lnTo>
                        <a:pt x="392" y="318"/>
                      </a:lnTo>
                      <a:lnTo>
                        <a:pt x="413" y="311"/>
                      </a:lnTo>
                      <a:lnTo>
                        <a:pt x="411" y="309"/>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64" name="Freeform 48">
                  <a:extLst>
                    <a:ext uri="{FF2B5EF4-FFF2-40B4-BE49-F238E27FC236}">
                      <a16:creationId xmlns:a16="http://schemas.microsoft.com/office/drawing/2014/main" id="{93E6665F-501B-824A-A369-A25120A24036}"/>
                    </a:ext>
                  </a:extLst>
                </p:cNvPr>
                <p:cNvSpPr>
                  <a:spLocks/>
                </p:cNvSpPr>
                <p:nvPr/>
              </p:nvSpPr>
              <p:spPr bwMode="auto">
                <a:xfrm>
                  <a:off x="1408" y="2560"/>
                  <a:ext cx="86" cy="138"/>
                </a:xfrm>
                <a:custGeom>
                  <a:avLst/>
                  <a:gdLst>
                    <a:gd name="T0" fmla="*/ 0 w 258"/>
                    <a:gd name="T1" fmla="*/ 0 h 415"/>
                    <a:gd name="T2" fmla="*/ 0 w 258"/>
                    <a:gd name="T3" fmla="*/ 0 h 415"/>
                    <a:gd name="T4" fmla="*/ 0 w 258"/>
                    <a:gd name="T5" fmla="*/ 0 h 415"/>
                    <a:gd name="T6" fmla="*/ 0 w 258"/>
                    <a:gd name="T7" fmla="*/ 0 h 415"/>
                    <a:gd name="T8" fmla="*/ 0 w 258"/>
                    <a:gd name="T9" fmla="*/ 0 h 415"/>
                    <a:gd name="T10" fmla="*/ 0 w 258"/>
                    <a:gd name="T11" fmla="*/ 0 h 415"/>
                    <a:gd name="T12" fmla="*/ 0 w 258"/>
                    <a:gd name="T13" fmla="*/ 0 h 415"/>
                    <a:gd name="T14" fmla="*/ 0 w 258"/>
                    <a:gd name="T15" fmla="*/ 0 h 415"/>
                    <a:gd name="T16" fmla="*/ 0 w 258"/>
                    <a:gd name="T17" fmla="*/ 0 h 415"/>
                    <a:gd name="T18" fmla="*/ 0 w 258"/>
                    <a:gd name="T19" fmla="*/ 0 h 415"/>
                    <a:gd name="T20" fmla="*/ 0 w 258"/>
                    <a:gd name="T21" fmla="*/ 0 h 415"/>
                    <a:gd name="T22" fmla="*/ 0 w 258"/>
                    <a:gd name="T23" fmla="*/ 0 h 415"/>
                    <a:gd name="T24" fmla="*/ 0 w 258"/>
                    <a:gd name="T25" fmla="*/ 0 h 415"/>
                    <a:gd name="T26" fmla="*/ 0 w 258"/>
                    <a:gd name="T27" fmla="*/ 0 h 415"/>
                    <a:gd name="T28" fmla="*/ 0 w 258"/>
                    <a:gd name="T29" fmla="*/ 0 h 415"/>
                    <a:gd name="T30" fmla="*/ 0 w 258"/>
                    <a:gd name="T31" fmla="*/ 0 h 415"/>
                    <a:gd name="T32" fmla="*/ 0 w 258"/>
                    <a:gd name="T33" fmla="*/ 0 h 415"/>
                    <a:gd name="T34" fmla="*/ 0 w 258"/>
                    <a:gd name="T35" fmla="*/ 0 h 415"/>
                    <a:gd name="T36" fmla="*/ 0 w 258"/>
                    <a:gd name="T37" fmla="*/ 0 h 415"/>
                    <a:gd name="T38" fmla="*/ 0 w 258"/>
                    <a:gd name="T39" fmla="*/ 0 h 415"/>
                    <a:gd name="T40" fmla="*/ 0 w 258"/>
                    <a:gd name="T41" fmla="*/ 0 h 415"/>
                    <a:gd name="T42" fmla="*/ 0 w 258"/>
                    <a:gd name="T43" fmla="*/ 0 h 415"/>
                    <a:gd name="T44" fmla="*/ 0 w 258"/>
                    <a:gd name="T45" fmla="*/ 0 h 415"/>
                    <a:gd name="T46" fmla="*/ 0 w 258"/>
                    <a:gd name="T47" fmla="*/ 0 h 415"/>
                    <a:gd name="T48" fmla="*/ 0 w 258"/>
                    <a:gd name="T49" fmla="*/ 0 h 415"/>
                    <a:gd name="T50" fmla="*/ 0 w 258"/>
                    <a:gd name="T51" fmla="*/ 0 h 415"/>
                    <a:gd name="T52" fmla="*/ 0 w 258"/>
                    <a:gd name="T53" fmla="*/ 0 h 415"/>
                    <a:gd name="T54" fmla="*/ 0 w 258"/>
                    <a:gd name="T55" fmla="*/ 0 h 415"/>
                    <a:gd name="T56" fmla="*/ 0 w 258"/>
                    <a:gd name="T57" fmla="*/ 0 h 415"/>
                    <a:gd name="T58" fmla="*/ 0 w 258"/>
                    <a:gd name="T59" fmla="*/ 0 h 415"/>
                    <a:gd name="T60" fmla="*/ 0 w 258"/>
                    <a:gd name="T61" fmla="*/ 0 h 415"/>
                    <a:gd name="T62" fmla="*/ 0 w 258"/>
                    <a:gd name="T63" fmla="*/ 0 h 415"/>
                    <a:gd name="T64" fmla="*/ 0 w 258"/>
                    <a:gd name="T65" fmla="*/ 0 h 415"/>
                    <a:gd name="T66" fmla="*/ 0 w 258"/>
                    <a:gd name="T67" fmla="*/ 0 h 415"/>
                    <a:gd name="T68" fmla="*/ 0 w 258"/>
                    <a:gd name="T69" fmla="*/ 0 h 415"/>
                    <a:gd name="T70" fmla="*/ 0 w 258"/>
                    <a:gd name="T71" fmla="*/ 0 h 415"/>
                    <a:gd name="T72" fmla="*/ 0 w 258"/>
                    <a:gd name="T73" fmla="*/ 0 h 415"/>
                    <a:gd name="T74" fmla="*/ 0 w 258"/>
                    <a:gd name="T75" fmla="*/ 0 h 415"/>
                    <a:gd name="T76" fmla="*/ 0 w 258"/>
                    <a:gd name="T77" fmla="*/ 0 h 415"/>
                    <a:gd name="T78" fmla="*/ 0 w 258"/>
                    <a:gd name="T79" fmla="*/ 0 h 415"/>
                    <a:gd name="T80" fmla="*/ 0 w 258"/>
                    <a:gd name="T81" fmla="*/ 0 h 415"/>
                    <a:gd name="T82" fmla="*/ 0 w 258"/>
                    <a:gd name="T83" fmla="*/ 0 h 415"/>
                    <a:gd name="T84" fmla="*/ 0 w 258"/>
                    <a:gd name="T85" fmla="*/ 0 h 41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58"/>
                    <a:gd name="T130" fmla="*/ 0 h 415"/>
                    <a:gd name="T131" fmla="*/ 258 w 258"/>
                    <a:gd name="T132" fmla="*/ 415 h 41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58" h="415">
                      <a:moveTo>
                        <a:pt x="164" y="390"/>
                      </a:moveTo>
                      <a:lnTo>
                        <a:pt x="149" y="309"/>
                      </a:lnTo>
                      <a:lnTo>
                        <a:pt x="146" y="238"/>
                      </a:lnTo>
                      <a:lnTo>
                        <a:pt x="154" y="177"/>
                      </a:lnTo>
                      <a:lnTo>
                        <a:pt x="168" y="125"/>
                      </a:lnTo>
                      <a:lnTo>
                        <a:pt x="188" y="82"/>
                      </a:lnTo>
                      <a:lnTo>
                        <a:pt x="210" y="46"/>
                      </a:lnTo>
                      <a:lnTo>
                        <a:pt x="235" y="19"/>
                      </a:lnTo>
                      <a:lnTo>
                        <a:pt x="258" y="0"/>
                      </a:lnTo>
                      <a:lnTo>
                        <a:pt x="228" y="12"/>
                      </a:lnTo>
                      <a:lnTo>
                        <a:pt x="198" y="25"/>
                      </a:lnTo>
                      <a:lnTo>
                        <a:pt x="170" y="41"/>
                      </a:lnTo>
                      <a:lnTo>
                        <a:pt x="143" y="59"/>
                      </a:lnTo>
                      <a:lnTo>
                        <a:pt x="118" y="80"/>
                      </a:lnTo>
                      <a:lnTo>
                        <a:pt x="94" y="104"/>
                      </a:lnTo>
                      <a:lnTo>
                        <a:pt x="72" y="129"/>
                      </a:lnTo>
                      <a:lnTo>
                        <a:pt x="52" y="158"/>
                      </a:lnTo>
                      <a:lnTo>
                        <a:pt x="43" y="171"/>
                      </a:lnTo>
                      <a:lnTo>
                        <a:pt x="36" y="186"/>
                      </a:lnTo>
                      <a:lnTo>
                        <a:pt x="28" y="201"/>
                      </a:lnTo>
                      <a:lnTo>
                        <a:pt x="21" y="214"/>
                      </a:lnTo>
                      <a:lnTo>
                        <a:pt x="15" y="229"/>
                      </a:lnTo>
                      <a:lnTo>
                        <a:pt x="9" y="244"/>
                      </a:lnTo>
                      <a:lnTo>
                        <a:pt x="5" y="259"/>
                      </a:lnTo>
                      <a:lnTo>
                        <a:pt x="0" y="274"/>
                      </a:lnTo>
                      <a:lnTo>
                        <a:pt x="15" y="286"/>
                      </a:lnTo>
                      <a:lnTo>
                        <a:pt x="28" y="301"/>
                      </a:lnTo>
                      <a:lnTo>
                        <a:pt x="43" y="315"/>
                      </a:lnTo>
                      <a:lnTo>
                        <a:pt x="55" y="333"/>
                      </a:lnTo>
                      <a:lnTo>
                        <a:pt x="67" y="353"/>
                      </a:lnTo>
                      <a:lnTo>
                        <a:pt x="79" y="373"/>
                      </a:lnTo>
                      <a:lnTo>
                        <a:pt x="90" y="394"/>
                      </a:lnTo>
                      <a:lnTo>
                        <a:pt x="98" y="415"/>
                      </a:lnTo>
                      <a:lnTo>
                        <a:pt x="106" y="412"/>
                      </a:lnTo>
                      <a:lnTo>
                        <a:pt x="113" y="409"/>
                      </a:lnTo>
                      <a:lnTo>
                        <a:pt x="121" y="406"/>
                      </a:lnTo>
                      <a:lnTo>
                        <a:pt x="130" y="402"/>
                      </a:lnTo>
                      <a:lnTo>
                        <a:pt x="137" y="399"/>
                      </a:lnTo>
                      <a:lnTo>
                        <a:pt x="146" y="396"/>
                      </a:lnTo>
                      <a:lnTo>
                        <a:pt x="154" y="393"/>
                      </a:lnTo>
                      <a:lnTo>
                        <a:pt x="162" y="390"/>
                      </a:lnTo>
                      <a:lnTo>
                        <a:pt x="164" y="39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65" name="Freeform 49">
                  <a:extLst>
                    <a:ext uri="{FF2B5EF4-FFF2-40B4-BE49-F238E27FC236}">
                      <a16:creationId xmlns:a16="http://schemas.microsoft.com/office/drawing/2014/main" id="{79C30646-F575-CB4D-BE52-1EE4B875C9DC}"/>
                    </a:ext>
                  </a:extLst>
                </p:cNvPr>
                <p:cNvSpPr>
                  <a:spLocks/>
                </p:cNvSpPr>
                <p:nvPr/>
              </p:nvSpPr>
              <p:spPr bwMode="auto">
                <a:xfrm>
                  <a:off x="1477" y="2686"/>
                  <a:ext cx="170" cy="113"/>
                </a:xfrm>
                <a:custGeom>
                  <a:avLst/>
                  <a:gdLst>
                    <a:gd name="T0" fmla="*/ 0 w 510"/>
                    <a:gd name="T1" fmla="*/ 0 h 337"/>
                    <a:gd name="T2" fmla="*/ 0 w 510"/>
                    <a:gd name="T3" fmla="*/ 0 h 337"/>
                    <a:gd name="T4" fmla="*/ 0 w 510"/>
                    <a:gd name="T5" fmla="*/ 0 h 337"/>
                    <a:gd name="T6" fmla="*/ 0 w 510"/>
                    <a:gd name="T7" fmla="*/ 0 h 337"/>
                    <a:gd name="T8" fmla="*/ 0 w 510"/>
                    <a:gd name="T9" fmla="*/ 0 h 337"/>
                    <a:gd name="T10" fmla="*/ 0 w 510"/>
                    <a:gd name="T11" fmla="*/ 0 h 337"/>
                    <a:gd name="T12" fmla="*/ 0 w 510"/>
                    <a:gd name="T13" fmla="*/ 0 h 337"/>
                    <a:gd name="T14" fmla="*/ 0 w 510"/>
                    <a:gd name="T15" fmla="*/ 0 h 337"/>
                    <a:gd name="T16" fmla="*/ 0 w 510"/>
                    <a:gd name="T17" fmla="*/ 0 h 337"/>
                    <a:gd name="T18" fmla="*/ 0 w 510"/>
                    <a:gd name="T19" fmla="*/ 0 h 337"/>
                    <a:gd name="T20" fmla="*/ 0 w 510"/>
                    <a:gd name="T21" fmla="*/ 0 h 337"/>
                    <a:gd name="T22" fmla="*/ 0 w 510"/>
                    <a:gd name="T23" fmla="*/ 0 h 337"/>
                    <a:gd name="T24" fmla="*/ 0 w 510"/>
                    <a:gd name="T25" fmla="*/ 0 h 337"/>
                    <a:gd name="T26" fmla="*/ 0 w 510"/>
                    <a:gd name="T27" fmla="*/ 0 h 337"/>
                    <a:gd name="T28" fmla="*/ 0 w 510"/>
                    <a:gd name="T29" fmla="*/ 0 h 337"/>
                    <a:gd name="T30" fmla="*/ 0 w 510"/>
                    <a:gd name="T31" fmla="*/ 0 h 337"/>
                    <a:gd name="T32" fmla="*/ 0 w 510"/>
                    <a:gd name="T33" fmla="*/ 0 h 337"/>
                    <a:gd name="T34" fmla="*/ 0 w 510"/>
                    <a:gd name="T35" fmla="*/ 0 h 337"/>
                    <a:gd name="T36" fmla="*/ 0 w 510"/>
                    <a:gd name="T37" fmla="*/ 0 h 337"/>
                    <a:gd name="T38" fmla="*/ 0 w 510"/>
                    <a:gd name="T39" fmla="*/ 0 h 337"/>
                    <a:gd name="T40" fmla="*/ 0 w 510"/>
                    <a:gd name="T41" fmla="*/ 0 h 337"/>
                    <a:gd name="T42" fmla="*/ 0 w 510"/>
                    <a:gd name="T43" fmla="*/ 0 h 337"/>
                    <a:gd name="T44" fmla="*/ 0 w 510"/>
                    <a:gd name="T45" fmla="*/ 0 h 337"/>
                    <a:gd name="T46" fmla="*/ 0 w 510"/>
                    <a:gd name="T47" fmla="*/ 0 h 337"/>
                    <a:gd name="T48" fmla="*/ 0 w 510"/>
                    <a:gd name="T49" fmla="*/ 0 h 337"/>
                    <a:gd name="T50" fmla="*/ 0 w 510"/>
                    <a:gd name="T51" fmla="*/ 0 h 337"/>
                    <a:gd name="T52" fmla="*/ 0 w 510"/>
                    <a:gd name="T53" fmla="*/ 0 h 337"/>
                    <a:gd name="T54" fmla="*/ 0 w 510"/>
                    <a:gd name="T55" fmla="*/ 0 h 337"/>
                    <a:gd name="T56" fmla="*/ 0 w 510"/>
                    <a:gd name="T57" fmla="*/ 0 h 337"/>
                    <a:gd name="T58" fmla="*/ 0 w 510"/>
                    <a:gd name="T59" fmla="*/ 0 h 337"/>
                    <a:gd name="T60" fmla="*/ 0 w 510"/>
                    <a:gd name="T61" fmla="*/ 0 h 337"/>
                    <a:gd name="T62" fmla="*/ 0 w 510"/>
                    <a:gd name="T63" fmla="*/ 0 h 337"/>
                    <a:gd name="T64" fmla="*/ 0 w 510"/>
                    <a:gd name="T65" fmla="*/ 0 h 337"/>
                    <a:gd name="T66" fmla="*/ 0 w 510"/>
                    <a:gd name="T67" fmla="*/ 0 h 337"/>
                    <a:gd name="T68" fmla="*/ 0 w 510"/>
                    <a:gd name="T69" fmla="*/ 0 h 337"/>
                    <a:gd name="T70" fmla="*/ 0 w 510"/>
                    <a:gd name="T71" fmla="*/ 0 h 337"/>
                    <a:gd name="T72" fmla="*/ 0 w 510"/>
                    <a:gd name="T73" fmla="*/ 0 h 337"/>
                    <a:gd name="T74" fmla="*/ 0 w 510"/>
                    <a:gd name="T75" fmla="*/ 0 h 337"/>
                    <a:gd name="T76" fmla="*/ 0 w 510"/>
                    <a:gd name="T77" fmla="*/ 0 h 337"/>
                    <a:gd name="T78" fmla="*/ 0 w 510"/>
                    <a:gd name="T79" fmla="*/ 0 h 337"/>
                    <a:gd name="T80" fmla="*/ 0 w 510"/>
                    <a:gd name="T81" fmla="*/ 0 h 337"/>
                    <a:gd name="T82" fmla="*/ 0 w 510"/>
                    <a:gd name="T83" fmla="*/ 0 h 337"/>
                    <a:gd name="T84" fmla="*/ 0 w 510"/>
                    <a:gd name="T85" fmla="*/ 0 h 337"/>
                    <a:gd name="T86" fmla="*/ 0 w 510"/>
                    <a:gd name="T87" fmla="*/ 0 h 337"/>
                    <a:gd name="T88" fmla="*/ 0 w 510"/>
                    <a:gd name="T89" fmla="*/ 0 h 337"/>
                    <a:gd name="T90" fmla="*/ 0 w 510"/>
                    <a:gd name="T91" fmla="*/ 0 h 337"/>
                    <a:gd name="T92" fmla="*/ 0 w 510"/>
                    <a:gd name="T93" fmla="*/ 0 h 337"/>
                    <a:gd name="T94" fmla="*/ 0 w 510"/>
                    <a:gd name="T95" fmla="*/ 0 h 337"/>
                    <a:gd name="T96" fmla="*/ 0 w 510"/>
                    <a:gd name="T97" fmla="*/ 0 h 337"/>
                    <a:gd name="T98" fmla="*/ 0 w 510"/>
                    <a:gd name="T99" fmla="*/ 0 h 33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510"/>
                    <a:gd name="T151" fmla="*/ 0 h 337"/>
                    <a:gd name="T152" fmla="*/ 510 w 510"/>
                    <a:gd name="T153" fmla="*/ 337 h 33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510" h="337">
                      <a:moveTo>
                        <a:pt x="0" y="33"/>
                      </a:moveTo>
                      <a:lnTo>
                        <a:pt x="15" y="73"/>
                      </a:lnTo>
                      <a:lnTo>
                        <a:pt x="33" y="111"/>
                      </a:lnTo>
                      <a:lnTo>
                        <a:pt x="52" y="146"/>
                      </a:lnTo>
                      <a:lnTo>
                        <a:pt x="75" y="178"/>
                      </a:lnTo>
                      <a:lnTo>
                        <a:pt x="98" y="206"/>
                      </a:lnTo>
                      <a:lnTo>
                        <a:pt x="124" y="231"/>
                      </a:lnTo>
                      <a:lnTo>
                        <a:pt x="151" y="255"/>
                      </a:lnTo>
                      <a:lnTo>
                        <a:pt x="177" y="274"/>
                      </a:lnTo>
                      <a:lnTo>
                        <a:pt x="203" y="291"/>
                      </a:lnTo>
                      <a:lnTo>
                        <a:pt x="230" y="306"/>
                      </a:lnTo>
                      <a:lnTo>
                        <a:pt x="255" y="318"/>
                      </a:lnTo>
                      <a:lnTo>
                        <a:pt x="280" y="327"/>
                      </a:lnTo>
                      <a:lnTo>
                        <a:pt x="303" y="333"/>
                      </a:lnTo>
                      <a:lnTo>
                        <a:pt x="323" y="336"/>
                      </a:lnTo>
                      <a:lnTo>
                        <a:pt x="341" y="337"/>
                      </a:lnTo>
                      <a:lnTo>
                        <a:pt x="358" y="336"/>
                      </a:lnTo>
                      <a:lnTo>
                        <a:pt x="378" y="324"/>
                      </a:lnTo>
                      <a:lnTo>
                        <a:pt x="399" y="310"/>
                      </a:lnTo>
                      <a:lnTo>
                        <a:pt x="420" y="294"/>
                      </a:lnTo>
                      <a:lnTo>
                        <a:pt x="441" y="277"/>
                      </a:lnTo>
                      <a:lnTo>
                        <a:pt x="459" y="260"/>
                      </a:lnTo>
                      <a:lnTo>
                        <a:pt x="478" y="240"/>
                      </a:lnTo>
                      <a:lnTo>
                        <a:pt x="495" y="221"/>
                      </a:lnTo>
                      <a:lnTo>
                        <a:pt x="510" y="200"/>
                      </a:lnTo>
                      <a:lnTo>
                        <a:pt x="492" y="209"/>
                      </a:lnTo>
                      <a:lnTo>
                        <a:pt x="471" y="218"/>
                      </a:lnTo>
                      <a:lnTo>
                        <a:pt x="446" y="224"/>
                      </a:lnTo>
                      <a:lnTo>
                        <a:pt x="419" y="227"/>
                      </a:lnTo>
                      <a:lnTo>
                        <a:pt x="389" y="228"/>
                      </a:lnTo>
                      <a:lnTo>
                        <a:pt x="359" y="227"/>
                      </a:lnTo>
                      <a:lnTo>
                        <a:pt x="328" y="222"/>
                      </a:lnTo>
                      <a:lnTo>
                        <a:pt x="297" y="213"/>
                      </a:lnTo>
                      <a:lnTo>
                        <a:pt x="265" y="203"/>
                      </a:lnTo>
                      <a:lnTo>
                        <a:pt x="234" y="188"/>
                      </a:lnTo>
                      <a:lnTo>
                        <a:pt x="206" y="169"/>
                      </a:lnTo>
                      <a:lnTo>
                        <a:pt x="179" y="145"/>
                      </a:lnTo>
                      <a:lnTo>
                        <a:pt x="154" y="117"/>
                      </a:lnTo>
                      <a:lnTo>
                        <a:pt x="133" y="82"/>
                      </a:lnTo>
                      <a:lnTo>
                        <a:pt x="115" y="44"/>
                      </a:lnTo>
                      <a:lnTo>
                        <a:pt x="101" y="0"/>
                      </a:lnTo>
                      <a:lnTo>
                        <a:pt x="88" y="5"/>
                      </a:lnTo>
                      <a:lnTo>
                        <a:pt x="76" y="8"/>
                      </a:lnTo>
                      <a:lnTo>
                        <a:pt x="63" y="12"/>
                      </a:lnTo>
                      <a:lnTo>
                        <a:pt x="51" y="17"/>
                      </a:lnTo>
                      <a:lnTo>
                        <a:pt x="37" y="20"/>
                      </a:lnTo>
                      <a:lnTo>
                        <a:pt x="25" y="24"/>
                      </a:lnTo>
                      <a:lnTo>
                        <a:pt x="14" y="29"/>
                      </a:lnTo>
                      <a:lnTo>
                        <a:pt x="2" y="33"/>
                      </a:lnTo>
                      <a:lnTo>
                        <a:pt x="0" y="33"/>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66" name="Freeform 50">
                  <a:extLst>
                    <a:ext uri="{FF2B5EF4-FFF2-40B4-BE49-F238E27FC236}">
                      <a16:creationId xmlns:a16="http://schemas.microsoft.com/office/drawing/2014/main" id="{DDC8F046-C4CF-AA44-A84C-24B0B1303CCA}"/>
                    </a:ext>
                  </a:extLst>
                </p:cNvPr>
                <p:cNvSpPr>
                  <a:spLocks/>
                </p:cNvSpPr>
                <p:nvPr/>
              </p:nvSpPr>
              <p:spPr bwMode="auto">
                <a:xfrm>
                  <a:off x="1470" y="2553"/>
                  <a:ext cx="111" cy="132"/>
                </a:xfrm>
                <a:custGeom>
                  <a:avLst/>
                  <a:gdLst>
                    <a:gd name="T0" fmla="*/ 0 w 331"/>
                    <a:gd name="T1" fmla="*/ 0 h 396"/>
                    <a:gd name="T2" fmla="*/ 0 w 331"/>
                    <a:gd name="T3" fmla="*/ 0 h 396"/>
                    <a:gd name="T4" fmla="*/ 0 w 331"/>
                    <a:gd name="T5" fmla="*/ 0 h 396"/>
                    <a:gd name="T6" fmla="*/ 0 w 331"/>
                    <a:gd name="T7" fmla="*/ 0 h 396"/>
                    <a:gd name="T8" fmla="*/ 0 w 331"/>
                    <a:gd name="T9" fmla="*/ 0 h 396"/>
                    <a:gd name="T10" fmla="*/ 0 w 331"/>
                    <a:gd name="T11" fmla="*/ 0 h 396"/>
                    <a:gd name="T12" fmla="*/ 0 w 331"/>
                    <a:gd name="T13" fmla="*/ 0 h 396"/>
                    <a:gd name="T14" fmla="*/ 0 w 331"/>
                    <a:gd name="T15" fmla="*/ 0 h 396"/>
                    <a:gd name="T16" fmla="*/ 0 w 331"/>
                    <a:gd name="T17" fmla="*/ 0 h 396"/>
                    <a:gd name="T18" fmla="*/ 0 w 331"/>
                    <a:gd name="T19" fmla="*/ 0 h 396"/>
                    <a:gd name="T20" fmla="*/ 0 w 331"/>
                    <a:gd name="T21" fmla="*/ 0 h 396"/>
                    <a:gd name="T22" fmla="*/ 0 w 331"/>
                    <a:gd name="T23" fmla="*/ 0 h 396"/>
                    <a:gd name="T24" fmla="*/ 0 w 331"/>
                    <a:gd name="T25" fmla="*/ 0 h 396"/>
                    <a:gd name="T26" fmla="*/ 0 w 331"/>
                    <a:gd name="T27" fmla="*/ 0 h 396"/>
                    <a:gd name="T28" fmla="*/ 0 w 331"/>
                    <a:gd name="T29" fmla="*/ 0 h 396"/>
                    <a:gd name="T30" fmla="*/ 0 w 331"/>
                    <a:gd name="T31" fmla="*/ 0 h 396"/>
                    <a:gd name="T32" fmla="*/ 0 w 331"/>
                    <a:gd name="T33" fmla="*/ 0 h 396"/>
                    <a:gd name="T34" fmla="*/ 0 w 331"/>
                    <a:gd name="T35" fmla="*/ 0 h 396"/>
                    <a:gd name="T36" fmla="*/ 0 w 331"/>
                    <a:gd name="T37" fmla="*/ 0 h 396"/>
                    <a:gd name="T38" fmla="*/ 0 w 331"/>
                    <a:gd name="T39" fmla="*/ 0 h 396"/>
                    <a:gd name="T40" fmla="*/ 0 w 331"/>
                    <a:gd name="T41" fmla="*/ 0 h 396"/>
                    <a:gd name="T42" fmla="*/ 0 w 331"/>
                    <a:gd name="T43" fmla="*/ 0 h 396"/>
                    <a:gd name="T44" fmla="*/ 0 w 331"/>
                    <a:gd name="T45" fmla="*/ 0 h 396"/>
                    <a:gd name="T46" fmla="*/ 0 w 331"/>
                    <a:gd name="T47" fmla="*/ 0 h 396"/>
                    <a:gd name="T48" fmla="*/ 0 w 331"/>
                    <a:gd name="T49" fmla="*/ 0 h 396"/>
                    <a:gd name="T50" fmla="*/ 0 w 331"/>
                    <a:gd name="T51" fmla="*/ 0 h 396"/>
                    <a:gd name="T52" fmla="*/ 0 w 331"/>
                    <a:gd name="T53" fmla="*/ 0 h 396"/>
                    <a:gd name="T54" fmla="*/ 0 w 331"/>
                    <a:gd name="T55" fmla="*/ 0 h 396"/>
                    <a:gd name="T56" fmla="*/ 0 w 331"/>
                    <a:gd name="T57" fmla="*/ 0 h 396"/>
                    <a:gd name="T58" fmla="*/ 0 w 331"/>
                    <a:gd name="T59" fmla="*/ 0 h 396"/>
                    <a:gd name="T60" fmla="*/ 0 w 331"/>
                    <a:gd name="T61" fmla="*/ 0 h 396"/>
                    <a:gd name="T62" fmla="*/ 0 w 331"/>
                    <a:gd name="T63" fmla="*/ 0 h 396"/>
                    <a:gd name="T64" fmla="*/ 0 w 331"/>
                    <a:gd name="T65" fmla="*/ 0 h 396"/>
                    <a:gd name="T66" fmla="*/ 0 w 331"/>
                    <a:gd name="T67" fmla="*/ 0 h 396"/>
                    <a:gd name="T68" fmla="*/ 0 w 331"/>
                    <a:gd name="T69" fmla="*/ 0 h 396"/>
                    <a:gd name="T70" fmla="*/ 0 w 331"/>
                    <a:gd name="T71" fmla="*/ 0 h 396"/>
                    <a:gd name="T72" fmla="*/ 0 w 331"/>
                    <a:gd name="T73" fmla="*/ 0 h 396"/>
                    <a:gd name="T74" fmla="*/ 0 w 331"/>
                    <a:gd name="T75" fmla="*/ 0 h 396"/>
                    <a:gd name="T76" fmla="*/ 0 w 331"/>
                    <a:gd name="T77" fmla="*/ 0 h 396"/>
                    <a:gd name="T78" fmla="*/ 0 w 331"/>
                    <a:gd name="T79" fmla="*/ 0 h 396"/>
                    <a:gd name="T80" fmla="*/ 0 w 331"/>
                    <a:gd name="T81" fmla="*/ 0 h 39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31"/>
                    <a:gd name="T124" fmla="*/ 0 h 396"/>
                    <a:gd name="T125" fmla="*/ 331 w 331"/>
                    <a:gd name="T126" fmla="*/ 396 h 39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31" h="396">
                      <a:moveTo>
                        <a:pt x="115" y="364"/>
                      </a:moveTo>
                      <a:lnTo>
                        <a:pt x="111" y="329"/>
                      </a:lnTo>
                      <a:lnTo>
                        <a:pt x="111" y="297"/>
                      </a:lnTo>
                      <a:lnTo>
                        <a:pt x="112" y="264"/>
                      </a:lnTo>
                      <a:lnTo>
                        <a:pt x="116" y="234"/>
                      </a:lnTo>
                      <a:lnTo>
                        <a:pt x="124" y="206"/>
                      </a:lnTo>
                      <a:lnTo>
                        <a:pt x="134" y="179"/>
                      </a:lnTo>
                      <a:lnTo>
                        <a:pt x="146" y="154"/>
                      </a:lnTo>
                      <a:lnTo>
                        <a:pt x="160" y="130"/>
                      </a:lnTo>
                      <a:lnTo>
                        <a:pt x="176" y="109"/>
                      </a:lnTo>
                      <a:lnTo>
                        <a:pt x="194" y="90"/>
                      </a:lnTo>
                      <a:lnTo>
                        <a:pt x="213" y="72"/>
                      </a:lnTo>
                      <a:lnTo>
                        <a:pt x="234" y="58"/>
                      </a:lnTo>
                      <a:lnTo>
                        <a:pt x="257" y="46"/>
                      </a:lnTo>
                      <a:lnTo>
                        <a:pt x="280" y="36"/>
                      </a:lnTo>
                      <a:lnTo>
                        <a:pt x="306" y="30"/>
                      </a:lnTo>
                      <a:lnTo>
                        <a:pt x="331" y="26"/>
                      </a:lnTo>
                      <a:lnTo>
                        <a:pt x="304" y="17"/>
                      </a:lnTo>
                      <a:lnTo>
                        <a:pt x="277" y="9"/>
                      </a:lnTo>
                      <a:lnTo>
                        <a:pt x="251" y="5"/>
                      </a:lnTo>
                      <a:lnTo>
                        <a:pt x="224" y="2"/>
                      </a:lnTo>
                      <a:lnTo>
                        <a:pt x="197" y="0"/>
                      </a:lnTo>
                      <a:lnTo>
                        <a:pt x="169" y="2"/>
                      </a:lnTo>
                      <a:lnTo>
                        <a:pt x="142" y="5"/>
                      </a:lnTo>
                      <a:lnTo>
                        <a:pt x="115" y="9"/>
                      </a:lnTo>
                      <a:lnTo>
                        <a:pt x="93" y="29"/>
                      </a:lnTo>
                      <a:lnTo>
                        <a:pt x="67" y="55"/>
                      </a:lnTo>
                      <a:lnTo>
                        <a:pt x="45" y="91"/>
                      </a:lnTo>
                      <a:lnTo>
                        <a:pt x="24" y="134"/>
                      </a:lnTo>
                      <a:lnTo>
                        <a:pt x="8" y="186"/>
                      </a:lnTo>
                      <a:lnTo>
                        <a:pt x="0" y="248"/>
                      </a:lnTo>
                      <a:lnTo>
                        <a:pt x="0" y="318"/>
                      </a:lnTo>
                      <a:lnTo>
                        <a:pt x="14" y="396"/>
                      </a:lnTo>
                      <a:lnTo>
                        <a:pt x="26" y="392"/>
                      </a:lnTo>
                      <a:lnTo>
                        <a:pt x="38" y="389"/>
                      </a:lnTo>
                      <a:lnTo>
                        <a:pt x="49" y="385"/>
                      </a:lnTo>
                      <a:lnTo>
                        <a:pt x="63" y="380"/>
                      </a:lnTo>
                      <a:lnTo>
                        <a:pt x="75" y="376"/>
                      </a:lnTo>
                      <a:lnTo>
                        <a:pt x="88" y="371"/>
                      </a:lnTo>
                      <a:lnTo>
                        <a:pt x="102" y="368"/>
                      </a:lnTo>
                      <a:lnTo>
                        <a:pt x="115" y="364"/>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7643" name="Group 51">
                <a:extLst>
                  <a:ext uri="{FF2B5EF4-FFF2-40B4-BE49-F238E27FC236}">
                    <a16:creationId xmlns:a16="http://schemas.microsoft.com/office/drawing/2014/main" id="{C749199D-CF0B-D64E-B224-384E825577E1}"/>
                  </a:ext>
                </a:extLst>
              </p:cNvPr>
              <p:cNvGrpSpPr>
                <a:grpSpLocks noChangeAspect="1"/>
              </p:cNvGrpSpPr>
              <p:nvPr/>
            </p:nvGrpSpPr>
            <p:grpSpPr bwMode="auto">
              <a:xfrm>
                <a:off x="3696" y="816"/>
                <a:ext cx="272" cy="283"/>
                <a:chOff x="2874" y="1218"/>
                <a:chExt cx="2021" cy="2100"/>
              </a:xfrm>
            </p:grpSpPr>
            <p:sp>
              <p:nvSpPr>
                <p:cNvPr id="17744" name="Freeform 52">
                  <a:extLst>
                    <a:ext uri="{FF2B5EF4-FFF2-40B4-BE49-F238E27FC236}">
                      <a16:creationId xmlns:a16="http://schemas.microsoft.com/office/drawing/2014/main" id="{6F73A938-325A-1244-9251-F21C3C6E0025}"/>
                    </a:ext>
                  </a:extLst>
                </p:cNvPr>
                <p:cNvSpPr>
                  <a:spLocks noChangeAspect="1"/>
                </p:cNvSpPr>
                <p:nvPr/>
              </p:nvSpPr>
              <p:spPr bwMode="auto">
                <a:xfrm>
                  <a:off x="2932" y="1270"/>
                  <a:ext cx="1895" cy="1952"/>
                </a:xfrm>
                <a:custGeom>
                  <a:avLst/>
                  <a:gdLst>
                    <a:gd name="T0" fmla="*/ 0 w 3791"/>
                    <a:gd name="T1" fmla="*/ 0 h 3904"/>
                    <a:gd name="T2" fmla="*/ 0 w 3791"/>
                    <a:gd name="T3" fmla="*/ 1 h 3904"/>
                    <a:gd name="T4" fmla="*/ 0 w 3791"/>
                    <a:gd name="T5" fmla="*/ 1 h 3904"/>
                    <a:gd name="T6" fmla="*/ 0 w 3791"/>
                    <a:gd name="T7" fmla="*/ 1 h 3904"/>
                    <a:gd name="T8" fmla="*/ 0 w 3791"/>
                    <a:gd name="T9" fmla="*/ 1 h 3904"/>
                    <a:gd name="T10" fmla="*/ 0 w 3791"/>
                    <a:gd name="T11" fmla="*/ 1 h 3904"/>
                    <a:gd name="T12" fmla="*/ 0 w 3791"/>
                    <a:gd name="T13" fmla="*/ 1 h 3904"/>
                    <a:gd name="T14" fmla="*/ 0 w 3791"/>
                    <a:gd name="T15" fmla="*/ 1 h 3904"/>
                    <a:gd name="T16" fmla="*/ 0 w 3791"/>
                    <a:gd name="T17" fmla="*/ 1 h 3904"/>
                    <a:gd name="T18" fmla="*/ 0 w 3791"/>
                    <a:gd name="T19" fmla="*/ 1 h 3904"/>
                    <a:gd name="T20" fmla="*/ 0 w 3791"/>
                    <a:gd name="T21" fmla="*/ 1 h 3904"/>
                    <a:gd name="T22" fmla="*/ 0 w 3791"/>
                    <a:gd name="T23" fmla="*/ 1 h 3904"/>
                    <a:gd name="T24" fmla="*/ 0 w 3791"/>
                    <a:gd name="T25" fmla="*/ 1 h 3904"/>
                    <a:gd name="T26" fmla="*/ 0 w 3791"/>
                    <a:gd name="T27" fmla="*/ 1 h 3904"/>
                    <a:gd name="T28" fmla="*/ 0 w 3791"/>
                    <a:gd name="T29" fmla="*/ 1 h 3904"/>
                    <a:gd name="T30" fmla="*/ 0 w 3791"/>
                    <a:gd name="T31" fmla="*/ 1 h 3904"/>
                    <a:gd name="T32" fmla="*/ 0 w 3791"/>
                    <a:gd name="T33" fmla="*/ 1 h 3904"/>
                    <a:gd name="T34" fmla="*/ 0 w 3791"/>
                    <a:gd name="T35" fmla="*/ 0 h 3904"/>
                    <a:gd name="T36" fmla="*/ 0 w 3791"/>
                    <a:gd name="T37" fmla="*/ 0 h 390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791"/>
                    <a:gd name="T58" fmla="*/ 0 h 3904"/>
                    <a:gd name="T59" fmla="*/ 3791 w 3791"/>
                    <a:gd name="T60" fmla="*/ 3904 h 390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791" h="3904">
                      <a:moveTo>
                        <a:pt x="1637" y="0"/>
                      </a:moveTo>
                      <a:lnTo>
                        <a:pt x="983" y="228"/>
                      </a:lnTo>
                      <a:lnTo>
                        <a:pt x="392" y="724"/>
                      </a:lnTo>
                      <a:lnTo>
                        <a:pt x="29" y="1515"/>
                      </a:lnTo>
                      <a:lnTo>
                        <a:pt x="0" y="2245"/>
                      </a:lnTo>
                      <a:lnTo>
                        <a:pt x="288" y="3045"/>
                      </a:lnTo>
                      <a:lnTo>
                        <a:pt x="578" y="3480"/>
                      </a:lnTo>
                      <a:lnTo>
                        <a:pt x="1246" y="3799"/>
                      </a:lnTo>
                      <a:lnTo>
                        <a:pt x="1884" y="3898"/>
                      </a:lnTo>
                      <a:lnTo>
                        <a:pt x="2441" y="3904"/>
                      </a:lnTo>
                      <a:lnTo>
                        <a:pt x="3150" y="3440"/>
                      </a:lnTo>
                      <a:lnTo>
                        <a:pt x="3633" y="2741"/>
                      </a:lnTo>
                      <a:lnTo>
                        <a:pt x="3791" y="1986"/>
                      </a:lnTo>
                      <a:lnTo>
                        <a:pt x="3701" y="1372"/>
                      </a:lnTo>
                      <a:lnTo>
                        <a:pt x="3439" y="876"/>
                      </a:lnTo>
                      <a:lnTo>
                        <a:pt x="2973" y="397"/>
                      </a:lnTo>
                      <a:lnTo>
                        <a:pt x="2257" y="121"/>
                      </a:lnTo>
                      <a:lnTo>
                        <a:pt x="1637" y="0"/>
                      </a:lnTo>
                      <a:close/>
                    </a:path>
                  </a:pathLst>
                </a:custGeom>
                <a:solidFill>
                  <a:srgbClr val="CC5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45" name="Freeform 53">
                  <a:extLst>
                    <a:ext uri="{FF2B5EF4-FFF2-40B4-BE49-F238E27FC236}">
                      <a16:creationId xmlns:a16="http://schemas.microsoft.com/office/drawing/2014/main" id="{A2D55683-DF3B-7F49-B026-DBF3D60077FD}"/>
                    </a:ext>
                  </a:extLst>
                </p:cNvPr>
                <p:cNvSpPr>
                  <a:spLocks noChangeAspect="1"/>
                </p:cNvSpPr>
                <p:nvPr/>
              </p:nvSpPr>
              <p:spPr bwMode="auto">
                <a:xfrm>
                  <a:off x="3207" y="1456"/>
                  <a:ext cx="1114" cy="1150"/>
                </a:xfrm>
                <a:custGeom>
                  <a:avLst/>
                  <a:gdLst>
                    <a:gd name="T0" fmla="*/ 1 w 2228"/>
                    <a:gd name="T1" fmla="*/ 0 h 2300"/>
                    <a:gd name="T2" fmla="*/ 1 w 2228"/>
                    <a:gd name="T3" fmla="*/ 1 h 2300"/>
                    <a:gd name="T4" fmla="*/ 1 w 2228"/>
                    <a:gd name="T5" fmla="*/ 1 h 2300"/>
                    <a:gd name="T6" fmla="*/ 1 w 2228"/>
                    <a:gd name="T7" fmla="*/ 1 h 2300"/>
                    <a:gd name="T8" fmla="*/ 0 w 2228"/>
                    <a:gd name="T9" fmla="*/ 1 h 2300"/>
                    <a:gd name="T10" fmla="*/ 1 w 2228"/>
                    <a:gd name="T11" fmla="*/ 1 h 2300"/>
                    <a:gd name="T12" fmla="*/ 1 w 2228"/>
                    <a:gd name="T13" fmla="*/ 1 h 2300"/>
                    <a:gd name="T14" fmla="*/ 1 w 2228"/>
                    <a:gd name="T15" fmla="*/ 1 h 2300"/>
                    <a:gd name="T16" fmla="*/ 1 w 2228"/>
                    <a:gd name="T17" fmla="*/ 1 h 2300"/>
                    <a:gd name="T18" fmla="*/ 1 w 2228"/>
                    <a:gd name="T19" fmla="*/ 1 h 2300"/>
                    <a:gd name="T20" fmla="*/ 1 w 2228"/>
                    <a:gd name="T21" fmla="*/ 1 h 2300"/>
                    <a:gd name="T22" fmla="*/ 1 w 2228"/>
                    <a:gd name="T23" fmla="*/ 1 h 2300"/>
                    <a:gd name="T24" fmla="*/ 1 w 2228"/>
                    <a:gd name="T25" fmla="*/ 1 h 2300"/>
                    <a:gd name="T26" fmla="*/ 1 w 2228"/>
                    <a:gd name="T27" fmla="*/ 1 h 2300"/>
                    <a:gd name="T28" fmla="*/ 1 w 2228"/>
                    <a:gd name="T29" fmla="*/ 0 h 2300"/>
                    <a:gd name="T30" fmla="*/ 1 w 2228"/>
                    <a:gd name="T31" fmla="*/ 0 h 230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228"/>
                    <a:gd name="T49" fmla="*/ 0 h 2300"/>
                    <a:gd name="T50" fmla="*/ 2228 w 2228"/>
                    <a:gd name="T51" fmla="*/ 2300 h 230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228" h="2300">
                      <a:moveTo>
                        <a:pt x="1079" y="0"/>
                      </a:moveTo>
                      <a:lnTo>
                        <a:pt x="675" y="128"/>
                      </a:lnTo>
                      <a:lnTo>
                        <a:pt x="351" y="352"/>
                      </a:lnTo>
                      <a:lnTo>
                        <a:pt x="82" y="730"/>
                      </a:lnTo>
                      <a:lnTo>
                        <a:pt x="0" y="1264"/>
                      </a:lnTo>
                      <a:lnTo>
                        <a:pt x="137" y="1836"/>
                      </a:lnTo>
                      <a:lnTo>
                        <a:pt x="680" y="2200"/>
                      </a:lnTo>
                      <a:lnTo>
                        <a:pt x="1273" y="2300"/>
                      </a:lnTo>
                      <a:lnTo>
                        <a:pt x="1859" y="2108"/>
                      </a:lnTo>
                      <a:lnTo>
                        <a:pt x="2155" y="1561"/>
                      </a:lnTo>
                      <a:lnTo>
                        <a:pt x="2228" y="1021"/>
                      </a:lnTo>
                      <a:lnTo>
                        <a:pt x="2167" y="618"/>
                      </a:lnTo>
                      <a:lnTo>
                        <a:pt x="1760" y="160"/>
                      </a:lnTo>
                      <a:lnTo>
                        <a:pt x="1431" y="40"/>
                      </a:lnTo>
                      <a:lnTo>
                        <a:pt x="1079" y="0"/>
                      </a:lnTo>
                      <a:close/>
                    </a:path>
                  </a:pathLst>
                </a:custGeom>
                <a:solidFill>
                  <a:srgbClr val="FF7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46" name="Freeform 54">
                  <a:extLst>
                    <a:ext uri="{FF2B5EF4-FFF2-40B4-BE49-F238E27FC236}">
                      <a16:creationId xmlns:a16="http://schemas.microsoft.com/office/drawing/2014/main" id="{CE4AF111-5C30-E44B-A577-ABB0753DC76C}"/>
                    </a:ext>
                  </a:extLst>
                </p:cNvPr>
                <p:cNvSpPr>
                  <a:spLocks noChangeAspect="1"/>
                </p:cNvSpPr>
                <p:nvPr/>
              </p:nvSpPr>
              <p:spPr bwMode="auto">
                <a:xfrm>
                  <a:off x="2874" y="1218"/>
                  <a:ext cx="1966" cy="2100"/>
                </a:xfrm>
                <a:custGeom>
                  <a:avLst/>
                  <a:gdLst>
                    <a:gd name="T0" fmla="*/ 1 w 3930"/>
                    <a:gd name="T1" fmla="*/ 0 h 4201"/>
                    <a:gd name="T2" fmla="*/ 1 w 3930"/>
                    <a:gd name="T3" fmla="*/ 0 h 4201"/>
                    <a:gd name="T4" fmla="*/ 1 w 3930"/>
                    <a:gd name="T5" fmla="*/ 0 h 4201"/>
                    <a:gd name="T6" fmla="*/ 1 w 3930"/>
                    <a:gd name="T7" fmla="*/ 0 h 4201"/>
                    <a:gd name="T8" fmla="*/ 1 w 3930"/>
                    <a:gd name="T9" fmla="*/ 0 h 4201"/>
                    <a:gd name="T10" fmla="*/ 1 w 3930"/>
                    <a:gd name="T11" fmla="*/ 0 h 4201"/>
                    <a:gd name="T12" fmla="*/ 1 w 3930"/>
                    <a:gd name="T13" fmla="*/ 0 h 4201"/>
                    <a:gd name="T14" fmla="*/ 1 w 3930"/>
                    <a:gd name="T15" fmla="*/ 0 h 4201"/>
                    <a:gd name="T16" fmla="*/ 0 w 3930"/>
                    <a:gd name="T17" fmla="*/ 0 h 4201"/>
                    <a:gd name="T18" fmla="*/ 1 w 3930"/>
                    <a:gd name="T19" fmla="*/ 0 h 4201"/>
                    <a:gd name="T20" fmla="*/ 1 w 3930"/>
                    <a:gd name="T21" fmla="*/ 0 h 4201"/>
                    <a:gd name="T22" fmla="*/ 1 w 3930"/>
                    <a:gd name="T23" fmla="*/ 0 h 4201"/>
                    <a:gd name="T24" fmla="*/ 1 w 3930"/>
                    <a:gd name="T25" fmla="*/ 0 h 4201"/>
                    <a:gd name="T26" fmla="*/ 1 w 3930"/>
                    <a:gd name="T27" fmla="*/ 0 h 4201"/>
                    <a:gd name="T28" fmla="*/ 1 w 3930"/>
                    <a:gd name="T29" fmla="*/ 0 h 4201"/>
                    <a:gd name="T30" fmla="*/ 1 w 3930"/>
                    <a:gd name="T31" fmla="*/ 0 h 4201"/>
                    <a:gd name="T32" fmla="*/ 1 w 3930"/>
                    <a:gd name="T33" fmla="*/ 0 h 4201"/>
                    <a:gd name="T34" fmla="*/ 1 w 3930"/>
                    <a:gd name="T35" fmla="*/ 0 h 4201"/>
                    <a:gd name="T36" fmla="*/ 1 w 3930"/>
                    <a:gd name="T37" fmla="*/ 0 h 4201"/>
                    <a:gd name="T38" fmla="*/ 1 w 3930"/>
                    <a:gd name="T39" fmla="*/ 0 h 4201"/>
                    <a:gd name="T40" fmla="*/ 1 w 3930"/>
                    <a:gd name="T41" fmla="*/ 0 h 4201"/>
                    <a:gd name="T42" fmla="*/ 1 w 3930"/>
                    <a:gd name="T43" fmla="*/ 0 h 4201"/>
                    <a:gd name="T44" fmla="*/ 1 w 3930"/>
                    <a:gd name="T45" fmla="*/ 0 h 4201"/>
                    <a:gd name="T46" fmla="*/ 1 w 3930"/>
                    <a:gd name="T47" fmla="*/ 0 h 4201"/>
                    <a:gd name="T48" fmla="*/ 1 w 3930"/>
                    <a:gd name="T49" fmla="*/ 0 h 4201"/>
                    <a:gd name="T50" fmla="*/ 1 w 3930"/>
                    <a:gd name="T51" fmla="*/ 0 h 4201"/>
                    <a:gd name="T52" fmla="*/ 1 w 3930"/>
                    <a:gd name="T53" fmla="*/ 0 h 4201"/>
                    <a:gd name="T54" fmla="*/ 1 w 3930"/>
                    <a:gd name="T55" fmla="*/ 0 h 4201"/>
                    <a:gd name="T56" fmla="*/ 1 w 3930"/>
                    <a:gd name="T57" fmla="*/ 0 h 4201"/>
                    <a:gd name="T58" fmla="*/ 1 w 3930"/>
                    <a:gd name="T59" fmla="*/ 0 h 4201"/>
                    <a:gd name="T60" fmla="*/ 1 w 3930"/>
                    <a:gd name="T61" fmla="*/ 0 h 4201"/>
                    <a:gd name="T62" fmla="*/ 1 w 3930"/>
                    <a:gd name="T63" fmla="*/ 0 h 4201"/>
                    <a:gd name="T64" fmla="*/ 1 w 3930"/>
                    <a:gd name="T65" fmla="*/ 0 h 4201"/>
                    <a:gd name="T66" fmla="*/ 1 w 3930"/>
                    <a:gd name="T67" fmla="*/ 0 h 4201"/>
                    <a:gd name="T68" fmla="*/ 1 w 3930"/>
                    <a:gd name="T69" fmla="*/ 0 h 4201"/>
                    <a:gd name="T70" fmla="*/ 1 w 3930"/>
                    <a:gd name="T71" fmla="*/ 0 h 4201"/>
                    <a:gd name="T72" fmla="*/ 1 w 3930"/>
                    <a:gd name="T73" fmla="*/ 0 h 4201"/>
                    <a:gd name="T74" fmla="*/ 1 w 3930"/>
                    <a:gd name="T75" fmla="*/ 0 h 4201"/>
                    <a:gd name="T76" fmla="*/ 1 w 3930"/>
                    <a:gd name="T77" fmla="*/ 0 h 4201"/>
                    <a:gd name="T78" fmla="*/ 1 w 3930"/>
                    <a:gd name="T79" fmla="*/ 0 h 4201"/>
                    <a:gd name="T80" fmla="*/ 1 w 3930"/>
                    <a:gd name="T81" fmla="*/ 0 h 4201"/>
                    <a:gd name="T82" fmla="*/ 1 w 3930"/>
                    <a:gd name="T83" fmla="*/ 0 h 420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930"/>
                    <a:gd name="T127" fmla="*/ 0 h 4201"/>
                    <a:gd name="T128" fmla="*/ 3930 w 3930"/>
                    <a:gd name="T129" fmla="*/ 4201 h 420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930" h="4201">
                      <a:moveTo>
                        <a:pt x="2132" y="0"/>
                      </a:moveTo>
                      <a:lnTo>
                        <a:pt x="1678" y="0"/>
                      </a:lnTo>
                      <a:lnTo>
                        <a:pt x="1279" y="105"/>
                      </a:lnTo>
                      <a:lnTo>
                        <a:pt x="832" y="321"/>
                      </a:lnTo>
                      <a:lnTo>
                        <a:pt x="574" y="567"/>
                      </a:lnTo>
                      <a:lnTo>
                        <a:pt x="315" y="869"/>
                      </a:lnTo>
                      <a:lnTo>
                        <a:pt x="119" y="1259"/>
                      </a:lnTo>
                      <a:lnTo>
                        <a:pt x="9" y="1781"/>
                      </a:lnTo>
                      <a:lnTo>
                        <a:pt x="0" y="2310"/>
                      </a:lnTo>
                      <a:lnTo>
                        <a:pt x="119" y="2806"/>
                      </a:lnTo>
                      <a:lnTo>
                        <a:pt x="353" y="3275"/>
                      </a:lnTo>
                      <a:lnTo>
                        <a:pt x="724" y="3718"/>
                      </a:lnTo>
                      <a:lnTo>
                        <a:pt x="1108" y="3988"/>
                      </a:lnTo>
                      <a:lnTo>
                        <a:pt x="1568" y="4161"/>
                      </a:lnTo>
                      <a:lnTo>
                        <a:pt x="2096" y="4201"/>
                      </a:lnTo>
                      <a:lnTo>
                        <a:pt x="2556" y="4134"/>
                      </a:lnTo>
                      <a:lnTo>
                        <a:pt x="2997" y="3857"/>
                      </a:lnTo>
                      <a:lnTo>
                        <a:pt x="3436" y="3484"/>
                      </a:lnTo>
                      <a:lnTo>
                        <a:pt x="3744" y="3074"/>
                      </a:lnTo>
                      <a:lnTo>
                        <a:pt x="3930" y="2659"/>
                      </a:lnTo>
                      <a:lnTo>
                        <a:pt x="3615" y="2832"/>
                      </a:lnTo>
                      <a:lnTo>
                        <a:pt x="3326" y="3230"/>
                      </a:lnTo>
                      <a:lnTo>
                        <a:pt x="3045" y="3597"/>
                      </a:lnTo>
                      <a:lnTo>
                        <a:pt x="2636" y="3847"/>
                      </a:lnTo>
                      <a:lnTo>
                        <a:pt x="2197" y="3944"/>
                      </a:lnTo>
                      <a:lnTo>
                        <a:pt x="1678" y="3950"/>
                      </a:lnTo>
                      <a:lnTo>
                        <a:pt x="1218" y="3762"/>
                      </a:lnTo>
                      <a:lnTo>
                        <a:pt x="933" y="3587"/>
                      </a:lnTo>
                      <a:lnTo>
                        <a:pt x="589" y="3195"/>
                      </a:lnTo>
                      <a:lnTo>
                        <a:pt x="378" y="2806"/>
                      </a:lnTo>
                      <a:lnTo>
                        <a:pt x="260" y="2207"/>
                      </a:lnTo>
                      <a:lnTo>
                        <a:pt x="285" y="1633"/>
                      </a:lnTo>
                      <a:lnTo>
                        <a:pt x="469" y="1198"/>
                      </a:lnTo>
                      <a:lnTo>
                        <a:pt x="739" y="793"/>
                      </a:lnTo>
                      <a:lnTo>
                        <a:pt x="1037" y="538"/>
                      </a:lnTo>
                      <a:lnTo>
                        <a:pt x="1522" y="278"/>
                      </a:lnTo>
                      <a:lnTo>
                        <a:pt x="1938" y="270"/>
                      </a:lnTo>
                      <a:lnTo>
                        <a:pt x="2237" y="278"/>
                      </a:lnTo>
                      <a:lnTo>
                        <a:pt x="2573" y="382"/>
                      </a:lnTo>
                      <a:lnTo>
                        <a:pt x="2455" y="95"/>
                      </a:lnTo>
                      <a:lnTo>
                        <a:pt x="213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47" name="Freeform 55">
                  <a:extLst>
                    <a:ext uri="{FF2B5EF4-FFF2-40B4-BE49-F238E27FC236}">
                      <a16:creationId xmlns:a16="http://schemas.microsoft.com/office/drawing/2014/main" id="{1364C08E-73DD-1C46-AD70-1A6AABB0BEDB}"/>
                    </a:ext>
                  </a:extLst>
                </p:cNvPr>
                <p:cNvSpPr>
                  <a:spLocks noChangeAspect="1"/>
                </p:cNvSpPr>
                <p:nvPr/>
              </p:nvSpPr>
              <p:spPr bwMode="auto">
                <a:xfrm>
                  <a:off x="3953" y="1222"/>
                  <a:ext cx="942" cy="1429"/>
                </a:xfrm>
                <a:custGeom>
                  <a:avLst/>
                  <a:gdLst>
                    <a:gd name="T0" fmla="*/ 0 w 1884"/>
                    <a:gd name="T1" fmla="*/ 0 h 2857"/>
                    <a:gd name="T2" fmla="*/ 1 w 1884"/>
                    <a:gd name="T3" fmla="*/ 1 h 2857"/>
                    <a:gd name="T4" fmla="*/ 1 w 1884"/>
                    <a:gd name="T5" fmla="*/ 1 h 2857"/>
                    <a:gd name="T6" fmla="*/ 1 w 1884"/>
                    <a:gd name="T7" fmla="*/ 1 h 2857"/>
                    <a:gd name="T8" fmla="*/ 1 w 1884"/>
                    <a:gd name="T9" fmla="*/ 1 h 2857"/>
                    <a:gd name="T10" fmla="*/ 1 w 1884"/>
                    <a:gd name="T11" fmla="*/ 1 h 2857"/>
                    <a:gd name="T12" fmla="*/ 1 w 1884"/>
                    <a:gd name="T13" fmla="*/ 1 h 2857"/>
                    <a:gd name="T14" fmla="*/ 1 w 1884"/>
                    <a:gd name="T15" fmla="*/ 1 h 2857"/>
                    <a:gd name="T16" fmla="*/ 1 w 1884"/>
                    <a:gd name="T17" fmla="*/ 1 h 2857"/>
                    <a:gd name="T18" fmla="*/ 1 w 1884"/>
                    <a:gd name="T19" fmla="*/ 1 h 2857"/>
                    <a:gd name="T20" fmla="*/ 1 w 1884"/>
                    <a:gd name="T21" fmla="*/ 1 h 2857"/>
                    <a:gd name="T22" fmla="*/ 1 w 1884"/>
                    <a:gd name="T23" fmla="*/ 1 h 2857"/>
                    <a:gd name="T24" fmla="*/ 1 w 1884"/>
                    <a:gd name="T25" fmla="*/ 1 h 2857"/>
                    <a:gd name="T26" fmla="*/ 1 w 1884"/>
                    <a:gd name="T27" fmla="*/ 1 h 2857"/>
                    <a:gd name="T28" fmla="*/ 1 w 1884"/>
                    <a:gd name="T29" fmla="*/ 1 h 2857"/>
                    <a:gd name="T30" fmla="*/ 1 w 1884"/>
                    <a:gd name="T31" fmla="*/ 1 h 2857"/>
                    <a:gd name="T32" fmla="*/ 1 w 1884"/>
                    <a:gd name="T33" fmla="*/ 1 h 2857"/>
                    <a:gd name="T34" fmla="*/ 1 w 1884"/>
                    <a:gd name="T35" fmla="*/ 1 h 2857"/>
                    <a:gd name="T36" fmla="*/ 1 w 1884"/>
                    <a:gd name="T37" fmla="*/ 1 h 2857"/>
                    <a:gd name="T38" fmla="*/ 1 w 1884"/>
                    <a:gd name="T39" fmla="*/ 1 h 2857"/>
                    <a:gd name="T40" fmla="*/ 0 w 1884"/>
                    <a:gd name="T41" fmla="*/ 0 h 2857"/>
                    <a:gd name="T42" fmla="*/ 0 w 1884"/>
                    <a:gd name="T43" fmla="*/ 0 h 285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884"/>
                    <a:gd name="T67" fmla="*/ 0 h 2857"/>
                    <a:gd name="T68" fmla="*/ 1884 w 1884"/>
                    <a:gd name="T69" fmla="*/ 2857 h 285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884" h="2857">
                      <a:moveTo>
                        <a:pt x="0" y="0"/>
                      </a:moveTo>
                      <a:lnTo>
                        <a:pt x="424" y="114"/>
                      </a:lnTo>
                      <a:lnTo>
                        <a:pt x="848" y="311"/>
                      </a:lnTo>
                      <a:lnTo>
                        <a:pt x="1178" y="557"/>
                      </a:lnTo>
                      <a:lnTo>
                        <a:pt x="1405" y="798"/>
                      </a:lnTo>
                      <a:lnTo>
                        <a:pt x="1663" y="1127"/>
                      </a:lnTo>
                      <a:lnTo>
                        <a:pt x="1829" y="1545"/>
                      </a:lnTo>
                      <a:lnTo>
                        <a:pt x="1884" y="1895"/>
                      </a:lnTo>
                      <a:lnTo>
                        <a:pt x="1853" y="2353"/>
                      </a:lnTo>
                      <a:lnTo>
                        <a:pt x="1733" y="2743"/>
                      </a:lnTo>
                      <a:lnTo>
                        <a:pt x="1445" y="2857"/>
                      </a:lnTo>
                      <a:lnTo>
                        <a:pt x="1593" y="2440"/>
                      </a:lnTo>
                      <a:lnTo>
                        <a:pt x="1663" y="2066"/>
                      </a:lnTo>
                      <a:lnTo>
                        <a:pt x="1657" y="1729"/>
                      </a:lnTo>
                      <a:lnTo>
                        <a:pt x="1547" y="1414"/>
                      </a:lnTo>
                      <a:lnTo>
                        <a:pt x="1382" y="1085"/>
                      </a:lnTo>
                      <a:lnTo>
                        <a:pt x="1068" y="712"/>
                      </a:lnTo>
                      <a:lnTo>
                        <a:pt x="745" y="494"/>
                      </a:lnTo>
                      <a:lnTo>
                        <a:pt x="479" y="382"/>
                      </a:lnTo>
                      <a:lnTo>
                        <a:pt x="276" y="31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48" name="Freeform 56">
                  <a:extLst>
                    <a:ext uri="{FF2B5EF4-FFF2-40B4-BE49-F238E27FC236}">
                      <a16:creationId xmlns:a16="http://schemas.microsoft.com/office/drawing/2014/main" id="{59BA6D37-EC88-EE4A-8AD7-ED41A5C3A43E}"/>
                    </a:ext>
                  </a:extLst>
                </p:cNvPr>
                <p:cNvSpPr>
                  <a:spLocks noChangeAspect="1"/>
                </p:cNvSpPr>
                <p:nvPr/>
              </p:nvSpPr>
              <p:spPr bwMode="auto">
                <a:xfrm>
                  <a:off x="3356" y="1305"/>
                  <a:ext cx="919" cy="1841"/>
                </a:xfrm>
                <a:custGeom>
                  <a:avLst/>
                  <a:gdLst>
                    <a:gd name="T0" fmla="*/ 1 w 1838"/>
                    <a:gd name="T1" fmla="*/ 0 h 3682"/>
                    <a:gd name="T2" fmla="*/ 1 w 1838"/>
                    <a:gd name="T3" fmla="*/ 1 h 3682"/>
                    <a:gd name="T4" fmla="*/ 1 w 1838"/>
                    <a:gd name="T5" fmla="*/ 1 h 3682"/>
                    <a:gd name="T6" fmla="*/ 1 w 1838"/>
                    <a:gd name="T7" fmla="*/ 1 h 3682"/>
                    <a:gd name="T8" fmla="*/ 1 w 1838"/>
                    <a:gd name="T9" fmla="*/ 1 h 3682"/>
                    <a:gd name="T10" fmla="*/ 1 w 1838"/>
                    <a:gd name="T11" fmla="*/ 1 h 3682"/>
                    <a:gd name="T12" fmla="*/ 1 w 1838"/>
                    <a:gd name="T13" fmla="*/ 1 h 3682"/>
                    <a:gd name="T14" fmla="*/ 1 w 1838"/>
                    <a:gd name="T15" fmla="*/ 1 h 3682"/>
                    <a:gd name="T16" fmla="*/ 0 w 1838"/>
                    <a:gd name="T17" fmla="*/ 1 h 3682"/>
                    <a:gd name="T18" fmla="*/ 1 w 1838"/>
                    <a:gd name="T19" fmla="*/ 1 h 3682"/>
                    <a:gd name="T20" fmla="*/ 1 w 1838"/>
                    <a:gd name="T21" fmla="*/ 1 h 3682"/>
                    <a:gd name="T22" fmla="*/ 1 w 1838"/>
                    <a:gd name="T23" fmla="*/ 1 h 3682"/>
                    <a:gd name="T24" fmla="*/ 1 w 1838"/>
                    <a:gd name="T25" fmla="*/ 1 h 3682"/>
                    <a:gd name="T26" fmla="*/ 1 w 1838"/>
                    <a:gd name="T27" fmla="*/ 1 h 3682"/>
                    <a:gd name="T28" fmla="*/ 1 w 1838"/>
                    <a:gd name="T29" fmla="*/ 1 h 3682"/>
                    <a:gd name="T30" fmla="*/ 1 w 1838"/>
                    <a:gd name="T31" fmla="*/ 1 h 3682"/>
                    <a:gd name="T32" fmla="*/ 1 w 1838"/>
                    <a:gd name="T33" fmla="*/ 1 h 3682"/>
                    <a:gd name="T34" fmla="*/ 1 w 1838"/>
                    <a:gd name="T35" fmla="*/ 0 h 3682"/>
                    <a:gd name="T36" fmla="*/ 1 w 1838"/>
                    <a:gd name="T37" fmla="*/ 0 h 368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838"/>
                    <a:gd name="T58" fmla="*/ 0 h 3682"/>
                    <a:gd name="T59" fmla="*/ 1838 w 1838"/>
                    <a:gd name="T60" fmla="*/ 3682 h 368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838" h="3682">
                      <a:moveTo>
                        <a:pt x="1547" y="0"/>
                      </a:moveTo>
                      <a:lnTo>
                        <a:pt x="1610" y="599"/>
                      </a:lnTo>
                      <a:lnTo>
                        <a:pt x="1547" y="1103"/>
                      </a:lnTo>
                      <a:lnTo>
                        <a:pt x="1439" y="1631"/>
                      </a:lnTo>
                      <a:lnTo>
                        <a:pt x="1298" y="2093"/>
                      </a:lnTo>
                      <a:lnTo>
                        <a:pt x="975" y="2587"/>
                      </a:lnTo>
                      <a:lnTo>
                        <a:pt x="675" y="2988"/>
                      </a:lnTo>
                      <a:lnTo>
                        <a:pt x="340" y="3281"/>
                      </a:lnTo>
                      <a:lnTo>
                        <a:pt x="0" y="3568"/>
                      </a:lnTo>
                      <a:lnTo>
                        <a:pt x="145" y="3682"/>
                      </a:lnTo>
                      <a:lnTo>
                        <a:pt x="645" y="3317"/>
                      </a:lnTo>
                      <a:lnTo>
                        <a:pt x="1061" y="2832"/>
                      </a:lnTo>
                      <a:lnTo>
                        <a:pt x="1454" y="2239"/>
                      </a:lnTo>
                      <a:lnTo>
                        <a:pt x="1682" y="1753"/>
                      </a:lnTo>
                      <a:lnTo>
                        <a:pt x="1808" y="1188"/>
                      </a:lnTo>
                      <a:lnTo>
                        <a:pt x="1838" y="720"/>
                      </a:lnTo>
                      <a:lnTo>
                        <a:pt x="1814" y="188"/>
                      </a:lnTo>
                      <a:lnTo>
                        <a:pt x="154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49" name="Freeform 57">
                  <a:extLst>
                    <a:ext uri="{FF2B5EF4-FFF2-40B4-BE49-F238E27FC236}">
                      <a16:creationId xmlns:a16="http://schemas.microsoft.com/office/drawing/2014/main" id="{4B670D2A-C8B1-5144-82CC-561046456C26}"/>
                    </a:ext>
                  </a:extLst>
                </p:cNvPr>
                <p:cNvSpPr>
                  <a:spLocks noChangeAspect="1"/>
                </p:cNvSpPr>
                <p:nvPr/>
              </p:nvSpPr>
              <p:spPr bwMode="auto">
                <a:xfrm>
                  <a:off x="2985" y="1392"/>
                  <a:ext cx="816" cy="1198"/>
                </a:xfrm>
                <a:custGeom>
                  <a:avLst/>
                  <a:gdLst>
                    <a:gd name="T0" fmla="*/ 0 w 1633"/>
                    <a:gd name="T1" fmla="*/ 0 h 2397"/>
                    <a:gd name="T2" fmla="*/ 0 w 1633"/>
                    <a:gd name="T3" fmla="*/ 0 h 2397"/>
                    <a:gd name="T4" fmla="*/ 0 w 1633"/>
                    <a:gd name="T5" fmla="*/ 0 h 2397"/>
                    <a:gd name="T6" fmla="*/ 0 w 1633"/>
                    <a:gd name="T7" fmla="*/ 0 h 2397"/>
                    <a:gd name="T8" fmla="*/ 0 w 1633"/>
                    <a:gd name="T9" fmla="*/ 0 h 2397"/>
                    <a:gd name="T10" fmla="*/ 0 w 1633"/>
                    <a:gd name="T11" fmla="*/ 0 h 2397"/>
                    <a:gd name="T12" fmla="*/ 0 w 1633"/>
                    <a:gd name="T13" fmla="*/ 0 h 2397"/>
                    <a:gd name="T14" fmla="*/ 0 w 1633"/>
                    <a:gd name="T15" fmla="*/ 0 h 2397"/>
                    <a:gd name="T16" fmla="*/ 0 w 1633"/>
                    <a:gd name="T17" fmla="*/ 0 h 2397"/>
                    <a:gd name="T18" fmla="*/ 0 w 1633"/>
                    <a:gd name="T19" fmla="*/ 0 h 2397"/>
                    <a:gd name="T20" fmla="*/ 0 w 1633"/>
                    <a:gd name="T21" fmla="*/ 0 h 2397"/>
                    <a:gd name="T22" fmla="*/ 0 w 1633"/>
                    <a:gd name="T23" fmla="*/ 0 h 2397"/>
                    <a:gd name="T24" fmla="*/ 0 w 1633"/>
                    <a:gd name="T25" fmla="*/ 0 h 2397"/>
                    <a:gd name="T26" fmla="*/ 0 w 1633"/>
                    <a:gd name="T27" fmla="*/ 0 h 2397"/>
                    <a:gd name="T28" fmla="*/ 0 w 1633"/>
                    <a:gd name="T29" fmla="*/ 0 h 2397"/>
                    <a:gd name="T30" fmla="*/ 0 w 1633"/>
                    <a:gd name="T31" fmla="*/ 0 h 2397"/>
                    <a:gd name="T32" fmla="*/ 0 w 1633"/>
                    <a:gd name="T33" fmla="*/ 0 h 2397"/>
                    <a:gd name="T34" fmla="*/ 0 w 1633"/>
                    <a:gd name="T35" fmla="*/ 0 h 2397"/>
                    <a:gd name="T36" fmla="*/ 0 w 1633"/>
                    <a:gd name="T37" fmla="*/ 0 h 2397"/>
                    <a:gd name="T38" fmla="*/ 0 w 1633"/>
                    <a:gd name="T39" fmla="*/ 0 h 2397"/>
                    <a:gd name="T40" fmla="*/ 0 w 1633"/>
                    <a:gd name="T41" fmla="*/ 0 h 2397"/>
                    <a:gd name="T42" fmla="*/ 0 w 1633"/>
                    <a:gd name="T43" fmla="*/ 0 h 239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633"/>
                    <a:gd name="T67" fmla="*/ 0 h 2397"/>
                    <a:gd name="T68" fmla="*/ 1633 w 1633"/>
                    <a:gd name="T69" fmla="*/ 2397 h 239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633" h="2397">
                      <a:moveTo>
                        <a:pt x="0" y="2051"/>
                      </a:moveTo>
                      <a:lnTo>
                        <a:pt x="298" y="2188"/>
                      </a:lnTo>
                      <a:lnTo>
                        <a:pt x="589" y="2156"/>
                      </a:lnTo>
                      <a:lnTo>
                        <a:pt x="979" y="1954"/>
                      </a:lnTo>
                      <a:lnTo>
                        <a:pt x="1293" y="1572"/>
                      </a:lnTo>
                      <a:lnTo>
                        <a:pt x="1418" y="1190"/>
                      </a:lnTo>
                      <a:lnTo>
                        <a:pt x="1418" y="798"/>
                      </a:lnTo>
                      <a:lnTo>
                        <a:pt x="1317" y="468"/>
                      </a:lnTo>
                      <a:lnTo>
                        <a:pt x="1004" y="34"/>
                      </a:lnTo>
                      <a:lnTo>
                        <a:pt x="1099" y="0"/>
                      </a:lnTo>
                      <a:lnTo>
                        <a:pt x="1342" y="226"/>
                      </a:lnTo>
                      <a:lnTo>
                        <a:pt x="1547" y="557"/>
                      </a:lnTo>
                      <a:lnTo>
                        <a:pt x="1633" y="973"/>
                      </a:lnTo>
                      <a:lnTo>
                        <a:pt x="1593" y="1407"/>
                      </a:lnTo>
                      <a:lnTo>
                        <a:pt x="1498" y="1764"/>
                      </a:lnTo>
                      <a:lnTo>
                        <a:pt x="1247" y="2032"/>
                      </a:lnTo>
                      <a:lnTo>
                        <a:pt x="918" y="2249"/>
                      </a:lnTo>
                      <a:lnTo>
                        <a:pt x="589" y="2363"/>
                      </a:lnTo>
                      <a:lnTo>
                        <a:pt x="344" y="2397"/>
                      </a:lnTo>
                      <a:lnTo>
                        <a:pt x="10" y="2283"/>
                      </a:lnTo>
                      <a:lnTo>
                        <a:pt x="0" y="205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50" name="Freeform 58">
                  <a:extLst>
                    <a:ext uri="{FF2B5EF4-FFF2-40B4-BE49-F238E27FC236}">
                      <a16:creationId xmlns:a16="http://schemas.microsoft.com/office/drawing/2014/main" id="{08191D1A-97D1-2141-AAFB-4705452E8B1D}"/>
                    </a:ext>
                  </a:extLst>
                </p:cNvPr>
                <p:cNvSpPr>
                  <a:spLocks noChangeAspect="1"/>
                </p:cNvSpPr>
                <p:nvPr/>
              </p:nvSpPr>
              <p:spPr bwMode="auto">
                <a:xfrm>
                  <a:off x="3004" y="1795"/>
                  <a:ext cx="1743" cy="942"/>
                </a:xfrm>
                <a:custGeom>
                  <a:avLst/>
                  <a:gdLst>
                    <a:gd name="T0" fmla="*/ 0 w 3484"/>
                    <a:gd name="T1" fmla="*/ 1 h 1884"/>
                    <a:gd name="T2" fmla="*/ 1 w 3484"/>
                    <a:gd name="T3" fmla="*/ 1 h 1884"/>
                    <a:gd name="T4" fmla="*/ 1 w 3484"/>
                    <a:gd name="T5" fmla="*/ 1 h 1884"/>
                    <a:gd name="T6" fmla="*/ 1 w 3484"/>
                    <a:gd name="T7" fmla="*/ 1 h 1884"/>
                    <a:gd name="T8" fmla="*/ 1 w 3484"/>
                    <a:gd name="T9" fmla="*/ 1 h 1884"/>
                    <a:gd name="T10" fmla="*/ 1 w 3484"/>
                    <a:gd name="T11" fmla="*/ 1 h 1884"/>
                    <a:gd name="T12" fmla="*/ 1 w 3484"/>
                    <a:gd name="T13" fmla="*/ 1 h 1884"/>
                    <a:gd name="T14" fmla="*/ 1 w 3484"/>
                    <a:gd name="T15" fmla="*/ 1 h 1884"/>
                    <a:gd name="T16" fmla="*/ 1 w 3484"/>
                    <a:gd name="T17" fmla="*/ 1 h 1884"/>
                    <a:gd name="T18" fmla="*/ 1 w 3484"/>
                    <a:gd name="T19" fmla="*/ 1 h 1884"/>
                    <a:gd name="T20" fmla="*/ 1 w 3484"/>
                    <a:gd name="T21" fmla="*/ 1 h 1884"/>
                    <a:gd name="T22" fmla="*/ 1 w 3484"/>
                    <a:gd name="T23" fmla="*/ 1 h 1884"/>
                    <a:gd name="T24" fmla="*/ 1 w 3484"/>
                    <a:gd name="T25" fmla="*/ 1 h 1884"/>
                    <a:gd name="T26" fmla="*/ 1 w 3484"/>
                    <a:gd name="T27" fmla="*/ 1 h 1884"/>
                    <a:gd name="T28" fmla="*/ 1 w 3484"/>
                    <a:gd name="T29" fmla="*/ 1 h 1884"/>
                    <a:gd name="T30" fmla="*/ 1 w 3484"/>
                    <a:gd name="T31" fmla="*/ 0 h 1884"/>
                    <a:gd name="T32" fmla="*/ 0 w 3484"/>
                    <a:gd name="T33" fmla="*/ 1 h 1884"/>
                    <a:gd name="T34" fmla="*/ 0 w 3484"/>
                    <a:gd name="T35" fmla="*/ 1 h 18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484"/>
                    <a:gd name="T55" fmla="*/ 0 h 1884"/>
                    <a:gd name="T56" fmla="*/ 3484 w 3484"/>
                    <a:gd name="T57" fmla="*/ 1884 h 188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484" h="1884">
                      <a:moveTo>
                        <a:pt x="0" y="165"/>
                      </a:moveTo>
                      <a:lnTo>
                        <a:pt x="209" y="513"/>
                      </a:lnTo>
                      <a:lnTo>
                        <a:pt x="587" y="903"/>
                      </a:lnTo>
                      <a:lnTo>
                        <a:pt x="1066" y="1224"/>
                      </a:lnTo>
                      <a:lnTo>
                        <a:pt x="1458" y="1424"/>
                      </a:lnTo>
                      <a:lnTo>
                        <a:pt x="1872" y="1606"/>
                      </a:lnTo>
                      <a:lnTo>
                        <a:pt x="2385" y="1781"/>
                      </a:lnTo>
                      <a:lnTo>
                        <a:pt x="2956" y="1884"/>
                      </a:lnTo>
                      <a:lnTo>
                        <a:pt x="3355" y="1851"/>
                      </a:lnTo>
                      <a:lnTo>
                        <a:pt x="3484" y="1657"/>
                      </a:lnTo>
                      <a:lnTo>
                        <a:pt x="3066" y="1692"/>
                      </a:lnTo>
                      <a:lnTo>
                        <a:pt x="2551" y="1635"/>
                      </a:lnTo>
                      <a:lnTo>
                        <a:pt x="1623" y="1329"/>
                      </a:lnTo>
                      <a:lnTo>
                        <a:pt x="863" y="861"/>
                      </a:lnTo>
                      <a:lnTo>
                        <a:pt x="454" y="530"/>
                      </a:lnTo>
                      <a:lnTo>
                        <a:pt x="101" y="0"/>
                      </a:lnTo>
                      <a:lnTo>
                        <a:pt x="0" y="16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51" name="Freeform 59">
                  <a:extLst>
                    <a:ext uri="{FF2B5EF4-FFF2-40B4-BE49-F238E27FC236}">
                      <a16:creationId xmlns:a16="http://schemas.microsoft.com/office/drawing/2014/main" id="{D95E7514-6957-9742-A63F-405A7D07F9DD}"/>
                    </a:ext>
                  </a:extLst>
                </p:cNvPr>
                <p:cNvSpPr>
                  <a:spLocks noChangeAspect="1"/>
                </p:cNvSpPr>
                <p:nvPr/>
              </p:nvSpPr>
              <p:spPr bwMode="auto">
                <a:xfrm>
                  <a:off x="4197" y="1847"/>
                  <a:ext cx="588" cy="1277"/>
                </a:xfrm>
                <a:custGeom>
                  <a:avLst/>
                  <a:gdLst>
                    <a:gd name="T0" fmla="*/ 1 w 1175"/>
                    <a:gd name="T1" fmla="*/ 0 h 2554"/>
                    <a:gd name="T2" fmla="*/ 1 w 1175"/>
                    <a:gd name="T3" fmla="*/ 1 h 2554"/>
                    <a:gd name="T4" fmla="*/ 1 w 1175"/>
                    <a:gd name="T5" fmla="*/ 1 h 2554"/>
                    <a:gd name="T6" fmla="*/ 1 w 1175"/>
                    <a:gd name="T7" fmla="*/ 1 h 2554"/>
                    <a:gd name="T8" fmla="*/ 1 w 1175"/>
                    <a:gd name="T9" fmla="*/ 1 h 2554"/>
                    <a:gd name="T10" fmla="*/ 0 w 1175"/>
                    <a:gd name="T11" fmla="*/ 1 h 2554"/>
                    <a:gd name="T12" fmla="*/ 1 w 1175"/>
                    <a:gd name="T13" fmla="*/ 1 h 2554"/>
                    <a:gd name="T14" fmla="*/ 1 w 1175"/>
                    <a:gd name="T15" fmla="*/ 1 h 2554"/>
                    <a:gd name="T16" fmla="*/ 1 w 1175"/>
                    <a:gd name="T17" fmla="*/ 1 h 2554"/>
                    <a:gd name="T18" fmla="*/ 1 w 1175"/>
                    <a:gd name="T19" fmla="*/ 1 h 2554"/>
                    <a:gd name="T20" fmla="*/ 1 w 1175"/>
                    <a:gd name="T21" fmla="*/ 1 h 2554"/>
                    <a:gd name="T22" fmla="*/ 1 w 1175"/>
                    <a:gd name="T23" fmla="*/ 1 h 2554"/>
                    <a:gd name="T24" fmla="*/ 1 w 1175"/>
                    <a:gd name="T25" fmla="*/ 1 h 2554"/>
                    <a:gd name="T26" fmla="*/ 1 w 1175"/>
                    <a:gd name="T27" fmla="*/ 1 h 2554"/>
                    <a:gd name="T28" fmla="*/ 1 w 1175"/>
                    <a:gd name="T29" fmla="*/ 1 h 2554"/>
                    <a:gd name="T30" fmla="*/ 1 w 1175"/>
                    <a:gd name="T31" fmla="*/ 0 h 2554"/>
                    <a:gd name="T32" fmla="*/ 1 w 1175"/>
                    <a:gd name="T33" fmla="*/ 0 h 255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75"/>
                    <a:gd name="T52" fmla="*/ 0 h 2554"/>
                    <a:gd name="T53" fmla="*/ 1175 w 1175"/>
                    <a:gd name="T54" fmla="*/ 2554 h 255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75" h="2554">
                      <a:moveTo>
                        <a:pt x="1120" y="0"/>
                      </a:moveTo>
                      <a:lnTo>
                        <a:pt x="721" y="150"/>
                      </a:lnTo>
                      <a:lnTo>
                        <a:pt x="352" y="461"/>
                      </a:lnTo>
                      <a:lnTo>
                        <a:pt x="147" y="878"/>
                      </a:lnTo>
                      <a:lnTo>
                        <a:pt x="31" y="1216"/>
                      </a:lnTo>
                      <a:lnTo>
                        <a:pt x="0" y="1720"/>
                      </a:lnTo>
                      <a:lnTo>
                        <a:pt x="16" y="2155"/>
                      </a:lnTo>
                      <a:lnTo>
                        <a:pt x="221" y="2554"/>
                      </a:lnTo>
                      <a:lnTo>
                        <a:pt x="407" y="2423"/>
                      </a:lnTo>
                      <a:lnTo>
                        <a:pt x="297" y="1980"/>
                      </a:lnTo>
                      <a:lnTo>
                        <a:pt x="297" y="1408"/>
                      </a:lnTo>
                      <a:lnTo>
                        <a:pt x="430" y="824"/>
                      </a:lnTo>
                      <a:lnTo>
                        <a:pt x="681" y="452"/>
                      </a:lnTo>
                      <a:lnTo>
                        <a:pt x="924" y="296"/>
                      </a:lnTo>
                      <a:lnTo>
                        <a:pt x="1175" y="201"/>
                      </a:lnTo>
                      <a:lnTo>
                        <a:pt x="112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52" name="Freeform 60">
                  <a:extLst>
                    <a:ext uri="{FF2B5EF4-FFF2-40B4-BE49-F238E27FC236}">
                      <a16:creationId xmlns:a16="http://schemas.microsoft.com/office/drawing/2014/main" id="{7F96B560-DF1D-8743-8285-AED621B5A52F}"/>
                    </a:ext>
                  </a:extLst>
                </p:cNvPr>
                <p:cNvSpPr>
                  <a:spLocks noChangeAspect="1"/>
                </p:cNvSpPr>
                <p:nvPr/>
              </p:nvSpPr>
              <p:spPr bwMode="auto">
                <a:xfrm>
                  <a:off x="3585" y="2963"/>
                  <a:ext cx="293" cy="279"/>
                </a:xfrm>
                <a:custGeom>
                  <a:avLst/>
                  <a:gdLst>
                    <a:gd name="T0" fmla="*/ 0 w 586"/>
                    <a:gd name="T1" fmla="*/ 1 h 557"/>
                    <a:gd name="T2" fmla="*/ 1 w 586"/>
                    <a:gd name="T3" fmla="*/ 1 h 557"/>
                    <a:gd name="T4" fmla="*/ 1 w 586"/>
                    <a:gd name="T5" fmla="*/ 0 h 557"/>
                    <a:gd name="T6" fmla="*/ 1 w 586"/>
                    <a:gd name="T7" fmla="*/ 1 h 557"/>
                    <a:gd name="T8" fmla="*/ 1 w 586"/>
                    <a:gd name="T9" fmla="*/ 1 h 557"/>
                    <a:gd name="T10" fmla="*/ 1 w 586"/>
                    <a:gd name="T11" fmla="*/ 1 h 557"/>
                    <a:gd name="T12" fmla="*/ 0 w 586"/>
                    <a:gd name="T13" fmla="*/ 1 h 557"/>
                    <a:gd name="T14" fmla="*/ 0 w 586"/>
                    <a:gd name="T15" fmla="*/ 1 h 557"/>
                    <a:gd name="T16" fmla="*/ 0 60000 65536"/>
                    <a:gd name="T17" fmla="*/ 0 60000 65536"/>
                    <a:gd name="T18" fmla="*/ 0 60000 65536"/>
                    <a:gd name="T19" fmla="*/ 0 60000 65536"/>
                    <a:gd name="T20" fmla="*/ 0 60000 65536"/>
                    <a:gd name="T21" fmla="*/ 0 60000 65536"/>
                    <a:gd name="T22" fmla="*/ 0 60000 65536"/>
                    <a:gd name="T23" fmla="*/ 0 60000 65536"/>
                    <a:gd name="T24" fmla="*/ 0 w 586"/>
                    <a:gd name="T25" fmla="*/ 0 h 557"/>
                    <a:gd name="T26" fmla="*/ 586 w 586"/>
                    <a:gd name="T27" fmla="*/ 557 h 5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86" h="557">
                      <a:moveTo>
                        <a:pt x="0" y="466"/>
                      </a:moveTo>
                      <a:lnTo>
                        <a:pt x="276" y="276"/>
                      </a:lnTo>
                      <a:lnTo>
                        <a:pt x="586" y="0"/>
                      </a:lnTo>
                      <a:lnTo>
                        <a:pt x="565" y="160"/>
                      </a:lnTo>
                      <a:lnTo>
                        <a:pt x="297" y="435"/>
                      </a:lnTo>
                      <a:lnTo>
                        <a:pt x="116" y="557"/>
                      </a:lnTo>
                      <a:lnTo>
                        <a:pt x="0" y="46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53" name="Freeform 61">
                  <a:extLst>
                    <a:ext uri="{FF2B5EF4-FFF2-40B4-BE49-F238E27FC236}">
                      <a16:creationId xmlns:a16="http://schemas.microsoft.com/office/drawing/2014/main" id="{2BAC8C4F-E522-5B43-84A1-700708791A72}"/>
                    </a:ext>
                  </a:extLst>
                </p:cNvPr>
                <p:cNvSpPr>
                  <a:spLocks noChangeAspect="1"/>
                </p:cNvSpPr>
                <p:nvPr/>
              </p:nvSpPr>
              <p:spPr bwMode="auto">
                <a:xfrm>
                  <a:off x="3774" y="2933"/>
                  <a:ext cx="280" cy="324"/>
                </a:xfrm>
                <a:custGeom>
                  <a:avLst/>
                  <a:gdLst>
                    <a:gd name="T0" fmla="*/ 1 w 558"/>
                    <a:gd name="T1" fmla="*/ 1 h 648"/>
                    <a:gd name="T2" fmla="*/ 1 w 558"/>
                    <a:gd name="T3" fmla="*/ 1 h 648"/>
                    <a:gd name="T4" fmla="*/ 1 w 558"/>
                    <a:gd name="T5" fmla="*/ 0 h 648"/>
                    <a:gd name="T6" fmla="*/ 1 w 558"/>
                    <a:gd name="T7" fmla="*/ 1 h 648"/>
                    <a:gd name="T8" fmla="*/ 1 w 558"/>
                    <a:gd name="T9" fmla="*/ 1 h 648"/>
                    <a:gd name="T10" fmla="*/ 0 w 558"/>
                    <a:gd name="T11" fmla="*/ 1 h 648"/>
                    <a:gd name="T12" fmla="*/ 1 w 558"/>
                    <a:gd name="T13" fmla="*/ 1 h 648"/>
                    <a:gd name="T14" fmla="*/ 1 w 558"/>
                    <a:gd name="T15" fmla="*/ 1 h 648"/>
                    <a:gd name="T16" fmla="*/ 0 60000 65536"/>
                    <a:gd name="T17" fmla="*/ 0 60000 65536"/>
                    <a:gd name="T18" fmla="*/ 0 60000 65536"/>
                    <a:gd name="T19" fmla="*/ 0 60000 65536"/>
                    <a:gd name="T20" fmla="*/ 0 60000 65536"/>
                    <a:gd name="T21" fmla="*/ 0 60000 65536"/>
                    <a:gd name="T22" fmla="*/ 0 60000 65536"/>
                    <a:gd name="T23" fmla="*/ 0 60000 65536"/>
                    <a:gd name="T24" fmla="*/ 0 w 558"/>
                    <a:gd name="T25" fmla="*/ 0 h 648"/>
                    <a:gd name="T26" fmla="*/ 558 w 558"/>
                    <a:gd name="T27" fmla="*/ 648 h 6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58" h="648">
                      <a:moveTo>
                        <a:pt x="116" y="502"/>
                      </a:moveTo>
                      <a:lnTo>
                        <a:pt x="427" y="160"/>
                      </a:lnTo>
                      <a:lnTo>
                        <a:pt x="549" y="0"/>
                      </a:lnTo>
                      <a:lnTo>
                        <a:pt x="558" y="221"/>
                      </a:lnTo>
                      <a:lnTo>
                        <a:pt x="262" y="563"/>
                      </a:lnTo>
                      <a:lnTo>
                        <a:pt x="0" y="648"/>
                      </a:lnTo>
                      <a:lnTo>
                        <a:pt x="116" y="5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54" name="Freeform 62">
                  <a:extLst>
                    <a:ext uri="{FF2B5EF4-FFF2-40B4-BE49-F238E27FC236}">
                      <a16:creationId xmlns:a16="http://schemas.microsoft.com/office/drawing/2014/main" id="{70413E7E-1BDA-434F-8F27-C7F40E6BBD95}"/>
                    </a:ext>
                  </a:extLst>
                </p:cNvPr>
                <p:cNvSpPr>
                  <a:spLocks noChangeAspect="1"/>
                </p:cNvSpPr>
                <p:nvPr/>
              </p:nvSpPr>
              <p:spPr bwMode="auto">
                <a:xfrm>
                  <a:off x="4046" y="2986"/>
                  <a:ext cx="156" cy="228"/>
                </a:xfrm>
                <a:custGeom>
                  <a:avLst/>
                  <a:gdLst>
                    <a:gd name="T0" fmla="*/ 0 w 312"/>
                    <a:gd name="T1" fmla="*/ 1 h 456"/>
                    <a:gd name="T2" fmla="*/ 1 w 312"/>
                    <a:gd name="T3" fmla="*/ 0 h 456"/>
                    <a:gd name="T4" fmla="*/ 1 w 312"/>
                    <a:gd name="T5" fmla="*/ 1 h 456"/>
                    <a:gd name="T6" fmla="*/ 1 w 312"/>
                    <a:gd name="T7" fmla="*/ 1 h 456"/>
                    <a:gd name="T8" fmla="*/ 0 w 312"/>
                    <a:gd name="T9" fmla="*/ 1 h 456"/>
                    <a:gd name="T10" fmla="*/ 0 w 312"/>
                    <a:gd name="T11" fmla="*/ 1 h 456"/>
                    <a:gd name="T12" fmla="*/ 0 60000 65536"/>
                    <a:gd name="T13" fmla="*/ 0 60000 65536"/>
                    <a:gd name="T14" fmla="*/ 0 60000 65536"/>
                    <a:gd name="T15" fmla="*/ 0 60000 65536"/>
                    <a:gd name="T16" fmla="*/ 0 60000 65536"/>
                    <a:gd name="T17" fmla="*/ 0 60000 65536"/>
                    <a:gd name="T18" fmla="*/ 0 w 312"/>
                    <a:gd name="T19" fmla="*/ 0 h 456"/>
                    <a:gd name="T20" fmla="*/ 312 w 312"/>
                    <a:gd name="T21" fmla="*/ 456 h 456"/>
                  </a:gdLst>
                  <a:ahLst/>
                  <a:cxnLst>
                    <a:cxn ang="T12">
                      <a:pos x="T0" y="T1"/>
                    </a:cxn>
                    <a:cxn ang="T13">
                      <a:pos x="T2" y="T3"/>
                    </a:cxn>
                    <a:cxn ang="T14">
                      <a:pos x="T4" y="T5"/>
                    </a:cxn>
                    <a:cxn ang="T15">
                      <a:pos x="T6" y="T7"/>
                    </a:cxn>
                    <a:cxn ang="T16">
                      <a:pos x="T8" y="T9"/>
                    </a:cxn>
                    <a:cxn ang="T17">
                      <a:pos x="T10" y="T11"/>
                    </a:cxn>
                  </a:cxnLst>
                  <a:rect l="T18" t="T19" r="T20" b="T21"/>
                  <a:pathLst>
                    <a:path w="312" h="456">
                      <a:moveTo>
                        <a:pt x="0" y="425"/>
                      </a:moveTo>
                      <a:lnTo>
                        <a:pt x="291" y="0"/>
                      </a:lnTo>
                      <a:lnTo>
                        <a:pt x="312" y="138"/>
                      </a:lnTo>
                      <a:lnTo>
                        <a:pt x="198" y="456"/>
                      </a:lnTo>
                      <a:lnTo>
                        <a:pt x="0" y="4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55" name="Freeform 63">
                  <a:extLst>
                    <a:ext uri="{FF2B5EF4-FFF2-40B4-BE49-F238E27FC236}">
                      <a16:creationId xmlns:a16="http://schemas.microsoft.com/office/drawing/2014/main" id="{3E6B706C-2588-2641-B862-957CDADDB84B}"/>
                    </a:ext>
                  </a:extLst>
                </p:cNvPr>
                <p:cNvSpPr>
                  <a:spLocks noChangeAspect="1"/>
                </p:cNvSpPr>
                <p:nvPr/>
              </p:nvSpPr>
              <p:spPr bwMode="auto">
                <a:xfrm>
                  <a:off x="3048" y="2652"/>
                  <a:ext cx="208" cy="80"/>
                </a:xfrm>
                <a:custGeom>
                  <a:avLst/>
                  <a:gdLst>
                    <a:gd name="T0" fmla="*/ 0 w 417"/>
                    <a:gd name="T1" fmla="*/ 0 h 159"/>
                    <a:gd name="T2" fmla="*/ 0 w 417"/>
                    <a:gd name="T3" fmla="*/ 1 h 159"/>
                    <a:gd name="T4" fmla="*/ 0 w 417"/>
                    <a:gd name="T5" fmla="*/ 1 h 159"/>
                    <a:gd name="T6" fmla="*/ 0 w 417"/>
                    <a:gd name="T7" fmla="*/ 0 h 159"/>
                    <a:gd name="T8" fmla="*/ 0 w 417"/>
                    <a:gd name="T9" fmla="*/ 0 h 159"/>
                    <a:gd name="T10" fmla="*/ 0 60000 65536"/>
                    <a:gd name="T11" fmla="*/ 0 60000 65536"/>
                    <a:gd name="T12" fmla="*/ 0 60000 65536"/>
                    <a:gd name="T13" fmla="*/ 0 60000 65536"/>
                    <a:gd name="T14" fmla="*/ 0 60000 65536"/>
                    <a:gd name="T15" fmla="*/ 0 w 417"/>
                    <a:gd name="T16" fmla="*/ 0 h 159"/>
                    <a:gd name="T17" fmla="*/ 417 w 417"/>
                    <a:gd name="T18" fmla="*/ 159 h 159"/>
                  </a:gdLst>
                  <a:ahLst/>
                  <a:cxnLst>
                    <a:cxn ang="T10">
                      <a:pos x="T0" y="T1"/>
                    </a:cxn>
                    <a:cxn ang="T11">
                      <a:pos x="T2" y="T3"/>
                    </a:cxn>
                    <a:cxn ang="T12">
                      <a:pos x="T4" y="T5"/>
                    </a:cxn>
                    <a:cxn ang="T13">
                      <a:pos x="T6" y="T7"/>
                    </a:cxn>
                    <a:cxn ang="T14">
                      <a:pos x="T8" y="T9"/>
                    </a:cxn>
                  </a:cxnLst>
                  <a:rect l="T15" t="T16" r="T17" b="T18"/>
                  <a:pathLst>
                    <a:path w="417" h="159">
                      <a:moveTo>
                        <a:pt x="0" y="0"/>
                      </a:moveTo>
                      <a:lnTo>
                        <a:pt x="417" y="22"/>
                      </a:lnTo>
                      <a:lnTo>
                        <a:pt x="84" y="15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56" name="Freeform 64">
                  <a:extLst>
                    <a:ext uri="{FF2B5EF4-FFF2-40B4-BE49-F238E27FC236}">
                      <a16:creationId xmlns:a16="http://schemas.microsoft.com/office/drawing/2014/main" id="{D9617267-A77F-D04A-B34B-36B5EA6AB516}"/>
                    </a:ext>
                  </a:extLst>
                </p:cNvPr>
                <p:cNvSpPr>
                  <a:spLocks noChangeAspect="1"/>
                </p:cNvSpPr>
                <p:nvPr/>
              </p:nvSpPr>
              <p:spPr bwMode="auto">
                <a:xfrm>
                  <a:off x="3141" y="2762"/>
                  <a:ext cx="187" cy="100"/>
                </a:xfrm>
                <a:custGeom>
                  <a:avLst/>
                  <a:gdLst>
                    <a:gd name="T0" fmla="*/ 0 w 372"/>
                    <a:gd name="T1" fmla="*/ 1 h 200"/>
                    <a:gd name="T2" fmla="*/ 1 w 372"/>
                    <a:gd name="T3" fmla="*/ 0 h 200"/>
                    <a:gd name="T4" fmla="*/ 1 w 372"/>
                    <a:gd name="T5" fmla="*/ 1 h 200"/>
                    <a:gd name="T6" fmla="*/ 0 w 372"/>
                    <a:gd name="T7" fmla="*/ 1 h 200"/>
                    <a:gd name="T8" fmla="*/ 0 w 372"/>
                    <a:gd name="T9" fmla="*/ 1 h 200"/>
                    <a:gd name="T10" fmla="*/ 0 60000 65536"/>
                    <a:gd name="T11" fmla="*/ 0 60000 65536"/>
                    <a:gd name="T12" fmla="*/ 0 60000 65536"/>
                    <a:gd name="T13" fmla="*/ 0 60000 65536"/>
                    <a:gd name="T14" fmla="*/ 0 60000 65536"/>
                    <a:gd name="T15" fmla="*/ 0 w 372"/>
                    <a:gd name="T16" fmla="*/ 0 h 200"/>
                    <a:gd name="T17" fmla="*/ 372 w 372"/>
                    <a:gd name="T18" fmla="*/ 200 h 200"/>
                  </a:gdLst>
                  <a:ahLst/>
                  <a:cxnLst>
                    <a:cxn ang="T10">
                      <a:pos x="T0" y="T1"/>
                    </a:cxn>
                    <a:cxn ang="T11">
                      <a:pos x="T2" y="T3"/>
                    </a:cxn>
                    <a:cxn ang="T12">
                      <a:pos x="T4" y="T5"/>
                    </a:cxn>
                    <a:cxn ang="T13">
                      <a:pos x="T6" y="T7"/>
                    </a:cxn>
                    <a:cxn ang="T14">
                      <a:pos x="T8" y="T9"/>
                    </a:cxn>
                  </a:cxnLst>
                  <a:rect l="T15" t="T16" r="T17" b="T18"/>
                  <a:pathLst>
                    <a:path w="372" h="200">
                      <a:moveTo>
                        <a:pt x="0" y="84"/>
                      </a:moveTo>
                      <a:lnTo>
                        <a:pt x="372" y="0"/>
                      </a:lnTo>
                      <a:lnTo>
                        <a:pt x="99" y="200"/>
                      </a:lnTo>
                      <a:lnTo>
                        <a:pt x="0" y="8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57" name="Freeform 65">
                  <a:extLst>
                    <a:ext uri="{FF2B5EF4-FFF2-40B4-BE49-F238E27FC236}">
                      <a16:creationId xmlns:a16="http://schemas.microsoft.com/office/drawing/2014/main" id="{B2C707F8-307A-D446-94BF-8A948C35DEA6}"/>
                    </a:ext>
                  </a:extLst>
                </p:cNvPr>
                <p:cNvSpPr>
                  <a:spLocks noChangeAspect="1"/>
                </p:cNvSpPr>
                <p:nvPr/>
              </p:nvSpPr>
              <p:spPr bwMode="auto">
                <a:xfrm>
                  <a:off x="3221" y="2849"/>
                  <a:ext cx="169" cy="141"/>
                </a:xfrm>
                <a:custGeom>
                  <a:avLst/>
                  <a:gdLst>
                    <a:gd name="T0" fmla="*/ 0 w 339"/>
                    <a:gd name="T1" fmla="*/ 1 h 281"/>
                    <a:gd name="T2" fmla="*/ 0 w 339"/>
                    <a:gd name="T3" fmla="*/ 0 h 281"/>
                    <a:gd name="T4" fmla="*/ 0 w 339"/>
                    <a:gd name="T5" fmla="*/ 1 h 281"/>
                    <a:gd name="T6" fmla="*/ 0 w 339"/>
                    <a:gd name="T7" fmla="*/ 1 h 281"/>
                    <a:gd name="T8" fmla="*/ 0 w 339"/>
                    <a:gd name="T9" fmla="*/ 1 h 281"/>
                    <a:gd name="T10" fmla="*/ 0 60000 65536"/>
                    <a:gd name="T11" fmla="*/ 0 60000 65536"/>
                    <a:gd name="T12" fmla="*/ 0 60000 65536"/>
                    <a:gd name="T13" fmla="*/ 0 60000 65536"/>
                    <a:gd name="T14" fmla="*/ 0 60000 65536"/>
                    <a:gd name="T15" fmla="*/ 0 w 339"/>
                    <a:gd name="T16" fmla="*/ 0 h 281"/>
                    <a:gd name="T17" fmla="*/ 339 w 339"/>
                    <a:gd name="T18" fmla="*/ 281 h 281"/>
                  </a:gdLst>
                  <a:ahLst/>
                  <a:cxnLst>
                    <a:cxn ang="T10">
                      <a:pos x="T0" y="T1"/>
                    </a:cxn>
                    <a:cxn ang="T11">
                      <a:pos x="T2" y="T3"/>
                    </a:cxn>
                    <a:cxn ang="T12">
                      <a:pos x="T4" y="T5"/>
                    </a:cxn>
                    <a:cxn ang="T13">
                      <a:pos x="T6" y="T7"/>
                    </a:cxn>
                    <a:cxn ang="T14">
                      <a:pos x="T8" y="T9"/>
                    </a:cxn>
                  </a:cxnLst>
                  <a:rect l="T15" t="T16" r="T17" b="T18"/>
                  <a:pathLst>
                    <a:path w="339" h="281">
                      <a:moveTo>
                        <a:pt x="0" y="131"/>
                      </a:moveTo>
                      <a:lnTo>
                        <a:pt x="339" y="0"/>
                      </a:lnTo>
                      <a:lnTo>
                        <a:pt x="116" y="281"/>
                      </a:lnTo>
                      <a:lnTo>
                        <a:pt x="0" y="1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7644" name="Group 66">
                <a:extLst>
                  <a:ext uri="{FF2B5EF4-FFF2-40B4-BE49-F238E27FC236}">
                    <a16:creationId xmlns:a16="http://schemas.microsoft.com/office/drawing/2014/main" id="{FAF4374F-20A0-C240-AB3E-3EDDB9A26399}"/>
                  </a:ext>
                </a:extLst>
              </p:cNvPr>
              <p:cNvGrpSpPr>
                <a:grpSpLocks noChangeAspect="1"/>
              </p:cNvGrpSpPr>
              <p:nvPr/>
            </p:nvGrpSpPr>
            <p:grpSpPr bwMode="auto">
              <a:xfrm>
                <a:off x="3888" y="912"/>
                <a:ext cx="272" cy="283"/>
                <a:chOff x="2874" y="1218"/>
                <a:chExt cx="2021" cy="2100"/>
              </a:xfrm>
            </p:grpSpPr>
            <p:sp>
              <p:nvSpPr>
                <p:cNvPr id="17730" name="Freeform 67">
                  <a:extLst>
                    <a:ext uri="{FF2B5EF4-FFF2-40B4-BE49-F238E27FC236}">
                      <a16:creationId xmlns:a16="http://schemas.microsoft.com/office/drawing/2014/main" id="{2E30AC32-A1BC-7F48-9146-A887AC800EB0}"/>
                    </a:ext>
                  </a:extLst>
                </p:cNvPr>
                <p:cNvSpPr>
                  <a:spLocks noChangeAspect="1"/>
                </p:cNvSpPr>
                <p:nvPr/>
              </p:nvSpPr>
              <p:spPr bwMode="auto">
                <a:xfrm>
                  <a:off x="2932" y="1270"/>
                  <a:ext cx="1895" cy="1952"/>
                </a:xfrm>
                <a:custGeom>
                  <a:avLst/>
                  <a:gdLst>
                    <a:gd name="T0" fmla="*/ 0 w 3791"/>
                    <a:gd name="T1" fmla="*/ 0 h 3904"/>
                    <a:gd name="T2" fmla="*/ 0 w 3791"/>
                    <a:gd name="T3" fmla="*/ 1 h 3904"/>
                    <a:gd name="T4" fmla="*/ 0 w 3791"/>
                    <a:gd name="T5" fmla="*/ 1 h 3904"/>
                    <a:gd name="T6" fmla="*/ 0 w 3791"/>
                    <a:gd name="T7" fmla="*/ 1 h 3904"/>
                    <a:gd name="T8" fmla="*/ 0 w 3791"/>
                    <a:gd name="T9" fmla="*/ 1 h 3904"/>
                    <a:gd name="T10" fmla="*/ 0 w 3791"/>
                    <a:gd name="T11" fmla="*/ 1 h 3904"/>
                    <a:gd name="T12" fmla="*/ 0 w 3791"/>
                    <a:gd name="T13" fmla="*/ 1 h 3904"/>
                    <a:gd name="T14" fmla="*/ 0 w 3791"/>
                    <a:gd name="T15" fmla="*/ 1 h 3904"/>
                    <a:gd name="T16" fmla="*/ 0 w 3791"/>
                    <a:gd name="T17" fmla="*/ 1 h 3904"/>
                    <a:gd name="T18" fmla="*/ 0 w 3791"/>
                    <a:gd name="T19" fmla="*/ 1 h 3904"/>
                    <a:gd name="T20" fmla="*/ 0 w 3791"/>
                    <a:gd name="T21" fmla="*/ 1 h 3904"/>
                    <a:gd name="T22" fmla="*/ 0 w 3791"/>
                    <a:gd name="T23" fmla="*/ 1 h 3904"/>
                    <a:gd name="T24" fmla="*/ 0 w 3791"/>
                    <a:gd name="T25" fmla="*/ 1 h 3904"/>
                    <a:gd name="T26" fmla="*/ 0 w 3791"/>
                    <a:gd name="T27" fmla="*/ 1 h 3904"/>
                    <a:gd name="T28" fmla="*/ 0 w 3791"/>
                    <a:gd name="T29" fmla="*/ 1 h 3904"/>
                    <a:gd name="T30" fmla="*/ 0 w 3791"/>
                    <a:gd name="T31" fmla="*/ 1 h 3904"/>
                    <a:gd name="T32" fmla="*/ 0 w 3791"/>
                    <a:gd name="T33" fmla="*/ 1 h 3904"/>
                    <a:gd name="T34" fmla="*/ 0 w 3791"/>
                    <a:gd name="T35" fmla="*/ 0 h 3904"/>
                    <a:gd name="T36" fmla="*/ 0 w 3791"/>
                    <a:gd name="T37" fmla="*/ 0 h 390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791"/>
                    <a:gd name="T58" fmla="*/ 0 h 3904"/>
                    <a:gd name="T59" fmla="*/ 3791 w 3791"/>
                    <a:gd name="T60" fmla="*/ 3904 h 390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791" h="3904">
                      <a:moveTo>
                        <a:pt x="1637" y="0"/>
                      </a:moveTo>
                      <a:lnTo>
                        <a:pt x="983" y="228"/>
                      </a:lnTo>
                      <a:lnTo>
                        <a:pt x="392" y="724"/>
                      </a:lnTo>
                      <a:lnTo>
                        <a:pt x="29" y="1515"/>
                      </a:lnTo>
                      <a:lnTo>
                        <a:pt x="0" y="2245"/>
                      </a:lnTo>
                      <a:lnTo>
                        <a:pt x="288" y="3045"/>
                      </a:lnTo>
                      <a:lnTo>
                        <a:pt x="578" y="3480"/>
                      </a:lnTo>
                      <a:lnTo>
                        <a:pt x="1246" y="3799"/>
                      </a:lnTo>
                      <a:lnTo>
                        <a:pt x="1884" y="3898"/>
                      </a:lnTo>
                      <a:lnTo>
                        <a:pt x="2441" y="3904"/>
                      </a:lnTo>
                      <a:lnTo>
                        <a:pt x="3150" y="3440"/>
                      </a:lnTo>
                      <a:lnTo>
                        <a:pt x="3633" y="2741"/>
                      </a:lnTo>
                      <a:lnTo>
                        <a:pt x="3791" y="1986"/>
                      </a:lnTo>
                      <a:lnTo>
                        <a:pt x="3701" y="1372"/>
                      </a:lnTo>
                      <a:lnTo>
                        <a:pt x="3439" y="876"/>
                      </a:lnTo>
                      <a:lnTo>
                        <a:pt x="2973" y="397"/>
                      </a:lnTo>
                      <a:lnTo>
                        <a:pt x="2257" y="121"/>
                      </a:lnTo>
                      <a:lnTo>
                        <a:pt x="1637" y="0"/>
                      </a:lnTo>
                      <a:close/>
                    </a:path>
                  </a:pathLst>
                </a:custGeom>
                <a:solidFill>
                  <a:srgbClr val="CC5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31" name="Freeform 68">
                  <a:extLst>
                    <a:ext uri="{FF2B5EF4-FFF2-40B4-BE49-F238E27FC236}">
                      <a16:creationId xmlns:a16="http://schemas.microsoft.com/office/drawing/2014/main" id="{BEDA42E4-7E24-D44F-8498-46578433A359}"/>
                    </a:ext>
                  </a:extLst>
                </p:cNvPr>
                <p:cNvSpPr>
                  <a:spLocks noChangeAspect="1"/>
                </p:cNvSpPr>
                <p:nvPr/>
              </p:nvSpPr>
              <p:spPr bwMode="auto">
                <a:xfrm>
                  <a:off x="3207" y="1456"/>
                  <a:ext cx="1114" cy="1150"/>
                </a:xfrm>
                <a:custGeom>
                  <a:avLst/>
                  <a:gdLst>
                    <a:gd name="T0" fmla="*/ 1 w 2228"/>
                    <a:gd name="T1" fmla="*/ 0 h 2300"/>
                    <a:gd name="T2" fmla="*/ 1 w 2228"/>
                    <a:gd name="T3" fmla="*/ 1 h 2300"/>
                    <a:gd name="T4" fmla="*/ 1 w 2228"/>
                    <a:gd name="T5" fmla="*/ 1 h 2300"/>
                    <a:gd name="T6" fmla="*/ 1 w 2228"/>
                    <a:gd name="T7" fmla="*/ 1 h 2300"/>
                    <a:gd name="T8" fmla="*/ 0 w 2228"/>
                    <a:gd name="T9" fmla="*/ 1 h 2300"/>
                    <a:gd name="T10" fmla="*/ 1 w 2228"/>
                    <a:gd name="T11" fmla="*/ 1 h 2300"/>
                    <a:gd name="T12" fmla="*/ 1 w 2228"/>
                    <a:gd name="T13" fmla="*/ 1 h 2300"/>
                    <a:gd name="T14" fmla="*/ 1 w 2228"/>
                    <a:gd name="T15" fmla="*/ 1 h 2300"/>
                    <a:gd name="T16" fmla="*/ 1 w 2228"/>
                    <a:gd name="T17" fmla="*/ 1 h 2300"/>
                    <a:gd name="T18" fmla="*/ 1 w 2228"/>
                    <a:gd name="T19" fmla="*/ 1 h 2300"/>
                    <a:gd name="T20" fmla="*/ 1 w 2228"/>
                    <a:gd name="T21" fmla="*/ 1 h 2300"/>
                    <a:gd name="T22" fmla="*/ 1 w 2228"/>
                    <a:gd name="T23" fmla="*/ 1 h 2300"/>
                    <a:gd name="T24" fmla="*/ 1 w 2228"/>
                    <a:gd name="T25" fmla="*/ 1 h 2300"/>
                    <a:gd name="T26" fmla="*/ 1 w 2228"/>
                    <a:gd name="T27" fmla="*/ 1 h 2300"/>
                    <a:gd name="T28" fmla="*/ 1 w 2228"/>
                    <a:gd name="T29" fmla="*/ 0 h 2300"/>
                    <a:gd name="T30" fmla="*/ 1 w 2228"/>
                    <a:gd name="T31" fmla="*/ 0 h 230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228"/>
                    <a:gd name="T49" fmla="*/ 0 h 2300"/>
                    <a:gd name="T50" fmla="*/ 2228 w 2228"/>
                    <a:gd name="T51" fmla="*/ 2300 h 230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228" h="2300">
                      <a:moveTo>
                        <a:pt x="1079" y="0"/>
                      </a:moveTo>
                      <a:lnTo>
                        <a:pt x="675" y="128"/>
                      </a:lnTo>
                      <a:lnTo>
                        <a:pt x="351" y="352"/>
                      </a:lnTo>
                      <a:lnTo>
                        <a:pt x="82" y="730"/>
                      </a:lnTo>
                      <a:lnTo>
                        <a:pt x="0" y="1264"/>
                      </a:lnTo>
                      <a:lnTo>
                        <a:pt x="137" y="1836"/>
                      </a:lnTo>
                      <a:lnTo>
                        <a:pt x="680" y="2200"/>
                      </a:lnTo>
                      <a:lnTo>
                        <a:pt x="1273" y="2300"/>
                      </a:lnTo>
                      <a:lnTo>
                        <a:pt x="1859" y="2108"/>
                      </a:lnTo>
                      <a:lnTo>
                        <a:pt x="2155" y="1561"/>
                      </a:lnTo>
                      <a:lnTo>
                        <a:pt x="2228" y="1021"/>
                      </a:lnTo>
                      <a:lnTo>
                        <a:pt x="2167" y="618"/>
                      </a:lnTo>
                      <a:lnTo>
                        <a:pt x="1760" y="160"/>
                      </a:lnTo>
                      <a:lnTo>
                        <a:pt x="1431" y="40"/>
                      </a:lnTo>
                      <a:lnTo>
                        <a:pt x="1079" y="0"/>
                      </a:lnTo>
                      <a:close/>
                    </a:path>
                  </a:pathLst>
                </a:custGeom>
                <a:solidFill>
                  <a:srgbClr val="FF7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32" name="Freeform 69">
                  <a:extLst>
                    <a:ext uri="{FF2B5EF4-FFF2-40B4-BE49-F238E27FC236}">
                      <a16:creationId xmlns:a16="http://schemas.microsoft.com/office/drawing/2014/main" id="{937538F0-3FA6-FC4F-B2D4-4B2E4D19F1B8}"/>
                    </a:ext>
                  </a:extLst>
                </p:cNvPr>
                <p:cNvSpPr>
                  <a:spLocks noChangeAspect="1"/>
                </p:cNvSpPr>
                <p:nvPr/>
              </p:nvSpPr>
              <p:spPr bwMode="auto">
                <a:xfrm>
                  <a:off x="2874" y="1218"/>
                  <a:ext cx="1966" cy="2100"/>
                </a:xfrm>
                <a:custGeom>
                  <a:avLst/>
                  <a:gdLst>
                    <a:gd name="T0" fmla="*/ 1 w 3930"/>
                    <a:gd name="T1" fmla="*/ 0 h 4201"/>
                    <a:gd name="T2" fmla="*/ 1 w 3930"/>
                    <a:gd name="T3" fmla="*/ 0 h 4201"/>
                    <a:gd name="T4" fmla="*/ 1 w 3930"/>
                    <a:gd name="T5" fmla="*/ 0 h 4201"/>
                    <a:gd name="T6" fmla="*/ 1 w 3930"/>
                    <a:gd name="T7" fmla="*/ 0 h 4201"/>
                    <a:gd name="T8" fmla="*/ 1 w 3930"/>
                    <a:gd name="T9" fmla="*/ 0 h 4201"/>
                    <a:gd name="T10" fmla="*/ 1 w 3930"/>
                    <a:gd name="T11" fmla="*/ 0 h 4201"/>
                    <a:gd name="T12" fmla="*/ 1 w 3930"/>
                    <a:gd name="T13" fmla="*/ 0 h 4201"/>
                    <a:gd name="T14" fmla="*/ 1 w 3930"/>
                    <a:gd name="T15" fmla="*/ 0 h 4201"/>
                    <a:gd name="T16" fmla="*/ 0 w 3930"/>
                    <a:gd name="T17" fmla="*/ 0 h 4201"/>
                    <a:gd name="T18" fmla="*/ 1 w 3930"/>
                    <a:gd name="T19" fmla="*/ 0 h 4201"/>
                    <a:gd name="T20" fmla="*/ 1 w 3930"/>
                    <a:gd name="T21" fmla="*/ 0 h 4201"/>
                    <a:gd name="T22" fmla="*/ 1 w 3930"/>
                    <a:gd name="T23" fmla="*/ 0 h 4201"/>
                    <a:gd name="T24" fmla="*/ 1 w 3930"/>
                    <a:gd name="T25" fmla="*/ 0 h 4201"/>
                    <a:gd name="T26" fmla="*/ 1 w 3930"/>
                    <a:gd name="T27" fmla="*/ 0 h 4201"/>
                    <a:gd name="T28" fmla="*/ 1 w 3930"/>
                    <a:gd name="T29" fmla="*/ 0 h 4201"/>
                    <a:gd name="T30" fmla="*/ 1 w 3930"/>
                    <a:gd name="T31" fmla="*/ 0 h 4201"/>
                    <a:gd name="T32" fmla="*/ 1 w 3930"/>
                    <a:gd name="T33" fmla="*/ 0 h 4201"/>
                    <a:gd name="T34" fmla="*/ 1 w 3930"/>
                    <a:gd name="T35" fmla="*/ 0 h 4201"/>
                    <a:gd name="T36" fmla="*/ 1 w 3930"/>
                    <a:gd name="T37" fmla="*/ 0 h 4201"/>
                    <a:gd name="T38" fmla="*/ 1 w 3930"/>
                    <a:gd name="T39" fmla="*/ 0 h 4201"/>
                    <a:gd name="T40" fmla="*/ 1 w 3930"/>
                    <a:gd name="T41" fmla="*/ 0 h 4201"/>
                    <a:gd name="T42" fmla="*/ 1 w 3930"/>
                    <a:gd name="T43" fmla="*/ 0 h 4201"/>
                    <a:gd name="T44" fmla="*/ 1 w 3930"/>
                    <a:gd name="T45" fmla="*/ 0 h 4201"/>
                    <a:gd name="T46" fmla="*/ 1 w 3930"/>
                    <a:gd name="T47" fmla="*/ 0 h 4201"/>
                    <a:gd name="T48" fmla="*/ 1 w 3930"/>
                    <a:gd name="T49" fmla="*/ 0 h 4201"/>
                    <a:gd name="T50" fmla="*/ 1 w 3930"/>
                    <a:gd name="T51" fmla="*/ 0 h 4201"/>
                    <a:gd name="T52" fmla="*/ 1 w 3930"/>
                    <a:gd name="T53" fmla="*/ 0 h 4201"/>
                    <a:gd name="T54" fmla="*/ 1 w 3930"/>
                    <a:gd name="T55" fmla="*/ 0 h 4201"/>
                    <a:gd name="T56" fmla="*/ 1 w 3930"/>
                    <a:gd name="T57" fmla="*/ 0 h 4201"/>
                    <a:gd name="T58" fmla="*/ 1 w 3930"/>
                    <a:gd name="T59" fmla="*/ 0 h 4201"/>
                    <a:gd name="T60" fmla="*/ 1 w 3930"/>
                    <a:gd name="T61" fmla="*/ 0 h 4201"/>
                    <a:gd name="T62" fmla="*/ 1 w 3930"/>
                    <a:gd name="T63" fmla="*/ 0 h 4201"/>
                    <a:gd name="T64" fmla="*/ 1 w 3930"/>
                    <a:gd name="T65" fmla="*/ 0 h 4201"/>
                    <a:gd name="T66" fmla="*/ 1 w 3930"/>
                    <a:gd name="T67" fmla="*/ 0 h 4201"/>
                    <a:gd name="T68" fmla="*/ 1 w 3930"/>
                    <a:gd name="T69" fmla="*/ 0 h 4201"/>
                    <a:gd name="T70" fmla="*/ 1 w 3930"/>
                    <a:gd name="T71" fmla="*/ 0 h 4201"/>
                    <a:gd name="T72" fmla="*/ 1 w 3930"/>
                    <a:gd name="T73" fmla="*/ 0 h 4201"/>
                    <a:gd name="T74" fmla="*/ 1 w 3930"/>
                    <a:gd name="T75" fmla="*/ 0 h 4201"/>
                    <a:gd name="T76" fmla="*/ 1 w 3930"/>
                    <a:gd name="T77" fmla="*/ 0 h 4201"/>
                    <a:gd name="T78" fmla="*/ 1 w 3930"/>
                    <a:gd name="T79" fmla="*/ 0 h 4201"/>
                    <a:gd name="T80" fmla="*/ 1 w 3930"/>
                    <a:gd name="T81" fmla="*/ 0 h 4201"/>
                    <a:gd name="T82" fmla="*/ 1 w 3930"/>
                    <a:gd name="T83" fmla="*/ 0 h 420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930"/>
                    <a:gd name="T127" fmla="*/ 0 h 4201"/>
                    <a:gd name="T128" fmla="*/ 3930 w 3930"/>
                    <a:gd name="T129" fmla="*/ 4201 h 420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930" h="4201">
                      <a:moveTo>
                        <a:pt x="2132" y="0"/>
                      </a:moveTo>
                      <a:lnTo>
                        <a:pt x="1678" y="0"/>
                      </a:lnTo>
                      <a:lnTo>
                        <a:pt x="1279" y="105"/>
                      </a:lnTo>
                      <a:lnTo>
                        <a:pt x="832" y="321"/>
                      </a:lnTo>
                      <a:lnTo>
                        <a:pt x="574" y="567"/>
                      </a:lnTo>
                      <a:lnTo>
                        <a:pt x="315" y="869"/>
                      </a:lnTo>
                      <a:lnTo>
                        <a:pt x="119" y="1259"/>
                      </a:lnTo>
                      <a:lnTo>
                        <a:pt x="9" y="1781"/>
                      </a:lnTo>
                      <a:lnTo>
                        <a:pt x="0" y="2310"/>
                      </a:lnTo>
                      <a:lnTo>
                        <a:pt x="119" y="2806"/>
                      </a:lnTo>
                      <a:lnTo>
                        <a:pt x="353" y="3275"/>
                      </a:lnTo>
                      <a:lnTo>
                        <a:pt x="724" y="3718"/>
                      </a:lnTo>
                      <a:lnTo>
                        <a:pt x="1108" y="3988"/>
                      </a:lnTo>
                      <a:lnTo>
                        <a:pt x="1568" y="4161"/>
                      </a:lnTo>
                      <a:lnTo>
                        <a:pt x="2096" y="4201"/>
                      </a:lnTo>
                      <a:lnTo>
                        <a:pt x="2556" y="4134"/>
                      </a:lnTo>
                      <a:lnTo>
                        <a:pt x="2997" y="3857"/>
                      </a:lnTo>
                      <a:lnTo>
                        <a:pt x="3436" y="3484"/>
                      </a:lnTo>
                      <a:lnTo>
                        <a:pt x="3744" y="3074"/>
                      </a:lnTo>
                      <a:lnTo>
                        <a:pt x="3930" y="2659"/>
                      </a:lnTo>
                      <a:lnTo>
                        <a:pt x="3615" y="2832"/>
                      </a:lnTo>
                      <a:lnTo>
                        <a:pt x="3326" y="3230"/>
                      </a:lnTo>
                      <a:lnTo>
                        <a:pt x="3045" y="3597"/>
                      </a:lnTo>
                      <a:lnTo>
                        <a:pt x="2636" y="3847"/>
                      </a:lnTo>
                      <a:lnTo>
                        <a:pt x="2197" y="3944"/>
                      </a:lnTo>
                      <a:lnTo>
                        <a:pt x="1678" y="3950"/>
                      </a:lnTo>
                      <a:lnTo>
                        <a:pt x="1218" y="3762"/>
                      </a:lnTo>
                      <a:lnTo>
                        <a:pt x="933" y="3587"/>
                      </a:lnTo>
                      <a:lnTo>
                        <a:pt x="589" y="3195"/>
                      </a:lnTo>
                      <a:lnTo>
                        <a:pt x="378" y="2806"/>
                      </a:lnTo>
                      <a:lnTo>
                        <a:pt x="260" y="2207"/>
                      </a:lnTo>
                      <a:lnTo>
                        <a:pt x="285" y="1633"/>
                      </a:lnTo>
                      <a:lnTo>
                        <a:pt x="469" y="1198"/>
                      </a:lnTo>
                      <a:lnTo>
                        <a:pt x="739" y="793"/>
                      </a:lnTo>
                      <a:lnTo>
                        <a:pt x="1037" y="538"/>
                      </a:lnTo>
                      <a:lnTo>
                        <a:pt x="1522" y="278"/>
                      </a:lnTo>
                      <a:lnTo>
                        <a:pt x="1938" y="270"/>
                      </a:lnTo>
                      <a:lnTo>
                        <a:pt x="2237" y="278"/>
                      </a:lnTo>
                      <a:lnTo>
                        <a:pt x="2573" y="382"/>
                      </a:lnTo>
                      <a:lnTo>
                        <a:pt x="2455" y="95"/>
                      </a:lnTo>
                      <a:lnTo>
                        <a:pt x="213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33" name="Freeform 70">
                  <a:extLst>
                    <a:ext uri="{FF2B5EF4-FFF2-40B4-BE49-F238E27FC236}">
                      <a16:creationId xmlns:a16="http://schemas.microsoft.com/office/drawing/2014/main" id="{33399021-CB7E-024B-8510-2F4F0799CE2A}"/>
                    </a:ext>
                  </a:extLst>
                </p:cNvPr>
                <p:cNvSpPr>
                  <a:spLocks noChangeAspect="1"/>
                </p:cNvSpPr>
                <p:nvPr/>
              </p:nvSpPr>
              <p:spPr bwMode="auto">
                <a:xfrm>
                  <a:off x="3953" y="1222"/>
                  <a:ext cx="942" cy="1429"/>
                </a:xfrm>
                <a:custGeom>
                  <a:avLst/>
                  <a:gdLst>
                    <a:gd name="T0" fmla="*/ 0 w 1884"/>
                    <a:gd name="T1" fmla="*/ 0 h 2857"/>
                    <a:gd name="T2" fmla="*/ 1 w 1884"/>
                    <a:gd name="T3" fmla="*/ 1 h 2857"/>
                    <a:gd name="T4" fmla="*/ 1 w 1884"/>
                    <a:gd name="T5" fmla="*/ 1 h 2857"/>
                    <a:gd name="T6" fmla="*/ 1 w 1884"/>
                    <a:gd name="T7" fmla="*/ 1 h 2857"/>
                    <a:gd name="T8" fmla="*/ 1 w 1884"/>
                    <a:gd name="T9" fmla="*/ 1 h 2857"/>
                    <a:gd name="T10" fmla="*/ 1 w 1884"/>
                    <a:gd name="T11" fmla="*/ 1 h 2857"/>
                    <a:gd name="T12" fmla="*/ 1 w 1884"/>
                    <a:gd name="T13" fmla="*/ 1 h 2857"/>
                    <a:gd name="T14" fmla="*/ 1 w 1884"/>
                    <a:gd name="T15" fmla="*/ 1 h 2857"/>
                    <a:gd name="T16" fmla="*/ 1 w 1884"/>
                    <a:gd name="T17" fmla="*/ 1 h 2857"/>
                    <a:gd name="T18" fmla="*/ 1 w 1884"/>
                    <a:gd name="T19" fmla="*/ 1 h 2857"/>
                    <a:gd name="T20" fmla="*/ 1 w 1884"/>
                    <a:gd name="T21" fmla="*/ 1 h 2857"/>
                    <a:gd name="T22" fmla="*/ 1 w 1884"/>
                    <a:gd name="T23" fmla="*/ 1 h 2857"/>
                    <a:gd name="T24" fmla="*/ 1 w 1884"/>
                    <a:gd name="T25" fmla="*/ 1 h 2857"/>
                    <a:gd name="T26" fmla="*/ 1 w 1884"/>
                    <a:gd name="T27" fmla="*/ 1 h 2857"/>
                    <a:gd name="T28" fmla="*/ 1 w 1884"/>
                    <a:gd name="T29" fmla="*/ 1 h 2857"/>
                    <a:gd name="T30" fmla="*/ 1 w 1884"/>
                    <a:gd name="T31" fmla="*/ 1 h 2857"/>
                    <a:gd name="T32" fmla="*/ 1 w 1884"/>
                    <a:gd name="T33" fmla="*/ 1 h 2857"/>
                    <a:gd name="T34" fmla="*/ 1 w 1884"/>
                    <a:gd name="T35" fmla="*/ 1 h 2857"/>
                    <a:gd name="T36" fmla="*/ 1 w 1884"/>
                    <a:gd name="T37" fmla="*/ 1 h 2857"/>
                    <a:gd name="T38" fmla="*/ 1 w 1884"/>
                    <a:gd name="T39" fmla="*/ 1 h 2857"/>
                    <a:gd name="T40" fmla="*/ 0 w 1884"/>
                    <a:gd name="T41" fmla="*/ 0 h 2857"/>
                    <a:gd name="T42" fmla="*/ 0 w 1884"/>
                    <a:gd name="T43" fmla="*/ 0 h 285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884"/>
                    <a:gd name="T67" fmla="*/ 0 h 2857"/>
                    <a:gd name="T68" fmla="*/ 1884 w 1884"/>
                    <a:gd name="T69" fmla="*/ 2857 h 285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884" h="2857">
                      <a:moveTo>
                        <a:pt x="0" y="0"/>
                      </a:moveTo>
                      <a:lnTo>
                        <a:pt x="424" y="114"/>
                      </a:lnTo>
                      <a:lnTo>
                        <a:pt x="848" y="311"/>
                      </a:lnTo>
                      <a:lnTo>
                        <a:pt x="1178" y="557"/>
                      </a:lnTo>
                      <a:lnTo>
                        <a:pt x="1405" y="798"/>
                      </a:lnTo>
                      <a:lnTo>
                        <a:pt x="1663" y="1127"/>
                      </a:lnTo>
                      <a:lnTo>
                        <a:pt x="1829" y="1545"/>
                      </a:lnTo>
                      <a:lnTo>
                        <a:pt x="1884" y="1895"/>
                      </a:lnTo>
                      <a:lnTo>
                        <a:pt x="1853" y="2353"/>
                      </a:lnTo>
                      <a:lnTo>
                        <a:pt x="1733" y="2743"/>
                      </a:lnTo>
                      <a:lnTo>
                        <a:pt x="1445" y="2857"/>
                      </a:lnTo>
                      <a:lnTo>
                        <a:pt x="1593" y="2440"/>
                      </a:lnTo>
                      <a:lnTo>
                        <a:pt x="1663" y="2066"/>
                      </a:lnTo>
                      <a:lnTo>
                        <a:pt x="1657" y="1729"/>
                      </a:lnTo>
                      <a:lnTo>
                        <a:pt x="1547" y="1414"/>
                      </a:lnTo>
                      <a:lnTo>
                        <a:pt x="1382" y="1085"/>
                      </a:lnTo>
                      <a:lnTo>
                        <a:pt x="1068" y="712"/>
                      </a:lnTo>
                      <a:lnTo>
                        <a:pt x="745" y="494"/>
                      </a:lnTo>
                      <a:lnTo>
                        <a:pt x="479" y="382"/>
                      </a:lnTo>
                      <a:lnTo>
                        <a:pt x="276" y="31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34" name="Freeform 71">
                  <a:extLst>
                    <a:ext uri="{FF2B5EF4-FFF2-40B4-BE49-F238E27FC236}">
                      <a16:creationId xmlns:a16="http://schemas.microsoft.com/office/drawing/2014/main" id="{D5D1C5FB-6816-D040-89B9-D355220C543D}"/>
                    </a:ext>
                  </a:extLst>
                </p:cNvPr>
                <p:cNvSpPr>
                  <a:spLocks noChangeAspect="1"/>
                </p:cNvSpPr>
                <p:nvPr/>
              </p:nvSpPr>
              <p:spPr bwMode="auto">
                <a:xfrm>
                  <a:off x="3356" y="1305"/>
                  <a:ext cx="919" cy="1841"/>
                </a:xfrm>
                <a:custGeom>
                  <a:avLst/>
                  <a:gdLst>
                    <a:gd name="T0" fmla="*/ 1 w 1838"/>
                    <a:gd name="T1" fmla="*/ 0 h 3682"/>
                    <a:gd name="T2" fmla="*/ 1 w 1838"/>
                    <a:gd name="T3" fmla="*/ 1 h 3682"/>
                    <a:gd name="T4" fmla="*/ 1 w 1838"/>
                    <a:gd name="T5" fmla="*/ 1 h 3682"/>
                    <a:gd name="T6" fmla="*/ 1 w 1838"/>
                    <a:gd name="T7" fmla="*/ 1 h 3682"/>
                    <a:gd name="T8" fmla="*/ 1 w 1838"/>
                    <a:gd name="T9" fmla="*/ 1 h 3682"/>
                    <a:gd name="T10" fmla="*/ 1 w 1838"/>
                    <a:gd name="T11" fmla="*/ 1 h 3682"/>
                    <a:gd name="T12" fmla="*/ 1 w 1838"/>
                    <a:gd name="T13" fmla="*/ 1 h 3682"/>
                    <a:gd name="T14" fmla="*/ 1 w 1838"/>
                    <a:gd name="T15" fmla="*/ 1 h 3682"/>
                    <a:gd name="T16" fmla="*/ 0 w 1838"/>
                    <a:gd name="T17" fmla="*/ 1 h 3682"/>
                    <a:gd name="T18" fmla="*/ 1 w 1838"/>
                    <a:gd name="T19" fmla="*/ 1 h 3682"/>
                    <a:gd name="T20" fmla="*/ 1 w 1838"/>
                    <a:gd name="T21" fmla="*/ 1 h 3682"/>
                    <a:gd name="T22" fmla="*/ 1 w 1838"/>
                    <a:gd name="T23" fmla="*/ 1 h 3682"/>
                    <a:gd name="T24" fmla="*/ 1 w 1838"/>
                    <a:gd name="T25" fmla="*/ 1 h 3682"/>
                    <a:gd name="T26" fmla="*/ 1 w 1838"/>
                    <a:gd name="T27" fmla="*/ 1 h 3682"/>
                    <a:gd name="T28" fmla="*/ 1 w 1838"/>
                    <a:gd name="T29" fmla="*/ 1 h 3682"/>
                    <a:gd name="T30" fmla="*/ 1 w 1838"/>
                    <a:gd name="T31" fmla="*/ 1 h 3682"/>
                    <a:gd name="T32" fmla="*/ 1 w 1838"/>
                    <a:gd name="T33" fmla="*/ 1 h 3682"/>
                    <a:gd name="T34" fmla="*/ 1 w 1838"/>
                    <a:gd name="T35" fmla="*/ 0 h 3682"/>
                    <a:gd name="T36" fmla="*/ 1 w 1838"/>
                    <a:gd name="T37" fmla="*/ 0 h 368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838"/>
                    <a:gd name="T58" fmla="*/ 0 h 3682"/>
                    <a:gd name="T59" fmla="*/ 1838 w 1838"/>
                    <a:gd name="T60" fmla="*/ 3682 h 368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838" h="3682">
                      <a:moveTo>
                        <a:pt x="1547" y="0"/>
                      </a:moveTo>
                      <a:lnTo>
                        <a:pt x="1610" y="599"/>
                      </a:lnTo>
                      <a:lnTo>
                        <a:pt x="1547" y="1103"/>
                      </a:lnTo>
                      <a:lnTo>
                        <a:pt x="1439" y="1631"/>
                      </a:lnTo>
                      <a:lnTo>
                        <a:pt x="1298" y="2093"/>
                      </a:lnTo>
                      <a:lnTo>
                        <a:pt x="975" y="2587"/>
                      </a:lnTo>
                      <a:lnTo>
                        <a:pt x="675" y="2988"/>
                      </a:lnTo>
                      <a:lnTo>
                        <a:pt x="340" y="3281"/>
                      </a:lnTo>
                      <a:lnTo>
                        <a:pt x="0" y="3568"/>
                      </a:lnTo>
                      <a:lnTo>
                        <a:pt x="145" y="3682"/>
                      </a:lnTo>
                      <a:lnTo>
                        <a:pt x="645" y="3317"/>
                      </a:lnTo>
                      <a:lnTo>
                        <a:pt x="1061" y="2832"/>
                      </a:lnTo>
                      <a:lnTo>
                        <a:pt x="1454" y="2239"/>
                      </a:lnTo>
                      <a:lnTo>
                        <a:pt x="1682" y="1753"/>
                      </a:lnTo>
                      <a:lnTo>
                        <a:pt x="1808" y="1188"/>
                      </a:lnTo>
                      <a:lnTo>
                        <a:pt x="1838" y="720"/>
                      </a:lnTo>
                      <a:lnTo>
                        <a:pt x="1814" y="188"/>
                      </a:lnTo>
                      <a:lnTo>
                        <a:pt x="154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35" name="Freeform 72">
                  <a:extLst>
                    <a:ext uri="{FF2B5EF4-FFF2-40B4-BE49-F238E27FC236}">
                      <a16:creationId xmlns:a16="http://schemas.microsoft.com/office/drawing/2014/main" id="{001235D8-C06A-704D-B9E3-3A3F6EC14BC0}"/>
                    </a:ext>
                  </a:extLst>
                </p:cNvPr>
                <p:cNvSpPr>
                  <a:spLocks noChangeAspect="1"/>
                </p:cNvSpPr>
                <p:nvPr/>
              </p:nvSpPr>
              <p:spPr bwMode="auto">
                <a:xfrm>
                  <a:off x="2985" y="1392"/>
                  <a:ext cx="816" cy="1198"/>
                </a:xfrm>
                <a:custGeom>
                  <a:avLst/>
                  <a:gdLst>
                    <a:gd name="T0" fmla="*/ 0 w 1633"/>
                    <a:gd name="T1" fmla="*/ 0 h 2397"/>
                    <a:gd name="T2" fmla="*/ 0 w 1633"/>
                    <a:gd name="T3" fmla="*/ 0 h 2397"/>
                    <a:gd name="T4" fmla="*/ 0 w 1633"/>
                    <a:gd name="T5" fmla="*/ 0 h 2397"/>
                    <a:gd name="T6" fmla="*/ 0 w 1633"/>
                    <a:gd name="T7" fmla="*/ 0 h 2397"/>
                    <a:gd name="T8" fmla="*/ 0 w 1633"/>
                    <a:gd name="T9" fmla="*/ 0 h 2397"/>
                    <a:gd name="T10" fmla="*/ 0 w 1633"/>
                    <a:gd name="T11" fmla="*/ 0 h 2397"/>
                    <a:gd name="T12" fmla="*/ 0 w 1633"/>
                    <a:gd name="T13" fmla="*/ 0 h 2397"/>
                    <a:gd name="T14" fmla="*/ 0 w 1633"/>
                    <a:gd name="T15" fmla="*/ 0 h 2397"/>
                    <a:gd name="T16" fmla="*/ 0 w 1633"/>
                    <a:gd name="T17" fmla="*/ 0 h 2397"/>
                    <a:gd name="T18" fmla="*/ 0 w 1633"/>
                    <a:gd name="T19" fmla="*/ 0 h 2397"/>
                    <a:gd name="T20" fmla="*/ 0 w 1633"/>
                    <a:gd name="T21" fmla="*/ 0 h 2397"/>
                    <a:gd name="T22" fmla="*/ 0 w 1633"/>
                    <a:gd name="T23" fmla="*/ 0 h 2397"/>
                    <a:gd name="T24" fmla="*/ 0 w 1633"/>
                    <a:gd name="T25" fmla="*/ 0 h 2397"/>
                    <a:gd name="T26" fmla="*/ 0 w 1633"/>
                    <a:gd name="T27" fmla="*/ 0 h 2397"/>
                    <a:gd name="T28" fmla="*/ 0 w 1633"/>
                    <a:gd name="T29" fmla="*/ 0 h 2397"/>
                    <a:gd name="T30" fmla="*/ 0 w 1633"/>
                    <a:gd name="T31" fmla="*/ 0 h 2397"/>
                    <a:gd name="T32" fmla="*/ 0 w 1633"/>
                    <a:gd name="T33" fmla="*/ 0 h 2397"/>
                    <a:gd name="T34" fmla="*/ 0 w 1633"/>
                    <a:gd name="T35" fmla="*/ 0 h 2397"/>
                    <a:gd name="T36" fmla="*/ 0 w 1633"/>
                    <a:gd name="T37" fmla="*/ 0 h 2397"/>
                    <a:gd name="T38" fmla="*/ 0 w 1633"/>
                    <a:gd name="T39" fmla="*/ 0 h 2397"/>
                    <a:gd name="T40" fmla="*/ 0 w 1633"/>
                    <a:gd name="T41" fmla="*/ 0 h 2397"/>
                    <a:gd name="T42" fmla="*/ 0 w 1633"/>
                    <a:gd name="T43" fmla="*/ 0 h 239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633"/>
                    <a:gd name="T67" fmla="*/ 0 h 2397"/>
                    <a:gd name="T68" fmla="*/ 1633 w 1633"/>
                    <a:gd name="T69" fmla="*/ 2397 h 239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633" h="2397">
                      <a:moveTo>
                        <a:pt x="0" y="2051"/>
                      </a:moveTo>
                      <a:lnTo>
                        <a:pt x="298" y="2188"/>
                      </a:lnTo>
                      <a:lnTo>
                        <a:pt x="589" y="2156"/>
                      </a:lnTo>
                      <a:lnTo>
                        <a:pt x="979" y="1954"/>
                      </a:lnTo>
                      <a:lnTo>
                        <a:pt x="1293" y="1572"/>
                      </a:lnTo>
                      <a:lnTo>
                        <a:pt x="1418" y="1190"/>
                      </a:lnTo>
                      <a:lnTo>
                        <a:pt x="1418" y="798"/>
                      </a:lnTo>
                      <a:lnTo>
                        <a:pt x="1317" y="468"/>
                      </a:lnTo>
                      <a:lnTo>
                        <a:pt x="1004" y="34"/>
                      </a:lnTo>
                      <a:lnTo>
                        <a:pt x="1099" y="0"/>
                      </a:lnTo>
                      <a:lnTo>
                        <a:pt x="1342" y="226"/>
                      </a:lnTo>
                      <a:lnTo>
                        <a:pt x="1547" y="557"/>
                      </a:lnTo>
                      <a:lnTo>
                        <a:pt x="1633" y="973"/>
                      </a:lnTo>
                      <a:lnTo>
                        <a:pt x="1593" y="1407"/>
                      </a:lnTo>
                      <a:lnTo>
                        <a:pt x="1498" y="1764"/>
                      </a:lnTo>
                      <a:lnTo>
                        <a:pt x="1247" y="2032"/>
                      </a:lnTo>
                      <a:lnTo>
                        <a:pt x="918" y="2249"/>
                      </a:lnTo>
                      <a:lnTo>
                        <a:pt x="589" y="2363"/>
                      </a:lnTo>
                      <a:lnTo>
                        <a:pt x="344" y="2397"/>
                      </a:lnTo>
                      <a:lnTo>
                        <a:pt x="10" y="2283"/>
                      </a:lnTo>
                      <a:lnTo>
                        <a:pt x="0" y="205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36" name="Freeform 73">
                  <a:extLst>
                    <a:ext uri="{FF2B5EF4-FFF2-40B4-BE49-F238E27FC236}">
                      <a16:creationId xmlns:a16="http://schemas.microsoft.com/office/drawing/2014/main" id="{4D93DAF3-04E2-BD41-8A2E-9A2F00BC3132}"/>
                    </a:ext>
                  </a:extLst>
                </p:cNvPr>
                <p:cNvSpPr>
                  <a:spLocks noChangeAspect="1"/>
                </p:cNvSpPr>
                <p:nvPr/>
              </p:nvSpPr>
              <p:spPr bwMode="auto">
                <a:xfrm>
                  <a:off x="3004" y="1795"/>
                  <a:ext cx="1743" cy="942"/>
                </a:xfrm>
                <a:custGeom>
                  <a:avLst/>
                  <a:gdLst>
                    <a:gd name="T0" fmla="*/ 0 w 3484"/>
                    <a:gd name="T1" fmla="*/ 1 h 1884"/>
                    <a:gd name="T2" fmla="*/ 1 w 3484"/>
                    <a:gd name="T3" fmla="*/ 1 h 1884"/>
                    <a:gd name="T4" fmla="*/ 1 w 3484"/>
                    <a:gd name="T5" fmla="*/ 1 h 1884"/>
                    <a:gd name="T6" fmla="*/ 1 w 3484"/>
                    <a:gd name="T7" fmla="*/ 1 h 1884"/>
                    <a:gd name="T8" fmla="*/ 1 w 3484"/>
                    <a:gd name="T9" fmla="*/ 1 h 1884"/>
                    <a:gd name="T10" fmla="*/ 1 w 3484"/>
                    <a:gd name="T11" fmla="*/ 1 h 1884"/>
                    <a:gd name="T12" fmla="*/ 1 w 3484"/>
                    <a:gd name="T13" fmla="*/ 1 h 1884"/>
                    <a:gd name="T14" fmla="*/ 1 w 3484"/>
                    <a:gd name="T15" fmla="*/ 1 h 1884"/>
                    <a:gd name="T16" fmla="*/ 1 w 3484"/>
                    <a:gd name="T17" fmla="*/ 1 h 1884"/>
                    <a:gd name="T18" fmla="*/ 1 w 3484"/>
                    <a:gd name="T19" fmla="*/ 1 h 1884"/>
                    <a:gd name="T20" fmla="*/ 1 w 3484"/>
                    <a:gd name="T21" fmla="*/ 1 h 1884"/>
                    <a:gd name="T22" fmla="*/ 1 w 3484"/>
                    <a:gd name="T23" fmla="*/ 1 h 1884"/>
                    <a:gd name="T24" fmla="*/ 1 w 3484"/>
                    <a:gd name="T25" fmla="*/ 1 h 1884"/>
                    <a:gd name="T26" fmla="*/ 1 w 3484"/>
                    <a:gd name="T27" fmla="*/ 1 h 1884"/>
                    <a:gd name="T28" fmla="*/ 1 w 3484"/>
                    <a:gd name="T29" fmla="*/ 1 h 1884"/>
                    <a:gd name="T30" fmla="*/ 1 w 3484"/>
                    <a:gd name="T31" fmla="*/ 0 h 1884"/>
                    <a:gd name="T32" fmla="*/ 0 w 3484"/>
                    <a:gd name="T33" fmla="*/ 1 h 1884"/>
                    <a:gd name="T34" fmla="*/ 0 w 3484"/>
                    <a:gd name="T35" fmla="*/ 1 h 18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484"/>
                    <a:gd name="T55" fmla="*/ 0 h 1884"/>
                    <a:gd name="T56" fmla="*/ 3484 w 3484"/>
                    <a:gd name="T57" fmla="*/ 1884 h 188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484" h="1884">
                      <a:moveTo>
                        <a:pt x="0" y="165"/>
                      </a:moveTo>
                      <a:lnTo>
                        <a:pt x="209" y="513"/>
                      </a:lnTo>
                      <a:lnTo>
                        <a:pt x="587" y="903"/>
                      </a:lnTo>
                      <a:lnTo>
                        <a:pt x="1066" y="1224"/>
                      </a:lnTo>
                      <a:lnTo>
                        <a:pt x="1458" y="1424"/>
                      </a:lnTo>
                      <a:lnTo>
                        <a:pt x="1872" y="1606"/>
                      </a:lnTo>
                      <a:lnTo>
                        <a:pt x="2385" y="1781"/>
                      </a:lnTo>
                      <a:lnTo>
                        <a:pt x="2956" y="1884"/>
                      </a:lnTo>
                      <a:lnTo>
                        <a:pt x="3355" y="1851"/>
                      </a:lnTo>
                      <a:lnTo>
                        <a:pt x="3484" y="1657"/>
                      </a:lnTo>
                      <a:lnTo>
                        <a:pt x="3066" y="1692"/>
                      </a:lnTo>
                      <a:lnTo>
                        <a:pt x="2551" y="1635"/>
                      </a:lnTo>
                      <a:lnTo>
                        <a:pt x="1623" y="1329"/>
                      </a:lnTo>
                      <a:lnTo>
                        <a:pt x="863" y="861"/>
                      </a:lnTo>
                      <a:lnTo>
                        <a:pt x="454" y="530"/>
                      </a:lnTo>
                      <a:lnTo>
                        <a:pt x="101" y="0"/>
                      </a:lnTo>
                      <a:lnTo>
                        <a:pt x="0" y="16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37" name="Freeform 74">
                  <a:extLst>
                    <a:ext uri="{FF2B5EF4-FFF2-40B4-BE49-F238E27FC236}">
                      <a16:creationId xmlns:a16="http://schemas.microsoft.com/office/drawing/2014/main" id="{870140F6-E780-4842-A670-3FE7D441ED3C}"/>
                    </a:ext>
                  </a:extLst>
                </p:cNvPr>
                <p:cNvSpPr>
                  <a:spLocks noChangeAspect="1"/>
                </p:cNvSpPr>
                <p:nvPr/>
              </p:nvSpPr>
              <p:spPr bwMode="auto">
                <a:xfrm>
                  <a:off x="4197" y="1847"/>
                  <a:ext cx="588" cy="1277"/>
                </a:xfrm>
                <a:custGeom>
                  <a:avLst/>
                  <a:gdLst>
                    <a:gd name="T0" fmla="*/ 1 w 1175"/>
                    <a:gd name="T1" fmla="*/ 0 h 2554"/>
                    <a:gd name="T2" fmla="*/ 1 w 1175"/>
                    <a:gd name="T3" fmla="*/ 1 h 2554"/>
                    <a:gd name="T4" fmla="*/ 1 w 1175"/>
                    <a:gd name="T5" fmla="*/ 1 h 2554"/>
                    <a:gd name="T6" fmla="*/ 1 w 1175"/>
                    <a:gd name="T7" fmla="*/ 1 h 2554"/>
                    <a:gd name="T8" fmla="*/ 1 w 1175"/>
                    <a:gd name="T9" fmla="*/ 1 h 2554"/>
                    <a:gd name="T10" fmla="*/ 0 w 1175"/>
                    <a:gd name="T11" fmla="*/ 1 h 2554"/>
                    <a:gd name="T12" fmla="*/ 1 w 1175"/>
                    <a:gd name="T13" fmla="*/ 1 h 2554"/>
                    <a:gd name="T14" fmla="*/ 1 w 1175"/>
                    <a:gd name="T15" fmla="*/ 1 h 2554"/>
                    <a:gd name="T16" fmla="*/ 1 w 1175"/>
                    <a:gd name="T17" fmla="*/ 1 h 2554"/>
                    <a:gd name="T18" fmla="*/ 1 w 1175"/>
                    <a:gd name="T19" fmla="*/ 1 h 2554"/>
                    <a:gd name="T20" fmla="*/ 1 w 1175"/>
                    <a:gd name="T21" fmla="*/ 1 h 2554"/>
                    <a:gd name="T22" fmla="*/ 1 w 1175"/>
                    <a:gd name="T23" fmla="*/ 1 h 2554"/>
                    <a:gd name="T24" fmla="*/ 1 w 1175"/>
                    <a:gd name="T25" fmla="*/ 1 h 2554"/>
                    <a:gd name="T26" fmla="*/ 1 w 1175"/>
                    <a:gd name="T27" fmla="*/ 1 h 2554"/>
                    <a:gd name="T28" fmla="*/ 1 w 1175"/>
                    <a:gd name="T29" fmla="*/ 1 h 2554"/>
                    <a:gd name="T30" fmla="*/ 1 w 1175"/>
                    <a:gd name="T31" fmla="*/ 0 h 2554"/>
                    <a:gd name="T32" fmla="*/ 1 w 1175"/>
                    <a:gd name="T33" fmla="*/ 0 h 255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75"/>
                    <a:gd name="T52" fmla="*/ 0 h 2554"/>
                    <a:gd name="T53" fmla="*/ 1175 w 1175"/>
                    <a:gd name="T54" fmla="*/ 2554 h 255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75" h="2554">
                      <a:moveTo>
                        <a:pt x="1120" y="0"/>
                      </a:moveTo>
                      <a:lnTo>
                        <a:pt x="721" y="150"/>
                      </a:lnTo>
                      <a:lnTo>
                        <a:pt x="352" y="461"/>
                      </a:lnTo>
                      <a:lnTo>
                        <a:pt x="147" y="878"/>
                      </a:lnTo>
                      <a:lnTo>
                        <a:pt x="31" y="1216"/>
                      </a:lnTo>
                      <a:lnTo>
                        <a:pt x="0" y="1720"/>
                      </a:lnTo>
                      <a:lnTo>
                        <a:pt x="16" y="2155"/>
                      </a:lnTo>
                      <a:lnTo>
                        <a:pt x="221" y="2554"/>
                      </a:lnTo>
                      <a:lnTo>
                        <a:pt x="407" y="2423"/>
                      </a:lnTo>
                      <a:lnTo>
                        <a:pt x="297" y="1980"/>
                      </a:lnTo>
                      <a:lnTo>
                        <a:pt x="297" y="1408"/>
                      </a:lnTo>
                      <a:lnTo>
                        <a:pt x="430" y="824"/>
                      </a:lnTo>
                      <a:lnTo>
                        <a:pt x="681" y="452"/>
                      </a:lnTo>
                      <a:lnTo>
                        <a:pt x="924" y="296"/>
                      </a:lnTo>
                      <a:lnTo>
                        <a:pt x="1175" y="201"/>
                      </a:lnTo>
                      <a:lnTo>
                        <a:pt x="112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38" name="Freeform 75">
                  <a:extLst>
                    <a:ext uri="{FF2B5EF4-FFF2-40B4-BE49-F238E27FC236}">
                      <a16:creationId xmlns:a16="http://schemas.microsoft.com/office/drawing/2014/main" id="{F3D5CFF4-973C-414A-AB23-296F91A68313}"/>
                    </a:ext>
                  </a:extLst>
                </p:cNvPr>
                <p:cNvSpPr>
                  <a:spLocks noChangeAspect="1"/>
                </p:cNvSpPr>
                <p:nvPr/>
              </p:nvSpPr>
              <p:spPr bwMode="auto">
                <a:xfrm>
                  <a:off x="3585" y="2963"/>
                  <a:ext cx="293" cy="279"/>
                </a:xfrm>
                <a:custGeom>
                  <a:avLst/>
                  <a:gdLst>
                    <a:gd name="T0" fmla="*/ 0 w 586"/>
                    <a:gd name="T1" fmla="*/ 1 h 557"/>
                    <a:gd name="T2" fmla="*/ 1 w 586"/>
                    <a:gd name="T3" fmla="*/ 1 h 557"/>
                    <a:gd name="T4" fmla="*/ 1 w 586"/>
                    <a:gd name="T5" fmla="*/ 0 h 557"/>
                    <a:gd name="T6" fmla="*/ 1 w 586"/>
                    <a:gd name="T7" fmla="*/ 1 h 557"/>
                    <a:gd name="T8" fmla="*/ 1 w 586"/>
                    <a:gd name="T9" fmla="*/ 1 h 557"/>
                    <a:gd name="T10" fmla="*/ 1 w 586"/>
                    <a:gd name="T11" fmla="*/ 1 h 557"/>
                    <a:gd name="T12" fmla="*/ 0 w 586"/>
                    <a:gd name="T13" fmla="*/ 1 h 557"/>
                    <a:gd name="T14" fmla="*/ 0 w 586"/>
                    <a:gd name="T15" fmla="*/ 1 h 557"/>
                    <a:gd name="T16" fmla="*/ 0 60000 65536"/>
                    <a:gd name="T17" fmla="*/ 0 60000 65536"/>
                    <a:gd name="T18" fmla="*/ 0 60000 65536"/>
                    <a:gd name="T19" fmla="*/ 0 60000 65536"/>
                    <a:gd name="T20" fmla="*/ 0 60000 65536"/>
                    <a:gd name="T21" fmla="*/ 0 60000 65536"/>
                    <a:gd name="T22" fmla="*/ 0 60000 65536"/>
                    <a:gd name="T23" fmla="*/ 0 60000 65536"/>
                    <a:gd name="T24" fmla="*/ 0 w 586"/>
                    <a:gd name="T25" fmla="*/ 0 h 557"/>
                    <a:gd name="T26" fmla="*/ 586 w 586"/>
                    <a:gd name="T27" fmla="*/ 557 h 5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86" h="557">
                      <a:moveTo>
                        <a:pt x="0" y="466"/>
                      </a:moveTo>
                      <a:lnTo>
                        <a:pt x="276" y="276"/>
                      </a:lnTo>
                      <a:lnTo>
                        <a:pt x="586" y="0"/>
                      </a:lnTo>
                      <a:lnTo>
                        <a:pt x="565" y="160"/>
                      </a:lnTo>
                      <a:lnTo>
                        <a:pt x="297" y="435"/>
                      </a:lnTo>
                      <a:lnTo>
                        <a:pt x="116" y="557"/>
                      </a:lnTo>
                      <a:lnTo>
                        <a:pt x="0" y="46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39" name="Freeform 76">
                  <a:extLst>
                    <a:ext uri="{FF2B5EF4-FFF2-40B4-BE49-F238E27FC236}">
                      <a16:creationId xmlns:a16="http://schemas.microsoft.com/office/drawing/2014/main" id="{7A2EEF22-F4FE-284C-A4A7-0E57829B4F26}"/>
                    </a:ext>
                  </a:extLst>
                </p:cNvPr>
                <p:cNvSpPr>
                  <a:spLocks noChangeAspect="1"/>
                </p:cNvSpPr>
                <p:nvPr/>
              </p:nvSpPr>
              <p:spPr bwMode="auto">
                <a:xfrm>
                  <a:off x="3774" y="2933"/>
                  <a:ext cx="280" cy="324"/>
                </a:xfrm>
                <a:custGeom>
                  <a:avLst/>
                  <a:gdLst>
                    <a:gd name="T0" fmla="*/ 1 w 558"/>
                    <a:gd name="T1" fmla="*/ 1 h 648"/>
                    <a:gd name="T2" fmla="*/ 1 w 558"/>
                    <a:gd name="T3" fmla="*/ 1 h 648"/>
                    <a:gd name="T4" fmla="*/ 1 w 558"/>
                    <a:gd name="T5" fmla="*/ 0 h 648"/>
                    <a:gd name="T6" fmla="*/ 1 w 558"/>
                    <a:gd name="T7" fmla="*/ 1 h 648"/>
                    <a:gd name="T8" fmla="*/ 1 w 558"/>
                    <a:gd name="T9" fmla="*/ 1 h 648"/>
                    <a:gd name="T10" fmla="*/ 0 w 558"/>
                    <a:gd name="T11" fmla="*/ 1 h 648"/>
                    <a:gd name="T12" fmla="*/ 1 w 558"/>
                    <a:gd name="T13" fmla="*/ 1 h 648"/>
                    <a:gd name="T14" fmla="*/ 1 w 558"/>
                    <a:gd name="T15" fmla="*/ 1 h 648"/>
                    <a:gd name="T16" fmla="*/ 0 60000 65536"/>
                    <a:gd name="T17" fmla="*/ 0 60000 65536"/>
                    <a:gd name="T18" fmla="*/ 0 60000 65536"/>
                    <a:gd name="T19" fmla="*/ 0 60000 65536"/>
                    <a:gd name="T20" fmla="*/ 0 60000 65536"/>
                    <a:gd name="T21" fmla="*/ 0 60000 65536"/>
                    <a:gd name="T22" fmla="*/ 0 60000 65536"/>
                    <a:gd name="T23" fmla="*/ 0 60000 65536"/>
                    <a:gd name="T24" fmla="*/ 0 w 558"/>
                    <a:gd name="T25" fmla="*/ 0 h 648"/>
                    <a:gd name="T26" fmla="*/ 558 w 558"/>
                    <a:gd name="T27" fmla="*/ 648 h 6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58" h="648">
                      <a:moveTo>
                        <a:pt x="116" y="502"/>
                      </a:moveTo>
                      <a:lnTo>
                        <a:pt x="427" y="160"/>
                      </a:lnTo>
                      <a:lnTo>
                        <a:pt x="549" y="0"/>
                      </a:lnTo>
                      <a:lnTo>
                        <a:pt x="558" y="221"/>
                      </a:lnTo>
                      <a:lnTo>
                        <a:pt x="262" y="563"/>
                      </a:lnTo>
                      <a:lnTo>
                        <a:pt x="0" y="648"/>
                      </a:lnTo>
                      <a:lnTo>
                        <a:pt x="116" y="5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40" name="Freeform 77">
                  <a:extLst>
                    <a:ext uri="{FF2B5EF4-FFF2-40B4-BE49-F238E27FC236}">
                      <a16:creationId xmlns:a16="http://schemas.microsoft.com/office/drawing/2014/main" id="{9165176F-E388-404E-8F14-F2F4F8FF2C29}"/>
                    </a:ext>
                  </a:extLst>
                </p:cNvPr>
                <p:cNvSpPr>
                  <a:spLocks noChangeAspect="1"/>
                </p:cNvSpPr>
                <p:nvPr/>
              </p:nvSpPr>
              <p:spPr bwMode="auto">
                <a:xfrm>
                  <a:off x="4046" y="2986"/>
                  <a:ext cx="156" cy="228"/>
                </a:xfrm>
                <a:custGeom>
                  <a:avLst/>
                  <a:gdLst>
                    <a:gd name="T0" fmla="*/ 0 w 312"/>
                    <a:gd name="T1" fmla="*/ 1 h 456"/>
                    <a:gd name="T2" fmla="*/ 1 w 312"/>
                    <a:gd name="T3" fmla="*/ 0 h 456"/>
                    <a:gd name="T4" fmla="*/ 1 w 312"/>
                    <a:gd name="T5" fmla="*/ 1 h 456"/>
                    <a:gd name="T6" fmla="*/ 1 w 312"/>
                    <a:gd name="T7" fmla="*/ 1 h 456"/>
                    <a:gd name="T8" fmla="*/ 0 w 312"/>
                    <a:gd name="T9" fmla="*/ 1 h 456"/>
                    <a:gd name="T10" fmla="*/ 0 w 312"/>
                    <a:gd name="T11" fmla="*/ 1 h 456"/>
                    <a:gd name="T12" fmla="*/ 0 60000 65536"/>
                    <a:gd name="T13" fmla="*/ 0 60000 65536"/>
                    <a:gd name="T14" fmla="*/ 0 60000 65536"/>
                    <a:gd name="T15" fmla="*/ 0 60000 65536"/>
                    <a:gd name="T16" fmla="*/ 0 60000 65536"/>
                    <a:gd name="T17" fmla="*/ 0 60000 65536"/>
                    <a:gd name="T18" fmla="*/ 0 w 312"/>
                    <a:gd name="T19" fmla="*/ 0 h 456"/>
                    <a:gd name="T20" fmla="*/ 312 w 312"/>
                    <a:gd name="T21" fmla="*/ 456 h 456"/>
                  </a:gdLst>
                  <a:ahLst/>
                  <a:cxnLst>
                    <a:cxn ang="T12">
                      <a:pos x="T0" y="T1"/>
                    </a:cxn>
                    <a:cxn ang="T13">
                      <a:pos x="T2" y="T3"/>
                    </a:cxn>
                    <a:cxn ang="T14">
                      <a:pos x="T4" y="T5"/>
                    </a:cxn>
                    <a:cxn ang="T15">
                      <a:pos x="T6" y="T7"/>
                    </a:cxn>
                    <a:cxn ang="T16">
                      <a:pos x="T8" y="T9"/>
                    </a:cxn>
                    <a:cxn ang="T17">
                      <a:pos x="T10" y="T11"/>
                    </a:cxn>
                  </a:cxnLst>
                  <a:rect l="T18" t="T19" r="T20" b="T21"/>
                  <a:pathLst>
                    <a:path w="312" h="456">
                      <a:moveTo>
                        <a:pt x="0" y="425"/>
                      </a:moveTo>
                      <a:lnTo>
                        <a:pt x="291" y="0"/>
                      </a:lnTo>
                      <a:lnTo>
                        <a:pt x="312" y="138"/>
                      </a:lnTo>
                      <a:lnTo>
                        <a:pt x="198" y="456"/>
                      </a:lnTo>
                      <a:lnTo>
                        <a:pt x="0" y="4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41" name="Freeform 78">
                  <a:extLst>
                    <a:ext uri="{FF2B5EF4-FFF2-40B4-BE49-F238E27FC236}">
                      <a16:creationId xmlns:a16="http://schemas.microsoft.com/office/drawing/2014/main" id="{FB2848BD-83F4-D24F-AA31-19CEEA7C059E}"/>
                    </a:ext>
                  </a:extLst>
                </p:cNvPr>
                <p:cNvSpPr>
                  <a:spLocks noChangeAspect="1"/>
                </p:cNvSpPr>
                <p:nvPr/>
              </p:nvSpPr>
              <p:spPr bwMode="auto">
                <a:xfrm>
                  <a:off x="3048" y="2652"/>
                  <a:ext cx="208" cy="80"/>
                </a:xfrm>
                <a:custGeom>
                  <a:avLst/>
                  <a:gdLst>
                    <a:gd name="T0" fmla="*/ 0 w 417"/>
                    <a:gd name="T1" fmla="*/ 0 h 159"/>
                    <a:gd name="T2" fmla="*/ 0 w 417"/>
                    <a:gd name="T3" fmla="*/ 1 h 159"/>
                    <a:gd name="T4" fmla="*/ 0 w 417"/>
                    <a:gd name="T5" fmla="*/ 1 h 159"/>
                    <a:gd name="T6" fmla="*/ 0 w 417"/>
                    <a:gd name="T7" fmla="*/ 0 h 159"/>
                    <a:gd name="T8" fmla="*/ 0 w 417"/>
                    <a:gd name="T9" fmla="*/ 0 h 159"/>
                    <a:gd name="T10" fmla="*/ 0 60000 65536"/>
                    <a:gd name="T11" fmla="*/ 0 60000 65536"/>
                    <a:gd name="T12" fmla="*/ 0 60000 65536"/>
                    <a:gd name="T13" fmla="*/ 0 60000 65536"/>
                    <a:gd name="T14" fmla="*/ 0 60000 65536"/>
                    <a:gd name="T15" fmla="*/ 0 w 417"/>
                    <a:gd name="T16" fmla="*/ 0 h 159"/>
                    <a:gd name="T17" fmla="*/ 417 w 417"/>
                    <a:gd name="T18" fmla="*/ 159 h 159"/>
                  </a:gdLst>
                  <a:ahLst/>
                  <a:cxnLst>
                    <a:cxn ang="T10">
                      <a:pos x="T0" y="T1"/>
                    </a:cxn>
                    <a:cxn ang="T11">
                      <a:pos x="T2" y="T3"/>
                    </a:cxn>
                    <a:cxn ang="T12">
                      <a:pos x="T4" y="T5"/>
                    </a:cxn>
                    <a:cxn ang="T13">
                      <a:pos x="T6" y="T7"/>
                    </a:cxn>
                    <a:cxn ang="T14">
                      <a:pos x="T8" y="T9"/>
                    </a:cxn>
                  </a:cxnLst>
                  <a:rect l="T15" t="T16" r="T17" b="T18"/>
                  <a:pathLst>
                    <a:path w="417" h="159">
                      <a:moveTo>
                        <a:pt x="0" y="0"/>
                      </a:moveTo>
                      <a:lnTo>
                        <a:pt x="417" y="22"/>
                      </a:lnTo>
                      <a:lnTo>
                        <a:pt x="84" y="15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42" name="Freeform 79">
                  <a:extLst>
                    <a:ext uri="{FF2B5EF4-FFF2-40B4-BE49-F238E27FC236}">
                      <a16:creationId xmlns:a16="http://schemas.microsoft.com/office/drawing/2014/main" id="{2CA1DE3D-248F-C14B-BA55-48F22397DDE6}"/>
                    </a:ext>
                  </a:extLst>
                </p:cNvPr>
                <p:cNvSpPr>
                  <a:spLocks noChangeAspect="1"/>
                </p:cNvSpPr>
                <p:nvPr/>
              </p:nvSpPr>
              <p:spPr bwMode="auto">
                <a:xfrm>
                  <a:off x="3141" y="2762"/>
                  <a:ext cx="187" cy="100"/>
                </a:xfrm>
                <a:custGeom>
                  <a:avLst/>
                  <a:gdLst>
                    <a:gd name="T0" fmla="*/ 0 w 372"/>
                    <a:gd name="T1" fmla="*/ 1 h 200"/>
                    <a:gd name="T2" fmla="*/ 1 w 372"/>
                    <a:gd name="T3" fmla="*/ 0 h 200"/>
                    <a:gd name="T4" fmla="*/ 1 w 372"/>
                    <a:gd name="T5" fmla="*/ 1 h 200"/>
                    <a:gd name="T6" fmla="*/ 0 w 372"/>
                    <a:gd name="T7" fmla="*/ 1 h 200"/>
                    <a:gd name="T8" fmla="*/ 0 w 372"/>
                    <a:gd name="T9" fmla="*/ 1 h 200"/>
                    <a:gd name="T10" fmla="*/ 0 60000 65536"/>
                    <a:gd name="T11" fmla="*/ 0 60000 65536"/>
                    <a:gd name="T12" fmla="*/ 0 60000 65536"/>
                    <a:gd name="T13" fmla="*/ 0 60000 65536"/>
                    <a:gd name="T14" fmla="*/ 0 60000 65536"/>
                    <a:gd name="T15" fmla="*/ 0 w 372"/>
                    <a:gd name="T16" fmla="*/ 0 h 200"/>
                    <a:gd name="T17" fmla="*/ 372 w 372"/>
                    <a:gd name="T18" fmla="*/ 200 h 200"/>
                  </a:gdLst>
                  <a:ahLst/>
                  <a:cxnLst>
                    <a:cxn ang="T10">
                      <a:pos x="T0" y="T1"/>
                    </a:cxn>
                    <a:cxn ang="T11">
                      <a:pos x="T2" y="T3"/>
                    </a:cxn>
                    <a:cxn ang="T12">
                      <a:pos x="T4" y="T5"/>
                    </a:cxn>
                    <a:cxn ang="T13">
                      <a:pos x="T6" y="T7"/>
                    </a:cxn>
                    <a:cxn ang="T14">
                      <a:pos x="T8" y="T9"/>
                    </a:cxn>
                  </a:cxnLst>
                  <a:rect l="T15" t="T16" r="T17" b="T18"/>
                  <a:pathLst>
                    <a:path w="372" h="200">
                      <a:moveTo>
                        <a:pt x="0" y="84"/>
                      </a:moveTo>
                      <a:lnTo>
                        <a:pt x="372" y="0"/>
                      </a:lnTo>
                      <a:lnTo>
                        <a:pt x="99" y="200"/>
                      </a:lnTo>
                      <a:lnTo>
                        <a:pt x="0" y="8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43" name="Freeform 80">
                  <a:extLst>
                    <a:ext uri="{FF2B5EF4-FFF2-40B4-BE49-F238E27FC236}">
                      <a16:creationId xmlns:a16="http://schemas.microsoft.com/office/drawing/2014/main" id="{23A0EFB0-DA5A-0649-8425-F81720291D1C}"/>
                    </a:ext>
                  </a:extLst>
                </p:cNvPr>
                <p:cNvSpPr>
                  <a:spLocks noChangeAspect="1"/>
                </p:cNvSpPr>
                <p:nvPr/>
              </p:nvSpPr>
              <p:spPr bwMode="auto">
                <a:xfrm>
                  <a:off x="3221" y="2849"/>
                  <a:ext cx="169" cy="141"/>
                </a:xfrm>
                <a:custGeom>
                  <a:avLst/>
                  <a:gdLst>
                    <a:gd name="T0" fmla="*/ 0 w 339"/>
                    <a:gd name="T1" fmla="*/ 1 h 281"/>
                    <a:gd name="T2" fmla="*/ 0 w 339"/>
                    <a:gd name="T3" fmla="*/ 0 h 281"/>
                    <a:gd name="T4" fmla="*/ 0 w 339"/>
                    <a:gd name="T5" fmla="*/ 1 h 281"/>
                    <a:gd name="T6" fmla="*/ 0 w 339"/>
                    <a:gd name="T7" fmla="*/ 1 h 281"/>
                    <a:gd name="T8" fmla="*/ 0 w 339"/>
                    <a:gd name="T9" fmla="*/ 1 h 281"/>
                    <a:gd name="T10" fmla="*/ 0 60000 65536"/>
                    <a:gd name="T11" fmla="*/ 0 60000 65536"/>
                    <a:gd name="T12" fmla="*/ 0 60000 65536"/>
                    <a:gd name="T13" fmla="*/ 0 60000 65536"/>
                    <a:gd name="T14" fmla="*/ 0 60000 65536"/>
                    <a:gd name="T15" fmla="*/ 0 w 339"/>
                    <a:gd name="T16" fmla="*/ 0 h 281"/>
                    <a:gd name="T17" fmla="*/ 339 w 339"/>
                    <a:gd name="T18" fmla="*/ 281 h 281"/>
                  </a:gdLst>
                  <a:ahLst/>
                  <a:cxnLst>
                    <a:cxn ang="T10">
                      <a:pos x="T0" y="T1"/>
                    </a:cxn>
                    <a:cxn ang="T11">
                      <a:pos x="T2" y="T3"/>
                    </a:cxn>
                    <a:cxn ang="T12">
                      <a:pos x="T4" y="T5"/>
                    </a:cxn>
                    <a:cxn ang="T13">
                      <a:pos x="T6" y="T7"/>
                    </a:cxn>
                    <a:cxn ang="T14">
                      <a:pos x="T8" y="T9"/>
                    </a:cxn>
                  </a:cxnLst>
                  <a:rect l="T15" t="T16" r="T17" b="T18"/>
                  <a:pathLst>
                    <a:path w="339" h="281">
                      <a:moveTo>
                        <a:pt x="0" y="131"/>
                      </a:moveTo>
                      <a:lnTo>
                        <a:pt x="339" y="0"/>
                      </a:lnTo>
                      <a:lnTo>
                        <a:pt x="116" y="281"/>
                      </a:lnTo>
                      <a:lnTo>
                        <a:pt x="0" y="1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7645" name="Group 81">
                <a:extLst>
                  <a:ext uri="{FF2B5EF4-FFF2-40B4-BE49-F238E27FC236}">
                    <a16:creationId xmlns:a16="http://schemas.microsoft.com/office/drawing/2014/main" id="{E54E9083-E24F-0647-8078-64C0F9215FD7}"/>
                  </a:ext>
                </a:extLst>
              </p:cNvPr>
              <p:cNvGrpSpPr>
                <a:grpSpLocks noChangeAspect="1"/>
              </p:cNvGrpSpPr>
              <p:nvPr/>
            </p:nvGrpSpPr>
            <p:grpSpPr bwMode="auto">
              <a:xfrm>
                <a:off x="3792" y="720"/>
                <a:ext cx="272" cy="283"/>
                <a:chOff x="2874" y="1218"/>
                <a:chExt cx="2021" cy="2100"/>
              </a:xfrm>
            </p:grpSpPr>
            <p:sp>
              <p:nvSpPr>
                <p:cNvPr id="17716" name="Freeform 82">
                  <a:extLst>
                    <a:ext uri="{FF2B5EF4-FFF2-40B4-BE49-F238E27FC236}">
                      <a16:creationId xmlns:a16="http://schemas.microsoft.com/office/drawing/2014/main" id="{E34F8A10-8A27-664D-BA0A-3A0697DC4AED}"/>
                    </a:ext>
                  </a:extLst>
                </p:cNvPr>
                <p:cNvSpPr>
                  <a:spLocks noChangeAspect="1"/>
                </p:cNvSpPr>
                <p:nvPr/>
              </p:nvSpPr>
              <p:spPr bwMode="auto">
                <a:xfrm>
                  <a:off x="2932" y="1270"/>
                  <a:ext cx="1895" cy="1952"/>
                </a:xfrm>
                <a:custGeom>
                  <a:avLst/>
                  <a:gdLst>
                    <a:gd name="T0" fmla="*/ 0 w 3791"/>
                    <a:gd name="T1" fmla="*/ 0 h 3904"/>
                    <a:gd name="T2" fmla="*/ 0 w 3791"/>
                    <a:gd name="T3" fmla="*/ 1 h 3904"/>
                    <a:gd name="T4" fmla="*/ 0 w 3791"/>
                    <a:gd name="T5" fmla="*/ 1 h 3904"/>
                    <a:gd name="T6" fmla="*/ 0 w 3791"/>
                    <a:gd name="T7" fmla="*/ 1 h 3904"/>
                    <a:gd name="T8" fmla="*/ 0 w 3791"/>
                    <a:gd name="T9" fmla="*/ 1 h 3904"/>
                    <a:gd name="T10" fmla="*/ 0 w 3791"/>
                    <a:gd name="T11" fmla="*/ 1 h 3904"/>
                    <a:gd name="T12" fmla="*/ 0 w 3791"/>
                    <a:gd name="T13" fmla="*/ 1 h 3904"/>
                    <a:gd name="T14" fmla="*/ 0 w 3791"/>
                    <a:gd name="T15" fmla="*/ 1 h 3904"/>
                    <a:gd name="T16" fmla="*/ 0 w 3791"/>
                    <a:gd name="T17" fmla="*/ 1 h 3904"/>
                    <a:gd name="T18" fmla="*/ 0 w 3791"/>
                    <a:gd name="T19" fmla="*/ 1 h 3904"/>
                    <a:gd name="T20" fmla="*/ 0 w 3791"/>
                    <a:gd name="T21" fmla="*/ 1 h 3904"/>
                    <a:gd name="T22" fmla="*/ 0 w 3791"/>
                    <a:gd name="T23" fmla="*/ 1 h 3904"/>
                    <a:gd name="T24" fmla="*/ 0 w 3791"/>
                    <a:gd name="T25" fmla="*/ 1 h 3904"/>
                    <a:gd name="T26" fmla="*/ 0 w 3791"/>
                    <a:gd name="T27" fmla="*/ 1 h 3904"/>
                    <a:gd name="T28" fmla="*/ 0 w 3791"/>
                    <a:gd name="T29" fmla="*/ 1 h 3904"/>
                    <a:gd name="T30" fmla="*/ 0 w 3791"/>
                    <a:gd name="T31" fmla="*/ 1 h 3904"/>
                    <a:gd name="T32" fmla="*/ 0 w 3791"/>
                    <a:gd name="T33" fmla="*/ 1 h 3904"/>
                    <a:gd name="T34" fmla="*/ 0 w 3791"/>
                    <a:gd name="T35" fmla="*/ 0 h 3904"/>
                    <a:gd name="T36" fmla="*/ 0 w 3791"/>
                    <a:gd name="T37" fmla="*/ 0 h 390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791"/>
                    <a:gd name="T58" fmla="*/ 0 h 3904"/>
                    <a:gd name="T59" fmla="*/ 3791 w 3791"/>
                    <a:gd name="T60" fmla="*/ 3904 h 390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791" h="3904">
                      <a:moveTo>
                        <a:pt x="1637" y="0"/>
                      </a:moveTo>
                      <a:lnTo>
                        <a:pt x="983" y="228"/>
                      </a:lnTo>
                      <a:lnTo>
                        <a:pt x="392" y="724"/>
                      </a:lnTo>
                      <a:lnTo>
                        <a:pt x="29" y="1515"/>
                      </a:lnTo>
                      <a:lnTo>
                        <a:pt x="0" y="2245"/>
                      </a:lnTo>
                      <a:lnTo>
                        <a:pt x="288" y="3045"/>
                      </a:lnTo>
                      <a:lnTo>
                        <a:pt x="578" y="3480"/>
                      </a:lnTo>
                      <a:lnTo>
                        <a:pt x="1246" y="3799"/>
                      </a:lnTo>
                      <a:lnTo>
                        <a:pt x="1884" y="3898"/>
                      </a:lnTo>
                      <a:lnTo>
                        <a:pt x="2441" y="3904"/>
                      </a:lnTo>
                      <a:lnTo>
                        <a:pt x="3150" y="3440"/>
                      </a:lnTo>
                      <a:lnTo>
                        <a:pt x="3633" y="2741"/>
                      </a:lnTo>
                      <a:lnTo>
                        <a:pt x="3791" y="1986"/>
                      </a:lnTo>
                      <a:lnTo>
                        <a:pt x="3701" y="1372"/>
                      </a:lnTo>
                      <a:lnTo>
                        <a:pt x="3439" y="876"/>
                      </a:lnTo>
                      <a:lnTo>
                        <a:pt x="2973" y="397"/>
                      </a:lnTo>
                      <a:lnTo>
                        <a:pt x="2257" y="121"/>
                      </a:lnTo>
                      <a:lnTo>
                        <a:pt x="1637" y="0"/>
                      </a:lnTo>
                      <a:close/>
                    </a:path>
                  </a:pathLst>
                </a:custGeom>
                <a:solidFill>
                  <a:srgbClr val="CC5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17" name="Freeform 83">
                  <a:extLst>
                    <a:ext uri="{FF2B5EF4-FFF2-40B4-BE49-F238E27FC236}">
                      <a16:creationId xmlns:a16="http://schemas.microsoft.com/office/drawing/2014/main" id="{EB92F77B-B711-D54B-AB30-29F718EAA40E}"/>
                    </a:ext>
                  </a:extLst>
                </p:cNvPr>
                <p:cNvSpPr>
                  <a:spLocks noChangeAspect="1"/>
                </p:cNvSpPr>
                <p:nvPr/>
              </p:nvSpPr>
              <p:spPr bwMode="auto">
                <a:xfrm>
                  <a:off x="3207" y="1456"/>
                  <a:ext cx="1114" cy="1150"/>
                </a:xfrm>
                <a:custGeom>
                  <a:avLst/>
                  <a:gdLst>
                    <a:gd name="T0" fmla="*/ 1 w 2228"/>
                    <a:gd name="T1" fmla="*/ 0 h 2300"/>
                    <a:gd name="T2" fmla="*/ 1 w 2228"/>
                    <a:gd name="T3" fmla="*/ 1 h 2300"/>
                    <a:gd name="T4" fmla="*/ 1 w 2228"/>
                    <a:gd name="T5" fmla="*/ 1 h 2300"/>
                    <a:gd name="T6" fmla="*/ 1 w 2228"/>
                    <a:gd name="T7" fmla="*/ 1 h 2300"/>
                    <a:gd name="T8" fmla="*/ 0 w 2228"/>
                    <a:gd name="T9" fmla="*/ 1 h 2300"/>
                    <a:gd name="T10" fmla="*/ 1 w 2228"/>
                    <a:gd name="T11" fmla="*/ 1 h 2300"/>
                    <a:gd name="T12" fmla="*/ 1 w 2228"/>
                    <a:gd name="T13" fmla="*/ 1 h 2300"/>
                    <a:gd name="T14" fmla="*/ 1 w 2228"/>
                    <a:gd name="T15" fmla="*/ 1 h 2300"/>
                    <a:gd name="T16" fmla="*/ 1 w 2228"/>
                    <a:gd name="T17" fmla="*/ 1 h 2300"/>
                    <a:gd name="T18" fmla="*/ 1 w 2228"/>
                    <a:gd name="T19" fmla="*/ 1 h 2300"/>
                    <a:gd name="T20" fmla="*/ 1 w 2228"/>
                    <a:gd name="T21" fmla="*/ 1 h 2300"/>
                    <a:gd name="T22" fmla="*/ 1 w 2228"/>
                    <a:gd name="T23" fmla="*/ 1 h 2300"/>
                    <a:gd name="T24" fmla="*/ 1 w 2228"/>
                    <a:gd name="T25" fmla="*/ 1 h 2300"/>
                    <a:gd name="T26" fmla="*/ 1 w 2228"/>
                    <a:gd name="T27" fmla="*/ 1 h 2300"/>
                    <a:gd name="T28" fmla="*/ 1 w 2228"/>
                    <a:gd name="T29" fmla="*/ 0 h 2300"/>
                    <a:gd name="T30" fmla="*/ 1 w 2228"/>
                    <a:gd name="T31" fmla="*/ 0 h 230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228"/>
                    <a:gd name="T49" fmla="*/ 0 h 2300"/>
                    <a:gd name="T50" fmla="*/ 2228 w 2228"/>
                    <a:gd name="T51" fmla="*/ 2300 h 230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228" h="2300">
                      <a:moveTo>
                        <a:pt x="1079" y="0"/>
                      </a:moveTo>
                      <a:lnTo>
                        <a:pt x="675" y="128"/>
                      </a:lnTo>
                      <a:lnTo>
                        <a:pt x="351" y="352"/>
                      </a:lnTo>
                      <a:lnTo>
                        <a:pt x="82" y="730"/>
                      </a:lnTo>
                      <a:lnTo>
                        <a:pt x="0" y="1264"/>
                      </a:lnTo>
                      <a:lnTo>
                        <a:pt x="137" y="1836"/>
                      </a:lnTo>
                      <a:lnTo>
                        <a:pt x="680" y="2200"/>
                      </a:lnTo>
                      <a:lnTo>
                        <a:pt x="1273" y="2300"/>
                      </a:lnTo>
                      <a:lnTo>
                        <a:pt x="1859" y="2108"/>
                      </a:lnTo>
                      <a:lnTo>
                        <a:pt x="2155" y="1561"/>
                      </a:lnTo>
                      <a:lnTo>
                        <a:pt x="2228" y="1021"/>
                      </a:lnTo>
                      <a:lnTo>
                        <a:pt x="2167" y="618"/>
                      </a:lnTo>
                      <a:lnTo>
                        <a:pt x="1760" y="160"/>
                      </a:lnTo>
                      <a:lnTo>
                        <a:pt x="1431" y="40"/>
                      </a:lnTo>
                      <a:lnTo>
                        <a:pt x="1079" y="0"/>
                      </a:lnTo>
                      <a:close/>
                    </a:path>
                  </a:pathLst>
                </a:custGeom>
                <a:solidFill>
                  <a:srgbClr val="FF7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18" name="Freeform 84">
                  <a:extLst>
                    <a:ext uri="{FF2B5EF4-FFF2-40B4-BE49-F238E27FC236}">
                      <a16:creationId xmlns:a16="http://schemas.microsoft.com/office/drawing/2014/main" id="{0BE87539-BCEF-F04D-9F4C-F3166BC67FD1}"/>
                    </a:ext>
                  </a:extLst>
                </p:cNvPr>
                <p:cNvSpPr>
                  <a:spLocks noChangeAspect="1"/>
                </p:cNvSpPr>
                <p:nvPr/>
              </p:nvSpPr>
              <p:spPr bwMode="auto">
                <a:xfrm>
                  <a:off x="2874" y="1218"/>
                  <a:ext cx="1966" cy="2100"/>
                </a:xfrm>
                <a:custGeom>
                  <a:avLst/>
                  <a:gdLst>
                    <a:gd name="T0" fmla="*/ 1 w 3930"/>
                    <a:gd name="T1" fmla="*/ 0 h 4201"/>
                    <a:gd name="T2" fmla="*/ 1 w 3930"/>
                    <a:gd name="T3" fmla="*/ 0 h 4201"/>
                    <a:gd name="T4" fmla="*/ 1 w 3930"/>
                    <a:gd name="T5" fmla="*/ 0 h 4201"/>
                    <a:gd name="T6" fmla="*/ 1 w 3930"/>
                    <a:gd name="T7" fmla="*/ 0 h 4201"/>
                    <a:gd name="T8" fmla="*/ 1 w 3930"/>
                    <a:gd name="T9" fmla="*/ 0 h 4201"/>
                    <a:gd name="T10" fmla="*/ 1 w 3930"/>
                    <a:gd name="T11" fmla="*/ 0 h 4201"/>
                    <a:gd name="T12" fmla="*/ 1 w 3930"/>
                    <a:gd name="T13" fmla="*/ 0 h 4201"/>
                    <a:gd name="T14" fmla="*/ 1 w 3930"/>
                    <a:gd name="T15" fmla="*/ 0 h 4201"/>
                    <a:gd name="T16" fmla="*/ 0 w 3930"/>
                    <a:gd name="T17" fmla="*/ 0 h 4201"/>
                    <a:gd name="T18" fmla="*/ 1 w 3930"/>
                    <a:gd name="T19" fmla="*/ 0 h 4201"/>
                    <a:gd name="T20" fmla="*/ 1 w 3930"/>
                    <a:gd name="T21" fmla="*/ 0 h 4201"/>
                    <a:gd name="T22" fmla="*/ 1 w 3930"/>
                    <a:gd name="T23" fmla="*/ 0 h 4201"/>
                    <a:gd name="T24" fmla="*/ 1 w 3930"/>
                    <a:gd name="T25" fmla="*/ 0 h 4201"/>
                    <a:gd name="T26" fmla="*/ 1 w 3930"/>
                    <a:gd name="T27" fmla="*/ 0 h 4201"/>
                    <a:gd name="T28" fmla="*/ 1 w 3930"/>
                    <a:gd name="T29" fmla="*/ 0 h 4201"/>
                    <a:gd name="T30" fmla="*/ 1 w 3930"/>
                    <a:gd name="T31" fmla="*/ 0 h 4201"/>
                    <a:gd name="T32" fmla="*/ 1 w 3930"/>
                    <a:gd name="T33" fmla="*/ 0 h 4201"/>
                    <a:gd name="T34" fmla="*/ 1 w 3930"/>
                    <a:gd name="T35" fmla="*/ 0 h 4201"/>
                    <a:gd name="T36" fmla="*/ 1 w 3930"/>
                    <a:gd name="T37" fmla="*/ 0 h 4201"/>
                    <a:gd name="T38" fmla="*/ 1 w 3930"/>
                    <a:gd name="T39" fmla="*/ 0 h 4201"/>
                    <a:gd name="T40" fmla="*/ 1 w 3930"/>
                    <a:gd name="T41" fmla="*/ 0 h 4201"/>
                    <a:gd name="T42" fmla="*/ 1 w 3930"/>
                    <a:gd name="T43" fmla="*/ 0 h 4201"/>
                    <a:gd name="T44" fmla="*/ 1 w 3930"/>
                    <a:gd name="T45" fmla="*/ 0 h 4201"/>
                    <a:gd name="T46" fmla="*/ 1 w 3930"/>
                    <a:gd name="T47" fmla="*/ 0 h 4201"/>
                    <a:gd name="T48" fmla="*/ 1 w 3930"/>
                    <a:gd name="T49" fmla="*/ 0 h 4201"/>
                    <a:gd name="T50" fmla="*/ 1 w 3930"/>
                    <a:gd name="T51" fmla="*/ 0 h 4201"/>
                    <a:gd name="T52" fmla="*/ 1 w 3930"/>
                    <a:gd name="T53" fmla="*/ 0 h 4201"/>
                    <a:gd name="T54" fmla="*/ 1 w 3930"/>
                    <a:gd name="T55" fmla="*/ 0 h 4201"/>
                    <a:gd name="T56" fmla="*/ 1 w 3930"/>
                    <a:gd name="T57" fmla="*/ 0 h 4201"/>
                    <a:gd name="T58" fmla="*/ 1 w 3930"/>
                    <a:gd name="T59" fmla="*/ 0 h 4201"/>
                    <a:gd name="T60" fmla="*/ 1 w 3930"/>
                    <a:gd name="T61" fmla="*/ 0 h 4201"/>
                    <a:gd name="T62" fmla="*/ 1 w 3930"/>
                    <a:gd name="T63" fmla="*/ 0 h 4201"/>
                    <a:gd name="T64" fmla="*/ 1 w 3930"/>
                    <a:gd name="T65" fmla="*/ 0 h 4201"/>
                    <a:gd name="T66" fmla="*/ 1 w 3930"/>
                    <a:gd name="T67" fmla="*/ 0 h 4201"/>
                    <a:gd name="T68" fmla="*/ 1 w 3930"/>
                    <a:gd name="T69" fmla="*/ 0 h 4201"/>
                    <a:gd name="T70" fmla="*/ 1 w 3930"/>
                    <a:gd name="T71" fmla="*/ 0 h 4201"/>
                    <a:gd name="T72" fmla="*/ 1 w 3930"/>
                    <a:gd name="T73" fmla="*/ 0 h 4201"/>
                    <a:gd name="T74" fmla="*/ 1 w 3930"/>
                    <a:gd name="T75" fmla="*/ 0 h 4201"/>
                    <a:gd name="T76" fmla="*/ 1 w 3930"/>
                    <a:gd name="T77" fmla="*/ 0 h 4201"/>
                    <a:gd name="T78" fmla="*/ 1 w 3930"/>
                    <a:gd name="T79" fmla="*/ 0 h 4201"/>
                    <a:gd name="T80" fmla="*/ 1 w 3930"/>
                    <a:gd name="T81" fmla="*/ 0 h 4201"/>
                    <a:gd name="T82" fmla="*/ 1 w 3930"/>
                    <a:gd name="T83" fmla="*/ 0 h 420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930"/>
                    <a:gd name="T127" fmla="*/ 0 h 4201"/>
                    <a:gd name="T128" fmla="*/ 3930 w 3930"/>
                    <a:gd name="T129" fmla="*/ 4201 h 420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930" h="4201">
                      <a:moveTo>
                        <a:pt x="2132" y="0"/>
                      </a:moveTo>
                      <a:lnTo>
                        <a:pt x="1678" y="0"/>
                      </a:lnTo>
                      <a:lnTo>
                        <a:pt x="1279" y="105"/>
                      </a:lnTo>
                      <a:lnTo>
                        <a:pt x="832" y="321"/>
                      </a:lnTo>
                      <a:lnTo>
                        <a:pt x="574" y="567"/>
                      </a:lnTo>
                      <a:lnTo>
                        <a:pt x="315" y="869"/>
                      </a:lnTo>
                      <a:lnTo>
                        <a:pt x="119" y="1259"/>
                      </a:lnTo>
                      <a:lnTo>
                        <a:pt x="9" y="1781"/>
                      </a:lnTo>
                      <a:lnTo>
                        <a:pt x="0" y="2310"/>
                      </a:lnTo>
                      <a:lnTo>
                        <a:pt x="119" y="2806"/>
                      </a:lnTo>
                      <a:lnTo>
                        <a:pt x="353" y="3275"/>
                      </a:lnTo>
                      <a:lnTo>
                        <a:pt x="724" y="3718"/>
                      </a:lnTo>
                      <a:lnTo>
                        <a:pt x="1108" y="3988"/>
                      </a:lnTo>
                      <a:lnTo>
                        <a:pt x="1568" y="4161"/>
                      </a:lnTo>
                      <a:lnTo>
                        <a:pt x="2096" y="4201"/>
                      </a:lnTo>
                      <a:lnTo>
                        <a:pt x="2556" y="4134"/>
                      </a:lnTo>
                      <a:lnTo>
                        <a:pt x="2997" y="3857"/>
                      </a:lnTo>
                      <a:lnTo>
                        <a:pt x="3436" y="3484"/>
                      </a:lnTo>
                      <a:lnTo>
                        <a:pt x="3744" y="3074"/>
                      </a:lnTo>
                      <a:lnTo>
                        <a:pt x="3930" y="2659"/>
                      </a:lnTo>
                      <a:lnTo>
                        <a:pt x="3615" y="2832"/>
                      </a:lnTo>
                      <a:lnTo>
                        <a:pt x="3326" y="3230"/>
                      </a:lnTo>
                      <a:lnTo>
                        <a:pt x="3045" y="3597"/>
                      </a:lnTo>
                      <a:lnTo>
                        <a:pt x="2636" y="3847"/>
                      </a:lnTo>
                      <a:lnTo>
                        <a:pt x="2197" y="3944"/>
                      </a:lnTo>
                      <a:lnTo>
                        <a:pt x="1678" y="3950"/>
                      </a:lnTo>
                      <a:lnTo>
                        <a:pt x="1218" y="3762"/>
                      </a:lnTo>
                      <a:lnTo>
                        <a:pt x="933" y="3587"/>
                      </a:lnTo>
                      <a:lnTo>
                        <a:pt x="589" y="3195"/>
                      </a:lnTo>
                      <a:lnTo>
                        <a:pt x="378" y="2806"/>
                      </a:lnTo>
                      <a:lnTo>
                        <a:pt x="260" y="2207"/>
                      </a:lnTo>
                      <a:lnTo>
                        <a:pt x="285" y="1633"/>
                      </a:lnTo>
                      <a:lnTo>
                        <a:pt x="469" y="1198"/>
                      </a:lnTo>
                      <a:lnTo>
                        <a:pt x="739" y="793"/>
                      </a:lnTo>
                      <a:lnTo>
                        <a:pt x="1037" y="538"/>
                      </a:lnTo>
                      <a:lnTo>
                        <a:pt x="1522" y="278"/>
                      </a:lnTo>
                      <a:lnTo>
                        <a:pt x="1938" y="270"/>
                      </a:lnTo>
                      <a:lnTo>
                        <a:pt x="2237" y="278"/>
                      </a:lnTo>
                      <a:lnTo>
                        <a:pt x="2573" y="382"/>
                      </a:lnTo>
                      <a:lnTo>
                        <a:pt x="2455" y="95"/>
                      </a:lnTo>
                      <a:lnTo>
                        <a:pt x="213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19" name="Freeform 85">
                  <a:extLst>
                    <a:ext uri="{FF2B5EF4-FFF2-40B4-BE49-F238E27FC236}">
                      <a16:creationId xmlns:a16="http://schemas.microsoft.com/office/drawing/2014/main" id="{DFA46EF2-2ABE-A249-B9E7-9B25AE871951}"/>
                    </a:ext>
                  </a:extLst>
                </p:cNvPr>
                <p:cNvSpPr>
                  <a:spLocks noChangeAspect="1"/>
                </p:cNvSpPr>
                <p:nvPr/>
              </p:nvSpPr>
              <p:spPr bwMode="auto">
                <a:xfrm>
                  <a:off x="3953" y="1222"/>
                  <a:ext cx="942" cy="1429"/>
                </a:xfrm>
                <a:custGeom>
                  <a:avLst/>
                  <a:gdLst>
                    <a:gd name="T0" fmla="*/ 0 w 1884"/>
                    <a:gd name="T1" fmla="*/ 0 h 2857"/>
                    <a:gd name="T2" fmla="*/ 1 w 1884"/>
                    <a:gd name="T3" fmla="*/ 1 h 2857"/>
                    <a:gd name="T4" fmla="*/ 1 w 1884"/>
                    <a:gd name="T5" fmla="*/ 1 h 2857"/>
                    <a:gd name="T6" fmla="*/ 1 w 1884"/>
                    <a:gd name="T7" fmla="*/ 1 h 2857"/>
                    <a:gd name="T8" fmla="*/ 1 w 1884"/>
                    <a:gd name="T9" fmla="*/ 1 h 2857"/>
                    <a:gd name="T10" fmla="*/ 1 w 1884"/>
                    <a:gd name="T11" fmla="*/ 1 h 2857"/>
                    <a:gd name="T12" fmla="*/ 1 w 1884"/>
                    <a:gd name="T13" fmla="*/ 1 h 2857"/>
                    <a:gd name="T14" fmla="*/ 1 w 1884"/>
                    <a:gd name="T15" fmla="*/ 1 h 2857"/>
                    <a:gd name="T16" fmla="*/ 1 w 1884"/>
                    <a:gd name="T17" fmla="*/ 1 h 2857"/>
                    <a:gd name="T18" fmla="*/ 1 w 1884"/>
                    <a:gd name="T19" fmla="*/ 1 h 2857"/>
                    <a:gd name="T20" fmla="*/ 1 w 1884"/>
                    <a:gd name="T21" fmla="*/ 1 h 2857"/>
                    <a:gd name="T22" fmla="*/ 1 w 1884"/>
                    <a:gd name="T23" fmla="*/ 1 h 2857"/>
                    <a:gd name="T24" fmla="*/ 1 w 1884"/>
                    <a:gd name="T25" fmla="*/ 1 h 2857"/>
                    <a:gd name="T26" fmla="*/ 1 w 1884"/>
                    <a:gd name="T27" fmla="*/ 1 h 2857"/>
                    <a:gd name="T28" fmla="*/ 1 w 1884"/>
                    <a:gd name="T29" fmla="*/ 1 h 2857"/>
                    <a:gd name="T30" fmla="*/ 1 w 1884"/>
                    <a:gd name="T31" fmla="*/ 1 h 2857"/>
                    <a:gd name="T32" fmla="*/ 1 w 1884"/>
                    <a:gd name="T33" fmla="*/ 1 h 2857"/>
                    <a:gd name="T34" fmla="*/ 1 w 1884"/>
                    <a:gd name="T35" fmla="*/ 1 h 2857"/>
                    <a:gd name="T36" fmla="*/ 1 w 1884"/>
                    <a:gd name="T37" fmla="*/ 1 h 2857"/>
                    <a:gd name="T38" fmla="*/ 1 w 1884"/>
                    <a:gd name="T39" fmla="*/ 1 h 2857"/>
                    <a:gd name="T40" fmla="*/ 0 w 1884"/>
                    <a:gd name="T41" fmla="*/ 0 h 2857"/>
                    <a:gd name="T42" fmla="*/ 0 w 1884"/>
                    <a:gd name="T43" fmla="*/ 0 h 285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884"/>
                    <a:gd name="T67" fmla="*/ 0 h 2857"/>
                    <a:gd name="T68" fmla="*/ 1884 w 1884"/>
                    <a:gd name="T69" fmla="*/ 2857 h 285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884" h="2857">
                      <a:moveTo>
                        <a:pt x="0" y="0"/>
                      </a:moveTo>
                      <a:lnTo>
                        <a:pt x="424" y="114"/>
                      </a:lnTo>
                      <a:lnTo>
                        <a:pt x="848" y="311"/>
                      </a:lnTo>
                      <a:lnTo>
                        <a:pt x="1178" y="557"/>
                      </a:lnTo>
                      <a:lnTo>
                        <a:pt x="1405" y="798"/>
                      </a:lnTo>
                      <a:lnTo>
                        <a:pt x="1663" y="1127"/>
                      </a:lnTo>
                      <a:lnTo>
                        <a:pt x="1829" y="1545"/>
                      </a:lnTo>
                      <a:lnTo>
                        <a:pt x="1884" y="1895"/>
                      </a:lnTo>
                      <a:lnTo>
                        <a:pt x="1853" y="2353"/>
                      </a:lnTo>
                      <a:lnTo>
                        <a:pt x="1733" y="2743"/>
                      </a:lnTo>
                      <a:lnTo>
                        <a:pt x="1445" y="2857"/>
                      </a:lnTo>
                      <a:lnTo>
                        <a:pt x="1593" y="2440"/>
                      </a:lnTo>
                      <a:lnTo>
                        <a:pt x="1663" y="2066"/>
                      </a:lnTo>
                      <a:lnTo>
                        <a:pt x="1657" y="1729"/>
                      </a:lnTo>
                      <a:lnTo>
                        <a:pt x="1547" y="1414"/>
                      </a:lnTo>
                      <a:lnTo>
                        <a:pt x="1382" y="1085"/>
                      </a:lnTo>
                      <a:lnTo>
                        <a:pt x="1068" y="712"/>
                      </a:lnTo>
                      <a:lnTo>
                        <a:pt x="745" y="494"/>
                      </a:lnTo>
                      <a:lnTo>
                        <a:pt x="479" y="382"/>
                      </a:lnTo>
                      <a:lnTo>
                        <a:pt x="276" y="31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20" name="Freeform 86">
                  <a:extLst>
                    <a:ext uri="{FF2B5EF4-FFF2-40B4-BE49-F238E27FC236}">
                      <a16:creationId xmlns:a16="http://schemas.microsoft.com/office/drawing/2014/main" id="{4A79E5CE-DFBD-644B-B231-EFE8D54DD25A}"/>
                    </a:ext>
                  </a:extLst>
                </p:cNvPr>
                <p:cNvSpPr>
                  <a:spLocks noChangeAspect="1"/>
                </p:cNvSpPr>
                <p:nvPr/>
              </p:nvSpPr>
              <p:spPr bwMode="auto">
                <a:xfrm>
                  <a:off x="3356" y="1305"/>
                  <a:ext cx="919" cy="1841"/>
                </a:xfrm>
                <a:custGeom>
                  <a:avLst/>
                  <a:gdLst>
                    <a:gd name="T0" fmla="*/ 1 w 1838"/>
                    <a:gd name="T1" fmla="*/ 0 h 3682"/>
                    <a:gd name="T2" fmla="*/ 1 w 1838"/>
                    <a:gd name="T3" fmla="*/ 1 h 3682"/>
                    <a:gd name="T4" fmla="*/ 1 w 1838"/>
                    <a:gd name="T5" fmla="*/ 1 h 3682"/>
                    <a:gd name="T6" fmla="*/ 1 w 1838"/>
                    <a:gd name="T7" fmla="*/ 1 h 3682"/>
                    <a:gd name="T8" fmla="*/ 1 w 1838"/>
                    <a:gd name="T9" fmla="*/ 1 h 3682"/>
                    <a:gd name="T10" fmla="*/ 1 w 1838"/>
                    <a:gd name="T11" fmla="*/ 1 h 3682"/>
                    <a:gd name="T12" fmla="*/ 1 w 1838"/>
                    <a:gd name="T13" fmla="*/ 1 h 3682"/>
                    <a:gd name="T14" fmla="*/ 1 w 1838"/>
                    <a:gd name="T15" fmla="*/ 1 h 3682"/>
                    <a:gd name="T16" fmla="*/ 0 w 1838"/>
                    <a:gd name="T17" fmla="*/ 1 h 3682"/>
                    <a:gd name="T18" fmla="*/ 1 w 1838"/>
                    <a:gd name="T19" fmla="*/ 1 h 3682"/>
                    <a:gd name="T20" fmla="*/ 1 w 1838"/>
                    <a:gd name="T21" fmla="*/ 1 h 3682"/>
                    <a:gd name="T22" fmla="*/ 1 w 1838"/>
                    <a:gd name="T23" fmla="*/ 1 h 3682"/>
                    <a:gd name="T24" fmla="*/ 1 w 1838"/>
                    <a:gd name="T25" fmla="*/ 1 h 3682"/>
                    <a:gd name="T26" fmla="*/ 1 w 1838"/>
                    <a:gd name="T27" fmla="*/ 1 h 3682"/>
                    <a:gd name="T28" fmla="*/ 1 w 1838"/>
                    <a:gd name="T29" fmla="*/ 1 h 3682"/>
                    <a:gd name="T30" fmla="*/ 1 w 1838"/>
                    <a:gd name="T31" fmla="*/ 1 h 3682"/>
                    <a:gd name="T32" fmla="*/ 1 w 1838"/>
                    <a:gd name="T33" fmla="*/ 1 h 3682"/>
                    <a:gd name="T34" fmla="*/ 1 w 1838"/>
                    <a:gd name="T35" fmla="*/ 0 h 3682"/>
                    <a:gd name="T36" fmla="*/ 1 w 1838"/>
                    <a:gd name="T37" fmla="*/ 0 h 368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838"/>
                    <a:gd name="T58" fmla="*/ 0 h 3682"/>
                    <a:gd name="T59" fmla="*/ 1838 w 1838"/>
                    <a:gd name="T60" fmla="*/ 3682 h 368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838" h="3682">
                      <a:moveTo>
                        <a:pt x="1547" y="0"/>
                      </a:moveTo>
                      <a:lnTo>
                        <a:pt x="1610" y="599"/>
                      </a:lnTo>
                      <a:lnTo>
                        <a:pt x="1547" y="1103"/>
                      </a:lnTo>
                      <a:lnTo>
                        <a:pt x="1439" y="1631"/>
                      </a:lnTo>
                      <a:lnTo>
                        <a:pt x="1298" y="2093"/>
                      </a:lnTo>
                      <a:lnTo>
                        <a:pt x="975" y="2587"/>
                      </a:lnTo>
                      <a:lnTo>
                        <a:pt x="675" y="2988"/>
                      </a:lnTo>
                      <a:lnTo>
                        <a:pt x="340" y="3281"/>
                      </a:lnTo>
                      <a:lnTo>
                        <a:pt x="0" y="3568"/>
                      </a:lnTo>
                      <a:lnTo>
                        <a:pt x="145" y="3682"/>
                      </a:lnTo>
                      <a:lnTo>
                        <a:pt x="645" y="3317"/>
                      </a:lnTo>
                      <a:lnTo>
                        <a:pt x="1061" y="2832"/>
                      </a:lnTo>
                      <a:lnTo>
                        <a:pt x="1454" y="2239"/>
                      </a:lnTo>
                      <a:lnTo>
                        <a:pt x="1682" y="1753"/>
                      </a:lnTo>
                      <a:lnTo>
                        <a:pt x="1808" y="1188"/>
                      </a:lnTo>
                      <a:lnTo>
                        <a:pt x="1838" y="720"/>
                      </a:lnTo>
                      <a:lnTo>
                        <a:pt x="1814" y="188"/>
                      </a:lnTo>
                      <a:lnTo>
                        <a:pt x="154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21" name="Freeform 87">
                  <a:extLst>
                    <a:ext uri="{FF2B5EF4-FFF2-40B4-BE49-F238E27FC236}">
                      <a16:creationId xmlns:a16="http://schemas.microsoft.com/office/drawing/2014/main" id="{6D544B3A-B12F-684A-A1AA-4A0558B382E7}"/>
                    </a:ext>
                  </a:extLst>
                </p:cNvPr>
                <p:cNvSpPr>
                  <a:spLocks noChangeAspect="1"/>
                </p:cNvSpPr>
                <p:nvPr/>
              </p:nvSpPr>
              <p:spPr bwMode="auto">
                <a:xfrm>
                  <a:off x="2985" y="1392"/>
                  <a:ext cx="816" cy="1198"/>
                </a:xfrm>
                <a:custGeom>
                  <a:avLst/>
                  <a:gdLst>
                    <a:gd name="T0" fmla="*/ 0 w 1633"/>
                    <a:gd name="T1" fmla="*/ 0 h 2397"/>
                    <a:gd name="T2" fmla="*/ 0 w 1633"/>
                    <a:gd name="T3" fmla="*/ 0 h 2397"/>
                    <a:gd name="T4" fmla="*/ 0 w 1633"/>
                    <a:gd name="T5" fmla="*/ 0 h 2397"/>
                    <a:gd name="T6" fmla="*/ 0 w 1633"/>
                    <a:gd name="T7" fmla="*/ 0 h 2397"/>
                    <a:gd name="T8" fmla="*/ 0 w 1633"/>
                    <a:gd name="T9" fmla="*/ 0 h 2397"/>
                    <a:gd name="T10" fmla="*/ 0 w 1633"/>
                    <a:gd name="T11" fmla="*/ 0 h 2397"/>
                    <a:gd name="T12" fmla="*/ 0 w 1633"/>
                    <a:gd name="T13" fmla="*/ 0 h 2397"/>
                    <a:gd name="T14" fmla="*/ 0 w 1633"/>
                    <a:gd name="T15" fmla="*/ 0 h 2397"/>
                    <a:gd name="T16" fmla="*/ 0 w 1633"/>
                    <a:gd name="T17" fmla="*/ 0 h 2397"/>
                    <a:gd name="T18" fmla="*/ 0 w 1633"/>
                    <a:gd name="T19" fmla="*/ 0 h 2397"/>
                    <a:gd name="T20" fmla="*/ 0 w 1633"/>
                    <a:gd name="T21" fmla="*/ 0 h 2397"/>
                    <a:gd name="T22" fmla="*/ 0 w 1633"/>
                    <a:gd name="T23" fmla="*/ 0 h 2397"/>
                    <a:gd name="T24" fmla="*/ 0 w 1633"/>
                    <a:gd name="T25" fmla="*/ 0 h 2397"/>
                    <a:gd name="T26" fmla="*/ 0 w 1633"/>
                    <a:gd name="T27" fmla="*/ 0 h 2397"/>
                    <a:gd name="T28" fmla="*/ 0 w 1633"/>
                    <a:gd name="T29" fmla="*/ 0 h 2397"/>
                    <a:gd name="T30" fmla="*/ 0 w 1633"/>
                    <a:gd name="T31" fmla="*/ 0 h 2397"/>
                    <a:gd name="T32" fmla="*/ 0 w 1633"/>
                    <a:gd name="T33" fmla="*/ 0 h 2397"/>
                    <a:gd name="T34" fmla="*/ 0 w 1633"/>
                    <a:gd name="T35" fmla="*/ 0 h 2397"/>
                    <a:gd name="T36" fmla="*/ 0 w 1633"/>
                    <a:gd name="T37" fmla="*/ 0 h 2397"/>
                    <a:gd name="T38" fmla="*/ 0 w 1633"/>
                    <a:gd name="T39" fmla="*/ 0 h 2397"/>
                    <a:gd name="T40" fmla="*/ 0 w 1633"/>
                    <a:gd name="T41" fmla="*/ 0 h 2397"/>
                    <a:gd name="T42" fmla="*/ 0 w 1633"/>
                    <a:gd name="T43" fmla="*/ 0 h 239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633"/>
                    <a:gd name="T67" fmla="*/ 0 h 2397"/>
                    <a:gd name="T68" fmla="*/ 1633 w 1633"/>
                    <a:gd name="T69" fmla="*/ 2397 h 239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633" h="2397">
                      <a:moveTo>
                        <a:pt x="0" y="2051"/>
                      </a:moveTo>
                      <a:lnTo>
                        <a:pt x="298" y="2188"/>
                      </a:lnTo>
                      <a:lnTo>
                        <a:pt x="589" y="2156"/>
                      </a:lnTo>
                      <a:lnTo>
                        <a:pt x="979" y="1954"/>
                      </a:lnTo>
                      <a:lnTo>
                        <a:pt x="1293" y="1572"/>
                      </a:lnTo>
                      <a:lnTo>
                        <a:pt x="1418" y="1190"/>
                      </a:lnTo>
                      <a:lnTo>
                        <a:pt x="1418" y="798"/>
                      </a:lnTo>
                      <a:lnTo>
                        <a:pt x="1317" y="468"/>
                      </a:lnTo>
                      <a:lnTo>
                        <a:pt x="1004" y="34"/>
                      </a:lnTo>
                      <a:lnTo>
                        <a:pt x="1099" y="0"/>
                      </a:lnTo>
                      <a:lnTo>
                        <a:pt x="1342" y="226"/>
                      </a:lnTo>
                      <a:lnTo>
                        <a:pt x="1547" y="557"/>
                      </a:lnTo>
                      <a:lnTo>
                        <a:pt x="1633" y="973"/>
                      </a:lnTo>
                      <a:lnTo>
                        <a:pt x="1593" y="1407"/>
                      </a:lnTo>
                      <a:lnTo>
                        <a:pt x="1498" y="1764"/>
                      </a:lnTo>
                      <a:lnTo>
                        <a:pt x="1247" y="2032"/>
                      </a:lnTo>
                      <a:lnTo>
                        <a:pt x="918" y="2249"/>
                      </a:lnTo>
                      <a:lnTo>
                        <a:pt x="589" y="2363"/>
                      </a:lnTo>
                      <a:lnTo>
                        <a:pt x="344" y="2397"/>
                      </a:lnTo>
                      <a:lnTo>
                        <a:pt x="10" y="2283"/>
                      </a:lnTo>
                      <a:lnTo>
                        <a:pt x="0" y="205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22" name="Freeform 88">
                  <a:extLst>
                    <a:ext uri="{FF2B5EF4-FFF2-40B4-BE49-F238E27FC236}">
                      <a16:creationId xmlns:a16="http://schemas.microsoft.com/office/drawing/2014/main" id="{A6AF46F6-25D6-424B-9106-BB9679D5738B}"/>
                    </a:ext>
                  </a:extLst>
                </p:cNvPr>
                <p:cNvSpPr>
                  <a:spLocks noChangeAspect="1"/>
                </p:cNvSpPr>
                <p:nvPr/>
              </p:nvSpPr>
              <p:spPr bwMode="auto">
                <a:xfrm>
                  <a:off x="3004" y="1795"/>
                  <a:ext cx="1743" cy="942"/>
                </a:xfrm>
                <a:custGeom>
                  <a:avLst/>
                  <a:gdLst>
                    <a:gd name="T0" fmla="*/ 0 w 3484"/>
                    <a:gd name="T1" fmla="*/ 1 h 1884"/>
                    <a:gd name="T2" fmla="*/ 1 w 3484"/>
                    <a:gd name="T3" fmla="*/ 1 h 1884"/>
                    <a:gd name="T4" fmla="*/ 1 w 3484"/>
                    <a:gd name="T5" fmla="*/ 1 h 1884"/>
                    <a:gd name="T6" fmla="*/ 1 w 3484"/>
                    <a:gd name="T7" fmla="*/ 1 h 1884"/>
                    <a:gd name="T8" fmla="*/ 1 w 3484"/>
                    <a:gd name="T9" fmla="*/ 1 h 1884"/>
                    <a:gd name="T10" fmla="*/ 1 w 3484"/>
                    <a:gd name="T11" fmla="*/ 1 h 1884"/>
                    <a:gd name="T12" fmla="*/ 1 w 3484"/>
                    <a:gd name="T13" fmla="*/ 1 h 1884"/>
                    <a:gd name="T14" fmla="*/ 1 w 3484"/>
                    <a:gd name="T15" fmla="*/ 1 h 1884"/>
                    <a:gd name="T16" fmla="*/ 1 w 3484"/>
                    <a:gd name="T17" fmla="*/ 1 h 1884"/>
                    <a:gd name="T18" fmla="*/ 1 w 3484"/>
                    <a:gd name="T19" fmla="*/ 1 h 1884"/>
                    <a:gd name="T20" fmla="*/ 1 w 3484"/>
                    <a:gd name="T21" fmla="*/ 1 h 1884"/>
                    <a:gd name="T22" fmla="*/ 1 w 3484"/>
                    <a:gd name="T23" fmla="*/ 1 h 1884"/>
                    <a:gd name="T24" fmla="*/ 1 w 3484"/>
                    <a:gd name="T25" fmla="*/ 1 h 1884"/>
                    <a:gd name="T26" fmla="*/ 1 w 3484"/>
                    <a:gd name="T27" fmla="*/ 1 h 1884"/>
                    <a:gd name="T28" fmla="*/ 1 w 3484"/>
                    <a:gd name="T29" fmla="*/ 1 h 1884"/>
                    <a:gd name="T30" fmla="*/ 1 w 3484"/>
                    <a:gd name="T31" fmla="*/ 0 h 1884"/>
                    <a:gd name="T32" fmla="*/ 0 w 3484"/>
                    <a:gd name="T33" fmla="*/ 1 h 1884"/>
                    <a:gd name="T34" fmla="*/ 0 w 3484"/>
                    <a:gd name="T35" fmla="*/ 1 h 18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484"/>
                    <a:gd name="T55" fmla="*/ 0 h 1884"/>
                    <a:gd name="T56" fmla="*/ 3484 w 3484"/>
                    <a:gd name="T57" fmla="*/ 1884 h 188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484" h="1884">
                      <a:moveTo>
                        <a:pt x="0" y="165"/>
                      </a:moveTo>
                      <a:lnTo>
                        <a:pt x="209" y="513"/>
                      </a:lnTo>
                      <a:lnTo>
                        <a:pt x="587" y="903"/>
                      </a:lnTo>
                      <a:lnTo>
                        <a:pt x="1066" y="1224"/>
                      </a:lnTo>
                      <a:lnTo>
                        <a:pt x="1458" y="1424"/>
                      </a:lnTo>
                      <a:lnTo>
                        <a:pt x="1872" y="1606"/>
                      </a:lnTo>
                      <a:lnTo>
                        <a:pt x="2385" y="1781"/>
                      </a:lnTo>
                      <a:lnTo>
                        <a:pt x="2956" y="1884"/>
                      </a:lnTo>
                      <a:lnTo>
                        <a:pt x="3355" y="1851"/>
                      </a:lnTo>
                      <a:lnTo>
                        <a:pt x="3484" y="1657"/>
                      </a:lnTo>
                      <a:lnTo>
                        <a:pt x="3066" y="1692"/>
                      </a:lnTo>
                      <a:lnTo>
                        <a:pt x="2551" y="1635"/>
                      </a:lnTo>
                      <a:lnTo>
                        <a:pt x="1623" y="1329"/>
                      </a:lnTo>
                      <a:lnTo>
                        <a:pt x="863" y="861"/>
                      </a:lnTo>
                      <a:lnTo>
                        <a:pt x="454" y="530"/>
                      </a:lnTo>
                      <a:lnTo>
                        <a:pt x="101" y="0"/>
                      </a:lnTo>
                      <a:lnTo>
                        <a:pt x="0" y="16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23" name="Freeform 89">
                  <a:extLst>
                    <a:ext uri="{FF2B5EF4-FFF2-40B4-BE49-F238E27FC236}">
                      <a16:creationId xmlns:a16="http://schemas.microsoft.com/office/drawing/2014/main" id="{9FB494AA-9873-3A43-9338-D440A856278E}"/>
                    </a:ext>
                  </a:extLst>
                </p:cNvPr>
                <p:cNvSpPr>
                  <a:spLocks noChangeAspect="1"/>
                </p:cNvSpPr>
                <p:nvPr/>
              </p:nvSpPr>
              <p:spPr bwMode="auto">
                <a:xfrm>
                  <a:off x="4197" y="1847"/>
                  <a:ext cx="588" cy="1277"/>
                </a:xfrm>
                <a:custGeom>
                  <a:avLst/>
                  <a:gdLst>
                    <a:gd name="T0" fmla="*/ 1 w 1175"/>
                    <a:gd name="T1" fmla="*/ 0 h 2554"/>
                    <a:gd name="T2" fmla="*/ 1 w 1175"/>
                    <a:gd name="T3" fmla="*/ 1 h 2554"/>
                    <a:gd name="T4" fmla="*/ 1 w 1175"/>
                    <a:gd name="T5" fmla="*/ 1 h 2554"/>
                    <a:gd name="T6" fmla="*/ 1 w 1175"/>
                    <a:gd name="T7" fmla="*/ 1 h 2554"/>
                    <a:gd name="T8" fmla="*/ 1 w 1175"/>
                    <a:gd name="T9" fmla="*/ 1 h 2554"/>
                    <a:gd name="T10" fmla="*/ 0 w 1175"/>
                    <a:gd name="T11" fmla="*/ 1 h 2554"/>
                    <a:gd name="T12" fmla="*/ 1 w 1175"/>
                    <a:gd name="T13" fmla="*/ 1 h 2554"/>
                    <a:gd name="T14" fmla="*/ 1 w 1175"/>
                    <a:gd name="T15" fmla="*/ 1 h 2554"/>
                    <a:gd name="T16" fmla="*/ 1 w 1175"/>
                    <a:gd name="T17" fmla="*/ 1 h 2554"/>
                    <a:gd name="T18" fmla="*/ 1 w 1175"/>
                    <a:gd name="T19" fmla="*/ 1 h 2554"/>
                    <a:gd name="T20" fmla="*/ 1 w 1175"/>
                    <a:gd name="T21" fmla="*/ 1 h 2554"/>
                    <a:gd name="T22" fmla="*/ 1 w 1175"/>
                    <a:gd name="T23" fmla="*/ 1 h 2554"/>
                    <a:gd name="T24" fmla="*/ 1 w 1175"/>
                    <a:gd name="T25" fmla="*/ 1 h 2554"/>
                    <a:gd name="T26" fmla="*/ 1 w 1175"/>
                    <a:gd name="T27" fmla="*/ 1 h 2554"/>
                    <a:gd name="T28" fmla="*/ 1 w 1175"/>
                    <a:gd name="T29" fmla="*/ 1 h 2554"/>
                    <a:gd name="T30" fmla="*/ 1 w 1175"/>
                    <a:gd name="T31" fmla="*/ 0 h 2554"/>
                    <a:gd name="T32" fmla="*/ 1 w 1175"/>
                    <a:gd name="T33" fmla="*/ 0 h 255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75"/>
                    <a:gd name="T52" fmla="*/ 0 h 2554"/>
                    <a:gd name="T53" fmla="*/ 1175 w 1175"/>
                    <a:gd name="T54" fmla="*/ 2554 h 255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75" h="2554">
                      <a:moveTo>
                        <a:pt x="1120" y="0"/>
                      </a:moveTo>
                      <a:lnTo>
                        <a:pt x="721" y="150"/>
                      </a:lnTo>
                      <a:lnTo>
                        <a:pt x="352" y="461"/>
                      </a:lnTo>
                      <a:lnTo>
                        <a:pt x="147" y="878"/>
                      </a:lnTo>
                      <a:lnTo>
                        <a:pt x="31" y="1216"/>
                      </a:lnTo>
                      <a:lnTo>
                        <a:pt x="0" y="1720"/>
                      </a:lnTo>
                      <a:lnTo>
                        <a:pt x="16" y="2155"/>
                      </a:lnTo>
                      <a:lnTo>
                        <a:pt x="221" y="2554"/>
                      </a:lnTo>
                      <a:lnTo>
                        <a:pt x="407" y="2423"/>
                      </a:lnTo>
                      <a:lnTo>
                        <a:pt x="297" y="1980"/>
                      </a:lnTo>
                      <a:lnTo>
                        <a:pt x="297" y="1408"/>
                      </a:lnTo>
                      <a:lnTo>
                        <a:pt x="430" y="824"/>
                      </a:lnTo>
                      <a:lnTo>
                        <a:pt x="681" y="452"/>
                      </a:lnTo>
                      <a:lnTo>
                        <a:pt x="924" y="296"/>
                      </a:lnTo>
                      <a:lnTo>
                        <a:pt x="1175" y="201"/>
                      </a:lnTo>
                      <a:lnTo>
                        <a:pt x="112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24" name="Freeform 90">
                  <a:extLst>
                    <a:ext uri="{FF2B5EF4-FFF2-40B4-BE49-F238E27FC236}">
                      <a16:creationId xmlns:a16="http://schemas.microsoft.com/office/drawing/2014/main" id="{0B8A9DF9-A6A5-8D45-82F9-64C00B9CAB48}"/>
                    </a:ext>
                  </a:extLst>
                </p:cNvPr>
                <p:cNvSpPr>
                  <a:spLocks noChangeAspect="1"/>
                </p:cNvSpPr>
                <p:nvPr/>
              </p:nvSpPr>
              <p:spPr bwMode="auto">
                <a:xfrm>
                  <a:off x="3585" y="2963"/>
                  <a:ext cx="293" cy="279"/>
                </a:xfrm>
                <a:custGeom>
                  <a:avLst/>
                  <a:gdLst>
                    <a:gd name="T0" fmla="*/ 0 w 586"/>
                    <a:gd name="T1" fmla="*/ 1 h 557"/>
                    <a:gd name="T2" fmla="*/ 1 w 586"/>
                    <a:gd name="T3" fmla="*/ 1 h 557"/>
                    <a:gd name="T4" fmla="*/ 1 w 586"/>
                    <a:gd name="T5" fmla="*/ 0 h 557"/>
                    <a:gd name="T6" fmla="*/ 1 w 586"/>
                    <a:gd name="T7" fmla="*/ 1 h 557"/>
                    <a:gd name="T8" fmla="*/ 1 w 586"/>
                    <a:gd name="T9" fmla="*/ 1 h 557"/>
                    <a:gd name="T10" fmla="*/ 1 w 586"/>
                    <a:gd name="T11" fmla="*/ 1 h 557"/>
                    <a:gd name="T12" fmla="*/ 0 w 586"/>
                    <a:gd name="T13" fmla="*/ 1 h 557"/>
                    <a:gd name="T14" fmla="*/ 0 w 586"/>
                    <a:gd name="T15" fmla="*/ 1 h 557"/>
                    <a:gd name="T16" fmla="*/ 0 60000 65536"/>
                    <a:gd name="T17" fmla="*/ 0 60000 65536"/>
                    <a:gd name="T18" fmla="*/ 0 60000 65536"/>
                    <a:gd name="T19" fmla="*/ 0 60000 65536"/>
                    <a:gd name="T20" fmla="*/ 0 60000 65536"/>
                    <a:gd name="T21" fmla="*/ 0 60000 65536"/>
                    <a:gd name="T22" fmla="*/ 0 60000 65536"/>
                    <a:gd name="T23" fmla="*/ 0 60000 65536"/>
                    <a:gd name="T24" fmla="*/ 0 w 586"/>
                    <a:gd name="T25" fmla="*/ 0 h 557"/>
                    <a:gd name="T26" fmla="*/ 586 w 586"/>
                    <a:gd name="T27" fmla="*/ 557 h 5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86" h="557">
                      <a:moveTo>
                        <a:pt x="0" y="466"/>
                      </a:moveTo>
                      <a:lnTo>
                        <a:pt x="276" y="276"/>
                      </a:lnTo>
                      <a:lnTo>
                        <a:pt x="586" y="0"/>
                      </a:lnTo>
                      <a:lnTo>
                        <a:pt x="565" y="160"/>
                      </a:lnTo>
                      <a:lnTo>
                        <a:pt x="297" y="435"/>
                      </a:lnTo>
                      <a:lnTo>
                        <a:pt x="116" y="557"/>
                      </a:lnTo>
                      <a:lnTo>
                        <a:pt x="0" y="46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25" name="Freeform 91">
                  <a:extLst>
                    <a:ext uri="{FF2B5EF4-FFF2-40B4-BE49-F238E27FC236}">
                      <a16:creationId xmlns:a16="http://schemas.microsoft.com/office/drawing/2014/main" id="{A284A984-27F1-3043-A295-11AD32769947}"/>
                    </a:ext>
                  </a:extLst>
                </p:cNvPr>
                <p:cNvSpPr>
                  <a:spLocks noChangeAspect="1"/>
                </p:cNvSpPr>
                <p:nvPr/>
              </p:nvSpPr>
              <p:spPr bwMode="auto">
                <a:xfrm>
                  <a:off x="3774" y="2933"/>
                  <a:ext cx="280" cy="324"/>
                </a:xfrm>
                <a:custGeom>
                  <a:avLst/>
                  <a:gdLst>
                    <a:gd name="T0" fmla="*/ 1 w 558"/>
                    <a:gd name="T1" fmla="*/ 1 h 648"/>
                    <a:gd name="T2" fmla="*/ 1 w 558"/>
                    <a:gd name="T3" fmla="*/ 1 h 648"/>
                    <a:gd name="T4" fmla="*/ 1 w 558"/>
                    <a:gd name="T5" fmla="*/ 0 h 648"/>
                    <a:gd name="T6" fmla="*/ 1 w 558"/>
                    <a:gd name="T7" fmla="*/ 1 h 648"/>
                    <a:gd name="T8" fmla="*/ 1 w 558"/>
                    <a:gd name="T9" fmla="*/ 1 h 648"/>
                    <a:gd name="T10" fmla="*/ 0 w 558"/>
                    <a:gd name="T11" fmla="*/ 1 h 648"/>
                    <a:gd name="T12" fmla="*/ 1 w 558"/>
                    <a:gd name="T13" fmla="*/ 1 h 648"/>
                    <a:gd name="T14" fmla="*/ 1 w 558"/>
                    <a:gd name="T15" fmla="*/ 1 h 648"/>
                    <a:gd name="T16" fmla="*/ 0 60000 65536"/>
                    <a:gd name="T17" fmla="*/ 0 60000 65536"/>
                    <a:gd name="T18" fmla="*/ 0 60000 65536"/>
                    <a:gd name="T19" fmla="*/ 0 60000 65536"/>
                    <a:gd name="T20" fmla="*/ 0 60000 65536"/>
                    <a:gd name="T21" fmla="*/ 0 60000 65536"/>
                    <a:gd name="T22" fmla="*/ 0 60000 65536"/>
                    <a:gd name="T23" fmla="*/ 0 60000 65536"/>
                    <a:gd name="T24" fmla="*/ 0 w 558"/>
                    <a:gd name="T25" fmla="*/ 0 h 648"/>
                    <a:gd name="T26" fmla="*/ 558 w 558"/>
                    <a:gd name="T27" fmla="*/ 648 h 6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58" h="648">
                      <a:moveTo>
                        <a:pt x="116" y="502"/>
                      </a:moveTo>
                      <a:lnTo>
                        <a:pt x="427" y="160"/>
                      </a:lnTo>
                      <a:lnTo>
                        <a:pt x="549" y="0"/>
                      </a:lnTo>
                      <a:lnTo>
                        <a:pt x="558" y="221"/>
                      </a:lnTo>
                      <a:lnTo>
                        <a:pt x="262" y="563"/>
                      </a:lnTo>
                      <a:lnTo>
                        <a:pt x="0" y="648"/>
                      </a:lnTo>
                      <a:lnTo>
                        <a:pt x="116" y="5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26" name="Freeform 92">
                  <a:extLst>
                    <a:ext uri="{FF2B5EF4-FFF2-40B4-BE49-F238E27FC236}">
                      <a16:creationId xmlns:a16="http://schemas.microsoft.com/office/drawing/2014/main" id="{65239200-B18E-8F4D-AE07-91D0A7994551}"/>
                    </a:ext>
                  </a:extLst>
                </p:cNvPr>
                <p:cNvSpPr>
                  <a:spLocks noChangeAspect="1"/>
                </p:cNvSpPr>
                <p:nvPr/>
              </p:nvSpPr>
              <p:spPr bwMode="auto">
                <a:xfrm>
                  <a:off x="4046" y="2986"/>
                  <a:ext cx="156" cy="228"/>
                </a:xfrm>
                <a:custGeom>
                  <a:avLst/>
                  <a:gdLst>
                    <a:gd name="T0" fmla="*/ 0 w 312"/>
                    <a:gd name="T1" fmla="*/ 1 h 456"/>
                    <a:gd name="T2" fmla="*/ 1 w 312"/>
                    <a:gd name="T3" fmla="*/ 0 h 456"/>
                    <a:gd name="T4" fmla="*/ 1 w 312"/>
                    <a:gd name="T5" fmla="*/ 1 h 456"/>
                    <a:gd name="T6" fmla="*/ 1 w 312"/>
                    <a:gd name="T7" fmla="*/ 1 h 456"/>
                    <a:gd name="T8" fmla="*/ 0 w 312"/>
                    <a:gd name="T9" fmla="*/ 1 h 456"/>
                    <a:gd name="T10" fmla="*/ 0 w 312"/>
                    <a:gd name="T11" fmla="*/ 1 h 456"/>
                    <a:gd name="T12" fmla="*/ 0 60000 65536"/>
                    <a:gd name="T13" fmla="*/ 0 60000 65536"/>
                    <a:gd name="T14" fmla="*/ 0 60000 65536"/>
                    <a:gd name="T15" fmla="*/ 0 60000 65536"/>
                    <a:gd name="T16" fmla="*/ 0 60000 65536"/>
                    <a:gd name="T17" fmla="*/ 0 60000 65536"/>
                    <a:gd name="T18" fmla="*/ 0 w 312"/>
                    <a:gd name="T19" fmla="*/ 0 h 456"/>
                    <a:gd name="T20" fmla="*/ 312 w 312"/>
                    <a:gd name="T21" fmla="*/ 456 h 456"/>
                  </a:gdLst>
                  <a:ahLst/>
                  <a:cxnLst>
                    <a:cxn ang="T12">
                      <a:pos x="T0" y="T1"/>
                    </a:cxn>
                    <a:cxn ang="T13">
                      <a:pos x="T2" y="T3"/>
                    </a:cxn>
                    <a:cxn ang="T14">
                      <a:pos x="T4" y="T5"/>
                    </a:cxn>
                    <a:cxn ang="T15">
                      <a:pos x="T6" y="T7"/>
                    </a:cxn>
                    <a:cxn ang="T16">
                      <a:pos x="T8" y="T9"/>
                    </a:cxn>
                    <a:cxn ang="T17">
                      <a:pos x="T10" y="T11"/>
                    </a:cxn>
                  </a:cxnLst>
                  <a:rect l="T18" t="T19" r="T20" b="T21"/>
                  <a:pathLst>
                    <a:path w="312" h="456">
                      <a:moveTo>
                        <a:pt x="0" y="425"/>
                      </a:moveTo>
                      <a:lnTo>
                        <a:pt x="291" y="0"/>
                      </a:lnTo>
                      <a:lnTo>
                        <a:pt x="312" y="138"/>
                      </a:lnTo>
                      <a:lnTo>
                        <a:pt x="198" y="456"/>
                      </a:lnTo>
                      <a:lnTo>
                        <a:pt x="0" y="4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27" name="Freeform 93">
                  <a:extLst>
                    <a:ext uri="{FF2B5EF4-FFF2-40B4-BE49-F238E27FC236}">
                      <a16:creationId xmlns:a16="http://schemas.microsoft.com/office/drawing/2014/main" id="{2DA1A932-2408-AE45-9811-8D1ACD15350A}"/>
                    </a:ext>
                  </a:extLst>
                </p:cNvPr>
                <p:cNvSpPr>
                  <a:spLocks noChangeAspect="1"/>
                </p:cNvSpPr>
                <p:nvPr/>
              </p:nvSpPr>
              <p:spPr bwMode="auto">
                <a:xfrm>
                  <a:off x="3048" y="2652"/>
                  <a:ext cx="208" cy="80"/>
                </a:xfrm>
                <a:custGeom>
                  <a:avLst/>
                  <a:gdLst>
                    <a:gd name="T0" fmla="*/ 0 w 417"/>
                    <a:gd name="T1" fmla="*/ 0 h 159"/>
                    <a:gd name="T2" fmla="*/ 0 w 417"/>
                    <a:gd name="T3" fmla="*/ 1 h 159"/>
                    <a:gd name="T4" fmla="*/ 0 w 417"/>
                    <a:gd name="T5" fmla="*/ 1 h 159"/>
                    <a:gd name="T6" fmla="*/ 0 w 417"/>
                    <a:gd name="T7" fmla="*/ 0 h 159"/>
                    <a:gd name="T8" fmla="*/ 0 w 417"/>
                    <a:gd name="T9" fmla="*/ 0 h 159"/>
                    <a:gd name="T10" fmla="*/ 0 60000 65536"/>
                    <a:gd name="T11" fmla="*/ 0 60000 65536"/>
                    <a:gd name="T12" fmla="*/ 0 60000 65536"/>
                    <a:gd name="T13" fmla="*/ 0 60000 65536"/>
                    <a:gd name="T14" fmla="*/ 0 60000 65536"/>
                    <a:gd name="T15" fmla="*/ 0 w 417"/>
                    <a:gd name="T16" fmla="*/ 0 h 159"/>
                    <a:gd name="T17" fmla="*/ 417 w 417"/>
                    <a:gd name="T18" fmla="*/ 159 h 159"/>
                  </a:gdLst>
                  <a:ahLst/>
                  <a:cxnLst>
                    <a:cxn ang="T10">
                      <a:pos x="T0" y="T1"/>
                    </a:cxn>
                    <a:cxn ang="T11">
                      <a:pos x="T2" y="T3"/>
                    </a:cxn>
                    <a:cxn ang="T12">
                      <a:pos x="T4" y="T5"/>
                    </a:cxn>
                    <a:cxn ang="T13">
                      <a:pos x="T6" y="T7"/>
                    </a:cxn>
                    <a:cxn ang="T14">
                      <a:pos x="T8" y="T9"/>
                    </a:cxn>
                  </a:cxnLst>
                  <a:rect l="T15" t="T16" r="T17" b="T18"/>
                  <a:pathLst>
                    <a:path w="417" h="159">
                      <a:moveTo>
                        <a:pt x="0" y="0"/>
                      </a:moveTo>
                      <a:lnTo>
                        <a:pt x="417" y="22"/>
                      </a:lnTo>
                      <a:lnTo>
                        <a:pt x="84" y="15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28" name="Freeform 94">
                  <a:extLst>
                    <a:ext uri="{FF2B5EF4-FFF2-40B4-BE49-F238E27FC236}">
                      <a16:creationId xmlns:a16="http://schemas.microsoft.com/office/drawing/2014/main" id="{54CD6A58-6034-054F-870C-33F63A3CDD33}"/>
                    </a:ext>
                  </a:extLst>
                </p:cNvPr>
                <p:cNvSpPr>
                  <a:spLocks noChangeAspect="1"/>
                </p:cNvSpPr>
                <p:nvPr/>
              </p:nvSpPr>
              <p:spPr bwMode="auto">
                <a:xfrm>
                  <a:off x="3141" y="2762"/>
                  <a:ext cx="187" cy="100"/>
                </a:xfrm>
                <a:custGeom>
                  <a:avLst/>
                  <a:gdLst>
                    <a:gd name="T0" fmla="*/ 0 w 372"/>
                    <a:gd name="T1" fmla="*/ 1 h 200"/>
                    <a:gd name="T2" fmla="*/ 1 w 372"/>
                    <a:gd name="T3" fmla="*/ 0 h 200"/>
                    <a:gd name="T4" fmla="*/ 1 w 372"/>
                    <a:gd name="T5" fmla="*/ 1 h 200"/>
                    <a:gd name="T6" fmla="*/ 0 w 372"/>
                    <a:gd name="T7" fmla="*/ 1 h 200"/>
                    <a:gd name="T8" fmla="*/ 0 w 372"/>
                    <a:gd name="T9" fmla="*/ 1 h 200"/>
                    <a:gd name="T10" fmla="*/ 0 60000 65536"/>
                    <a:gd name="T11" fmla="*/ 0 60000 65536"/>
                    <a:gd name="T12" fmla="*/ 0 60000 65536"/>
                    <a:gd name="T13" fmla="*/ 0 60000 65536"/>
                    <a:gd name="T14" fmla="*/ 0 60000 65536"/>
                    <a:gd name="T15" fmla="*/ 0 w 372"/>
                    <a:gd name="T16" fmla="*/ 0 h 200"/>
                    <a:gd name="T17" fmla="*/ 372 w 372"/>
                    <a:gd name="T18" fmla="*/ 200 h 200"/>
                  </a:gdLst>
                  <a:ahLst/>
                  <a:cxnLst>
                    <a:cxn ang="T10">
                      <a:pos x="T0" y="T1"/>
                    </a:cxn>
                    <a:cxn ang="T11">
                      <a:pos x="T2" y="T3"/>
                    </a:cxn>
                    <a:cxn ang="T12">
                      <a:pos x="T4" y="T5"/>
                    </a:cxn>
                    <a:cxn ang="T13">
                      <a:pos x="T6" y="T7"/>
                    </a:cxn>
                    <a:cxn ang="T14">
                      <a:pos x="T8" y="T9"/>
                    </a:cxn>
                  </a:cxnLst>
                  <a:rect l="T15" t="T16" r="T17" b="T18"/>
                  <a:pathLst>
                    <a:path w="372" h="200">
                      <a:moveTo>
                        <a:pt x="0" y="84"/>
                      </a:moveTo>
                      <a:lnTo>
                        <a:pt x="372" y="0"/>
                      </a:lnTo>
                      <a:lnTo>
                        <a:pt x="99" y="200"/>
                      </a:lnTo>
                      <a:lnTo>
                        <a:pt x="0" y="8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29" name="Freeform 95">
                  <a:extLst>
                    <a:ext uri="{FF2B5EF4-FFF2-40B4-BE49-F238E27FC236}">
                      <a16:creationId xmlns:a16="http://schemas.microsoft.com/office/drawing/2014/main" id="{C13CF7C6-D9F0-4C40-B26F-F308609DBDD2}"/>
                    </a:ext>
                  </a:extLst>
                </p:cNvPr>
                <p:cNvSpPr>
                  <a:spLocks noChangeAspect="1"/>
                </p:cNvSpPr>
                <p:nvPr/>
              </p:nvSpPr>
              <p:spPr bwMode="auto">
                <a:xfrm>
                  <a:off x="3221" y="2849"/>
                  <a:ext cx="169" cy="141"/>
                </a:xfrm>
                <a:custGeom>
                  <a:avLst/>
                  <a:gdLst>
                    <a:gd name="T0" fmla="*/ 0 w 339"/>
                    <a:gd name="T1" fmla="*/ 1 h 281"/>
                    <a:gd name="T2" fmla="*/ 0 w 339"/>
                    <a:gd name="T3" fmla="*/ 0 h 281"/>
                    <a:gd name="T4" fmla="*/ 0 w 339"/>
                    <a:gd name="T5" fmla="*/ 1 h 281"/>
                    <a:gd name="T6" fmla="*/ 0 w 339"/>
                    <a:gd name="T7" fmla="*/ 1 h 281"/>
                    <a:gd name="T8" fmla="*/ 0 w 339"/>
                    <a:gd name="T9" fmla="*/ 1 h 281"/>
                    <a:gd name="T10" fmla="*/ 0 60000 65536"/>
                    <a:gd name="T11" fmla="*/ 0 60000 65536"/>
                    <a:gd name="T12" fmla="*/ 0 60000 65536"/>
                    <a:gd name="T13" fmla="*/ 0 60000 65536"/>
                    <a:gd name="T14" fmla="*/ 0 60000 65536"/>
                    <a:gd name="T15" fmla="*/ 0 w 339"/>
                    <a:gd name="T16" fmla="*/ 0 h 281"/>
                    <a:gd name="T17" fmla="*/ 339 w 339"/>
                    <a:gd name="T18" fmla="*/ 281 h 281"/>
                  </a:gdLst>
                  <a:ahLst/>
                  <a:cxnLst>
                    <a:cxn ang="T10">
                      <a:pos x="T0" y="T1"/>
                    </a:cxn>
                    <a:cxn ang="T11">
                      <a:pos x="T2" y="T3"/>
                    </a:cxn>
                    <a:cxn ang="T12">
                      <a:pos x="T4" y="T5"/>
                    </a:cxn>
                    <a:cxn ang="T13">
                      <a:pos x="T6" y="T7"/>
                    </a:cxn>
                    <a:cxn ang="T14">
                      <a:pos x="T8" y="T9"/>
                    </a:cxn>
                  </a:cxnLst>
                  <a:rect l="T15" t="T16" r="T17" b="T18"/>
                  <a:pathLst>
                    <a:path w="339" h="281">
                      <a:moveTo>
                        <a:pt x="0" y="131"/>
                      </a:moveTo>
                      <a:lnTo>
                        <a:pt x="339" y="0"/>
                      </a:lnTo>
                      <a:lnTo>
                        <a:pt x="116" y="281"/>
                      </a:lnTo>
                      <a:lnTo>
                        <a:pt x="0" y="1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7646" name="Group 96">
                <a:extLst>
                  <a:ext uri="{FF2B5EF4-FFF2-40B4-BE49-F238E27FC236}">
                    <a16:creationId xmlns:a16="http://schemas.microsoft.com/office/drawing/2014/main" id="{FE10DB2D-83F9-0A41-88A2-B10DAA970DFA}"/>
                  </a:ext>
                </a:extLst>
              </p:cNvPr>
              <p:cNvGrpSpPr>
                <a:grpSpLocks/>
              </p:cNvGrpSpPr>
              <p:nvPr/>
            </p:nvGrpSpPr>
            <p:grpSpPr bwMode="auto">
              <a:xfrm>
                <a:off x="3984" y="624"/>
                <a:ext cx="281" cy="280"/>
                <a:chOff x="1392" y="2544"/>
                <a:chExt cx="281" cy="280"/>
              </a:xfrm>
            </p:grpSpPr>
            <p:sp>
              <p:nvSpPr>
                <p:cNvPr id="17707" name="Freeform 97">
                  <a:extLst>
                    <a:ext uri="{FF2B5EF4-FFF2-40B4-BE49-F238E27FC236}">
                      <a16:creationId xmlns:a16="http://schemas.microsoft.com/office/drawing/2014/main" id="{5D4CB6EB-BDFB-B24C-8AC9-FC36A50C9541}"/>
                    </a:ext>
                  </a:extLst>
                </p:cNvPr>
                <p:cNvSpPr>
                  <a:spLocks/>
                </p:cNvSpPr>
                <p:nvPr/>
              </p:nvSpPr>
              <p:spPr bwMode="auto">
                <a:xfrm>
                  <a:off x="1392" y="2544"/>
                  <a:ext cx="281" cy="280"/>
                </a:xfrm>
                <a:custGeom>
                  <a:avLst/>
                  <a:gdLst>
                    <a:gd name="T0" fmla="*/ 0 w 843"/>
                    <a:gd name="T1" fmla="*/ 0 h 840"/>
                    <a:gd name="T2" fmla="*/ 0 w 843"/>
                    <a:gd name="T3" fmla="*/ 0 h 840"/>
                    <a:gd name="T4" fmla="*/ 0 w 843"/>
                    <a:gd name="T5" fmla="*/ 0 h 840"/>
                    <a:gd name="T6" fmla="*/ 0 w 843"/>
                    <a:gd name="T7" fmla="*/ 0 h 840"/>
                    <a:gd name="T8" fmla="*/ 0 w 843"/>
                    <a:gd name="T9" fmla="*/ 0 h 840"/>
                    <a:gd name="T10" fmla="*/ 0 w 843"/>
                    <a:gd name="T11" fmla="*/ 0 h 840"/>
                    <a:gd name="T12" fmla="*/ 0 w 843"/>
                    <a:gd name="T13" fmla="*/ 0 h 840"/>
                    <a:gd name="T14" fmla="*/ 0 w 843"/>
                    <a:gd name="T15" fmla="*/ 0 h 840"/>
                    <a:gd name="T16" fmla="*/ 0 w 843"/>
                    <a:gd name="T17" fmla="*/ 0 h 840"/>
                    <a:gd name="T18" fmla="*/ 0 w 843"/>
                    <a:gd name="T19" fmla="*/ 0 h 840"/>
                    <a:gd name="T20" fmla="*/ 0 w 843"/>
                    <a:gd name="T21" fmla="*/ 0 h 840"/>
                    <a:gd name="T22" fmla="*/ 0 w 843"/>
                    <a:gd name="T23" fmla="*/ 0 h 840"/>
                    <a:gd name="T24" fmla="*/ 0 w 843"/>
                    <a:gd name="T25" fmla="*/ 0 h 840"/>
                    <a:gd name="T26" fmla="*/ 0 w 843"/>
                    <a:gd name="T27" fmla="*/ 0 h 840"/>
                    <a:gd name="T28" fmla="*/ 0 w 843"/>
                    <a:gd name="T29" fmla="*/ 0 h 840"/>
                    <a:gd name="T30" fmla="*/ 0 w 843"/>
                    <a:gd name="T31" fmla="*/ 0 h 840"/>
                    <a:gd name="T32" fmla="*/ 0 w 843"/>
                    <a:gd name="T33" fmla="*/ 0 h 840"/>
                    <a:gd name="T34" fmla="*/ 0 w 843"/>
                    <a:gd name="T35" fmla="*/ 0 h 840"/>
                    <a:gd name="T36" fmla="*/ 0 w 843"/>
                    <a:gd name="T37" fmla="*/ 0 h 840"/>
                    <a:gd name="T38" fmla="*/ 0 w 843"/>
                    <a:gd name="T39" fmla="*/ 0 h 840"/>
                    <a:gd name="T40" fmla="*/ 0 w 843"/>
                    <a:gd name="T41" fmla="*/ 0 h 840"/>
                    <a:gd name="T42" fmla="*/ 0 w 843"/>
                    <a:gd name="T43" fmla="*/ 0 h 840"/>
                    <a:gd name="T44" fmla="*/ 0 w 843"/>
                    <a:gd name="T45" fmla="*/ 0 h 840"/>
                    <a:gd name="T46" fmla="*/ 0 w 843"/>
                    <a:gd name="T47" fmla="*/ 0 h 840"/>
                    <a:gd name="T48" fmla="*/ 0 w 843"/>
                    <a:gd name="T49" fmla="*/ 0 h 840"/>
                    <a:gd name="T50" fmla="*/ 0 w 843"/>
                    <a:gd name="T51" fmla="*/ 0 h 840"/>
                    <a:gd name="T52" fmla="*/ 0 w 843"/>
                    <a:gd name="T53" fmla="*/ 0 h 840"/>
                    <a:gd name="T54" fmla="*/ 0 w 843"/>
                    <a:gd name="T55" fmla="*/ 0 h 840"/>
                    <a:gd name="T56" fmla="*/ 0 w 843"/>
                    <a:gd name="T57" fmla="*/ 0 h 840"/>
                    <a:gd name="T58" fmla="*/ 0 w 843"/>
                    <a:gd name="T59" fmla="*/ 0 h 840"/>
                    <a:gd name="T60" fmla="*/ 0 w 843"/>
                    <a:gd name="T61" fmla="*/ 0 h 840"/>
                    <a:gd name="T62" fmla="*/ 0 w 843"/>
                    <a:gd name="T63" fmla="*/ 0 h 84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43"/>
                    <a:gd name="T97" fmla="*/ 0 h 840"/>
                    <a:gd name="T98" fmla="*/ 843 w 843"/>
                    <a:gd name="T99" fmla="*/ 840 h 84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43" h="840">
                      <a:moveTo>
                        <a:pt x="422" y="840"/>
                      </a:moveTo>
                      <a:lnTo>
                        <a:pt x="465" y="839"/>
                      </a:lnTo>
                      <a:lnTo>
                        <a:pt x="506" y="831"/>
                      </a:lnTo>
                      <a:lnTo>
                        <a:pt x="547" y="821"/>
                      </a:lnTo>
                      <a:lnTo>
                        <a:pt x="585" y="807"/>
                      </a:lnTo>
                      <a:lnTo>
                        <a:pt x="623" y="789"/>
                      </a:lnTo>
                      <a:lnTo>
                        <a:pt x="658" y="769"/>
                      </a:lnTo>
                      <a:lnTo>
                        <a:pt x="690" y="745"/>
                      </a:lnTo>
                      <a:lnTo>
                        <a:pt x="719" y="716"/>
                      </a:lnTo>
                      <a:lnTo>
                        <a:pt x="748" y="687"/>
                      </a:lnTo>
                      <a:lnTo>
                        <a:pt x="772" y="655"/>
                      </a:lnTo>
                      <a:lnTo>
                        <a:pt x="792" y="621"/>
                      </a:lnTo>
                      <a:lnTo>
                        <a:pt x="810" y="584"/>
                      </a:lnTo>
                      <a:lnTo>
                        <a:pt x="824" y="545"/>
                      </a:lnTo>
                      <a:lnTo>
                        <a:pt x="834" y="505"/>
                      </a:lnTo>
                      <a:lnTo>
                        <a:pt x="842" y="463"/>
                      </a:lnTo>
                      <a:lnTo>
                        <a:pt x="843" y="420"/>
                      </a:lnTo>
                      <a:lnTo>
                        <a:pt x="842" y="377"/>
                      </a:lnTo>
                      <a:lnTo>
                        <a:pt x="834" y="335"/>
                      </a:lnTo>
                      <a:lnTo>
                        <a:pt x="824" y="295"/>
                      </a:lnTo>
                      <a:lnTo>
                        <a:pt x="810" y="256"/>
                      </a:lnTo>
                      <a:lnTo>
                        <a:pt x="792" y="219"/>
                      </a:lnTo>
                      <a:lnTo>
                        <a:pt x="772" y="185"/>
                      </a:lnTo>
                      <a:lnTo>
                        <a:pt x="748" y="153"/>
                      </a:lnTo>
                      <a:lnTo>
                        <a:pt x="719" y="122"/>
                      </a:lnTo>
                      <a:lnTo>
                        <a:pt x="690" y="95"/>
                      </a:lnTo>
                      <a:lnTo>
                        <a:pt x="658" y="71"/>
                      </a:lnTo>
                      <a:lnTo>
                        <a:pt x="623" y="51"/>
                      </a:lnTo>
                      <a:lnTo>
                        <a:pt x="585" y="33"/>
                      </a:lnTo>
                      <a:lnTo>
                        <a:pt x="547" y="19"/>
                      </a:lnTo>
                      <a:lnTo>
                        <a:pt x="506" y="9"/>
                      </a:lnTo>
                      <a:lnTo>
                        <a:pt x="465" y="1"/>
                      </a:lnTo>
                      <a:lnTo>
                        <a:pt x="422" y="0"/>
                      </a:lnTo>
                      <a:lnTo>
                        <a:pt x="378" y="1"/>
                      </a:lnTo>
                      <a:lnTo>
                        <a:pt x="337" y="9"/>
                      </a:lnTo>
                      <a:lnTo>
                        <a:pt x="296" y="19"/>
                      </a:lnTo>
                      <a:lnTo>
                        <a:pt x="258" y="33"/>
                      </a:lnTo>
                      <a:lnTo>
                        <a:pt x="220" y="51"/>
                      </a:lnTo>
                      <a:lnTo>
                        <a:pt x="186" y="71"/>
                      </a:lnTo>
                      <a:lnTo>
                        <a:pt x="153" y="95"/>
                      </a:lnTo>
                      <a:lnTo>
                        <a:pt x="124" y="122"/>
                      </a:lnTo>
                      <a:lnTo>
                        <a:pt x="97" y="153"/>
                      </a:lnTo>
                      <a:lnTo>
                        <a:pt x="71" y="185"/>
                      </a:lnTo>
                      <a:lnTo>
                        <a:pt x="51" y="219"/>
                      </a:lnTo>
                      <a:lnTo>
                        <a:pt x="33" y="256"/>
                      </a:lnTo>
                      <a:lnTo>
                        <a:pt x="19" y="295"/>
                      </a:lnTo>
                      <a:lnTo>
                        <a:pt x="9" y="335"/>
                      </a:lnTo>
                      <a:lnTo>
                        <a:pt x="1" y="377"/>
                      </a:lnTo>
                      <a:lnTo>
                        <a:pt x="0" y="420"/>
                      </a:lnTo>
                      <a:lnTo>
                        <a:pt x="1" y="463"/>
                      </a:lnTo>
                      <a:lnTo>
                        <a:pt x="9" y="505"/>
                      </a:lnTo>
                      <a:lnTo>
                        <a:pt x="19" y="545"/>
                      </a:lnTo>
                      <a:lnTo>
                        <a:pt x="33" y="584"/>
                      </a:lnTo>
                      <a:lnTo>
                        <a:pt x="51" y="621"/>
                      </a:lnTo>
                      <a:lnTo>
                        <a:pt x="71" y="655"/>
                      </a:lnTo>
                      <a:lnTo>
                        <a:pt x="97" y="687"/>
                      </a:lnTo>
                      <a:lnTo>
                        <a:pt x="124" y="716"/>
                      </a:lnTo>
                      <a:lnTo>
                        <a:pt x="153" y="745"/>
                      </a:lnTo>
                      <a:lnTo>
                        <a:pt x="186" y="769"/>
                      </a:lnTo>
                      <a:lnTo>
                        <a:pt x="220" y="789"/>
                      </a:lnTo>
                      <a:lnTo>
                        <a:pt x="258" y="807"/>
                      </a:lnTo>
                      <a:lnTo>
                        <a:pt x="296" y="821"/>
                      </a:lnTo>
                      <a:lnTo>
                        <a:pt x="337" y="831"/>
                      </a:lnTo>
                      <a:lnTo>
                        <a:pt x="378" y="839"/>
                      </a:lnTo>
                      <a:lnTo>
                        <a:pt x="422" y="84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08" name="Freeform 98">
                  <a:extLst>
                    <a:ext uri="{FF2B5EF4-FFF2-40B4-BE49-F238E27FC236}">
                      <a16:creationId xmlns:a16="http://schemas.microsoft.com/office/drawing/2014/main" id="{C7DD9455-8F52-4B43-B13E-449A0EC6DF99}"/>
                    </a:ext>
                  </a:extLst>
                </p:cNvPr>
                <p:cNvSpPr>
                  <a:spLocks/>
                </p:cNvSpPr>
                <p:nvPr/>
              </p:nvSpPr>
              <p:spPr bwMode="auto">
                <a:xfrm>
                  <a:off x="1523" y="2654"/>
                  <a:ext cx="142" cy="99"/>
                </a:xfrm>
                <a:custGeom>
                  <a:avLst/>
                  <a:gdLst>
                    <a:gd name="T0" fmla="*/ 0 w 426"/>
                    <a:gd name="T1" fmla="*/ 0 h 296"/>
                    <a:gd name="T2" fmla="*/ 0 w 426"/>
                    <a:gd name="T3" fmla="*/ 0 h 296"/>
                    <a:gd name="T4" fmla="*/ 0 w 426"/>
                    <a:gd name="T5" fmla="*/ 0 h 296"/>
                    <a:gd name="T6" fmla="*/ 0 w 426"/>
                    <a:gd name="T7" fmla="*/ 0 h 296"/>
                    <a:gd name="T8" fmla="*/ 0 w 426"/>
                    <a:gd name="T9" fmla="*/ 0 h 296"/>
                    <a:gd name="T10" fmla="*/ 0 w 426"/>
                    <a:gd name="T11" fmla="*/ 0 h 296"/>
                    <a:gd name="T12" fmla="*/ 0 w 426"/>
                    <a:gd name="T13" fmla="*/ 0 h 296"/>
                    <a:gd name="T14" fmla="*/ 0 w 426"/>
                    <a:gd name="T15" fmla="*/ 0 h 296"/>
                    <a:gd name="T16" fmla="*/ 0 w 426"/>
                    <a:gd name="T17" fmla="*/ 0 h 296"/>
                    <a:gd name="T18" fmla="*/ 0 w 426"/>
                    <a:gd name="T19" fmla="*/ 0 h 296"/>
                    <a:gd name="T20" fmla="*/ 0 w 426"/>
                    <a:gd name="T21" fmla="*/ 0 h 296"/>
                    <a:gd name="T22" fmla="*/ 0 w 426"/>
                    <a:gd name="T23" fmla="*/ 0 h 296"/>
                    <a:gd name="T24" fmla="*/ 0 w 426"/>
                    <a:gd name="T25" fmla="*/ 0 h 296"/>
                    <a:gd name="T26" fmla="*/ 0 w 426"/>
                    <a:gd name="T27" fmla="*/ 0 h 296"/>
                    <a:gd name="T28" fmla="*/ 0 w 426"/>
                    <a:gd name="T29" fmla="*/ 0 h 296"/>
                    <a:gd name="T30" fmla="*/ 0 w 426"/>
                    <a:gd name="T31" fmla="*/ 0 h 296"/>
                    <a:gd name="T32" fmla="*/ 0 w 426"/>
                    <a:gd name="T33" fmla="*/ 0 h 296"/>
                    <a:gd name="T34" fmla="*/ 0 w 426"/>
                    <a:gd name="T35" fmla="*/ 0 h 296"/>
                    <a:gd name="T36" fmla="*/ 0 w 426"/>
                    <a:gd name="T37" fmla="*/ 0 h 296"/>
                    <a:gd name="T38" fmla="*/ 0 w 426"/>
                    <a:gd name="T39" fmla="*/ 0 h 296"/>
                    <a:gd name="T40" fmla="*/ 0 w 426"/>
                    <a:gd name="T41" fmla="*/ 0 h 296"/>
                    <a:gd name="T42" fmla="*/ 0 w 426"/>
                    <a:gd name="T43" fmla="*/ 0 h 296"/>
                    <a:gd name="T44" fmla="*/ 0 w 426"/>
                    <a:gd name="T45" fmla="*/ 0 h 296"/>
                    <a:gd name="T46" fmla="*/ 0 w 426"/>
                    <a:gd name="T47" fmla="*/ 0 h 296"/>
                    <a:gd name="T48" fmla="*/ 0 w 426"/>
                    <a:gd name="T49" fmla="*/ 0 h 296"/>
                    <a:gd name="T50" fmla="*/ 0 w 426"/>
                    <a:gd name="T51" fmla="*/ 0 h 296"/>
                    <a:gd name="T52" fmla="*/ 0 w 426"/>
                    <a:gd name="T53" fmla="*/ 0 h 296"/>
                    <a:gd name="T54" fmla="*/ 0 w 426"/>
                    <a:gd name="T55" fmla="*/ 0 h 296"/>
                    <a:gd name="T56" fmla="*/ 0 w 426"/>
                    <a:gd name="T57" fmla="*/ 0 h 296"/>
                    <a:gd name="T58" fmla="*/ 0 w 426"/>
                    <a:gd name="T59" fmla="*/ 0 h 296"/>
                    <a:gd name="T60" fmla="*/ 0 w 426"/>
                    <a:gd name="T61" fmla="*/ 0 h 296"/>
                    <a:gd name="T62" fmla="*/ 0 w 426"/>
                    <a:gd name="T63" fmla="*/ 0 h 296"/>
                    <a:gd name="T64" fmla="*/ 0 w 426"/>
                    <a:gd name="T65" fmla="*/ 0 h 296"/>
                    <a:gd name="T66" fmla="*/ 0 w 426"/>
                    <a:gd name="T67" fmla="*/ 0 h 296"/>
                    <a:gd name="T68" fmla="*/ 0 w 426"/>
                    <a:gd name="T69" fmla="*/ 0 h 296"/>
                    <a:gd name="T70" fmla="*/ 0 w 426"/>
                    <a:gd name="T71" fmla="*/ 0 h 296"/>
                    <a:gd name="T72" fmla="*/ 0 w 426"/>
                    <a:gd name="T73" fmla="*/ 0 h 296"/>
                    <a:gd name="T74" fmla="*/ 0 w 426"/>
                    <a:gd name="T75" fmla="*/ 0 h 296"/>
                    <a:gd name="T76" fmla="*/ 0 w 426"/>
                    <a:gd name="T77" fmla="*/ 0 h 296"/>
                    <a:gd name="T78" fmla="*/ 0 w 426"/>
                    <a:gd name="T79" fmla="*/ 0 h 296"/>
                    <a:gd name="T80" fmla="*/ 0 w 426"/>
                    <a:gd name="T81" fmla="*/ 0 h 296"/>
                    <a:gd name="T82" fmla="*/ 0 w 426"/>
                    <a:gd name="T83" fmla="*/ 0 h 296"/>
                    <a:gd name="T84" fmla="*/ 0 w 426"/>
                    <a:gd name="T85" fmla="*/ 0 h 29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26"/>
                    <a:gd name="T130" fmla="*/ 0 h 296"/>
                    <a:gd name="T131" fmla="*/ 426 w 426"/>
                    <a:gd name="T132" fmla="*/ 296 h 29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26" h="296">
                      <a:moveTo>
                        <a:pt x="0" y="86"/>
                      </a:moveTo>
                      <a:lnTo>
                        <a:pt x="12" y="126"/>
                      </a:lnTo>
                      <a:lnTo>
                        <a:pt x="29" y="162"/>
                      </a:lnTo>
                      <a:lnTo>
                        <a:pt x="48" y="193"/>
                      </a:lnTo>
                      <a:lnTo>
                        <a:pt x="70" y="220"/>
                      </a:lnTo>
                      <a:lnTo>
                        <a:pt x="96" y="242"/>
                      </a:lnTo>
                      <a:lnTo>
                        <a:pt x="122" y="260"/>
                      </a:lnTo>
                      <a:lnTo>
                        <a:pt x="151" y="274"/>
                      </a:lnTo>
                      <a:lnTo>
                        <a:pt x="179" y="284"/>
                      </a:lnTo>
                      <a:lnTo>
                        <a:pt x="209" y="292"/>
                      </a:lnTo>
                      <a:lnTo>
                        <a:pt x="239" y="296"/>
                      </a:lnTo>
                      <a:lnTo>
                        <a:pt x="267" y="296"/>
                      </a:lnTo>
                      <a:lnTo>
                        <a:pt x="294" y="295"/>
                      </a:lnTo>
                      <a:lnTo>
                        <a:pt x="320" y="292"/>
                      </a:lnTo>
                      <a:lnTo>
                        <a:pt x="344" y="284"/>
                      </a:lnTo>
                      <a:lnTo>
                        <a:pt x="365" y="277"/>
                      </a:lnTo>
                      <a:lnTo>
                        <a:pt x="383" y="266"/>
                      </a:lnTo>
                      <a:lnTo>
                        <a:pt x="384" y="263"/>
                      </a:lnTo>
                      <a:lnTo>
                        <a:pt x="399" y="232"/>
                      </a:lnTo>
                      <a:lnTo>
                        <a:pt x="410" y="199"/>
                      </a:lnTo>
                      <a:lnTo>
                        <a:pt x="419" y="166"/>
                      </a:lnTo>
                      <a:lnTo>
                        <a:pt x="423" y="134"/>
                      </a:lnTo>
                      <a:lnTo>
                        <a:pt x="426" y="99"/>
                      </a:lnTo>
                      <a:lnTo>
                        <a:pt x="426" y="67"/>
                      </a:lnTo>
                      <a:lnTo>
                        <a:pt x="422" y="32"/>
                      </a:lnTo>
                      <a:lnTo>
                        <a:pt x="416" y="0"/>
                      </a:lnTo>
                      <a:lnTo>
                        <a:pt x="416" y="1"/>
                      </a:lnTo>
                      <a:lnTo>
                        <a:pt x="395" y="3"/>
                      </a:lnTo>
                      <a:lnTo>
                        <a:pt x="374" y="4"/>
                      </a:lnTo>
                      <a:lnTo>
                        <a:pt x="352" y="7"/>
                      </a:lnTo>
                      <a:lnTo>
                        <a:pt x="328" y="12"/>
                      </a:lnTo>
                      <a:lnTo>
                        <a:pt x="303" y="15"/>
                      </a:lnTo>
                      <a:lnTo>
                        <a:pt x="277" y="19"/>
                      </a:lnTo>
                      <a:lnTo>
                        <a:pt x="250" y="23"/>
                      </a:lnTo>
                      <a:lnTo>
                        <a:pt x="224" y="29"/>
                      </a:lnTo>
                      <a:lnTo>
                        <a:pt x="197" y="35"/>
                      </a:lnTo>
                      <a:lnTo>
                        <a:pt x="169" y="41"/>
                      </a:lnTo>
                      <a:lnTo>
                        <a:pt x="140" y="49"/>
                      </a:lnTo>
                      <a:lnTo>
                        <a:pt x="113" y="55"/>
                      </a:lnTo>
                      <a:lnTo>
                        <a:pt x="85" y="62"/>
                      </a:lnTo>
                      <a:lnTo>
                        <a:pt x="57" y="70"/>
                      </a:lnTo>
                      <a:lnTo>
                        <a:pt x="29" y="79"/>
                      </a:lnTo>
                      <a:lnTo>
                        <a:pt x="0" y="86"/>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09" name="Freeform 99">
                  <a:extLst>
                    <a:ext uri="{FF2B5EF4-FFF2-40B4-BE49-F238E27FC236}">
                      <a16:creationId xmlns:a16="http://schemas.microsoft.com/office/drawing/2014/main" id="{18F34350-B1C6-2142-A761-135899F8CBB9}"/>
                    </a:ext>
                  </a:extLst>
                </p:cNvPr>
                <p:cNvSpPr>
                  <a:spLocks/>
                </p:cNvSpPr>
                <p:nvPr/>
              </p:nvSpPr>
              <p:spPr bwMode="auto">
                <a:xfrm>
                  <a:off x="1520" y="2570"/>
                  <a:ext cx="138" cy="101"/>
                </a:xfrm>
                <a:custGeom>
                  <a:avLst/>
                  <a:gdLst>
                    <a:gd name="T0" fmla="*/ 0 w 414"/>
                    <a:gd name="T1" fmla="*/ 0 h 303"/>
                    <a:gd name="T2" fmla="*/ 0 w 414"/>
                    <a:gd name="T3" fmla="*/ 0 h 303"/>
                    <a:gd name="T4" fmla="*/ 0 w 414"/>
                    <a:gd name="T5" fmla="*/ 0 h 303"/>
                    <a:gd name="T6" fmla="*/ 0 w 414"/>
                    <a:gd name="T7" fmla="*/ 0 h 303"/>
                    <a:gd name="T8" fmla="*/ 0 w 414"/>
                    <a:gd name="T9" fmla="*/ 0 h 303"/>
                    <a:gd name="T10" fmla="*/ 0 w 414"/>
                    <a:gd name="T11" fmla="*/ 0 h 303"/>
                    <a:gd name="T12" fmla="*/ 0 w 414"/>
                    <a:gd name="T13" fmla="*/ 0 h 303"/>
                    <a:gd name="T14" fmla="*/ 0 w 414"/>
                    <a:gd name="T15" fmla="*/ 0 h 303"/>
                    <a:gd name="T16" fmla="*/ 0 w 414"/>
                    <a:gd name="T17" fmla="*/ 0 h 303"/>
                    <a:gd name="T18" fmla="*/ 0 w 414"/>
                    <a:gd name="T19" fmla="*/ 0 h 303"/>
                    <a:gd name="T20" fmla="*/ 0 w 414"/>
                    <a:gd name="T21" fmla="*/ 0 h 303"/>
                    <a:gd name="T22" fmla="*/ 0 w 414"/>
                    <a:gd name="T23" fmla="*/ 0 h 303"/>
                    <a:gd name="T24" fmla="*/ 0 w 414"/>
                    <a:gd name="T25" fmla="*/ 0 h 303"/>
                    <a:gd name="T26" fmla="*/ 0 w 414"/>
                    <a:gd name="T27" fmla="*/ 0 h 303"/>
                    <a:gd name="T28" fmla="*/ 0 w 414"/>
                    <a:gd name="T29" fmla="*/ 0 h 303"/>
                    <a:gd name="T30" fmla="*/ 0 w 414"/>
                    <a:gd name="T31" fmla="*/ 0 h 303"/>
                    <a:gd name="T32" fmla="*/ 0 w 414"/>
                    <a:gd name="T33" fmla="*/ 0 h 303"/>
                    <a:gd name="T34" fmla="*/ 0 w 414"/>
                    <a:gd name="T35" fmla="*/ 0 h 303"/>
                    <a:gd name="T36" fmla="*/ 0 w 414"/>
                    <a:gd name="T37" fmla="*/ 0 h 303"/>
                    <a:gd name="T38" fmla="*/ 0 w 414"/>
                    <a:gd name="T39" fmla="*/ 0 h 303"/>
                    <a:gd name="T40" fmla="*/ 0 w 414"/>
                    <a:gd name="T41" fmla="*/ 0 h 303"/>
                    <a:gd name="T42" fmla="*/ 0 w 414"/>
                    <a:gd name="T43" fmla="*/ 0 h 303"/>
                    <a:gd name="T44" fmla="*/ 0 w 414"/>
                    <a:gd name="T45" fmla="*/ 0 h 303"/>
                    <a:gd name="T46" fmla="*/ 0 w 414"/>
                    <a:gd name="T47" fmla="*/ 0 h 303"/>
                    <a:gd name="T48" fmla="*/ 0 w 414"/>
                    <a:gd name="T49" fmla="*/ 0 h 303"/>
                    <a:gd name="T50" fmla="*/ 0 w 414"/>
                    <a:gd name="T51" fmla="*/ 0 h 303"/>
                    <a:gd name="T52" fmla="*/ 0 w 414"/>
                    <a:gd name="T53" fmla="*/ 0 h 303"/>
                    <a:gd name="T54" fmla="*/ 0 w 414"/>
                    <a:gd name="T55" fmla="*/ 0 h 303"/>
                    <a:gd name="T56" fmla="*/ 0 w 414"/>
                    <a:gd name="T57" fmla="*/ 0 h 303"/>
                    <a:gd name="T58" fmla="*/ 0 w 414"/>
                    <a:gd name="T59" fmla="*/ 0 h 303"/>
                    <a:gd name="T60" fmla="*/ 0 w 414"/>
                    <a:gd name="T61" fmla="*/ 0 h 303"/>
                    <a:gd name="T62" fmla="*/ 0 w 414"/>
                    <a:gd name="T63" fmla="*/ 0 h 303"/>
                    <a:gd name="T64" fmla="*/ 0 w 414"/>
                    <a:gd name="T65" fmla="*/ 0 h 303"/>
                    <a:gd name="T66" fmla="*/ 0 w 414"/>
                    <a:gd name="T67" fmla="*/ 0 h 303"/>
                    <a:gd name="T68" fmla="*/ 0 w 414"/>
                    <a:gd name="T69" fmla="*/ 0 h 303"/>
                    <a:gd name="T70" fmla="*/ 0 w 414"/>
                    <a:gd name="T71" fmla="*/ 0 h 303"/>
                    <a:gd name="T72" fmla="*/ 0 w 414"/>
                    <a:gd name="T73" fmla="*/ 0 h 303"/>
                    <a:gd name="T74" fmla="*/ 0 w 414"/>
                    <a:gd name="T75" fmla="*/ 0 h 303"/>
                    <a:gd name="T76" fmla="*/ 0 w 414"/>
                    <a:gd name="T77" fmla="*/ 0 h 303"/>
                    <a:gd name="T78" fmla="*/ 0 w 414"/>
                    <a:gd name="T79" fmla="*/ 0 h 303"/>
                    <a:gd name="T80" fmla="*/ 0 w 414"/>
                    <a:gd name="T81" fmla="*/ 0 h 303"/>
                    <a:gd name="T82" fmla="*/ 0 w 414"/>
                    <a:gd name="T83" fmla="*/ 0 h 303"/>
                    <a:gd name="T84" fmla="*/ 0 w 414"/>
                    <a:gd name="T85" fmla="*/ 0 h 303"/>
                    <a:gd name="T86" fmla="*/ 0 w 414"/>
                    <a:gd name="T87" fmla="*/ 0 h 303"/>
                    <a:gd name="T88" fmla="*/ 0 w 414"/>
                    <a:gd name="T89" fmla="*/ 0 h 30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414"/>
                    <a:gd name="T136" fmla="*/ 0 h 303"/>
                    <a:gd name="T137" fmla="*/ 414 w 414"/>
                    <a:gd name="T138" fmla="*/ 303 h 303"/>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414" h="303">
                      <a:moveTo>
                        <a:pt x="231" y="0"/>
                      </a:moveTo>
                      <a:lnTo>
                        <a:pt x="207" y="2"/>
                      </a:lnTo>
                      <a:lnTo>
                        <a:pt x="182" y="6"/>
                      </a:lnTo>
                      <a:lnTo>
                        <a:pt x="160" y="12"/>
                      </a:lnTo>
                      <a:lnTo>
                        <a:pt x="136" y="21"/>
                      </a:lnTo>
                      <a:lnTo>
                        <a:pt x="115" y="32"/>
                      </a:lnTo>
                      <a:lnTo>
                        <a:pt x="94" y="45"/>
                      </a:lnTo>
                      <a:lnTo>
                        <a:pt x="75" y="62"/>
                      </a:lnTo>
                      <a:lnTo>
                        <a:pt x="58" y="79"/>
                      </a:lnTo>
                      <a:lnTo>
                        <a:pt x="42" y="100"/>
                      </a:lnTo>
                      <a:lnTo>
                        <a:pt x="29" y="123"/>
                      </a:lnTo>
                      <a:lnTo>
                        <a:pt x="18" y="148"/>
                      </a:lnTo>
                      <a:lnTo>
                        <a:pt x="9" y="175"/>
                      </a:lnTo>
                      <a:lnTo>
                        <a:pt x="3" y="203"/>
                      </a:lnTo>
                      <a:lnTo>
                        <a:pt x="0" y="234"/>
                      </a:lnTo>
                      <a:lnTo>
                        <a:pt x="0" y="267"/>
                      </a:lnTo>
                      <a:lnTo>
                        <a:pt x="5" y="303"/>
                      </a:lnTo>
                      <a:lnTo>
                        <a:pt x="33" y="295"/>
                      </a:lnTo>
                      <a:lnTo>
                        <a:pt x="60" y="288"/>
                      </a:lnTo>
                      <a:lnTo>
                        <a:pt x="88" y="280"/>
                      </a:lnTo>
                      <a:lnTo>
                        <a:pt x="116" y="273"/>
                      </a:lnTo>
                      <a:lnTo>
                        <a:pt x="145" y="266"/>
                      </a:lnTo>
                      <a:lnTo>
                        <a:pt x="172" y="260"/>
                      </a:lnTo>
                      <a:lnTo>
                        <a:pt x="200" y="254"/>
                      </a:lnTo>
                      <a:lnTo>
                        <a:pt x="227" y="248"/>
                      </a:lnTo>
                      <a:lnTo>
                        <a:pt x="252" y="242"/>
                      </a:lnTo>
                      <a:lnTo>
                        <a:pt x="279" y="237"/>
                      </a:lnTo>
                      <a:lnTo>
                        <a:pt x="304" y="233"/>
                      </a:lnTo>
                      <a:lnTo>
                        <a:pt x="328" y="228"/>
                      </a:lnTo>
                      <a:lnTo>
                        <a:pt x="350" y="225"/>
                      </a:lnTo>
                      <a:lnTo>
                        <a:pt x="373" y="222"/>
                      </a:lnTo>
                      <a:lnTo>
                        <a:pt x="395" y="221"/>
                      </a:lnTo>
                      <a:lnTo>
                        <a:pt x="414" y="219"/>
                      </a:lnTo>
                      <a:lnTo>
                        <a:pt x="402" y="190"/>
                      </a:lnTo>
                      <a:lnTo>
                        <a:pt x="389" y="161"/>
                      </a:lnTo>
                      <a:lnTo>
                        <a:pt x="374" y="133"/>
                      </a:lnTo>
                      <a:lnTo>
                        <a:pt x="355" y="106"/>
                      </a:lnTo>
                      <a:lnTo>
                        <a:pt x="334" y="81"/>
                      </a:lnTo>
                      <a:lnTo>
                        <a:pt x="312" y="57"/>
                      </a:lnTo>
                      <a:lnTo>
                        <a:pt x="286" y="35"/>
                      </a:lnTo>
                      <a:lnTo>
                        <a:pt x="258" y="15"/>
                      </a:lnTo>
                      <a:lnTo>
                        <a:pt x="252" y="11"/>
                      </a:lnTo>
                      <a:lnTo>
                        <a:pt x="245" y="8"/>
                      </a:lnTo>
                      <a:lnTo>
                        <a:pt x="239" y="3"/>
                      </a:lnTo>
                      <a:lnTo>
                        <a:pt x="231" y="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10" name="Freeform 100">
                  <a:extLst>
                    <a:ext uri="{FF2B5EF4-FFF2-40B4-BE49-F238E27FC236}">
                      <a16:creationId xmlns:a16="http://schemas.microsoft.com/office/drawing/2014/main" id="{F6D09153-C09D-DF4D-8377-68162D5DA0B6}"/>
                    </a:ext>
                  </a:extLst>
                </p:cNvPr>
                <p:cNvSpPr>
                  <a:spLocks/>
                </p:cNvSpPr>
                <p:nvPr/>
              </p:nvSpPr>
              <p:spPr bwMode="auto">
                <a:xfrm>
                  <a:off x="1412" y="2713"/>
                  <a:ext cx="36" cy="67"/>
                </a:xfrm>
                <a:custGeom>
                  <a:avLst/>
                  <a:gdLst>
                    <a:gd name="T0" fmla="*/ 0 w 108"/>
                    <a:gd name="T1" fmla="*/ 0 h 201"/>
                    <a:gd name="T2" fmla="*/ 0 w 108"/>
                    <a:gd name="T3" fmla="*/ 0 h 201"/>
                    <a:gd name="T4" fmla="*/ 0 w 108"/>
                    <a:gd name="T5" fmla="*/ 0 h 201"/>
                    <a:gd name="T6" fmla="*/ 0 w 108"/>
                    <a:gd name="T7" fmla="*/ 0 h 201"/>
                    <a:gd name="T8" fmla="*/ 0 w 108"/>
                    <a:gd name="T9" fmla="*/ 0 h 201"/>
                    <a:gd name="T10" fmla="*/ 0 w 108"/>
                    <a:gd name="T11" fmla="*/ 0 h 201"/>
                    <a:gd name="T12" fmla="*/ 0 w 108"/>
                    <a:gd name="T13" fmla="*/ 0 h 201"/>
                    <a:gd name="T14" fmla="*/ 0 w 108"/>
                    <a:gd name="T15" fmla="*/ 0 h 201"/>
                    <a:gd name="T16" fmla="*/ 0 w 108"/>
                    <a:gd name="T17" fmla="*/ 0 h 201"/>
                    <a:gd name="T18" fmla="*/ 0 w 108"/>
                    <a:gd name="T19" fmla="*/ 0 h 201"/>
                    <a:gd name="T20" fmla="*/ 0 w 108"/>
                    <a:gd name="T21" fmla="*/ 0 h 201"/>
                    <a:gd name="T22" fmla="*/ 0 w 108"/>
                    <a:gd name="T23" fmla="*/ 0 h 201"/>
                    <a:gd name="T24" fmla="*/ 0 w 108"/>
                    <a:gd name="T25" fmla="*/ 0 h 201"/>
                    <a:gd name="T26" fmla="*/ 0 w 108"/>
                    <a:gd name="T27" fmla="*/ 0 h 201"/>
                    <a:gd name="T28" fmla="*/ 0 w 108"/>
                    <a:gd name="T29" fmla="*/ 0 h 201"/>
                    <a:gd name="T30" fmla="*/ 0 w 108"/>
                    <a:gd name="T31" fmla="*/ 0 h 201"/>
                    <a:gd name="T32" fmla="*/ 0 w 108"/>
                    <a:gd name="T33" fmla="*/ 0 h 201"/>
                    <a:gd name="T34" fmla="*/ 0 w 108"/>
                    <a:gd name="T35" fmla="*/ 0 h 201"/>
                    <a:gd name="T36" fmla="*/ 0 w 108"/>
                    <a:gd name="T37" fmla="*/ 0 h 201"/>
                    <a:gd name="T38" fmla="*/ 0 w 108"/>
                    <a:gd name="T39" fmla="*/ 0 h 201"/>
                    <a:gd name="T40" fmla="*/ 0 w 108"/>
                    <a:gd name="T41" fmla="*/ 0 h 201"/>
                    <a:gd name="T42" fmla="*/ 0 w 108"/>
                    <a:gd name="T43" fmla="*/ 0 h 201"/>
                    <a:gd name="T44" fmla="*/ 0 w 108"/>
                    <a:gd name="T45" fmla="*/ 0 h 201"/>
                    <a:gd name="T46" fmla="*/ 0 w 108"/>
                    <a:gd name="T47" fmla="*/ 0 h 20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08"/>
                    <a:gd name="T73" fmla="*/ 0 h 201"/>
                    <a:gd name="T74" fmla="*/ 108 w 108"/>
                    <a:gd name="T75" fmla="*/ 201 h 20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08" h="201">
                      <a:moveTo>
                        <a:pt x="105" y="201"/>
                      </a:moveTo>
                      <a:lnTo>
                        <a:pt x="108" y="171"/>
                      </a:lnTo>
                      <a:lnTo>
                        <a:pt x="105" y="123"/>
                      </a:lnTo>
                      <a:lnTo>
                        <a:pt x="95" y="64"/>
                      </a:lnTo>
                      <a:lnTo>
                        <a:pt x="77" y="0"/>
                      </a:lnTo>
                      <a:lnTo>
                        <a:pt x="76" y="0"/>
                      </a:lnTo>
                      <a:lnTo>
                        <a:pt x="62" y="6"/>
                      </a:lnTo>
                      <a:lnTo>
                        <a:pt x="50" y="12"/>
                      </a:lnTo>
                      <a:lnTo>
                        <a:pt x="40" y="18"/>
                      </a:lnTo>
                      <a:lnTo>
                        <a:pt x="29" y="24"/>
                      </a:lnTo>
                      <a:lnTo>
                        <a:pt x="20" y="28"/>
                      </a:lnTo>
                      <a:lnTo>
                        <a:pt x="11" y="34"/>
                      </a:lnTo>
                      <a:lnTo>
                        <a:pt x="6" y="40"/>
                      </a:lnTo>
                      <a:lnTo>
                        <a:pt x="0" y="45"/>
                      </a:lnTo>
                      <a:lnTo>
                        <a:pt x="0" y="42"/>
                      </a:lnTo>
                      <a:lnTo>
                        <a:pt x="9" y="62"/>
                      </a:lnTo>
                      <a:lnTo>
                        <a:pt x="17" y="83"/>
                      </a:lnTo>
                      <a:lnTo>
                        <a:pt x="29" y="104"/>
                      </a:lnTo>
                      <a:lnTo>
                        <a:pt x="41" y="123"/>
                      </a:lnTo>
                      <a:lnTo>
                        <a:pt x="55" y="143"/>
                      </a:lnTo>
                      <a:lnTo>
                        <a:pt x="70" y="162"/>
                      </a:lnTo>
                      <a:lnTo>
                        <a:pt x="84" y="180"/>
                      </a:lnTo>
                      <a:lnTo>
                        <a:pt x="102" y="196"/>
                      </a:lnTo>
                      <a:lnTo>
                        <a:pt x="105" y="201"/>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11" name="Freeform 101">
                  <a:extLst>
                    <a:ext uri="{FF2B5EF4-FFF2-40B4-BE49-F238E27FC236}">
                      <a16:creationId xmlns:a16="http://schemas.microsoft.com/office/drawing/2014/main" id="{0E707866-F4A7-8449-A149-B84656A0D895}"/>
                    </a:ext>
                  </a:extLst>
                </p:cNvPr>
                <p:cNvSpPr>
                  <a:spLocks/>
                </p:cNvSpPr>
                <p:nvPr/>
              </p:nvSpPr>
              <p:spPr bwMode="auto">
                <a:xfrm>
                  <a:off x="1404" y="2661"/>
                  <a:ext cx="30" cy="55"/>
                </a:xfrm>
                <a:custGeom>
                  <a:avLst/>
                  <a:gdLst>
                    <a:gd name="T0" fmla="*/ 0 w 88"/>
                    <a:gd name="T1" fmla="*/ 0 h 167"/>
                    <a:gd name="T2" fmla="*/ 0 w 88"/>
                    <a:gd name="T3" fmla="*/ 0 h 167"/>
                    <a:gd name="T4" fmla="*/ 0 w 88"/>
                    <a:gd name="T5" fmla="*/ 0 h 167"/>
                    <a:gd name="T6" fmla="*/ 0 w 88"/>
                    <a:gd name="T7" fmla="*/ 0 h 167"/>
                    <a:gd name="T8" fmla="*/ 0 w 88"/>
                    <a:gd name="T9" fmla="*/ 0 h 167"/>
                    <a:gd name="T10" fmla="*/ 0 w 88"/>
                    <a:gd name="T11" fmla="*/ 0 h 167"/>
                    <a:gd name="T12" fmla="*/ 0 w 88"/>
                    <a:gd name="T13" fmla="*/ 0 h 167"/>
                    <a:gd name="T14" fmla="*/ 0 w 88"/>
                    <a:gd name="T15" fmla="*/ 0 h 167"/>
                    <a:gd name="T16" fmla="*/ 0 w 88"/>
                    <a:gd name="T17" fmla="*/ 0 h 167"/>
                    <a:gd name="T18" fmla="*/ 0 w 88"/>
                    <a:gd name="T19" fmla="*/ 0 h 167"/>
                    <a:gd name="T20" fmla="*/ 0 w 88"/>
                    <a:gd name="T21" fmla="*/ 0 h 167"/>
                    <a:gd name="T22" fmla="*/ 0 w 88"/>
                    <a:gd name="T23" fmla="*/ 0 h 167"/>
                    <a:gd name="T24" fmla="*/ 0 w 88"/>
                    <a:gd name="T25" fmla="*/ 0 h 167"/>
                    <a:gd name="T26" fmla="*/ 0 w 88"/>
                    <a:gd name="T27" fmla="*/ 0 h 167"/>
                    <a:gd name="T28" fmla="*/ 0 w 88"/>
                    <a:gd name="T29" fmla="*/ 0 h 167"/>
                    <a:gd name="T30" fmla="*/ 0 w 88"/>
                    <a:gd name="T31" fmla="*/ 0 h 167"/>
                    <a:gd name="T32" fmla="*/ 0 w 88"/>
                    <a:gd name="T33" fmla="*/ 0 h 167"/>
                    <a:gd name="T34" fmla="*/ 0 w 88"/>
                    <a:gd name="T35" fmla="*/ 0 h 167"/>
                    <a:gd name="T36" fmla="*/ 0 w 88"/>
                    <a:gd name="T37" fmla="*/ 0 h 167"/>
                    <a:gd name="T38" fmla="*/ 0 w 88"/>
                    <a:gd name="T39" fmla="*/ 0 h 167"/>
                    <a:gd name="T40" fmla="*/ 0 w 88"/>
                    <a:gd name="T41" fmla="*/ 0 h 167"/>
                    <a:gd name="T42" fmla="*/ 0 w 88"/>
                    <a:gd name="T43" fmla="*/ 0 h 167"/>
                    <a:gd name="T44" fmla="*/ 0 w 88"/>
                    <a:gd name="T45" fmla="*/ 0 h 167"/>
                    <a:gd name="T46" fmla="*/ 0 w 88"/>
                    <a:gd name="T47" fmla="*/ 0 h 16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88"/>
                    <a:gd name="T73" fmla="*/ 0 h 167"/>
                    <a:gd name="T74" fmla="*/ 88 w 88"/>
                    <a:gd name="T75" fmla="*/ 167 h 16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88" h="167">
                      <a:moveTo>
                        <a:pt x="3" y="0"/>
                      </a:moveTo>
                      <a:lnTo>
                        <a:pt x="15" y="10"/>
                      </a:lnTo>
                      <a:lnTo>
                        <a:pt x="27" y="22"/>
                      </a:lnTo>
                      <a:lnTo>
                        <a:pt x="39" y="36"/>
                      </a:lnTo>
                      <a:lnTo>
                        <a:pt x="49" y="51"/>
                      </a:lnTo>
                      <a:lnTo>
                        <a:pt x="60" y="67"/>
                      </a:lnTo>
                      <a:lnTo>
                        <a:pt x="70" y="83"/>
                      </a:lnTo>
                      <a:lnTo>
                        <a:pt x="79" y="101"/>
                      </a:lnTo>
                      <a:lnTo>
                        <a:pt x="87" y="121"/>
                      </a:lnTo>
                      <a:lnTo>
                        <a:pt x="88" y="124"/>
                      </a:lnTo>
                      <a:lnTo>
                        <a:pt x="76" y="130"/>
                      </a:lnTo>
                      <a:lnTo>
                        <a:pt x="64" y="134"/>
                      </a:lnTo>
                      <a:lnTo>
                        <a:pt x="54" y="140"/>
                      </a:lnTo>
                      <a:lnTo>
                        <a:pt x="43" y="146"/>
                      </a:lnTo>
                      <a:lnTo>
                        <a:pt x="34" y="152"/>
                      </a:lnTo>
                      <a:lnTo>
                        <a:pt x="27" y="156"/>
                      </a:lnTo>
                      <a:lnTo>
                        <a:pt x="21" y="162"/>
                      </a:lnTo>
                      <a:lnTo>
                        <a:pt x="15" y="167"/>
                      </a:lnTo>
                      <a:lnTo>
                        <a:pt x="12" y="167"/>
                      </a:lnTo>
                      <a:lnTo>
                        <a:pt x="5" y="127"/>
                      </a:lnTo>
                      <a:lnTo>
                        <a:pt x="0" y="85"/>
                      </a:lnTo>
                      <a:lnTo>
                        <a:pt x="0" y="45"/>
                      </a:lnTo>
                      <a:lnTo>
                        <a:pt x="6" y="3"/>
                      </a:lnTo>
                      <a:lnTo>
                        <a:pt x="3" y="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12" name="Freeform 102">
                  <a:extLst>
                    <a:ext uri="{FF2B5EF4-FFF2-40B4-BE49-F238E27FC236}">
                      <a16:creationId xmlns:a16="http://schemas.microsoft.com/office/drawing/2014/main" id="{161CE49A-B0B7-2D42-BC9A-0892D50D8E10}"/>
                    </a:ext>
                  </a:extLst>
                </p:cNvPr>
                <p:cNvSpPr>
                  <a:spLocks/>
                </p:cNvSpPr>
                <p:nvPr/>
              </p:nvSpPr>
              <p:spPr bwMode="auto">
                <a:xfrm>
                  <a:off x="1445" y="2701"/>
                  <a:ext cx="138" cy="113"/>
                </a:xfrm>
                <a:custGeom>
                  <a:avLst/>
                  <a:gdLst>
                    <a:gd name="T0" fmla="*/ 0 w 413"/>
                    <a:gd name="T1" fmla="*/ 0 h 338"/>
                    <a:gd name="T2" fmla="*/ 0 w 413"/>
                    <a:gd name="T3" fmla="*/ 0 h 338"/>
                    <a:gd name="T4" fmla="*/ 0 w 413"/>
                    <a:gd name="T5" fmla="*/ 0 h 338"/>
                    <a:gd name="T6" fmla="*/ 0 w 413"/>
                    <a:gd name="T7" fmla="*/ 0 h 338"/>
                    <a:gd name="T8" fmla="*/ 0 w 413"/>
                    <a:gd name="T9" fmla="*/ 0 h 338"/>
                    <a:gd name="T10" fmla="*/ 0 w 413"/>
                    <a:gd name="T11" fmla="*/ 0 h 338"/>
                    <a:gd name="T12" fmla="*/ 0 w 413"/>
                    <a:gd name="T13" fmla="*/ 0 h 338"/>
                    <a:gd name="T14" fmla="*/ 0 w 413"/>
                    <a:gd name="T15" fmla="*/ 0 h 338"/>
                    <a:gd name="T16" fmla="*/ 0 w 413"/>
                    <a:gd name="T17" fmla="*/ 0 h 338"/>
                    <a:gd name="T18" fmla="*/ 0 w 413"/>
                    <a:gd name="T19" fmla="*/ 0 h 338"/>
                    <a:gd name="T20" fmla="*/ 0 w 413"/>
                    <a:gd name="T21" fmla="*/ 0 h 338"/>
                    <a:gd name="T22" fmla="*/ 0 w 413"/>
                    <a:gd name="T23" fmla="*/ 0 h 338"/>
                    <a:gd name="T24" fmla="*/ 0 w 413"/>
                    <a:gd name="T25" fmla="*/ 0 h 338"/>
                    <a:gd name="T26" fmla="*/ 0 w 413"/>
                    <a:gd name="T27" fmla="*/ 0 h 338"/>
                    <a:gd name="T28" fmla="*/ 0 w 413"/>
                    <a:gd name="T29" fmla="*/ 0 h 338"/>
                    <a:gd name="T30" fmla="*/ 0 w 413"/>
                    <a:gd name="T31" fmla="*/ 0 h 338"/>
                    <a:gd name="T32" fmla="*/ 0 w 413"/>
                    <a:gd name="T33" fmla="*/ 0 h 338"/>
                    <a:gd name="T34" fmla="*/ 0 w 413"/>
                    <a:gd name="T35" fmla="*/ 0 h 338"/>
                    <a:gd name="T36" fmla="*/ 0 w 413"/>
                    <a:gd name="T37" fmla="*/ 0 h 338"/>
                    <a:gd name="T38" fmla="*/ 0 w 413"/>
                    <a:gd name="T39" fmla="*/ 0 h 338"/>
                    <a:gd name="T40" fmla="*/ 0 w 413"/>
                    <a:gd name="T41" fmla="*/ 0 h 338"/>
                    <a:gd name="T42" fmla="*/ 0 w 413"/>
                    <a:gd name="T43" fmla="*/ 0 h 338"/>
                    <a:gd name="T44" fmla="*/ 0 w 413"/>
                    <a:gd name="T45" fmla="*/ 0 h 338"/>
                    <a:gd name="T46" fmla="*/ 0 w 413"/>
                    <a:gd name="T47" fmla="*/ 0 h 338"/>
                    <a:gd name="T48" fmla="*/ 0 w 413"/>
                    <a:gd name="T49" fmla="*/ 0 h 338"/>
                    <a:gd name="T50" fmla="*/ 0 w 413"/>
                    <a:gd name="T51" fmla="*/ 0 h 338"/>
                    <a:gd name="T52" fmla="*/ 0 w 413"/>
                    <a:gd name="T53" fmla="*/ 0 h 338"/>
                    <a:gd name="T54" fmla="*/ 0 w 413"/>
                    <a:gd name="T55" fmla="*/ 0 h 338"/>
                    <a:gd name="T56" fmla="*/ 0 w 413"/>
                    <a:gd name="T57" fmla="*/ 0 h 338"/>
                    <a:gd name="T58" fmla="*/ 0 w 413"/>
                    <a:gd name="T59" fmla="*/ 0 h 338"/>
                    <a:gd name="T60" fmla="*/ 0 w 413"/>
                    <a:gd name="T61" fmla="*/ 0 h 338"/>
                    <a:gd name="T62" fmla="*/ 0 w 413"/>
                    <a:gd name="T63" fmla="*/ 0 h 338"/>
                    <a:gd name="T64" fmla="*/ 0 w 413"/>
                    <a:gd name="T65" fmla="*/ 0 h 338"/>
                    <a:gd name="T66" fmla="*/ 0 w 413"/>
                    <a:gd name="T67" fmla="*/ 0 h 338"/>
                    <a:gd name="T68" fmla="*/ 0 w 413"/>
                    <a:gd name="T69" fmla="*/ 0 h 338"/>
                    <a:gd name="T70" fmla="*/ 0 w 413"/>
                    <a:gd name="T71" fmla="*/ 0 h 338"/>
                    <a:gd name="T72" fmla="*/ 0 w 413"/>
                    <a:gd name="T73" fmla="*/ 0 h 338"/>
                    <a:gd name="T74" fmla="*/ 0 w 413"/>
                    <a:gd name="T75" fmla="*/ 0 h 338"/>
                    <a:gd name="T76" fmla="*/ 0 w 413"/>
                    <a:gd name="T77" fmla="*/ 0 h 338"/>
                    <a:gd name="T78" fmla="*/ 0 w 413"/>
                    <a:gd name="T79" fmla="*/ 0 h 338"/>
                    <a:gd name="T80" fmla="*/ 0 w 413"/>
                    <a:gd name="T81" fmla="*/ 0 h 338"/>
                    <a:gd name="T82" fmla="*/ 0 w 413"/>
                    <a:gd name="T83" fmla="*/ 0 h 338"/>
                    <a:gd name="T84" fmla="*/ 0 w 413"/>
                    <a:gd name="T85" fmla="*/ 0 h 338"/>
                    <a:gd name="T86" fmla="*/ 0 w 413"/>
                    <a:gd name="T87" fmla="*/ 0 h 338"/>
                    <a:gd name="T88" fmla="*/ 0 w 413"/>
                    <a:gd name="T89" fmla="*/ 0 h 338"/>
                    <a:gd name="T90" fmla="*/ 0 w 413"/>
                    <a:gd name="T91" fmla="*/ 0 h 338"/>
                    <a:gd name="T92" fmla="*/ 0 w 413"/>
                    <a:gd name="T93" fmla="*/ 0 h 338"/>
                    <a:gd name="T94" fmla="*/ 0 w 413"/>
                    <a:gd name="T95" fmla="*/ 0 h 338"/>
                    <a:gd name="T96" fmla="*/ 0 w 413"/>
                    <a:gd name="T97" fmla="*/ 0 h 338"/>
                    <a:gd name="T98" fmla="*/ 0 w 413"/>
                    <a:gd name="T99" fmla="*/ 0 h 338"/>
                    <a:gd name="T100" fmla="*/ 0 w 413"/>
                    <a:gd name="T101" fmla="*/ 0 h 338"/>
                    <a:gd name="T102" fmla="*/ 0 w 413"/>
                    <a:gd name="T103" fmla="*/ 0 h 33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13"/>
                    <a:gd name="T157" fmla="*/ 0 h 338"/>
                    <a:gd name="T158" fmla="*/ 413 w 413"/>
                    <a:gd name="T159" fmla="*/ 338 h 33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13" h="338">
                      <a:moveTo>
                        <a:pt x="411" y="309"/>
                      </a:moveTo>
                      <a:lnTo>
                        <a:pt x="397" y="311"/>
                      </a:lnTo>
                      <a:lnTo>
                        <a:pt x="377" y="309"/>
                      </a:lnTo>
                      <a:lnTo>
                        <a:pt x="358" y="305"/>
                      </a:lnTo>
                      <a:lnTo>
                        <a:pt x="335" y="299"/>
                      </a:lnTo>
                      <a:lnTo>
                        <a:pt x="312" y="289"/>
                      </a:lnTo>
                      <a:lnTo>
                        <a:pt x="288" y="277"/>
                      </a:lnTo>
                      <a:lnTo>
                        <a:pt x="263" y="262"/>
                      </a:lnTo>
                      <a:lnTo>
                        <a:pt x="237" y="244"/>
                      </a:lnTo>
                      <a:lnTo>
                        <a:pt x="212" y="223"/>
                      </a:lnTo>
                      <a:lnTo>
                        <a:pt x="187" y="199"/>
                      </a:lnTo>
                      <a:lnTo>
                        <a:pt x="163" y="172"/>
                      </a:lnTo>
                      <a:lnTo>
                        <a:pt x="140" y="144"/>
                      </a:lnTo>
                      <a:lnTo>
                        <a:pt x="118" y="111"/>
                      </a:lnTo>
                      <a:lnTo>
                        <a:pt x="99" y="77"/>
                      </a:lnTo>
                      <a:lnTo>
                        <a:pt x="82" y="40"/>
                      </a:lnTo>
                      <a:lnTo>
                        <a:pt x="67" y="0"/>
                      </a:lnTo>
                      <a:lnTo>
                        <a:pt x="58" y="3"/>
                      </a:lnTo>
                      <a:lnTo>
                        <a:pt x="51" y="6"/>
                      </a:lnTo>
                      <a:lnTo>
                        <a:pt x="44" y="9"/>
                      </a:lnTo>
                      <a:lnTo>
                        <a:pt x="35" y="12"/>
                      </a:lnTo>
                      <a:lnTo>
                        <a:pt x="27" y="15"/>
                      </a:lnTo>
                      <a:lnTo>
                        <a:pt x="20" y="18"/>
                      </a:lnTo>
                      <a:lnTo>
                        <a:pt x="12" y="20"/>
                      </a:lnTo>
                      <a:lnTo>
                        <a:pt x="5" y="23"/>
                      </a:lnTo>
                      <a:lnTo>
                        <a:pt x="0" y="25"/>
                      </a:lnTo>
                      <a:lnTo>
                        <a:pt x="21" y="98"/>
                      </a:lnTo>
                      <a:lnTo>
                        <a:pt x="33" y="165"/>
                      </a:lnTo>
                      <a:lnTo>
                        <a:pt x="38" y="219"/>
                      </a:lnTo>
                      <a:lnTo>
                        <a:pt x="33" y="251"/>
                      </a:lnTo>
                      <a:lnTo>
                        <a:pt x="32" y="257"/>
                      </a:lnTo>
                      <a:lnTo>
                        <a:pt x="38" y="262"/>
                      </a:lnTo>
                      <a:lnTo>
                        <a:pt x="44" y="266"/>
                      </a:lnTo>
                      <a:lnTo>
                        <a:pt x="50" y="271"/>
                      </a:lnTo>
                      <a:lnTo>
                        <a:pt x="55" y="274"/>
                      </a:lnTo>
                      <a:lnTo>
                        <a:pt x="76" y="287"/>
                      </a:lnTo>
                      <a:lnTo>
                        <a:pt x="97" y="298"/>
                      </a:lnTo>
                      <a:lnTo>
                        <a:pt x="120" y="308"/>
                      </a:lnTo>
                      <a:lnTo>
                        <a:pt x="142" y="317"/>
                      </a:lnTo>
                      <a:lnTo>
                        <a:pt x="164" y="324"/>
                      </a:lnTo>
                      <a:lnTo>
                        <a:pt x="187" y="329"/>
                      </a:lnTo>
                      <a:lnTo>
                        <a:pt x="210" y="333"/>
                      </a:lnTo>
                      <a:lnTo>
                        <a:pt x="233" y="336"/>
                      </a:lnTo>
                      <a:lnTo>
                        <a:pt x="257" y="338"/>
                      </a:lnTo>
                      <a:lnTo>
                        <a:pt x="279" y="338"/>
                      </a:lnTo>
                      <a:lnTo>
                        <a:pt x="303" y="336"/>
                      </a:lnTo>
                      <a:lnTo>
                        <a:pt x="325" y="335"/>
                      </a:lnTo>
                      <a:lnTo>
                        <a:pt x="347" y="330"/>
                      </a:lnTo>
                      <a:lnTo>
                        <a:pt x="370" y="326"/>
                      </a:lnTo>
                      <a:lnTo>
                        <a:pt x="392" y="318"/>
                      </a:lnTo>
                      <a:lnTo>
                        <a:pt x="413" y="311"/>
                      </a:lnTo>
                      <a:lnTo>
                        <a:pt x="411" y="309"/>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13" name="Freeform 103">
                  <a:extLst>
                    <a:ext uri="{FF2B5EF4-FFF2-40B4-BE49-F238E27FC236}">
                      <a16:creationId xmlns:a16="http://schemas.microsoft.com/office/drawing/2014/main" id="{55E9FA46-5D74-D948-B4C0-65D3CA1F1F7A}"/>
                    </a:ext>
                  </a:extLst>
                </p:cNvPr>
                <p:cNvSpPr>
                  <a:spLocks/>
                </p:cNvSpPr>
                <p:nvPr/>
              </p:nvSpPr>
              <p:spPr bwMode="auto">
                <a:xfrm>
                  <a:off x="1408" y="2560"/>
                  <a:ext cx="86" cy="138"/>
                </a:xfrm>
                <a:custGeom>
                  <a:avLst/>
                  <a:gdLst>
                    <a:gd name="T0" fmla="*/ 0 w 258"/>
                    <a:gd name="T1" fmla="*/ 0 h 415"/>
                    <a:gd name="T2" fmla="*/ 0 w 258"/>
                    <a:gd name="T3" fmla="*/ 0 h 415"/>
                    <a:gd name="T4" fmla="*/ 0 w 258"/>
                    <a:gd name="T5" fmla="*/ 0 h 415"/>
                    <a:gd name="T6" fmla="*/ 0 w 258"/>
                    <a:gd name="T7" fmla="*/ 0 h 415"/>
                    <a:gd name="T8" fmla="*/ 0 w 258"/>
                    <a:gd name="T9" fmla="*/ 0 h 415"/>
                    <a:gd name="T10" fmla="*/ 0 w 258"/>
                    <a:gd name="T11" fmla="*/ 0 h 415"/>
                    <a:gd name="T12" fmla="*/ 0 w 258"/>
                    <a:gd name="T13" fmla="*/ 0 h 415"/>
                    <a:gd name="T14" fmla="*/ 0 w 258"/>
                    <a:gd name="T15" fmla="*/ 0 h 415"/>
                    <a:gd name="T16" fmla="*/ 0 w 258"/>
                    <a:gd name="T17" fmla="*/ 0 h 415"/>
                    <a:gd name="T18" fmla="*/ 0 w 258"/>
                    <a:gd name="T19" fmla="*/ 0 h 415"/>
                    <a:gd name="T20" fmla="*/ 0 w 258"/>
                    <a:gd name="T21" fmla="*/ 0 h 415"/>
                    <a:gd name="T22" fmla="*/ 0 w 258"/>
                    <a:gd name="T23" fmla="*/ 0 h 415"/>
                    <a:gd name="T24" fmla="*/ 0 w 258"/>
                    <a:gd name="T25" fmla="*/ 0 h 415"/>
                    <a:gd name="T26" fmla="*/ 0 w 258"/>
                    <a:gd name="T27" fmla="*/ 0 h 415"/>
                    <a:gd name="T28" fmla="*/ 0 w 258"/>
                    <a:gd name="T29" fmla="*/ 0 h 415"/>
                    <a:gd name="T30" fmla="*/ 0 w 258"/>
                    <a:gd name="T31" fmla="*/ 0 h 415"/>
                    <a:gd name="T32" fmla="*/ 0 w 258"/>
                    <a:gd name="T33" fmla="*/ 0 h 415"/>
                    <a:gd name="T34" fmla="*/ 0 w 258"/>
                    <a:gd name="T35" fmla="*/ 0 h 415"/>
                    <a:gd name="T36" fmla="*/ 0 w 258"/>
                    <a:gd name="T37" fmla="*/ 0 h 415"/>
                    <a:gd name="T38" fmla="*/ 0 w 258"/>
                    <a:gd name="T39" fmla="*/ 0 h 415"/>
                    <a:gd name="T40" fmla="*/ 0 w 258"/>
                    <a:gd name="T41" fmla="*/ 0 h 415"/>
                    <a:gd name="T42" fmla="*/ 0 w 258"/>
                    <a:gd name="T43" fmla="*/ 0 h 415"/>
                    <a:gd name="T44" fmla="*/ 0 w 258"/>
                    <a:gd name="T45" fmla="*/ 0 h 415"/>
                    <a:gd name="T46" fmla="*/ 0 w 258"/>
                    <a:gd name="T47" fmla="*/ 0 h 415"/>
                    <a:gd name="T48" fmla="*/ 0 w 258"/>
                    <a:gd name="T49" fmla="*/ 0 h 415"/>
                    <a:gd name="T50" fmla="*/ 0 w 258"/>
                    <a:gd name="T51" fmla="*/ 0 h 415"/>
                    <a:gd name="T52" fmla="*/ 0 w 258"/>
                    <a:gd name="T53" fmla="*/ 0 h 415"/>
                    <a:gd name="T54" fmla="*/ 0 w 258"/>
                    <a:gd name="T55" fmla="*/ 0 h 415"/>
                    <a:gd name="T56" fmla="*/ 0 w 258"/>
                    <a:gd name="T57" fmla="*/ 0 h 415"/>
                    <a:gd name="T58" fmla="*/ 0 w 258"/>
                    <a:gd name="T59" fmla="*/ 0 h 415"/>
                    <a:gd name="T60" fmla="*/ 0 w 258"/>
                    <a:gd name="T61" fmla="*/ 0 h 415"/>
                    <a:gd name="T62" fmla="*/ 0 w 258"/>
                    <a:gd name="T63" fmla="*/ 0 h 415"/>
                    <a:gd name="T64" fmla="*/ 0 w 258"/>
                    <a:gd name="T65" fmla="*/ 0 h 415"/>
                    <a:gd name="T66" fmla="*/ 0 w 258"/>
                    <a:gd name="T67" fmla="*/ 0 h 415"/>
                    <a:gd name="T68" fmla="*/ 0 w 258"/>
                    <a:gd name="T69" fmla="*/ 0 h 415"/>
                    <a:gd name="T70" fmla="*/ 0 w 258"/>
                    <a:gd name="T71" fmla="*/ 0 h 415"/>
                    <a:gd name="T72" fmla="*/ 0 w 258"/>
                    <a:gd name="T73" fmla="*/ 0 h 415"/>
                    <a:gd name="T74" fmla="*/ 0 w 258"/>
                    <a:gd name="T75" fmla="*/ 0 h 415"/>
                    <a:gd name="T76" fmla="*/ 0 w 258"/>
                    <a:gd name="T77" fmla="*/ 0 h 415"/>
                    <a:gd name="T78" fmla="*/ 0 w 258"/>
                    <a:gd name="T79" fmla="*/ 0 h 415"/>
                    <a:gd name="T80" fmla="*/ 0 w 258"/>
                    <a:gd name="T81" fmla="*/ 0 h 415"/>
                    <a:gd name="T82" fmla="*/ 0 w 258"/>
                    <a:gd name="T83" fmla="*/ 0 h 415"/>
                    <a:gd name="T84" fmla="*/ 0 w 258"/>
                    <a:gd name="T85" fmla="*/ 0 h 41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58"/>
                    <a:gd name="T130" fmla="*/ 0 h 415"/>
                    <a:gd name="T131" fmla="*/ 258 w 258"/>
                    <a:gd name="T132" fmla="*/ 415 h 41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58" h="415">
                      <a:moveTo>
                        <a:pt x="164" y="390"/>
                      </a:moveTo>
                      <a:lnTo>
                        <a:pt x="149" y="309"/>
                      </a:lnTo>
                      <a:lnTo>
                        <a:pt x="146" y="238"/>
                      </a:lnTo>
                      <a:lnTo>
                        <a:pt x="154" y="177"/>
                      </a:lnTo>
                      <a:lnTo>
                        <a:pt x="168" y="125"/>
                      </a:lnTo>
                      <a:lnTo>
                        <a:pt x="188" y="82"/>
                      </a:lnTo>
                      <a:lnTo>
                        <a:pt x="210" y="46"/>
                      </a:lnTo>
                      <a:lnTo>
                        <a:pt x="235" y="19"/>
                      </a:lnTo>
                      <a:lnTo>
                        <a:pt x="258" y="0"/>
                      </a:lnTo>
                      <a:lnTo>
                        <a:pt x="228" y="12"/>
                      </a:lnTo>
                      <a:lnTo>
                        <a:pt x="198" y="25"/>
                      </a:lnTo>
                      <a:lnTo>
                        <a:pt x="170" y="41"/>
                      </a:lnTo>
                      <a:lnTo>
                        <a:pt x="143" y="59"/>
                      </a:lnTo>
                      <a:lnTo>
                        <a:pt x="118" y="80"/>
                      </a:lnTo>
                      <a:lnTo>
                        <a:pt x="94" y="104"/>
                      </a:lnTo>
                      <a:lnTo>
                        <a:pt x="72" y="129"/>
                      </a:lnTo>
                      <a:lnTo>
                        <a:pt x="52" y="158"/>
                      </a:lnTo>
                      <a:lnTo>
                        <a:pt x="43" y="171"/>
                      </a:lnTo>
                      <a:lnTo>
                        <a:pt x="36" y="186"/>
                      </a:lnTo>
                      <a:lnTo>
                        <a:pt x="28" y="201"/>
                      </a:lnTo>
                      <a:lnTo>
                        <a:pt x="21" y="214"/>
                      </a:lnTo>
                      <a:lnTo>
                        <a:pt x="15" y="229"/>
                      </a:lnTo>
                      <a:lnTo>
                        <a:pt x="9" y="244"/>
                      </a:lnTo>
                      <a:lnTo>
                        <a:pt x="5" y="259"/>
                      </a:lnTo>
                      <a:lnTo>
                        <a:pt x="0" y="274"/>
                      </a:lnTo>
                      <a:lnTo>
                        <a:pt x="15" y="286"/>
                      </a:lnTo>
                      <a:lnTo>
                        <a:pt x="28" y="301"/>
                      </a:lnTo>
                      <a:lnTo>
                        <a:pt x="43" y="315"/>
                      </a:lnTo>
                      <a:lnTo>
                        <a:pt x="55" y="333"/>
                      </a:lnTo>
                      <a:lnTo>
                        <a:pt x="67" y="353"/>
                      </a:lnTo>
                      <a:lnTo>
                        <a:pt x="79" y="373"/>
                      </a:lnTo>
                      <a:lnTo>
                        <a:pt x="90" y="394"/>
                      </a:lnTo>
                      <a:lnTo>
                        <a:pt x="98" y="415"/>
                      </a:lnTo>
                      <a:lnTo>
                        <a:pt x="106" y="412"/>
                      </a:lnTo>
                      <a:lnTo>
                        <a:pt x="113" y="409"/>
                      </a:lnTo>
                      <a:lnTo>
                        <a:pt x="121" y="406"/>
                      </a:lnTo>
                      <a:lnTo>
                        <a:pt x="130" y="402"/>
                      </a:lnTo>
                      <a:lnTo>
                        <a:pt x="137" y="399"/>
                      </a:lnTo>
                      <a:lnTo>
                        <a:pt x="146" y="396"/>
                      </a:lnTo>
                      <a:lnTo>
                        <a:pt x="154" y="393"/>
                      </a:lnTo>
                      <a:lnTo>
                        <a:pt x="162" y="390"/>
                      </a:lnTo>
                      <a:lnTo>
                        <a:pt x="164" y="39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14" name="Freeform 104">
                  <a:extLst>
                    <a:ext uri="{FF2B5EF4-FFF2-40B4-BE49-F238E27FC236}">
                      <a16:creationId xmlns:a16="http://schemas.microsoft.com/office/drawing/2014/main" id="{D16D6207-3CFF-D94D-B12C-9505731B668C}"/>
                    </a:ext>
                  </a:extLst>
                </p:cNvPr>
                <p:cNvSpPr>
                  <a:spLocks/>
                </p:cNvSpPr>
                <p:nvPr/>
              </p:nvSpPr>
              <p:spPr bwMode="auto">
                <a:xfrm>
                  <a:off x="1477" y="2686"/>
                  <a:ext cx="170" cy="113"/>
                </a:xfrm>
                <a:custGeom>
                  <a:avLst/>
                  <a:gdLst>
                    <a:gd name="T0" fmla="*/ 0 w 510"/>
                    <a:gd name="T1" fmla="*/ 0 h 337"/>
                    <a:gd name="T2" fmla="*/ 0 w 510"/>
                    <a:gd name="T3" fmla="*/ 0 h 337"/>
                    <a:gd name="T4" fmla="*/ 0 w 510"/>
                    <a:gd name="T5" fmla="*/ 0 h 337"/>
                    <a:gd name="T6" fmla="*/ 0 w 510"/>
                    <a:gd name="T7" fmla="*/ 0 h 337"/>
                    <a:gd name="T8" fmla="*/ 0 w 510"/>
                    <a:gd name="T9" fmla="*/ 0 h 337"/>
                    <a:gd name="T10" fmla="*/ 0 w 510"/>
                    <a:gd name="T11" fmla="*/ 0 h 337"/>
                    <a:gd name="T12" fmla="*/ 0 w 510"/>
                    <a:gd name="T13" fmla="*/ 0 h 337"/>
                    <a:gd name="T14" fmla="*/ 0 w 510"/>
                    <a:gd name="T15" fmla="*/ 0 h 337"/>
                    <a:gd name="T16" fmla="*/ 0 w 510"/>
                    <a:gd name="T17" fmla="*/ 0 h 337"/>
                    <a:gd name="T18" fmla="*/ 0 w 510"/>
                    <a:gd name="T19" fmla="*/ 0 h 337"/>
                    <a:gd name="T20" fmla="*/ 0 w 510"/>
                    <a:gd name="T21" fmla="*/ 0 h 337"/>
                    <a:gd name="T22" fmla="*/ 0 w 510"/>
                    <a:gd name="T23" fmla="*/ 0 h 337"/>
                    <a:gd name="T24" fmla="*/ 0 w 510"/>
                    <a:gd name="T25" fmla="*/ 0 h 337"/>
                    <a:gd name="T26" fmla="*/ 0 w 510"/>
                    <a:gd name="T27" fmla="*/ 0 h 337"/>
                    <a:gd name="T28" fmla="*/ 0 w 510"/>
                    <a:gd name="T29" fmla="*/ 0 h 337"/>
                    <a:gd name="T30" fmla="*/ 0 w 510"/>
                    <a:gd name="T31" fmla="*/ 0 h 337"/>
                    <a:gd name="T32" fmla="*/ 0 w 510"/>
                    <a:gd name="T33" fmla="*/ 0 h 337"/>
                    <a:gd name="T34" fmla="*/ 0 w 510"/>
                    <a:gd name="T35" fmla="*/ 0 h 337"/>
                    <a:gd name="T36" fmla="*/ 0 w 510"/>
                    <a:gd name="T37" fmla="*/ 0 h 337"/>
                    <a:gd name="T38" fmla="*/ 0 w 510"/>
                    <a:gd name="T39" fmla="*/ 0 h 337"/>
                    <a:gd name="T40" fmla="*/ 0 w 510"/>
                    <a:gd name="T41" fmla="*/ 0 h 337"/>
                    <a:gd name="T42" fmla="*/ 0 w 510"/>
                    <a:gd name="T43" fmla="*/ 0 h 337"/>
                    <a:gd name="T44" fmla="*/ 0 w 510"/>
                    <a:gd name="T45" fmla="*/ 0 h 337"/>
                    <a:gd name="T46" fmla="*/ 0 w 510"/>
                    <a:gd name="T47" fmla="*/ 0 h 337"/>
                    <a:gd name="T48" fmla="*/ 0 w 510"/>
                    <a:gd name="T49" fmla="*/ 0 h 337"/>
                    <a:gd name="T50" fmla="*/ 0 w 510"/>
                    <a:gd name="T51" fmla="*/ 0 h 337"/>
                    <a:gd name="T52" fmla="*/ 0 w 510"/>
                    <a:gd name="T53" fmla="*/ 0 h 337"/>
                    <a:gd name="T54" fmla="*/ 0 w 510"/>
                    <a:gd name="T55" fmla="*/ 0 h 337"/>
                    <a:gd name="T56" fmla="*/ 0 w 510"/>
                    <a:gd name="T57" fmla="*/ 0 h 337"/>
                    <a:gd name="T58" fmla="*/ 0 w 510"/>
                    <a:gd name="T59" fmla="*/ 0 h 337"/>
                    <a:gd name="T60" fmla="*/ 0 w 510"/>
                    <a:gd name="T61" fmla="*/ 0 h 337"/>
                    <a:gd name="T62" fmla="*/ 0 w 510"/>
                    <a:gd name="T63" fmla="*/ 0 h 337"/>
                    <a:gd name="T64" fmla="*/ 0 w 510"/>
                    <a:gd name="T65" fmla="*/ 0 h 337"/>
                    <a:gd name="T66" fmla="*/ 0 w 510"/>
                    <a:gd name="T67" fmla="*/ 0 h 337"/>
                    <a:gd name="T68" fmla="*/ 0 w 510"/>
                    <a:gd name="T69" fmla="*/ 0 h 337"/>
                    <a:gd name="T70" fmla="*/ 0 w 510"/>
                    <a:gd name="T71" fmla="*/ 0 h 337"/>
                    <a:gd name="T72" fmla="*/ 0 w 510"/>
                    <a:gd name="T73" fmla="*/ 0 h 337"/>
                    <a:gd name="T74" fmla="*/ 0 w 510"/>
                    <a:gd name="T75" fmla="*/ 0 h 337"/>
                    <a:gd name="T76" fmla="*/ 0 w 510"/>
                    <a:gd name="T77" fmla="*/ 0 h 337"/>
                    <a:gd name="T78" fmla="*/ 0 w 510"/>
                    <a:gd name="T79" fmla="*/ 0 h 337"/>
                    <a:gd name="T80" fmla="*/ 0 w 510"/>
                    <a:gd name="T81" fmla="*/ 0 h 337"/>
                    <a:gd name="T82" fmla="*/ 0 w 510"/>
                    <a:gd name="T83" fmla="*/ 0 h 337"/>
                    <a:gd name="T84" fmla="*/ 0 w 510"/>
                    <a:gd name="T85" fmla="*/ 0 h 337"/>
                    <a:gd name="T86" fmla="*/ 0 w 510"/>
                    <a:gd name="T87" fmla="*/ 0 h 337"/>
                    <a:gd name="T88" fmla="*/ 0 w 510"/>
                    <a:gd name="T89" fmla="*/ 0 h 337"/>
                    <a:gd name="T90" fmla="*/ 0 w 510"/>
                    <a:gd name="T91" fmla="*/ 0 h 337"/>
                    <a:gd name="T92" fmla="*/ 0 w 510"/>
                    <a:gd name="T93" fmla="*/ 0 h 337"/>
                    <a:gd name="T94" fmla="*/ 0 w 510"/>
                    <a:gd name="T95" fmla="*/ 0 h 337"/>
                    <a:gd name="T96" fmla="*/ 0 w 510"/>
                    <a:gd name="T97" fmla="*/ 0 h 337"/>
                    <a:gd name="T98" fmla="*/ 0 w 510"/>
                    <a:gd name="T99" fmla="*/ 0 h 33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510"/>
                    <a:gd name="T151" fmla="*/ 0 h 337"/>
                    <a:gd name="T152" fmla="*/ 510 w 510"/>
                    <a:gd name="T153" fmla="*/ 337 h 33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510" h="337">
                      <a:moveTo>
                        <a:pt x="0" y="33"/>
                      </a:moveTo>
                      <a:lnTo>
                        <a:pt x="15" y="73"/>
                      </a:lnTo>
                      <a:lnTo>
                        <a:pt x="33" y="111"/>
                      </a:lnTo>
                      <a:lnTo>
                        <a:pt x="52" y="146"/>
                      </a:lnTo>
                      <a:lnTo>
                        <a:pt x="75" y="178"/>
                      </a:lnTo>
                      <a:lnTo>
                        <a:pt x="98" y="206"/>
                      </a:lnTo>
                      <a:lnTo>
                        <a:pt x="124" y="231"/>
                      </a:lnTo>
                      <a:lnTo>
                        <a:pt x="151" y="255"/>
                      </a:lnTo>
                      <a:lnTo>
                        <a:pt x="177" y="274"/>
                      </a:lnTo>
                      <a:lnTo>
                        <a:pt x="203" y="291"/>
                      </a:lnTo>
                      <a:lnTo>
                        <a:pt x="230" y="306"/>
                      </a:lnTo>
                      <a:lnTo>
                        <a:pt x="255" y="318"/>
                      </a:lnTo>
                      <a:lnTo>
                        <a:pt x="280" y="327"/>
                      </a:lnTo>
                      <a:lnTo>
                        <a:pt x="303" y="333"/>
                      </a:lnTo>
                      <a:lnTo>
                        <a:pt x="323" y="336"/>
                      </a:lnTo>
                      <a:lnTo>
                        <a:pt x="341" y="337"/>
                      </a:lnTo>
                      <a:lnTo>
                        <a:pt x="358" y="336"/>
                      </a:lnTo>
                      <a:lnTo>
                        <a:pt x="378" y="324"/>
                      </a:lnTo>
                      <a:lnTo>
                        <a:pt x="399" y="310"/>
                      </a:lnTo>
                      <a:lnTo>
                        <a:pt x="420" y="294"/>
                      </a:lnTo>
                      <a:lnTo>
                        <a:pt x="441" y="277"/>
                      </a:lnTo>
                      <a:lnTo>
                        <a:pt x="459" y="260"/>
                      </a:lnTo>
                      <a:lnTo>
                        <a:pt x="478" y="240"/>
                      </a:lnTo>
                      <a:lnTo>
                        <a:pt x="495" y="221"/>
                      </a:lnTo>
                      <a:lnTo>
                        <a:pt x="510" y="200"/>
                      </a:lnTo>
                      <a:lnTo>
                        <a:pt x="492" y="209"/>
                      </a:lnTo>
                      <a:lnTo>
                        <a:pt x="471" y="218"/>
                      </a:lnTo>
                      <a:lnTo>
                        <a:pt x="446" y="224"/>
                      </a:lnTo>
                      <a:lnTo>
                        <a:pt x="419" y="227"/>
                      </a:lnTo>
                      <a:lnTo>
                        <a:pt x="389" y="228"/>
                      </a:lnTo>
                      <a:lnTo>
                        <a:pt x="359" y="227"/>
                      </a:lnTo>
                      <a:lnTo>
                        <a:pt x="328" y="222"/>
                      </a:lnTo>
                      <a:lnTo>
                        <a:pt x="297" y="213"/>
                      </a:lnTo>
                      <a:lnTo>
                        <a:pt x="265" y="203"/>
                      </a:lnTo>
                      <a:lnTo>
                        <a:pt x="234" y="188"/>
                      </a:lnTo>
                      <a:lnTo>
                        <a:pt x="206" y="169"/>
                      </a:lnTo>
                      <a:lnTo>
                        <a:pt x="179" y="145"/>
                      </a:lnTo>
                      <a:lnTo>
                        <a:pt x="154" y="117"/>
                      </a:lnTo>
                      <a:lnTo>
                        <a:pt x="133" y="82"/>
                      </a:lnTo>
                      <a:lnTo>
                        <a:pt x="115" y="44"/>
                      </a:lnTo>
                      <a:lnTo>
                        <a:pt x="101" y="0"/>
                      </a:lnTo>
                      <a:lnTo>
                        <a:pt x="88" y="5"/>
                      </a:lnTo>
                      <a:lnTo>
                        <a:pt x="76" y="8"/>
                      </a:lnTo>
                      <a:lnTo>
                        <a:pt x="63" y="12"/>
                      </a:lnTo>
                      <a:lnTo>
                        <a:pt x="51" y="17"/>
                      </a:lnTo>
                      <a:lnTo>
                        <a:pt x="37" y="20"/>
                      </a:lnTo>
                      <a:lnTo>
                        <a:pt x="25" y="24"/>
                      </a:lnTo>
                      <a:lnTo>
                        <a:pt x="14" y="29"/>
                      </a:lnTo>
                      <a:lnTo>
                        <a:pt x="2" y="33"/>
                      </a:lnTo>
                      <a:lnTo>
                        <a:pt x="0" y="33"/>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15" name="Freeform 105">
                  <a:extLst>
                    <a:ext uri="{FF2B5EF4-FFF2-40B4-BE49-F238E27FC236}">
                      <a16:creationId xmlns:a16="http://schemas.microsoft.com/office/drawing/2014/main" id="{6ADB8367-58C8-1843-ADFF-11B5369DE8A7}"/>
                    </a:ext>
                  </a:extLst>
                </p:cNvPr>
                <p:cNvSpPr>
                  <a:spLocks/>
                </p:cNvSpPr>
                <p:nvPr/>
              </p:nvSpPr>
              <p:spPr bwMode="auto">
                <a:xfrm>
                  <a:off x="1470" y="2553"/>
                  <a:ext cx="111" cy="132"/>
                </a:xfrm>
                <a:custGeom>
                  <a:avLst/>
                  <a:gdLst>
                    <a:gd name="T0" fmla="*/ 0 w 331"/>
                    <a:gd name="T1" fmla="*/ 0 h 396"/>
                    <a:gd name="T2" fmla="*/ 0 w 331"/>
                    <a:gd name="T3" fmla="*/ 0 h 396"/>
                    <a:gd name="T4" fmla="*/ 0 w 331"/>
                    <a:gd name="T5" fmla="*/ 0 h 396"/>
                    <a:gd name="T6" fmla="*/ 0 w 331"/>
                    <a:gd name="T7" fmla="*/ 0 h 396"/>
                    <a:gd name="T8" fmla="*/ 0 w 331"/>
                    <a:gd name="T9" fmla="*/ 0 h 396"/>
                    <a:gd name="T10" fmla="*/ 0 w 331"/>
                    <a:gd name="T11" fmla="*/ 0 h 396"/>
                    <a:gd name="T12" fmla="*/ 0 w 331"/>
                    <a:gd name="T13" fmla="*/ 0 h 396"/>
                    <a:gd name="T14" fmla="*/ 0 w 331"/>
                    <a:gd name="T15" fmla="*/ 0 h 396"/>
                    <a:gd name="T16" fmla="*/ 0 w 331"/>
                    <a:gd name="T17" fmla="*/ 0 h 396"/>
                    <a:gd name="T18" fmla="*/ 0 w 331"/>
                    <a:gd name="T19" fmla="*/ 0 h 396"/>
                    <a:gd name="T20" fmla="*/ 0 w 331"/>
                    <a:gd name="T21" fmla="*/ 0 h 396"/>
                    <a:gd name="T22" fmla="*/ 0 w 331"/>
                    <a:gd name="T23" fmla="*/ 0 h 396"/>
                    <a:gd name="T24" fmla="*/ 0 w 331"/>
                    <a:gd name="T25" fmla="*/ 0 h 396"/>
                    <a:gd name="T26" fmla="*/ 0 w 331"/>
                    <a:gd name="T27" fmla="*/ 0 h 396"/>
                    <a:gd name="T28" fmla="*/ 0 w 331"/>
                    <a:gd name="T29" fmla="*/ 0 h 396"/>
                    <a:gd name="T30" fmla="*/ 0 w 331"/>
                    <a:gd name="T31" fmla="*/ 0 h 396"/>
                    <a:gd name="T32" fmla="*/ 0 w 331"/>
                    <a:gd name="T33" fmla="*/ 0 h 396"/>
                    <a:gd name="T34" fmla="*/ 0 w 331"/>
                    <a:gd name="T35" fmla="*/ 0 h 396"/>
                    <a:gd name="T36" fmla="*/ 0 w 331"/>
                    <a:gd name="T37" fmla="*/ 0 h 396"/>
                    <a:gd name="T38" fmla="*/ 0 w 331"/>
                    <a:gd name="T39" fmla="*/ 0 h 396"/>
                    <a:gd name="T40" fmla="*/ 0 w 331"/>
                    <a:gd name="T41" fmla="*/ 0 h 396"/>
                    <a:gd name="T42" fmla="*/ 0 w 331"/>
                    <a:gd name="T43" fmla="*/ 0 h 396"/>
                    <a:gd name="T44" fmla="*/ 0 w 331"/>
                    <a:gd name="T45" fmla="*/ 0 h 396"/>
                    <a:gd name="T46" fmla="*/ 0 w 331"/>
                    <a:gd name="T47" fmla="*/ 0 h 396"/>
                    <a:gd name="T48" fmla="*/ 0 w 331"/>
                    <a:gd name="T49" fmla="*/ 0 h 396"/>
                    <a:gd name="T50" fmla="*/ 0 w 331"/>
                    <a:gd name="T51" fmla="*/ 0 h 396"/>
                    <a:gd name="T52" fmla="*/ 0 w 331"/>
                    <a:gd name="T53" fmla="*/ 0 h 396"/>
                    <a:gd name="T54" fmla="*/ 0 w 331"/>
                    <a:gd name="T55" fmla="*/ 0 h 396"/>
                    <a:gd name="T56" fmla="*/ 0 w 331"/>
                    <a:gd name="T57" fmla="*/ 0 h 396"/>
                    <a:gd name="T58" fmla="*/ 0 w 331"/>
                    <a:gd name="T59" fmla="*/ 0 h 396"/>
                    <a:gd name="T60" fmla="*/ 0 w 331"/>
                    <a:gd name="T61" fmla="*/ 0 h 396"/>
                    <a:gd name="T62" fmla="*/ 0 w 331"/>
                    <a:gd name="T63" fmla="*/ 0 h 396"/>
                    <a:gd name="T64" fmla="*/ 0 w 331"/>
                    <a:gd name="T65" fmla="*/ 0 h 396"/>
                    <a:gd name="T66" fmla="*/ 0 w 331"/>
                    <a:gd name="T67" fmla="*/ 0 h 396"/>
                    <a:gd name="T68" fmla="*/ 0 w 331"/>
                    <a:gd name="T69" fmla="*/ 0 h 396"/>
                    <a:gd name="T70" fmla="*/ 0 w 331"/>
                    <a:gd name="T71" fmla="*/ 0 h 396"/>
                    <a:gd name="T72" fmla="*/ 0 w 331"/>
                    <a:gd name="T73" fmla="*/ 0 h 396"/>
                    <a:gd name="T74" fmla="*/ 0 w 331"/>
                    <a:gd name="T75" fmla="*/ 0 h 396"/>
                    <a:gd name="T76" fmla="*/ 0 w 331"/>
                    <a:gd name="T77" fmla="*/ 0 h 396"/>
                    <a:gd name="T78" fmla="*/ 0 w 331"/>
                    <a:gd name="T79" fmla="*/ 0 h 396"/>
                    <a:gd name="T80" fmla="*/ 0 w 331"/>
                    <a:gd name="T81" fmla="*/ 0 h 39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31"/>
                    <a:gd name="T124" fmla="*/ 0 h 396"/>
                    <a:gd name="T125" fmla="*/ 331 w 331"/>
                    <a:gd name="T126" fmla="*/ 396 h 39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31" h="396">
                      <a:moveTo>
                        <a:pt x="115" y="364"/>
                      </a:moveTo>
                      <a:lnTo>
                        <a:pt x="111" y="329"/>
                      </a:lnTo>
                      <a:lnTo>
                        <a:pt x="111" y="297"/>
                      </a:lnTo>
                      <a:lnTo>
                        <a:pt x="112" y="264"/>
                      </a:lnTo>
                      <a:lnTo>
                        <a:pt x="116" y="234"/>
                      </a:lnTo>
                      <a:lnTo>
                        <a:pt x="124" y="206"/>
                      </a:lnTo>
                      <a:lnTo>
                        <a:pt x="134" y="179"/>
                      </a:lnTo>
                      <a:lnTo>
                        <a:pt x="146" y="154"/>
                      </a:lnTo>
                      <a:lnTo>
                        <a:pt x="160" y="130"/>
                      </a:lnTo>
                      <a:lnTo>
                        <a:pt x="176" y="109"/>
                      </a:lnTo>
                      <a:lnTo>
                        <a:pt x="194" y="90"/>
                      </a:lnTo>
                      <a:lnTo>
                        <a:pt x="213" y="72"/>
                      </a:lnTo>
                      <a:lnTo>
                        <a:pt x="234" y="58"/>
                      </a:lnTo>
                      <a:lnTo>
                        <a:pt x="257" y="46"/>
                      </a:lnTo>
                      <a:lnTo>
                        <a:pt x="280" y="36"/>
                      </a:lnTo>
                      <a:lnTo>
                        <a:pt x="306" y="30"/>
                      </a:lnTo>
                      <a:lnTo>
                        <a:pt x="331" y="26"/>
                      </a:lnTo>
                      <a:lnTo>
                        <a:pt x="304" y="17"/>
                      </a:lnTo>
                      <a:lnTo>
                        <a:pt x="277" y="9"/>
                      </a:lnTo>
                      <a:lnTo>
                        <a:pt x="251" y="5"/>
                      </a:lnTo>
                      <a:lnTo>
                        <a:pt x="224" y="2"/>
                      </a:lnTo>
                      <a:lnTo>
                        <a:pt x="197" y="0"/>
                      </a:lnTo>
                      <a:lnTo>
                        <a:pt x="169" y="2"/>
                      </a:lnTo>
                      <a:lnTo>
                        <a:pt x="142" y="5"/>
                      </a:lnTo>
                      <a:lnTo>
                        <a:pt x="115" y="9"/>
                      </a:lnTo>
                      <a:lnTo>
                        <a:pt x="93" y="29"/>
                      </a:lnTo>
                      <a:lnTo>
                        <a:pt x="67" y="55"/>
                      </a:lnTo>
                      <a:lnTo>
                        <a:pt x="45" y="91"/>
                      </a:lnTo>
                      <a:lnTo>
                        <a:pt x="24" y="134"/>
                      </a:lnTo>
                      <a:lnTo>
                        <a:pt x="8" y="186"/>
                      </a:lnTo>
                      <a:lnTo>
                        <a:pt x="0" y="248"/>
                      </a:lnTo>
                      <a:lnTo>
                        <a:pt x="0" y="318"/>
                      </a:lnTo>
                      <a:lnTo>
                        <a:pt x="14" y="396"/>
                      </a:lnTo>
                      <a:lnTo>
                        <a:pt x="26" y="392"/>
                      </a:lnTo>
                      <a:lnTo>
                        <a:pt x="38" y="389"/>
                      </a:lnTo>
                      <a:lnTo>
                        <a:pt x="49" y="385"/>
                      </a:lnTo>
                      <a:lnTo>
                        <a:pt x="63" y="380"/>
                      </a:lnTo>
                      <a:lnTo>
                        <a:pt x="75" y="376"/>
                      </a:lnTo>
                      <a:lnTo>
                        <a:pt x="88" y="371"/>
                      </a:lnTo>
                      <a:lnTo>
                        <a:pt x="102" y="368"/>
                      </a:lnTo>
                      <a:lnTo>
                        <a:pt x="115" y="364"/>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7647" name="Group 106">
                <a:extLst>
                  <a:ext uri="{FF2B5EF4-FFF2-40B4-BE49-F238E27FC236}">
                    <a16:creationId xmlns:a16="http://schemas.microsoft.com/office/drawing/2014/main" id="{D4DE46D5-9251-AB49-9741-EA76DD8F131C}"/>
                  </a:ext>
                </a:extLst>
              </p:cNvPr>
              <p:cNvGrpSpPr>
                <a:grpSpLocks/>
              </p:cNvGrpSpPr>
              <p:nvPr/>
            </p:nvGrpSpPr>
            <p:grpSpPr bwMode="auto">
              <a:xfrm>
                <a:off x="3744" y="912"/>
                <a:ext cx="281" cy="280"/>
                <a:chOff x="1392" y="2544"/>
                <a:chExt cx="281" cy="280"/>
              </a:xfrm>
            </p:grpSpPr>
            <p:sp>
              <p:nvSpPr>
                <p:cNvPr id="17698" name="Freeform 107">
                  <a:extLst>
                    <a:ext uri="{FF2B5EF4-FFF2-40B4-BE49-F238E27FC236}">
                      <a16:creationId xmlns:a16="http://schemas.microsoft.com/office/drawing/2014/main" id="{D579D33D-900C-D34E-A217-415BA54ED5F7}"/>
                    </a:ext>
                  </a:extLst>
                </p:cNvPr>
                <p:cNvSpPr>
                  <a:spLocks/>
                </p:cNvSpPr>
                <p:nvPr/>
              </p:nvSpPr>
              <p:spPr bwMode="auto">
                <a:xfrm>
                  <a:off x="1392" y="2544"/>
                  <a:ext cx="281" cy="280"/>
                </a:xfrm>
                <a:custGeom>
                  <a:avLst/>
                  <a:gdLst>
                    <a:gd name="T0" fmla="*/ 0 w 843"/>
                    <a:gd name="T1" fmla="*/ 0 h 840"/>
                    <a:gd name="T2" fmla="*/ 0 w 843"/>
                    <a:gd name="T3" fmla="*/ 0 h 840"/>
                    <a:gd name="T4" fmla="*/ 0 w 843"/>
                    <a:gd name="T5" fmla="*/ 0 h 840"/>
                    <a:gd name="T6" fmla="*/ 0 w 843"/>
                    <a:gd name="T7" fmla="*/ 0 h 840"/>
                    <a:gd name="T8" fmla="*/ 0 w 843"/>
                    <a:gd name="T9" fmla="*/ 0 h 840"/>
                    <a:gd name="T10" fmla="*/ 0 w 843"/>
                    <a:gd name="T11" fmla="*/ 0 h 840"/>
                    <a:gd name="T12" fmla="*/ 0 w 843"/>
                    <a:gd name="T13" fmla="*/ 0 h 840"/>
                    <a:gd name="T14" fmla="*/ 0 w 843"/>
                    <a:gd name="T15" fmla="*/ 0 h 840"/>
                    <a:gd name="T16" fmla="*/ 0 w 843"/>
                    <a:gd name="T17" fmla="*/ 0 h 840"/>
                    <a:gd name="T18" fmla="*/ 0 w 843"/>
                    <a:gd name="T19" fmla="*/ 0 h 840"/>
                    <a:gd name="T20" fmla="*/ 0 w 843"/>
                    <a:gd name="T21" fmla="*/ 0 h 840"/>
                    <a:gd name="T22" fmla="*/ 0 w 843"/>
                    <a:gd name="T23" fmla="*/ 0 h 840"/>
                    <a:gd name="T24" fmla="*/ 0 w 843"/>
                    <a:gd name="T25" fmla="*/ 0 h 840"/>
                    <a:gd name="T26" fmla="*/ 0 w 843"/>
                    <a:gd name="T27" fmla="*/ 0 h 840"/>
                    <a:gd name="T28" fmla="*/ 0 w 843"/>
                    <a:gd name="T29" fmla="*/ 0 h 840"/>
                    <a:gd name="T30" fmla="*/ 0 w 843"/>
                    <a:gd name="T31" fmla="*/ 0 h 840"/>
                    <a:gd name="T32" fmla="*/ 0 w 843"/>
                    <a:gd name="T33" fmla="*/ 0 h 840"/>
                    <a:gd name="T34" fmla="*/ 0 w 843"/>
                    <a:gd name="T35" fmla="*/ 0 h 840"/>
                    <a:gd name="T36" fmla="*/ 0 w 843"/>
                    <a:gd name="T37" fmla="*/ 0 h 840"/>
                    <a:gd name="T38" fmla="*/ 0 w 843"/>
                    <a:gd name="T39" fmla="*/ 0 h 840"/>
                    <a:gd name="T40" fmla="*/ 0 w 843"/>
                    <a:gd name="T41" fmla="*/ 0 h 840"/>
                    <a:gd name="T42" fmla="*/ 0 w 843"/>
                    <a:gd name="T43" fmla="*/ 0 h 840"/>
                    <a:gd name="T44" fmla="*/ 0 w 843"/>
                    <a:gd name="T45" fmla="*/ 0 h 840"/>
                    <a:gd name="T46" fmla="*/ 0 w 843"/>
                    <a:gd name="T47" fmla="*/ 0 h 840"/>
                    <a:gd name="T48" fmla="*/ 0 w 843"/>
                    <a:gd name="T49" fmla="*/ 0 h 840"/>
                    <a:gd name="T50" fmla="*/ 0 w 843"/>
                    <a:gd name="T51" fmla="*/ 0 h 840"/>
                    <a:gd name="T52" fmla="*/ 0 w 843"/>
                    <a:gd name="T53" fmla="*/ 0 h 840"/>
                    <a:gd name="T54" fmla="*/ 0 w 843"/>
                    <a:gd name="T55" fmla="*/ 0 h 840"/>
                    <a:gd name="T56" fmla="*/ 0 w 843"/>
                    <a:gd name="T57" fmla="*/ 0 h 840"/>
                    <a:gd name="T58" fmla="*/ 0 w 843"/>
                    <a:gd name="T59" fmla="*/ 0 h 840"/>
                    <a:gd name="T60" fmla="*/ 0 w 843"/>
                    <a:gd name="T61" fmla="*/ 0 h 840"/>
                    <a:gd name="T62" fmla="*/ 0 w 843"/>
                    <a:gd name="T63" fmla="*/ 0 h 84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43"/>
                    <a:gd name="T97" fmla="*/ 0 h 840"/>
                    <a:gd name="T98" fmla="*/ 843 w 843"/>
                    <a:gd name="T99" fmla="*/ 840 h 84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43" h="840">
                      <a:moveTo>
                        <a:pt x="422" y="840"/>
                      </a:moveTo>
                      <a:lnTo>
                        <a:pt x="465" y="839"/>
                      </a:lnTo>
                      <a:lnTo>
                        <a:pt x="506" y="831"/>
                      </a:lnTo>
                      <a:lnTo>
                        <a:pt x="547" y="821"/>
                      </a:lnTo>
                      <a:lnTo>
                        <a:pt x="585" y="807"/>
                      </a:lnTo>
                      <a:lnTo>
                        <a:pt x="623" y="789"/>
                      </a:lnTo>
                      <a:lnTo>
                        <a:pt x="658" y="769"/>
                      </a:lnTo>
                      <a:lnTo>
                        <a:pt x="690" y="745"/>
                      </a:lnTo>
                      <a:lnTo>
                        <a:pt x="719" y="716"/>
                      </a:lnTo>
                      <a:lnTo>
                        <a:pt x="748" y="687"/>
                      </a:lnTo>
                      <a:lnTo>
                        <a:pt x="772" y="655"/>
                      </a:lnTo>
                      <a:lnTo>
                        <a:pt x="792" y="621"/>
                      </a:lnTo>
                      <a:lnTo>
                        <a:pt x="810" y="584"/>
                      </a:lnTo>
                      <a:lnTo>
                        <a:pt x="824" y="545"/>
                      </a:lnTo>
                      <a:lnTo>
                        <a:pt x="834" y="505"/>
                      </a:lnTo>
                      <a:lnTo>
                        <a:pt x="842" y="463"/>
                      </a:lnTo>
                      <a:lnTo>
                        <a:pt x="843" y="420"/>
                      </a:lnTo>
                      <a:lnTo>
                        <a:pt x="842" y="377"/>
                      </a:lnTo>
                      <a:lnTo>
                        <a:pt x="834" y="335"/>
                      </a:lnTo>
                      <a:lnTo>
                        <a:pt x="824" y="295"/>
                      </a:lnTo>
                      <a:lnTo>
                        <a:pt x="810" y="256"/>
                      </a:lnTo>
                      <a:lnTo>
                        <a:pt x="792" y="219"/>
                      </a:lnTo>
                      <a:lnTo>
                        <a:pt x="772" y="185"/>
                      </a:lnTo>
                      <a:lnTo>
                        <a:pt x="748" y="153"/>
                      </a:lnTo>
                      <a:lnTo>
                        <a:pt x="719" y="122"/>
                      </a:lnTo>
                      <a:lnTo>
                        <a:pt x="690" y="95"/>
                      </a:lnTo>
                      <a:lnTo>
                        <a:pt x="658" y="71"/>
                      </a:lnTo>
                      <a:lnTo>
                        <a:pt x="623" y="51"/>
                      </a:lnTo>
                      <a:lnTo>
                        <a:pt x="585" y="33"/>
                      </a:lnTo>
                      <a:lnTo>
                        <a:pt x="547" y="19"/>
                      </a:lnTo>
                      <a:lnTo>
                        <a:pt x="506" y="9"/>
                      </a:lnTo>
                      <a:lnTo>
                        <a:pt x="465" y="1"/>
                      </a:lnTo>
                      <a:lnTo>
                        <a:pt x="422" y="0"/>
                      </a:lnTo>
                      <a:lnTo>
                        <a:pt x="378" y="1"/>
                      </a:lnTo>
                      <a:lnTo>
                        <a:pt x="337" y="9"/>
                      </a:lnTo>
                      <a:lnTo>
                        <a:pt x="296" y="19"/>
                      </a:lnTo>
                      <a:lnTo>
                        <a:pt x="258" y="33"/>
                      </a:lnTo>
                      <a:lnTo>
                        <a:pt x="220" y="51"/>
                      </a:lnTo>
                      <a:lnTo>
                        <a:pt x="186" y="71"/>
                      </a:lnTo>
                      <a:lnTo>
                        <a:pt x="153" y="95"/>
                      </a:lnTo>
                      <a:lnTo>
                        <a:pt x="124" y="122"/>
                      </a:lnTo>
                      <a:lnTo>
                        <a:pt x="97" y="153"/>
                      </a:lnTo>
                      <a:lnTo>
                        <a:pt x="71" y="185"/>
                      </a:lnTo>
                      <a:lnTo>
                        <a:pt x="51" y="219"/>
                      </a:lnTo>
                      <a:lnTo>
                        <a:pt x="33" y="256"/>
                      </a:lnTo>
                      <a:lnTo>
                        <a:pt x="19" y="295"/>
                      </a:lnTo>
                      <a:lnTo>
                        <a:pt x="9" y="335"/>
                      </a:lnTo>
                      <a:lnTo>
                        <a:pt x="1" y="377"/>
                      </a:lnTo>
                      <a:lnTo>
                        <a:pt x="0" y="420"/>
                      </a:lnTo>
                      <a:lnTo>
                        <a:pt x="1" y="463"/>
                      </a:lnTo>
                      <a:lnTo>
                        <a:pt x="9" y="505"/>
                      </a:lnTo>
                      <a:lnTo>
                        <a:pt x="19" y="545"/>
                      </a:lnTo>
                      <a:lnTo>
                        <a:pt x="33" y="584"/>
                      </a:lnTo>
                      <a:lnTo>
                        <a:pt x="51" y="621"/>
                      </a:lnTo>
                      <a:lnTo>
                        <a:pt x="71" y="655"/>
                      </a:lnTo>
                      <a:lnTo>
                        <a:pt x="97" y="687"/>
                      </a:lnTo>
                      <a:lnTo>
                        <a:pt x="124" y="716"/>
                      </a:lnTo>
                      <a:lnTo>
                        <a:pt x="153" y="745"/>
                      </a:lnTo>
                      <a:lnTo>
                        <a:pt x="186" y="769"/>
                      </a:lnTo>
                      <a:lnTo>
                        <a:pt x="220" y="789"/>
                      </a:lnTo>
                      <a:lnTo>
                        <a:pt x="258" y="807"/>
                      </a:lnTo>
                      <a:lnTo>
                        <a:pt x="296" y="821"/>
                      </a:lnTo>
                      <a:lnTo>
                        <a:pt x="337" y="831"/>
                      </a:lnTo>
                      <a:lnTo>
                        <a:pt x="378" y="839"/>
                      </a:lnTo>
                      <a:lnTo>
                        <a:pt x="422" y="84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99" name="Freeform 108">
                  <a:extLst>
                    <a:ext uri="{FF2B5EF4-FFF2-40B4-BE49-F238E27FC236}">
                      <a16:creationId xmlns:a16="http://schemas.microsoft.com/office/drawing/2014/main" id="{9BC10274-A82E-2249-A63E-88A6240E1187}"/>
                    </a:ext>
                  </a:extLst>
                </p:cNvPr>
                <p:cNvSpPr>
                  <a:spLocks/>
                </p:cNvSpPr>
                <p:nvPr/>
              </p:nvSpPr>
              <p:spPr bwMode="auto">
                <a:xfrm>
                  <a:off x="1523" y="2654"/>
                  <a:ext cx="142" cy="99"/>
                </a:xfrm>
                <a:custGeom>
                  <a:avLst/>
                  <a:gdLst>
                    <a:gd name="T0" fmla="*/ 0 w 426"/>
                    <a:gd name="T1" fmla="*/ 0 h 296"/>
                    <a:gd name="T2" fmla="*/ 0 w 426"/>
                    <a:gd name="T3" fmla="*/ 0 h 296"/>
                    <a:gd name="T4" fmla="*/ 0 w 426"/>
                    <a:gd name="T5" fmla="*/ 0 h 296"/>
                    <a:gd name="T6" fmla="*/ 0 w 426"/>
                    <a:gd name="T7" fmla="*/ 0 h 296"/>
                    <a:gd name="T8" fmla="*/ 0 w 426"/>
                    <a:gd name="T9" fmla="*/ 0 h 296"/>
                    <a:gd name="T10" fmla="*/ 0 w 426"/>
                    <a:gd name="T11" fmla="*/ 0 h 296"/>
                    <a:gd name="T12" fmla="*/ 0 w 426"/>
                    <a:gd name="T13" fmla="*/ 0 h 296"/>
                    <a:gd name="T14" fmla="*/ 0 w 426"/>
                    <a:gd name="T15" fmla="*/ 0 h 296"/>
                    <a:gd name="T16" fmla="*/ 0 w 426"/>
                    <a:gd name="T17" fmla="*/ 0 h 296"/>
                    <a:gd name="T18" fmla="*/ 0 w 426"/>
                    <a:gd name="T19" fmla="*/ 0 h 296"/>
                    <a:gd name="T20" fmla="*/ 0 w 426"/>
                    <a:gd name="T21" fmla="*/ 0 h 296"/>
                    <a:gd name="T22" fmla="*/ 0 w 426"/>
                    <a:gd name="T23" fmla="*/ 0 h 296"/>
                    <a:gd name="T24" fmla="*/ 0 w 426"/>
                    <a:gd name="T25" fmla="*/ 0 h 296"/>
                    <a:gd name="T26" fmla="*/ 0 w 426"/>
                    <a:gd name="T27" fmla="*/ 0 h 296"/>
                    <a:gd name="T28" fmla="*/ 0 w 426"/>
                    <a:gd name="T29" fmla="*/ 0 h 296"/>
                    <a:gd name="T30" fmla="*/ 0 w 426"/>
                    <a:gd name="T31" fmla="*/ 0 h 296"/>
                    <a:gd name="T32" fmla="*/ 0 w 426"/>
                    <a:gd name="T33" fmla="*/ 0 h 296"/>
                    <a:gd name="T34" fmla="*/ 0 w 426"/>
                    <a:gd name="T35" fmla="*/ 0 h 296"/>
                    <a:gd name="T36" fmla="*/ 0 w 426"/>
                    <a:gd name="T37" fmla="*/ 0 h 296"/>
                    <a:gd name="T38" fmla="*/ 0 w 426"/>
                    <a:gd name="T39" fmla="*/ 0 h 296"/>
                    <a:gd name="T40" fmla="*/ 0 w 426"/>
                    <a:gd name="T41" fmla="*/ 0 h 296"/>
                    <a:gd name="T42" fmla="*/ 0 w 426"/>
                    <a:gd name="T43" fmla="*/ 0 h 296"/>
                    <a:gd name="T44" fmla="*/ 0 w 426"/>
                    <a:gd name="T45" fmla="*/ 0 h 296"/>
                    <a:gd name="T46" fmla="*/ 0 w 426"/>
                    <a:gd name="T47" fmla="*/ 0 h 296"/>
                    <a:gd name="T48" fmla="*/ 0 w 426"/>
                    <a:gd name="T49" fmla="*/ 0 h 296"/>
                    <a:gd name="T50" fmla="*/ 0 w 426"/>
                    <a:gd name="T51" fmla="*/ 0 h 296"/>
                    <a:gd name="T52" fmla="*/ 0 w 426"/>
                    <a:gd name="T53" fmla="*/ 0 h 296"/>
                    <a:gd name="T54" fmla="*/ 0 w 426"/>
                    <a:gd name="T55" fmla="*/ 0 h 296"/>
                    <a:gd name="T56" fmla="*/ 0 w 426"/>
                    <a:gd name="T57" fmla="*/ 0 h 296"/>
                    <a:gd name="T58" fmla="*/ 0 w 426"/>
                    <a:gd name="T59" fmla="*/ 0 h 296"/>
                    <a:gd name="T60" fmla="*/ 0 w 426"/>
                    <a:gd name="T61" fmla="*/ 0 h 296"/>
                    <a:gd name="T62" fmla="*/ 0 w 426"/>
                    <a:gd name="T63" fmla="*/ 0 h 296"/>
                    <a:gd name="T64" fmla="*/ 0 w 426"/>
                    <a:gd name="T65" fmla="*/ 0 h 296"/>
                    <a:gd name="T66" fmla="*/ 0 w 426"/>
                    <a:gd name="T67" fmla="*/ 0 h 296"/>
                    <a:gd name="T68" fmla="*/ 0 w 426"/>
                    <a:gd name="T69" fmla="*/ 0 h 296"/>
                    <a:gd name="T70" fmla="*/ 0 w 426"/>
                    <a:gd name="T71" fmla="*/ 0 h 296"/>
                    <a:gd name="T72" fmla="*/ 0 w 426"/>
                    <a:gd name="T73" fmla="*/ 0 h 296"/>
                    <a:gd name="T74" fmla="*/ 0 w 426"/>
                    <a:gd name="T75" fmla="*/ 0 h 296"/>
                    <a:gd name="T76" fmla="*/ 0 w 426"/>
                    <a:gd name="T77" fmla="*/ 0 h 296"/>
                    <a:gd name="T78" fmla="*/ 0 w 426"/>
                    <a:gd name="T79" fmla="*/ 0 h 296"/>
                    <a:gd name="T80" fmla="*/ 0 w 426"/>
                    <a:gd name="T81" fmla="*/ 0 h 296"/>
                    <a:gd name="T82" fmla="*/ 0 w 426"/>
                    <a:gd name="T83" fmla="*/ 0 h 296"/>
                    <a:gd name="T84" fmla="*/ 0 w 426"/>
                    <a:gd name="T85" fmla="*/ 0 h 29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26"/>
                    <a:gd name="T130" fmla="*/ 0 h 296"/>
                    <a:gd name="T131" fmla="*/ 426 w 426"/>
                    <a:gd name="T132" fmla="*/ 296 h 29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26" h="296">
                      <a:moveTo>
                        <a:pt x="0" y="86"/>
                      </a:moveTo>
                      <a:lnTo>
                        <a:pt x="12" y="126"/>
                      </a:lnTo>
                      <a:lnTo>
                        <a:pt x="29" y="162"/>
                      </a:lnTo>
                      <a:lnTo>
                        <a:pt x="48" y="193"/>
                      </a:lnTo>
                      <a:lnTo>
                        <a:pt x="70" y="220"/>
                      </a:lnTo>
                      <a:lnTo>
                        <a:pt x="96" y="242"/>
                      </a:lnTo>
                      <a:lnTo>
                        <a:pt x="122" y="260"/>
                      </a:lnTo>
                      <a:lnTo>
                        <a:pt x="151" y="274"/>
                      </a:lnTo>
                      <a:lnTo>
                        <a:pt x="179" y="284"/>
                      </a:lnTo>
                      <a:lnTo>
                        <a:pt x="209" y="292"/>
                      </a:lnTo>
                      <a:lnTo>
                        <a:pt x="239" y="296"/>
                      </a:lnTo>
                      <a:lnTo>
                        <a:pt x="267" y="296"/>
                      </a:lnTo>
                      <a:lnTo>
                        <a:pt x="294" y="295"/>
                      </a:lnTo>
                      <a:lnTo>
                        <a:pt x="320" y="292"/>
                      </a:lnTo>
                      <a:lnTo>
                        <a:pt x="344" y="284"/>
                      </a:lnTo>
                      <a:lnTo>
                        <a:pt x="365" y="277"/>
                      </a:lnTo>
                      <a:lnTo>
                        <a:pt x="383" y="266"/>
                      </a:lnTo>
                      <a:lnTo>
                        <a:pt x="384" y="263"/>
                      </a:lnTo>
                      <a:lnTo>
                        <a:pt x="399" y="232"/>
                      </a:lnTo>
                      <a:lnTo>
                        <a:pt x="410" y="199"/>
                      </a:lnTo>
                      <a:lnTo>
                        <a:pt x="419" y="166"/>
                      </a:lnTo>
                      <a:lnTo>
                        <a:pt x="423" y="134"/>
                      </a:lnTo>
                      <a:lnTo>
                        <a:pt x="426" y="99"/>
                      </a:lnTo>
                      <a:lnTo>
                        <a:pt x="426" y="67"/>
                      </a:lnTo>
                      <a:lnTo>
                        <a:pt x="422" y="32"/>
                      </a:lnTo>
                      <a:lnTo>
                        <a:pt x="416" y="0"/>
                      </a:lnTo>
                      <a:lnTo>
                        <a:pt x="416" y="1"/>
                      </a:lnTo>
                      <a:lnTo>
                        <a:pt x="395" y="3"/>
                      </a:lnTo>
                      <a:lnTo>
                        <a:pt x="374" y="4"/>
                      </a:lnTo>
                      <a:lnTo>
                        <a:pt x="352" y="7"/>
                      </a:lnTo>
                      <a:lnTo>
                        <a:pt x="328" y="12"/>
                      </a:lnTo>
                      <a:lnTo>
                        <a:pt x="303" y="15"/>
                      </a:lnTo>
                      <a:lnTo>
                        <a:pt x="277" y="19"/>
                      </a:lnTo>
                      <a:lnTo>
                        <a:pt x="250" y="23"/>
                      </a:lnTo>
                      <a:lnTo>
                        <a:pt x="224" y="29"/>
                      </a:lnTo>
                      <a:lnTo>
                        <a:pt x="197" y="35"/>
                      </a:lnTo>
                      <a:lnTo>
                        <a:pt x="169" y="41"/>
                      </a:lnTo>
                      <a:lnTo>
                        <a:pt x="140" y="49"/>
                      </a:lnTo>
                      <a:lnTo>
                        <a:pt x="113" y="55"/>
                      </a:lnTo>
                      <a:lnTo>
                        <a:pt x="85" y="62"/>
                      </a:lnTo>
                      <a:lnTo>
                        <a:pt x="57" y="70"/>
                      </a:lnTo>
                      <a:lnTo>
                        <a:pt x="29" y="79"/>
                      </a:lnTo>
                      <a:lnTo>
                        <a:pt x="0" y="86"/>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00" name="Freeform 109">
                  <a:extLst>
                    <a:ext uri="{FF2B5EF4-FFF2-40B4-BE49-F238E27FC236}">
                      <a16:creationId xmlns:a16="http://schemas.microsoft.com/office/drawing/2014/main" id="{4B49557F-43FF-A644-B360-EDF5A30D8D43}"/>
                    </a:ext>
                  </a:extLst>
                </p:cNvPr>
                <p:cNvSpPr>
                  <a:spLocks/>
                </p:cNvSpPr>
                <p:nvPr/>
              </p:nvSpPr>
              <p:spPr bwMode="auto">
                <a:xfrm>
                  <a:off x="1520" y="2570"/>
                  <a:ext cx="138" cy="101"/>
                </a:xfrm>
                <a:custGeom>
                  <a:avLst/>
                  <a:gdLst>
                    <a:gd name="T0" fmla="*/ 0 w 414"/>
                    <a:gd name="T1" fmla="*/ 0 h 303"/>
                    <a:gd name="T2" fmla="*/ 0 w 414"/>
                    <a:gd name="T3" fmla="*/ 0 h 303"/>
                    <a:gd name="T4" fmla="*/ 0 w 414"/>
                    <a:gd name="T5" fmla="*/ 0 h 303"/>
                    <a:gd name="T6" fmla="*/ 0 w 414"/>
                    <a:gd name="T7" fmla="*/ 0 h 303"/>
                    <a:gd name="T8" fmla="*/ 0 w 414"/>
                    <a:gd name="T9" fmla="*/ 0 h 303"/>
                    <a:gd name="T10" fmla="*/ 0 w 414"/>
                    <a:gd name="T11" fmla="*/ 0 h 303"/>
                    <a:gd name="T12" fmla="*/ 0 w 414"/>
                    <a:gd name="T13" fmla="*/ 0 h 303"/>
                    <a:gd name="T14" fmla="*/ 0 w 414"/>
                    <a:gd name="T15" fmla="*/ 0 h 303"/>
                    <a:gd name="T16" fmla="*/ 0 w 414"/>
                    <a:gd name="T17" fmla="*/ 0 h 303"/>
                    <a:gd name="T18" fmla="*/ 0 w 414"/>
                    <a:gd name="T19" fmla="*/ 0 h 303"/>
                    <a:gd name="T20" fmla="*/ 0 w 414"/>
                    <a:gd name="T21" fmla="*/ 0 h 303"/>
                    <a:gd name="T22" fmla="*/ 0 w 414"/>
                    <a:gd name="T23" fmla="*/ 0 h 303"/>
                    <a:gd name="T24" fmla="*/ 0 w 414"/>
                    <a:gd name="T25" fmla="*/ 0 h 303"/>
                    <a:gd name="T26" fmla="*/ 0 w 414"/>
                    <a:gd name="T27" fmla="*/ 0 h 303"/>
                    <a:gd name="T28" fmla="*/ 0 w 414"/>
                    <a:gd name="T29" fmla="*/ 0 h 303"/>
                    <a:gd name="T30" fmla="*/ 0 w 414"/>
                    <a:gd name="T31" fmla="*/ 0 h 303"/>
                    <a:gd name="T32" fmla="*/ 0 w 414"/>
                    <a:gd name="T33" fmla="*/ 0 h 303"/>
                    <a:gd name="T34" fmla="*/ 0 w 414"/>
                    <a:gd name="T35" fmla="*/ 0 h 303"/>
                    <a:gd name="T36" fmla="*/ 0 w 414"/>
                    <a:gd name="T37" fmla="*/ 0 h 303"/>
                    <a:gd name="T38" fmla="*/ 0 w 414"/>
                    <a:gd name="T39" fmla="*/ 0 h 303"/>
                    <a:gd name="T40" fmla="*/ 0 w 414"/>
                    <a:gd name="T41" fmla="*/ 0 h 303"/>
                    <a:gd name="T42" fmla="*/ 0 w 414"/>
                    <a:gd name="T43" fmla="*/ 0 h 303"/>
                    <a:gd name="T44" fmla="*/ 0 w 414"/>
                    <a:gd name="T45" fmla="*/ 0 h 303"/>
                    <a:gd name="T46" fmla="*/ 0 w 414"/>
                    <a:gd name="T47" fmla="*/ 0 h 303"/>
                    <a:gd name="T48" fmla="*/ 0 w 414"/>
                    <a:gd name="T49" fmla="*/ 0 h 303"/>
                    <a:gd name="T50" fmla="*/ 0 w 414"/>
                    <a:gd name="T51" fmla="*/ 0 h 303"/>
                    <a:gd name="T52" fmla="*/ 0 w 414"/>
                    <a:gd name="T53" fmla="*/ 0 h 303"/>
                    <a:gd name="T54" fmla="*/ 0 w 414"/>
                    <a:gd name="T55" fmla="*/ 0 h 303"/>
                    <a:gd name="T56" fmla="*/ 0 w 414"/>
                    <a:gd name="T57" fmla="*/ 0 h 303"/>
                    <a:gd name="T58" fmla="*/ 0 w 414"/>
                    <a:gd name="T59" fmla="*/ 0 h 303"/>
                    <a:gd name="T60" fmla="*/ 0 w 414"/>
                    <a:gd name="T61" fmla="*/ 0 h 303"/>
                    <a:gd name="T62" fmla="*/ 0 w 414"/>
                    <a:gd name="T63" fmla="*/ 0 h 303"/>
                    <a:gd name="T64" fmla="*/ 0 w 414"/>
                    <a:gd name="T65" fmla="*/ 0 h 303"/>
                    <a:gd name="T66" fmla="*/ 0 w 414"/>
                    <a:gd name="T67" fmla="*/ 0 h 303"/>
                    <a:gd name="T68" fmla="*/ 0 w 414"/>
                    <a:gd name="T69" fmla="*/ 0 h 303"/>
                    <a:gd name="T70" fmla="*/ 0 w 414"/>
                    <a:gd name="T71" fmla="*/ 0 h 303"/>
                    <a:gd name="T72" fmla="*/ 0 w 414"/>
                    <a:gd name="T73" fmla="*/ 0 h 303"/>
                    <a:gd name="T74" fmla="*/ 0 w 414"/>
                    <a:gd name="T75" fmla="*/ 0 h 303"/>
                    <a:gd name="T76" fmla="*/ 0 w 414"/>
                    <a:gd name="T77" fmla="*/ 0 h 303"/>
                    <a:gd name="T78" fmla="*/ 0 w 414"/>
                    <a:gd name="T79" fmla="*/ 0 h 303"/>
                    <a:gd name="T80" fmla="*/ 0 w 414"/>
                    <a:gd name="T81" fmla="*/ 0 h 303"/>
                    <a:gd name="T82" fmla="*/ 0 w 414"/>
                    <a:gd name="T83" fmla="*/ 0 h 303"/>
                    <a:gd name="T84" fmla="*/ 0 w 414"/>
                    <a:gd name="T85" fmla="*/ 0 h 303"/>
                    <a:gd name="T86" fmla="*/ 0 w 414"/>
                    <a:gd name="T87" fmla="*/ 0 h 303"/>
                    <a:gd name="T88" fmla="*/ 0 w 414"/>
                    <a:gd name="T89" fmla="*/ 0 h 30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414"/>
                    <a:gd name="T136" fmla="*/ 0 h 303"/>
                    <a:gd name="T137" fmla="*/ 414 w 414"/>
                    <a:gd name="T138" fmla="*/ 303 h 303"/>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414" h="303">
                      <a:moveTo>
                        <a:pt x="231" y="0"/>
                      </a:moveTo>
                      <a:lnTo>
                        <a:pt x="207" y="2"/>
                      </a:lnTo>
                      <a:lnTo>
                        <a:pt x="182" y="6"/>
                      </a:lnTo>
                      <a:lnTo>
                        <a:pt x="160" y="12"/>
                      </a:lnTo>
                      <a:lnTo>
                        <a:pt x="136" y="21"/>
                      </a:lnTo>
                      <a:lnTo>
                        <a:pt x="115" y="32"/>
                      </a:lnTo>
                      <a:lnTo>
                        <a:pt x="94" y="45"/>
                      </a:lnTo>
                      <a:lnTo>
                        <a:pt x="75" y="62"/>
                      </a:lnTo>
                      <a:lnTo>
                        <a:pt x="58" y="79"/>
                      </a:lnTo>
                      <a:lnTo>
                        <a:pt x="42" y="100"/>
                      </a:lnTo>
                      <a:lnTo>
                        <a:pt x="29" y="123"/>
                      </a:lnTo>
                      <a:lnTo>
                        <a:pt x="18" y="148"/>
                      </a:lnTo>
                      <a:lnTo>
                        <a:pt x="9" y="175"/>
                      </a:lnTo>
                      <a:lnTo>
                        <a:pt x="3" y="203"/>
                      </a:lnTo>
                      <a:lnTo>
                        <a:pt x="0" y="234"/>
                      </a:lnTo>
                      <a:lnTo>
                        <a:pt x="0" y="267"/>
                      </a:lnTo>
                      <a:lnTo>
                        <a:pt x="5" y="303"/>
                      </a:lnTo>
                      <a:lnTo>
                        <a:pt x="33" y="295"/>
                      </a:lnTo>
                      <a:lnTo>
                        <a:pt x="60" y="288"/>
                      </a:lnTo>
                      <a:lnTo>
                        <a:pt x="88" y="280"/>
                      </a:lnTo>
                      <a:lnTo>
                        <a:pt x="116" y="273"/>
                      </a:lnTo>
                      <a:lnTo>
                        <a:pt x="145" y="266"/>
                      </a:lnTo>
                      <a:lnTo>
                        <a:pt x="172" y="260"/>
                      </a:lnTo>
                      <a:lnTo>
                        <a:pt x="200" y="254"/>
                      </a:lnTo>
                      <a:lnTo>
                        <a:pt x="227" y="248"/>
                      </a:lnTo>
                      <a:lnTo>
                        <a:pt x="252" y="242"/>
                      </a:lnTo>
                      <a:lnTo>
                        <a:pt x="279" y="237"/>
                      </a:lnTo>
                      <a:lnTo>
                        <a:pt x="304" y="233"/>
                      </a:lnTo>
                      <a:lnTo>
                        <a:pt x="328" y="228"/>
                      </a:lnTo>
                      <a:lnTo>
                        <a:pt x="350" y="225"/>
                      </a:lnTo>
                      <a:lnTo>
                        <a:pt x="373" y="222"/>
                      </a:lnTo>
                      <a:lnTo>
                        <a:pt x="395" y="221"/>
                      </a:lnTo>
                      <a:lnTo>
                        <a:pt x="414" y="219"/>
                      </a:lnTo>
                      <a:lnTo>
                        <a:pt x="402" y="190"/>
                      </a:lnTo>
                      <a:lnTo>
                        <a:pt x="389" y="161"/>
                      </a:lnTo>
                      <a:lnTo>
                        <a:pt x="374" y="133"/>
                      </a:lnTo>
                      <a:lnTo>
                        <a:pt x="355" y="106"/>
                      </a:lnTo>
                      <a:lnTo>
                        <a:pt x="334" y="81"/>
                      </a:lnTo>
                      <a:lnTo>
                        <a:pt x="312" y="57"/>
                      </a:lnTo>
                      <a:lnTo>
                        <a:pt x="286" y="35"/>
                      </a:lnTo>
                      <a:lnTo>
                        <a:pt x="258" y="15"/>
                      </a:lnTo>
                      <a:lnTo>
                        <a:pt x="252" y="11"/>
                      </a:lnTo>
                      <a:lnTo>
                        <a:pt x="245" y="8"/>
                      </a:lnTo>
                      <a:lnTo>
                        <a:pt x="239" y="3"/>
                      </a:lnTo>
                      <a:lnTo>
                        <a:pt x="231" y="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01" name="Freeform 110">
                  <a:extLst>
                    <a:ext uri="{FF2B5EF4-FFF2-40B4-BE49-F238E27FC236}">
                      <a16:creationId xmlns:a16="http://schemas.microsoft.com/office/drawing/2014/main" id="{7DE571EA-1C77-BB42-AAAC-C103516D9638}"/>
                    </a:ext>
                  </a:extLst>
                </p:cNvPr>
                <p:cNvSpPr>
                  <a:spLocks/>
                </p:cNvSpPr>
                <p:nvPr/>
              </p:nvSpPr>
              <p:spPr bwMode="auto">
                <a:xfrm>
                  <a:off x="1412" y="2713"/>
                  <a:ext cx="36" cy="67"/>
                </a:xfrm>
                <a:custGeom>
                  <a:avLst/>
                  <a:gdLst>
                    <a:gd name="T0" fmla="*/ 0 w 108"/>
                    <a:gd name="T1" fmla="*/ 0 h 201"/>
                    <a:gd name="T2" fmla="*/ 0 w 108"/>
                    <a:gd name="T3" fmla="*/ 0 h 201"/>
                    <a:gd name="T4" fmla="*/ 0 w 108"/>
                    <a:gd name="T5" fmla="*/ 0 h 201"/>
                    <a:gd name="T6" fmla="*/ 0 w 108"/>
                    <a:gd name="T7" fmla="*/ 0 h 201"/>
                    <a:gd name="T8" fmla="*/ 0 w 108"/>
                    <a:gd name="T9" fmla="*/ 0 h 201"/>
                    <a:gd name="T10" fmla="*/ 0 w 108"/>
                    <a:gd name="T11" fmla="*/ 0 h 201"/>
                    <a:gd name="T12" fmla="*/ 0 w 108"/>
                    <a:gd name="T13" fmla="*/ 0 h 201"/>
                    <a:gd name="T14" fmla="*/ 0 w 108"/>
                    <a:gd name="T15" fmla="*/ 0 h 201"/>
                    <a:gd name="T16" fmla="*/ 0 w 108"/>
                    <a:gd name="T17" fmla="*/ 0 h 201"/>
                    <a:gd name="T18" fmla="*/ 0 w 108"/>
                    <a:gd name="T19" fmla="*/ 0 h 201"/>
                    <a:gd name="T20" fmla="*/ 0 w 108"/>
                    <a:gd name="T21" fmla="*/ 0 h 201"/>
                    <a:gd name="T22" fmla="*/ 0 w 108"/>
                    <a:gd name="T23" fmla="*/ 0 h 201"/>
                    <a:gd name="T24" fmla="*/ 0 w 108"/>
                    <a:gd name="T25" fmla="*/ 0 h 201"/>
                    <a:gd name="T26" fmla="*/ 0 w 108"/>
                    <a:gd name="T27" fmla="*/ 0 h 201"/>
                    <a:gd name="T28" fmla="*/ 0 w 108"/>
                    <a:gd name="T29" fmla="*/ 0 h 201"/>
                    <a:gd name="T30" fmla="*/ 0 w 108"/>
                    <a:gd name="T31" fmla="*/ 0 h 201"/>
                    <a:gd name="T32" fmla="*/ 0 w 108"/>
                    <a:gd name="T33" fmla="*/ 0 h 201"/>
                    <a:gd name="T34" fmla="*/ 0 w 108"/>
                    <a:gd name="T35" fmla="*/ 0 h 201"/>
                    <a:gd name="T36" fmla="*/ 0 w 108"/>
                    <a:gd name="T37" fmla="*/ 0 h 201"/>
                    <a:gd name="T38" fmla="*/ 0 w 108"/>
                    <a:gd name="T39" fmla="*/ 0 h 201"/>
                    <a:gd name="T40" fmla="*/ 0 w 108"/>
                    <a:gd name="T41" fmla="*/ 0 h 201"/>
                    <a:gd name="T42" fmla="*/ 0 w 108"/>
                    <a:gd name="T43" fmla="*/ 0 h 201"/>
                    <a:gd name="T44" fmla="*/ 0 w 108"/>
                    <a:gd name="T45" fmla="*/ 0 h 201"/>
                    <a:gd name="T46" fmla="*/ 0 w 108"/>
                    <a:gd name="T47" fmla="*/ 0 h 20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08"/>
                    <a:gd name="T73" fmla="*/ 0 h 201"/>
                    <a:gd name="T74" fmla="*/ 108 w 108"/>
                    <a:gd name="T75" fmla="*/ 201 h 20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08" h="201">
                      <a:moveTo>
                        <a:pt x="105" y="201"/>
                      </a:moveTo>
                      <a:lnTo>
                        <a:pt x="108" y="171"/>
                      </a:lnTo>
                      <a:lnTo>
                        <a:pt x="105" y="123"/>
                      </a:lnTo>
                      <a:lnTo>
                        <a:pt x="95" y="64"/>
                      </a:lnTo>
                      <a:lnTo>
                        <a:pt x="77" y="0"/>
                      </a:lnTo>
                      <a:lnTo>
                        <a:pt x="76" y="0"/>
                      </a:lnTo>
                      <a:lnTo>
                        <a:pt x="62" y="6"/>
                      </a:lnTo>
                      <a:lnTo>
                        <a:pt x="50" y="12"/>
                      </a:lnTo>
                      <a:lnTo>
                        <a:pt x="40" y="18"/>
                      </a:lnTo>
                      <a:lnTo>
                        <a:pt x="29" y="24"/>
                      </a:lnTo>
                      <a:lnTo>
                        <a:pt x="20" y="28"/>
                      </a:lnTo>
                      <a:lnTo>
                        <a:pt x="11" y="34"/>
                      </a:lnTo>
                      <a:lnTo>
                        <a:pt x="6" y="40"/>
                      </a:lnTo>
                      <a:lnTo>
                        <a:pt x="0" y="45"/>
                      </a:lnTo>
                      <a:lnTo>
                        <a:pt x="0" y="42"/>
                      </a:lnTo>
                      <a:lnTo>
                        <a:pt x="9" y="62"/>
                      </a:lnTo>
                      <a:lnTo>
                        <a:pt x="17" y="83"/>
                      </a:lnTo>
                      <a:lnTo>
                        <a:pt x="29" y="104"/>
                      </a:lnTo>
                      <a:lnTo>
                        <a:pt x="41" y="123"/>
                      </a:lnTo>
                      <a:lnTo>
                        <a:pt x="55" y="143"/>
                      </a:lnTo>
                      <a:lnTo>
                        <a:pt x="70" y="162"/>
                      </a:lnTo>
                      <a:lnTo>
                        <a:pt x="84" y="180"/>
                      </a:lnTo>
                      <a:lnTo>
                        <a:pt x="102" y="196"/>
                      </a:lnTo>
                      <a:lnTo>
                        <a:pt x="105" y="201"/>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02" name="Freeform 111">
                  <a:extLst>
                    <a:ext uri="{FF2B5EF4-FFF2-40B4-BE49-F238E27FC236}">
                      <a16:creationId xmlns:a16="http://schemas.microsoft.com/office/drawing/2014/main" id="{2863DAC7-E9D7-C245-80F0-21D8ADCED64D}"/>
                    </a:ext>
                  </a:extLst>
                </p:cNvPr>
                <p:cNvSpPr>
                  <a:spLocks/>
                </p:cNvSpPr>
                <p:nvPr/>
              </p:nvSpPr>
              <p:spPr bwMode="auto">
                <a:xfrm>
                  <a:off x="1404" y="2661"/>
                  <a:ext cx="30" cy="55"/>
                </a:xfrm>
                <a:custGeom>
                  <a:avLst/>
                  <a:gdLst>
                    <a:gd name="T0" fmla="*/ 0 w 88"/>
                    <a:gd name="T1" fmla="*/ 0 h 167"/>
                    <a:gd name="T2" fmla="*/ 0 w 88"/>
                    <a:gd name="T3" fmla="*/ 0 h 167"/>
                    <a:gd name="T4" fmla="*/ 0 w 88"/>
                    <a:gd name="T5" fmla="*/ 0 h 167"/>
                    <a:gd name="T6" fmla="*/ 0 w 88"/>
                    <a:gd name="T7" fmla="*/ 0 h 167"/>
                    <a:gd name="T8" fmla="*/ 0 w 88"/>
                    <a:gd name="T9" fmla="*/ 0 h 167"/>
                    <a:gd name="T10" fmla="*/ 0 w 88"/>
                    <a:gd name="T11" fmla="*/ 0 h 167"/>
                    <a:gd name="T12" fmla="*/ 0 w 88"/>
                    <a:gd name="T13" fmla="*/ 0 h 167"/>
                    <a:gd name="T14" fmla="*/ 0 w 88"/>
                    <a:gd name="T15" fmla="*/ 0 h 167"/>
                    <a:gd name="T16" fmla="*/ 0 w 88"/>
                    <a:gd name="T17" fmla="*/ 0 h 167"/>
                    <a:gd name="T18" fmla="*/ 0 w 88"/>
                    <a:gd name="T19" fmla="*/ 0 h 167"/>
                    <a:gd name="T20" fmla="*/ 0 w 88"/>
                    <a:gd name="T21" fmla="*/ 0 h 167"/>
                    <a:gd name="T22" fmla="*/ 0 w 88"/>
                    <a:gd name="T23" fmla="*/ 0 h 167"/>
                    <a:gd name="T24" fmla="*/ 0 w 88"/>
                    <a:gd name="T25" fmla="*/ 0 h 167"/>
                    <a:gd name="T26" fmla="*/ 0 w 88"/>
                    <a:gd name="T27" fmla="*/ 0 h 167"/>
                    <a:gd name="T28" fmla="*/ 0 w 88"/>
                    <a:gd name="T29" fmla="*/ 0 h 167"/>
                    <a:gd name="T30" fmla="*/ 0 w 88"/>
                    <a:gd name="T31" fmla="*/ 0 h 167"/>
                    <a:gd name="T32" fmla="*/ 0 w 88"/>
                    <a:gd name="T33" fmla="*/ 0 h 167"/>
                    <a:gd name="T34" fmla="*/ 0 w 88"/>
                    <a:gd name="T35" fmla="*/ 0 h 167"/>
                    <a:gd name="T36" fmla="*/ 0 w 88"/>
                    <a:gd name="T37" fmla="*/ 0 h 167"/>
                    <a:gd name="T38" fmla="*/ 0 w 88"/>
                    <a:gd name="T39" fmla="*/ 0 h 167"/>
                    <a:gd name="T40" fmla="*/ 0 w 88"/>
                    <a:gd name="T41" fmla="*/ 0 h 167"/>
                    <a:gd name="T42" fmla="*/ 0 w 88"/>
                    <a:gd name="T43" fmla="*/ 0 h 167"/>
                    <a:gd name="T44" fmla="*/ 0 w 88"/>
                    <a:gd name="T45" fmla="*/ 0 h 167"/>
                    <a:gd name="T46" fmla="*/ 0 w 88"/>
                    <a:gd name="T47" fmla="*/ 0 h 16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88"/>
                    <a:gd name="T73" fmla="*/ 0 h 167"/>
                    <a:gd name="T74" fmla="*/ 88 w 88"/>
                    <a:gd name="T75" fmla="*/ 167 h 16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88" h="167">
                      <a:moveTo>
                        <a:pt x="3" y="0"/>
                      </a:moveTo>
                      <a:lnTo>
                        <a:pt x="15" y="10"/>
                      </a:lnTo>
                      <a:lnTo>
                        <a:pt x="27" y="22"/>
                      </a:lnTo>
                      <a:lnTo>
                        <a:pt x="39" y="36"/>
                      </a:lnTo>
                      <a:lnTo>
                        <a:pt x="49" y="51"/>
                      </a:lnTo>
                      <a:lnTo>
                        <a:pt x="60" y="67"/>
                      </a:lnTo>
                      <a:lnTo>
                        <a:pt x="70" y="83"/>
                      </a:lnTo>
                      <a:lnTo>
                        <a:pt x="79" y="101"/>
                      </a:lnTo>
                      <a:lnTo>
                        <a:pt x="87" y="121"/>
                      </a:lnTo>
                      <a:lnTo>
                        <a:pt x="88" y="124"/>
                      </a:lnTo>
                      <a:lnTo>
                        <a:pt x="76" y="130"/>
                      </a:lnTo>
                      <a:lnTo>
                        <a:pt x="64" y="134"/>
                      </a:lnTo>
                      <a:lnTo>
                        <a:pt x="54" y="140"/>
                      </a:lnTo>
                      <a:lnTo>
                        <a:pt x="43" y="146"/>
                      </a:lnTo>
                      <a:lnTo>
                        <a:pt x="34" y="152"/>
                      </a:lnTo>
                      <a:lnTo>
                        <a:pt x="27" y="156"/>
                      </a:lnTo>
                      <a:lnTo>
                        <a:pt x="21" y="162"/>
                      </a:lnTo>
                      <a:lnTo>
                        <a:pt x="15" y="167"/>
                      </a:lnTo>
                      <a:lnTo>
                        <a:pt x="12" y="167"/>
                      </a:lnTo>
                      <a:lnTo>
                        <a:pt x="5" y="127"/>
                      </a:lnTo>
                      <a:lnTo>
                        <a:pt x="0" y="85"/>
                      </a:lnTo>
                      <a:lnTo>
                        <a:pt x="0" y="45"/>
                      </a:lnTo>
                      <a:lnTo>
                        <a:pt x="6" y="3"/>
                      </a:lnTo>
                      <a:lnTo>
                        <a:pt x="3" y="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03" name="Freeform 112">
                  <a:extLst>
                    <a:ext uri="{FF2B5EF4-FFF2-40B4-BE49-F238E27FC236}">
                      <a16:creationId xmlns:a16="http://schemas.microsoft.com/office/drawing/2014/main" id="{9DB7FCE2-EBF3-6C43-B0B4-517840A3E87A}"/>
                    </a:ext>
                  </a:extLst>
                </p:cNvPr>
                <p:cNvSpPr>
                  <a:spLocks/>
                </p:cNvSpPr>
                <p:nvPr/>
              </p:nvSpPr>
              <p:spPr bwMode="auto">
                <a:xfrm>
                  <a:off x="1445" y="2701"/>
                  <a:ext cx="138" cy="113"/>
                </a:xfrm>
                <a:custGeom>
                  <a:avLst/>
                  <a:gdLst>
                    <a:gd name="T0" fmla="*/ 0 w 413"/>
                    <a:gd name="T1" fmla="*/ 0 h 338"/>
                    <a:gd name="T2" fmla="*/ 0 w 413"/>
                    <a:gd name="T3" fmla="*/ 0 h 338"/>
                    <a:gd name="T4" fmla="*/ 0 w 413"/>
                    <a:gd name="T5" fmla="*/ 0 h 338"/>
                    <a:gd name="T6" fmla="*/ 0 w 413"/>
                    <a:gd name="T7" fmla="*/ 0 h 338"/>
                    <a:gd name="T8" fmla="*/ 0 w 413"/>
                    <a:gd name="T9" fmla="*/ 0 h 338"/>
                    <a:gd name="T10" fmla="*/ 0 w 413"/>
                    <a:gd name="T11" fmla="*/ 0 h 338"/>
                    <a:gd name="T12" fmla="*/ 0 w 413"/>
                    <a:gd name="T13" fmla="*/ 0 h 338"/>
                    <a:gd name="T14" fmla="*/ 0 w 413"/>
                    <a:gd name="T15" fmla="*/ 0 h 338"/>
                    <a:gd name="T16" fmla="*/ 0 w 413"/>
                    <a:gd name="T17" fmla="*/ 0 h 338"/>
                    <a:gd name="T18" fmla="*/ 0 w 413"/>
                    <a:gd name="T19" fmla="*/ 0 h 338"/>
                    <a:gd name="T20" fmla="*/ 0 w 413"/>
                    <a:gd name="T21" fmla="*/ 0 h 338"/>
                    <a:gd name="T22" fmla="*/ 0 w 413"/>
                    <a:gd name="T23" fmla="*/ 0 h 338"/>
                    <a:gd name="T24" fmla="*/ 0 w 413"/>
                    <a:gd name="T25" fmla="*/ 0 h 338"/>
                    <a:gd name="T26" fmla="*/ 0 w 413"/>
                    <a:gd name="T27" fmla="*/ 0 h 338"/>
                    <a:gd name="T28" fmla="*/ 0 w 413"/>
                    <a:gd name="T29" fmla="*/ 0 h 338"/>
                    <a:gd name="T30" fmla="*/ 0 w 413"/>
                    <a:gd name="T31" fmla="*/ 0 h 338"/>
                    <a:gd name="T32" fmla="*/ 0 w 413"/>
                    <a:gd name="T33" fmla="*/ 0 h 338"/>
                    <a:gd name="T34" fmla="*/ 0 w 413"/>
                    <a:gd name="T35" fmla="*/ 0 h 338"/>
                    <a:gd name="T36" fmla="*/ 0 w 413"/>
                    <a:gd name="T37" fmla="*/ 0 h 338"/>
                    <a:gd name="T38" fmla="*/ 0 w 413"/>
                    <a:gd name="T39" fmla="*/ 0 h 338"/>
                    <a:gd name="T40" fmla="*/ 0 w 413"/>
                    <a:gd name="T41" fmla="*/ 0 h 338"/>
                    <a:gd name="T42" fmla="*/ 0 w 413"/>
                    <a:gd name="T43" fmla="*/ 0 h 338"/>
                    <a:gd name="T44" fmla="*/ 0 w 413"/>
                    <a:gd name="T45" fmla="*/ 0 h 338"/>
                    <a:gd name="T46" fmla="*/ 0 w 413"/>
                    <a:gd name="T47" fmla="*/ 0 h 338"/>
                    <a:gd name="T48" fmla="*/ 0 w 413"/>
                    <a:gd name="T49" fmla="*/ 0 h 338"/>
                    <a:gd name="T50" fmla="*/ 0 w 413"/>
                    <a:gd name="T51" fmla="*/ 0 h 338"/>
                    <a:gd name="T52" fmla="*/ 0 w 413"/>
                    <a:gd name="T53" fmla="*/ 0 h 338"/>
                    <a:gd name="T54" fmla="*/ 0 w 413"/>
                    <a:gd name="T55" fmla="*/ 0 h 338"/>
                    <a:gd name="T56" fmla="*/ 0 w 413"/>
                    <a:gd name="T57" fmla="*/ 0 h 338"/>
                    <a:gd name="T58" fmla="*/ 0 w 413"/>
                    <a:gd name="T59" fmla="*/ 0 h 338"/>
                    <a:gd name="T60" fmla="*/ 0 w 413"/>
                    <a:gd name="T61" fmla="*/ 0 h 338"/>
                    <a:gd name="T62" fmla="*/ 0 w 413"/>
                    <a:gd name="T63" fmla="*/ 0 h 338"/>
                    <a:gd name="T64" fmla="*/ 0 w 413"/>
                    <a:gd name="T65" fmla="*/ 0 h 338"/>
                    <a:gd name="T66" fmla="*/ 0 w 413"/>
                    <a:gd name="T67" fmla="*/ 0 h 338"/>
                    <a:gd name="T68" fmla="*/ 0 w 413"/>
                    <a:gd name="T69" fmla="*/ 0 h 338"/>
                    <a:gd name="T70" fmla="*/ 0 w 413"/>
                    <a:gd name="T71" fmla="*/ 0 h 338"/>
                    <a:gd name="T72" fmla="*/ 0 w 413"/>
                    <a:gd name="T73" fmla="*/ 0 h 338"/>
                    <a:gd name="T74" fmla="*/ 0 w 413"/>
                    <a:gd name="T75" fmla="*/ 0 h 338"/>
                    <a:gd name="T76" fmla="*/ 0 w 413"/>
                    <a:gd name="T77" fmla="*/ 0 h 338"/>
                    <a:gd name="T78" fmla="*/ 0 w 413"/>
                    <a:gd name="T79" fmla="*/ 0 h 338"/>
                    <a:gd name="T80" fmla="*/ 0 w 413"/>
                    <a:gd name="T81" fmla="*/ 0 h 338"/>
                    <a:gd name="T82" fmla="*/ 0 w 413"/>
                    <a:gd name="T83" fmla="*/ 0 h 338"/>
                    <a:gd name="T84" fmla="*/ 0 w 413"/>
                    <a:gd name="T85" fmla="*/ 0 h 338"/>
                    <a:gd name="T86" fmla="*/ 0 w 413"/>
                    <a:gd name="T87" fmla="*/ 0 h 338"/>
                    <a:gd name="T88" fmla="*/ 0 w 413"/>
                    <a:gd name="T89" fmla="*/ 0 h 338"/>
                    <a:gd name="T90" fmla="*/ 0 w 413"/>
                    <a:gd name="T91" fmla="*/ 0 h 338"/>
                    <a:gd name="T92" fmla="*/ 0 w 413"/>
                    <a:gd name="T93" fmla="*/ 0 h 338"/>
                    <a:gd name="T94" fmla="*/ 0 w 413"/>
                    <a:gd name="T95" fmla="*/ 0 h 338"/>
                    <a:gd name="T96" fmla="*/ 0 w 413"/>
                    <a:gd name="T97" fmla="*/ 0 h 338"/>
                    <a:gd name="T98" fmla="*/ 0 w 413"/>
                    <a:gd name="T99" fmla="*/ 0 h 338"/>
                    <a:gd name="T100" fmla="*/ 0 w 413"/>
                    <a:gd name="T101" fmla="*/ 0 h 338"/>
                    <a:gd name="T102" fmla="*/ 0 w 413"/>
                    <a:gd name="T103" fmla="*/ 0 h 33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13"/>
                    <a:gd name="T157" fmla="*/ 0 h 338"/>
                    <a:gd name="T158" fmla="*/ 413 w 413"/>
                    <a:gd name="T159" fmla="*/ 338 h 33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13" h="338">
                      <a:moveTo>
                        <a:pt x="411" y="309"/>
                      </a:moveTo>
                      <a:lnTo>
                        <a:pt x="397" y="311"/>
                      </a:lnTo>
                      <a:lnTo>
                        <a:pt x="377" y="309"/>
                      </a:lnTo>
                      <a:lnTo>
                        <a:pt x="358" y="305"/>
                      </a:lnTo>
                      <a:lnTo>
                        <a:pt x="335" y="299"/>
                      </a:lnTo>
                      <a:lnTo>
                        <a:pt x="312" y="289"/>
                      </a:lnTo>
                      <a:lnTo>
                        <a:pt x="288" y="277"/>
                      </a:lnTo>
                      <a:lnTo>
                        <a:pt x="263" y="262"/>
                      </a:lnTo>
                      <a:lnTo>
                        <a:pt x="237" y="244"/>
                      </a:lnTo>
                      <a:lnTo>
                        <a:pt x="212" y="223"/>
                      </a:lnTo>
                      <a:lnTo>
                        <a:pt x="187" y="199"/>
                      </a:lnTo>
                      <a:lnTo>
                        <a:pt x="163" y="172"/>
                      </a:lnTo>
                      <a:lnTo>
                        <a:pt x="140" y="144"/>
                      </a:lnTo>
                      <a:lnTo>
                        <a:pt x="118" y="111"/>
                      </a:lnTo>
                      <a:lnTo>
                        <a:pt x="99" y="77"/>
                      </a:lnTo>
                      <a:lnTo>
                        <a:pt x="82" y="40"/>
                      </a:lnTo>
                      <a:lnTo>
                        <a:pt x="67" y="0"/>
                      </a:lnTo>
                      <a:lnTo>
                        <a:pt x="58" y="3"/>
                      </a:lnTo>
                      <a:lnTo>
                        <a:pt x="51" y="6"/>
                      </a:lnTo>
                      <a:lnTo>
                        <a:pt x="44" y="9"/>
                      </a:lnTo>
                      <a:lnTo>
                        <a:pt x="35" y="12"/>
                      </a:lnTo>
                      <a:lnTo>
                        <a:pt x="27" y="15"/>
                      </a:lnTo>
                      <a:lnTo>
                        <a:pt x="20" y="18"/>
                      </a:lnTo>
                      <a:lnTo>
                        <a:pt x="12" y="20"/>
                      </a:lnTo>
                      <a:lnTo>
                        <a:pt x="5" y="23"/>
                      </a:lnTo>
                      <a:lnTo>
                        <a:pt x="0" y="25"/>
                      </a:lnTo>
                      <a:lnTo>
                        <a:pt x="21" y="98"/>
                      </a:lnTo>
                      <a:lnTo>
                        <a:pt x="33" y="165"/>
                      </a:lnTo>
                      <a:lnTo>
                        <a:pt x="38" y="219"/>
                      </a:lnTo>
                      <a:lnTo>
                        <a:pt x="33" y="251"/>
                      </a:lnTo>
                      <a:lnTo>
                        <a:pt x="32" y="257"/>
                      </a:lnTo>
                      <a:lnTo>
                        <a:pt x="38" y="262"/>
                      </a:lnTo>
                      <a:lnTo>
                        <a:pt x="44" y="266"/>
                      </a:lnTo>
                      <a:lnTo>
                        <a:pt x="50" y="271"/>
                      </a:lnTo>
                      <a:lnTo>
                        <a:pt x="55" y="274"/>
                      </a:lnTo>
                      <a:lnTo>
                        <a:pt x="76" y="287"/>
                      </a:lnTo>
                      <a:lnTo>
                        <a:pt x="97" y="298"/>
                      </a:lnTo>
                      <a:lnTo>
                        <a:pt x="120" y="308"/>
                      </a:lnTo>
                      <a:lnTo>
                        <a:pt x="142" y="317"/>
                      </a:lnTo>
                      <a:lnTo>
                        <a:pt x="164" y="324"/>
                      </a:lnTo>
                      <a:lnTo>
                        <a:pt x="187" y="329"/>
                      </a:lnTo>
                      <a:lnTo>
                        <a:pt x="210" y="333"/>
                      </a:lnTo>
                      <a:lnTo>
                        <a:pt x="233" y="336"/>
                      </a:lnTo>
                      <a:lnTo>
                        <a:pt x="257" y="338"/>
                      </a:lnTo>
                      <a:lnTo>
                        <a:pt x="279" y="338"/>
                      </a:lnTo>
                      <a:lnTo>
                        <a:pt x="303" y="336"/>
                      </a:lnTo>
                      <a:lnTo>
                        <a:pt x="325" y="335"/>
                      </a:lnTo>
                      <a:lnTo>
                        <a:pt x="347" y="330"/>
                      </a:lnTo>
                      <a:lnTo>
                        <a:pt x="370" y="326"/>
                      </a:lnTo>
                      <a:lnTo>
                        <a:pt x="392" y="318"/>
                      </a:lnTo>
                      <a:lnTo>
                        <a:pt x="413" y="311"/>
                      </a:lnTo>
                      <a:lnTo>
                        <a:pt x="411" y="309"/>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04" name="Freeform 113">
                  <a:extLst>
                    <a:ext uri="{FF2B5EF4-FFF2-40B4-BE49-F238E27FC236}">
                      <a16:creationId xmlns:a16="http://schemas.microsoft.com/office/drawing/2014/main" id="{B055B711-2946-FF4D-8C71-0E6FD78D4524}"/>
                    </a:ext>
                  </a:extLst>
                </p:cNvPr>
                <p:cNvSpPr>
                  <a:spLocks/>
                </p:cNvSpPr>
                <p:nvPr/>
              </p:nvSpPr>
              <p:spPr bwMode="auto">
                <a:xfrm>
                  <a:off x="1408" y="2560"/>
                  <a:ext cx="86" cy="138"/>
                </a:xfrm>
                <a:custGeom>
                  <a:avLst/>
                  <a:gdLst>
                    <a:gd name="T0" fmla="*/ 0 w 258"/>
                    <a:gd name="T1" fmla="*/ 0 h 415"/>
                    <a:gd name="T2" fmla="*/ 0 w 258"/>
                    <a:gd name="T3" fmla="*/ 0 h 415"/>
                    <a:gd name="T4" fmla="*/ 0 w 258"/>
                    <a:gd name="T5" fmla="*/ 0 h 415"/>
                    <a:gd name="T6" fmla="*/ 0 w 258"/>
                    <a:gd name="T7" fmla="*/ 0 h 415"/>
                    <a:gd name="T8" fmla="*/ 0 w 258"/>
                    <a:gd name="T9" fmla="*/ 0 h 415"/>
                    <a:gd name="T10" fmla="*/ 0 w 258"/>
                    <a:gd name="T11" fmla="*/ 0 h 415"/>
                    <a:gd name="T12" fmla="*/ 0 w 258"/>
                    <a:gd name="T13" fmla="*/ 0 h 415"/>
                    <a:gd name="T14" fmla="*/ 0 w 258"/>
                    <a:gd name="T15" fmla="*/ 0 h 415"/>
                    <a:gd name="T16" fmla="*/ 0 w 258"/>
                    <a:gd name="T17" fmla="*/ 0 h 415"/>
                    <a:gd name="T18" fmla="*/ 0 w 258"/>
                    <a:gd name="T19" fmla="*/ 0 h 415"/>
                    <a:gd name="T20" fmla="*/ 0 w 258"/>
                    <a:gd name="T21" fmla="*/ 0 h 415"/>
                    <a:gd name="T22" fmla="*/ 0 w 258"/>
                    <a:gd name="T23" fmla="*/ 0 h 415"/>
                    <a:gd name="T24" fmla="*/ 0 w 258"/>
                    <a:gd name="T25" fmla="*/ 0 h 415"/>
                    <a:gd name="T26" fmla="*/ 0 w 258"/>
                    <a:gd name="T27" fmla="*/ 0 h 415"/>
                    <a:gd name="T28" fmla="*/ 0 w 258"/>
                    <a:gd name="T29" fmla="*/ 0 h 415"/>
                    <a:gd name="T30" fmla="*/ 0 w 258"/>
                    <a:gd name="T31" fmla="*/ 0 h 415"/>
                    <a:gd name="T32" fmla="*/ 0 w 258"/>
                    <a:gd name="T33" fmla="*/ 0 h 415"/>
                    <a:gd name="T34" fmla="*/ 0 w 258"/>
                    <a:gd name="T35" fmla="*/ 0 h 415"/>
                    <a:gd name="T36" fmla="*/ 0 w 258"/>
                    <a:gd name="T37" fmla="*/ 0 h 415"/>
                    <a:gd name="T38" fmla="*/ 0 w 258"/>
                    <a:gd name="T39" fmla="*/ 0 h 415"/>
                    <a:gd name="T40" fmla="*/ 0 w 258"/>
                    <a:gd name="T41" fmla="*/ 0 h 415"/>
                    <a:gd name="T42" fmla="*/ 0 w 258"/>
                    <a:gd name="T43" fmla="*/ 0 h 415"/>
                    <a:gd name="T44" fmla="*/ 0 w 258"/>
                    <a:gd name="T45" fmla="*/ 0 h 415"/>
                    <a:gd name="T46" fmla="*/ 0 w 258"/>
                    <a:gd name="T47" fmla="*/ 0 h 415"/>
                    <a:gd name="T48" fmla="*/ 0 w 258"/>
                    <a:gd name="T49" fmla="*/ 0 h 415"/>
                    <a:gd name="T50" fmla="*/ 0 w 258"/>
                    <a:gd name="T51" fmla="*/ 0 h 415"/>
                    <a:gd name="T52" fmla="*/ 0 w 258"/>
                    <a:gd name="T53" fmla="*/ 0 h 415"/>
                    <a:gd name="T54" fmla="*/ 0 w 258"/>
                    <a:gd name="T55" fmla="*/ 0 h 415"/>
                    <a:gd name="T56" fmla="*/ 0 w 258"/>
                    <a:gd name="T57" fmla="*/ 0 h 415"/>
                    <a:gd name="T58" fmla="*/ 0 w 258"/>
                    <a:gd name="T59" fmla="*/ 0 h 415"/>
                    <a:gd name="T60" fmla="*/ 0 w 258"/>
                    <a:gd name="T61" fmla="*/ 0 h 415"/>
                    <a:gd name="T62" fmla="*/ 0 w 258"/>
                    <a:gd name="T63" fmla="*/ 0 h 415"/>
                    <a:gd name="T64" fmla="*/ 0 w 258"/>
                    <a:gd name="T65" fmla="*/ 0 h 415"/>
                    <a:gd name="T66" fmla="*/ 0 w 258"/>
                    <a:gd name="T67" fmla="*/ 0 h 415"/>
                    <a:gd name="T68" fmla="*/ 0 w 258"/>
                    <a:gd name="T69" fmla="*/ 0 h 415"/>
                    <a:gd name="T70" fmla="*/ 0 w 258"/>
                    <a:gd name="T71" fmla="*/ 0 h 415"/>
                    <a:gd name="T72" fmla="*/ 0 w 258"/>
                    <a:gd name="T73" fmla="*/ 0 h 415"/>
                    <a:gd name="T74" fmla="*/ 0 w 258"/>
                    <a:gd name="T75" fmla="*/ 0 h 415"/>
                    <a:gd name="T76" fmla="*/ 0 w 258"/>
                    <a:gd name="T77" fmla="*/ 0 h 415"/>
                    <a:gd name="T78" fmla="*/ 0 w 258"/>
                    <a:gd name="T79" fmla="*/ 0 h 415"/>
                    <a:gd name="T80" fmla="*/ 0 w 258"/>
                    <a:gd name="T81" fmla="*/ 0 h 415"/>
                    <a:gd name="T82" fmla="*/ 0 w 258"/>
                    <a:gd name="T83" fmla="*/ 0 h 415"/>
                    <a:gd name="T84" fmla="*/ 0 w 258"/>
                    <a:gd name="T85" fmla="*/ 0 h 41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58"/>
                    <a:gd name="T130" fmla="*/ 0 h 415"/>
                    <a:gd name="T131" fmla="*/ 258 w 258"/>
                    <a:gd name="T132" fmla="*/ 415 h 41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58" h="415">
                      <a:moveTo>
                        <a:pt x="164" y="390"/>
                      </a:moveTo>
                      <a:lnTo>
                        <a:pt x="149" y="309"/>
                      </a:lnTo>
                      <a:lnTo>
                        <a:pt x="146" y="238"/>
                      </a:lnTo>
                      <a:lnTo>
                        <a:pt x="154" y="177"/>
                      </a:lnTo>
                      <a:lnTo>
                        <a:pt x="168" y="125"/>
                      </a:lnTo>
                      <a:lnTo>
                        <a:pt x="188" y="82"/>
                      </a:lnTo>
                      <a:lnTo>
                        <a:pt x="210" y="46"/>
                      </a:lnTo>
                      <a:lnTo>
                        <a:pt x="235" y="19"/>
                      </a:lnTo>
                      <a:lnTo>
                        <a:pt x="258" y="0"/>
                      </a:lnTo>
                      <a:lnTo>
                        <a:pt x="228" y="12"/>
                      </a:lnTo>
                      <a:lnTo>
                        <a:pt x="198" y="25"/>
                      </a:lnTo>
                      <a:lnTo>
                        <a:pt x="170" y="41"/>
                      </a:lnTo>
                      <a:lnTo>
                        <a:pt x="143" y="59"/>
                      </a:lnTo>
                      <a:lnTo>
                        <a:pt x="118" y="80"/>
                      </a:lnTo>
                      <a:lnTo>
                        <a:pt x="94" y="104"/>
                      </a:lnTo>
                      <a:lnTo>
                        <a:pt x="72" y="129"/>
                      </a:lnTo>
                      <a:lnTo>
                        <a:pt x="52" y="158"/>
                      </a:lnTo>
                      <a:lnTo>
                        <a:pt x="43" y="171"/>
                      </a:lnTo>
                      <a:lnTo>
                        <a:pt x="36" y="186"/>
                      </a:lnTo>
                      <a:lnTo>
                        <a:pt x="28" y="201"/>
                      </a:lnTo>
                      <a:lnTo>
                        <a:pt x="21" y="214"/>
                      </a:lnTo>
                      <a:lnTo>
                        <a:pt x="15" y="229"/>
                      </a:lnTo>
                      <a:lnTo>
                        <a:pt x="9" y="244"/>
                      </a:lnTo>
                      <a:lnTo>
                        <a:pt x="5" y="259"/>
                      </a:lnTo>
                      <a:lnTo>
                        <a:pt x="0" y="274"/>
                      </a:lnTo>
                      <a:lnTo>
                        <a:pt x="15" y="286"/>
                      </a:lnTo>
                      <a:lnTo>
                        <a:pt x="28" y="301"/>
                      </a:lnTo>
                      <a:lnTo>
                        <a:pt x="43" y="315"/>
                      </a:lnTo>
                      <a:lnTo>
                        <a:pt x="55" y="333"/>
                      </a:lnTo>
                      <a:lnTo>
                        <a:pt x="67" y="353"/>
                      </a:lnTo>
                      <a:lnTo>
                        <a:pt x="79" y="373"/>
                      </a:lnTo>
                      <a:lnTo>
                        <a:pt x="90" y="394"/>
                      </a:lnTo>
                      <a:lnTo>
                        <a:pt x="98" y="415"/>
                      </a:lnTo>
                      <a:lnTo>
                        <a:pt x="106" y="412"/>
                      </a:lnTo>
                      <a:lnTo>
                        <a:pt x="113" y="409"/>
                      </a:lnTo>
                      <a:lnTo>
                        <a:pt x="121" y="406"/>
                      </a:lnTo>
                      <a:lnTo>
                        <a:pt x="130" y="402"/>
                      </a:lnTo>
                      <a:lnTo>
                        <a:pt x="137" y="399"/>
                      </a:lnTo>
                      <a:lnTo>
                        <a:pt x="146" y="396"/>
                      </a:lnTo>
                      <a:lnTo>
                        <a:pt x="154" y="393"/>
                      </a:lnTo>
                      <a:lnTo>
                        <a:pt x="162" y="390"/>
                      </a:lnTo>
                      <a:lnTo>
                        <a:pt x="164" y="39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05" name="Freeform 114">
                  <a:extLst>
                    <a:ext uri="{FF2B5EF4-FFF2-40B4-BE49-F238E27FC236}">
                      <a16:creationId xmlns:a16="http://schemas.microsoft.com/office/drawing/2014/main" id="{293B50B7-495C-6842-91A3-A873C6E619F4}"/>
                    </a:ext>
                  </a:extLst>
                </p:cNvPr>
                <p:cNvSpPr>
                  <a:spLocks/>
                </p:cNvSpPr>
                <p:nvPr/>
              </p:nvSpPr>
              <p:spPr bwMode="auto">
                <a:xfrm>
                  <a:off x="1477" y="2686"/>
                  <a:ext cx="170" cy="113"/>
                </a:xfrm>
                <a:custGeom>
                  <a:avLst/>
                  <a:gdLst>
                    <a:gd name="T0" fmla="*/ 0 w 510"/>
                    <a:gd name="T1" fmla="*/ 0 h 337"/>
                    <a:gd name="T2" fmla="*/ 0 w 510"/>
                    <a:gd name="T3" fmla="*/ 0 h 337"/>
                    <a:gd name="T4" fmla="*/ 0 w 510"/>
                    <a:gd name="T5" fmla="*/ 0 h 337"/>
                    <a:gd name="T6" fmla="*/ 0 w 510"/>
                    <a:gd name="T7" fmla="*/ 0 h 337"/>
                    <a:gd name="T8" fmla="*/ 0 w 510"/>
                    <a:gd name="T9" fmla="*/ 0 h 337"/>
                    <a:gd name="T10" fmla="*/ 0 w 510"/>
                    <a:gd name="T11" fmla="*/ 0 h 337"/>
                    <a:gd name="T12" fmla="*/ 0 w 510"/>
                    <a:gd name="T13" fmla="*/ 0 h 337"/>
                    <a:gd name="T14" fmla="*/ 0 w 510"/>
                    <a:gd name="T15" fmla="*/ 0 h 337"/>
                    <a:gd name="T16" fmla="*/ 0 w 510"/>
                    <a:gd name="T17" fmla="*/ 0 h 337"/>
                    <a:gd name="T18" fmla="*/ 0 w 510"/>
                    <a:gd name="T19" fmla="*/ 0 h 337"/>
                    <a:gd name="T20" fmla="*/ 0 w 510"/>
                    <a:gd name="T21" fmla="*/ 0 h 337"/>
                    <a:gd name="T22" fmla="*/ 0 w 510"/>
                    <a:gd name="T23" fmla="*/ 0 h 337"/>
                    <a:gd name="T24" fmla="*/ 0 w 510"/>
                    <a:gd name="T25" fmla="*/ 0 h 337"/>
                    <a:gd name="T26" fmla="*/ 0 w 510"/>
                    <a:gd name="T27" fmla="*/ 0 h 337"/>
                    <a:gd name="T28" fmla="*/ 0 w 510"/>
                    <a:gd name="T29" fmla="*/ 0 h 337"/>
                    <a:gd name="T30" fmla="*/ 0 w 510"/>
                    <a:gd name="T31" fmla="*/ 0 h 337"/>
                    <a:gd name="T32" fmla="*/ 0 w 510"/>
                    <a:gd name="T33" fmla="*/ 0 h 337"/>
                    <a:gd name="T34" fmla="*/ 0 w 510"/>
                    <a:gd name="T35" fmla="*/ 0 h 337"/>
                    <a:gd name="T36" fmla="*/ 0 w 510"/>
                    <a:gd name="T37" fmla="*/ 0 h 337"/>
                    <a:gd name="T38" fmla="*/ 0 w 510"/>
                    <a:gd name="T39" fmla="*/ 0 h 337"/>
                    <a:gd name="T40" fmla="*/ 0 w 510"/>
                    <a:gd name="T41" fmla="*/ 0 h 337"/>
                    <a:gd name="T42" fmla="*/ 0 w 510"/>
                    <a:gd name="T43" fmla="*/ 0 h 337"/>
                    <a:gd name="T44" fmla="*/ 0 w 510"/>
                    <a:gd name="T45" fmla="*/ 0 h 337"/>
                    <a:gd name="T46" fmla="*/ 0 w 510"/>
                    <a:gd name="T47" fmla="*/ 0 h 337"/>
                    <a:gd name="T48" fmla="*/ 0 w 510"/>
                    <a:gd name="T49" fmla="*/ 0 h 337"/>
                    <a:gd name="T50" fmla="*/ 0 w 510"/>
                    <a:gd name="T51" fmla="*/ 0 h 337"/>
                    <a:gd name="T52" fmla="*/ 0 w 510"/>
                    <a:gd name="T53" fmla="*/ 0 h 337"/>
                    <a:gd name="T54" fmla="*/ 0 w 510"/>
                    <a:gd name="T55" fmla="*/ 0 h 337"/>
                    <a:gd name="T56" fmla="*/ 0 w 510"/>
                    <a:gd name="T57" fmla="*/ 0 h 337"/>
                    <a:gd name="T58" fmla="*/ 0 w 510"/>
                    <a:gd name="T59" fmla="*/ 0 h 337"/>
                    <a:gd name="T60" fmla="*/ 0 w 510"/>
                    <a:gd name="T61" fmla="*/ 0 h 337"/>
                    <a:gd name="T62" fmla="*/ 0 w 510"/>
                    <a:gd name="T63" fmla="*/ 0 h 337"/>
                    <a:gd name="T64" fmla="*/ 0 w 510"/>
                    <a:gd name="T65" fmla="*/ 0 h 337"/>
                    <a:gd name="T66" fmla="*/ 0 w 510"/>
                    <a:gd name="T67" fmla="*/ 0 h 337"/>
                    <a:gd name="T68" fmla="*/ 0 w 510"/>
                    <a:gd name="T69" fmla="*/ 0 h 337"/>
                    <a:gd name="T70" fmla="*/ 0 w 510"/>
                    <a:gd name="T71" fmla="*/ 0 h 337"/>
                    <a:gd name="T72" fmla="*/ 0 w 510"/>
                    <a:gd name="T73" fmla="*/ 0 h 337"/>
                    <a:gd name="T74" fmla="*/ 0 w 510"/>
                    <a:gd name="T75" fmla="*/ 0 h 337"/>
                    <a:gd name="T76" fmla="*/ 0 w 510"/>
                    <a:gd name="T77" fmla="*/ 0 h 337"/>
                    <a:gd name="T78" fmla="*/ 0 w 510"/>
                    <a:gd name="T79" fmla="*/ 0 h 337"/>
                    <a:gd name="T80" fmla="*/ 0 w 510"/>
                    <a:gd name="T81" fmla="*/ 0 h 337"/>
                    <a:gd name="T82" fmla="*/ 0 w 510"/>
                    <a:gd name="T83" fmla="*/ 0 h 337"/>
                    <a:gd name="T84" fmla="*/ 0 w 510"/>
                    <a:gd name="T85" fmla="*/ 0 h 337"/>
                    <a:gd name="T86" fmla="*/ 0 w 510"/>
                    <a:gd name="T87" fmla="*/ 0 h 337"/>
                    <a:gd name="T88" fmla="*/ 0 w 510"/>
                    <a:gd name="T89" fmla="*/ 0 h 337"/>
                    <a:gd name="T90" fmla="*/ 0 w 510"/>
                    <a:gd name="T91" fmla="*/ 0 h 337"/>
                    <a:gd name="T92" fmla="*/ 0 w 510"/>
                    <a:gd name="T93" fmla="*/ 0 h 337"/>
                    <a:gd name="T94" fmla="*/ 0 w 510"/>
                    <a:gd name="T95" fmla="*/ 0 h 337"/>
                    <a:gd name="T96" fmla="*/ 0 w 510"/>
                    <a:gd name="T97" fmla="*/ 0 h 337"/>
                    <a:gd name="T98" fmla="*/ 0 w 510"/>
                    <a:gd name="T99" fmla="*/ 0 h 33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510"/>
                    <a:gd name="T151" fmla="*/ 0 h 337"/>
                    <a:gd name="T152" fmla="*/ 510 w 510"/>
                    <a:gd name="T153" fmla="*/ 337 h 33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510" h="337">
                      <a:moveTo>
                        <a:pt x="0" y="33"/>
                      </a:moveTo>
                      <a:lnTo>
                        <a:pt x="15" y="73"/>
                      </a:lnTo>
                      <a:lnTo>
                        <a:pt x="33" y="111"/>
                      </a:lnTo>
                      <a:lnTo>
                        <a:pt x="52" y="146"/>
                      </a:lnTo>
                      <a:lnTo>
                        <a:pt x="75" y="178"/>
                      </a:lnTo>
                      <a:lnTo>
                        <a:pt x="98" y="206"/>
                      </a:lnTo>
                      <a:lnTo>
                        <a:pt x="124" y="231"/>
                      </a:lnTo>
                      <a:lnTo>
                        <a:pt x="151" y="255"/>
                      </a:lnTo>
                      <a:lnTo>
                        <a:pt x="177" y="274"/>
                      </a:lnTo>
                      <a:lnTo>
                        <a:pt x="203" y="291"/>
                      </a:lnTo>
                      <a:lnTo>
                        <a:pt x="230" y="306"/>
                      </a:lnTo>
                      <a:lnTo>
                        <a:pt x="255" y="318"/>
                      </a:lnTo>
                      <a:lnTo>
                        <a:pt x="280" y="327"/>
                      </a:lnTo>
                      <a:lnTo>
                        <a:pt x="303" y="333"/>
                      </a:lnTo>
                      <a:lnTo>
                        <a:pt x="323" y="336"/>
                      </a:lnTo>
                      <a:lnTo>
                        <a:pt x="341" y="337"/>
                      </a:lnTo>
                      <a:lnTo>
                        <a:pt x="358" y="336"/>
                      </a:lnTo>
                      <a:lnTo>
                        <a:pt x="378" y="324"/>
                      </a:lnTo>
                      <a:lnTo>
                        <a:pt x="399" y="310"/>
                      </a:lnTo>
                      <a:lnTo>
                        <a:pt x="420" y="294"/>
                      </a:lnTo>
                      <a:lnTo>
                        <a:pt x="441" y="277"/>
                      </a:lnTo>
                      <a:lnTo>
                        <a:pt x="459" y="260"/>
                      </a:lnTo>
                      <a:lnTo>
                        <a:pt x="478" y="240"/>
                      </a:lnTo>
                      <a:lnTo>
                        <a:pt x="495" y="221"/>
                      </a:lnTo>
                      <a:lnTo>
                        <a:pt x="510" y="200"/>
                      </a:lnTo>
                      <a:lnTo>
                        <a:pt x="492" y="209"/>
                      </a:lnTo>
                      <a:lnTo>
                        <a:pt x="471" y="218"/>
                      </a:lnTo>
                      <a:lnTo>
                        <a:pt x="446" y="224"/>
                      </a:lnTo>
                      <a:lnTo>
                        <a:pt x="419" y="227"/>
                      </a:lnTo>
                      <a:lnTo>
                        <a:pt x="389" y="228"/>
                      </a:lnTo>
                      <a:lnTo>
                        <a:pt x="359" y="227"/>
                      </a:lnTo>
                      <a:lnTo>
                        <a:pt x="328" y="222"/>
                      </a:lnTo>
                      <a:lnTo>
                        <a:pt x="297" y="213"/>
                      </a:lnTo>
                      <a:lnTo>
                        <a:pt x="265" y="203"/>
                      </a:lnTo>
                      <a:lnTo>
                        <a:pt x="234" y="188"/>
                      </a:lnTo>
                      <a:lnTo>
                        <a:pt x="206" y="169"/>
                      </a:lnTo>
                      <a:lnTo>
                        <a:pt x="179" y="145"/>
                      </a:lnTo>
                      <a:lnTo>
                        <a:pt x="154" y="117"/>
                      </a:lnTo>
                      <a:lnTo>
                        <a:pt x="133" y="82"/>
                      </a:lnTo>
                      <a:lnTo>
                        <a:pt x="115" y="44"/>
                      </a:lnTo>
                      <a:lnTo>
                        <a:pt x="101" y="0"/>
                      </a:lnTo>
                      <a:lnTo>
                        <a:pt x="88" y="5"/>
                      </a:lnTo>
                      <a:lnTo>
                        <a:pt x="76" y="8"/>
                      </a:lnTo>
                      <a:lnTo>
                        <a:pt x="63" y="12"/>
                      </a:lnTo>
                      <a:lnTo>
                        <a:pt x="51" y="17"/>
                      </a:lnTo>
                      <a:lnTo>
                        <a:pt x="37" y="20"/>
                      </a:lnTo>
                      <a:lnTo>
                        <a:pt x="25" y="24"/>
                      </a:lnTo>
                      <a:lnTo>
                        <a:pt x="14" y="29"/>
                      </a:lnTo>
                      <a:lnTo>
                        <a:pt x="2" y="33"/>
                      </a:lnTo>
                      <a:lnTo>
                        <a:pt x="0" y="33"/>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06" name="Freeform 115">
                  <a:extLst>
                    <a:ext uri="{FF2B5EF4-FFF2-40B4-BE49-F238E27FC236}">
                      <a16:creationId xmlns:a16="http://schemas.microsoft.com/office/drawing/2014/main" id="{92BA7602-36D3-9045-A860-E17B304B8086}"/>
                    </a:ext>
                  </a:extLst>
                </p:cNvPr>
                <p:cNvSpPr>
                  <a:spLocks/>
                </p:cNvSpPr>
                <p:nvPr/>
              </p:nvSpPr>
              <p:spPr bwMode="auto">
                <a:xfrm>
                  <a:off x="1470" y="2553"/>
                  <a:ext cx="111" cy="132"/>
                </a:xfrm>
                <a:custGeom>
                  <a:avLst/>
                  <a:gdLst>
                    <a:gd name="T0" fmla="*/ 0 w 331"/>
                    <a:gd name="T1" fmla="*/ 0 h 396"/>
                    <a:gd name="T2" fmla="*/ 0 w 331"/>
                    <a:gd name="T3" fmla="*/ 0 h 396"/>
                    <a:gd name="T4" fmla="*/ 0 w 331"/>
                    <a:gd name="T5" fmla="*/ 0 h 396"/>
                    <a:gd name="T6" fmla="*/ 0 w 331"/>
                    <a:gd name="T7" fmla="*/ 0 h 396"/>
                    <a:gd name="T8" fmla="*/ 0 w 331"/>
                    <a:gd name="T9" fmla="*/ 0 h 396"/>
                    <a:gd name="T10" fmla="*/ 0 w 331"/>
                    <a:gd name="T11" fmla="*/ 0 h 396"/>
                    <a:gd name="T12" fmla="*/ 0 w 331"/>
                    <a:gd name="T13" fmla="*/ 0 h 396"/>
                    <a:gd name="T14" fmla="*/ 0 w 331"/>
                    <a:gd name="T15" fmla="*/ 0 h 396"/>
                    <a:gd name="T16" fmla="*/ 0 w 331"/>
                    <a:gd name="T17" fmla="*/ 0 h 396"/>
                    <a:gd name="T18" fmla="*/ 0 w 331"/>
                    <a:gd name="T19" fmla="*/ 0 h 396"/>
                    <a:gd name="T20" fmla="*/ 0 w 331"/>
                    <a:gd name="T21" fmla="*/ 0 h 396"/>
                    <a:gd name="T22" fmla="*/ 0 w 331"/>
                    <a:gd name="T23" fmla="*/ 0 h 396"/>
                    <a:gd name="T24" fmla="*/ 0 w 331"/>
                    <a:gd name="T25" fmla="*/ 0 h 396"/>
                    <a:gd name="T26" fmla="*/ 0 w 331"/>
                    <a:gd name="T27" fmla="*/ 0 h 396"/>
                    <a:gd name="T28" fmla="*/ 0 w 331"/>
                    <a:gd name="T29" fmla="*/ 0 h 396"/>
                    <a:gd name="T30" fmla="*/ 0 w 331"/>
                    <a:gd name="T31" fmla="*/ 0 h 396"/>
                    <a:gd name="T32" fmla="*/ 0 w 331"/>
                    <a:gd name="T33" fmla="*/ 0 h 396"/>
                    <a:gd name="T34" fmla="*/ 0 w 331"/>
                    <a:gd name="T35" fmla="*/ 0 h 396"/>
                    <a:gd name="T36" fmla="*/ 0 w 331"/>
                    <a:gd name="T37" fmla="*/ 0 h 396"/>
                    <a:gd name="T38" fmla="*/ 0 w 331"/>
                    <a:gd name="T39" fmla="*/ 0 h 396"/>
                    <a:gd name="T40" fmla="*/ 0 w 331"/>
                    <a:gd name="T41" fmla="*/ 0 h 396"/>
                    <a:gd name="T42" fmla="*/ 0 w 331"/>
                    <a:gd name="T43" fmla="*/ 0 h 396"/>
                    <a:gd name="T44" fmla="*/ 0 w 331"/>
                    <a:gd name="T45" fmla="*/ 0 h 396"/>
                    <a:gd name="T46" fmla="*/ 0 w 331"/>
                    <a:gd name="T47" fmla="*/ 0 h 396"/>
                    <a:gd name="T48" fmla="*/ 0 w 331"/>
                    <a:gd name="T49" fmla="*/ 0 h 396"/>
                    <a:gd name="T50" fmla="*/ 0 w 331"/>
                    <a:gd name="T51" fmla="*/ 0 h 396"/>
                    <a:gd name="T52" fmla="*/ 0 w 331"/>
                    <a:gd name="T53" fmla="*/ 0 h 396"/>
                    <a:gd name="T54" fmla="*/ 0 w 331"/>
                    <a:gd name="T55" fmla="*/ 0 h 396"/>
                    <a:gd name="T56" fmla="*/ 0 w 331"/>
                    <a:gd name="T57" fmla="*/ 0 h 396"/>
                    <a:gd name="T58" fmla="*/ 0 w 331"/>
                    <a:gd name="T59" fmla="*/ 0 h 396"/>
                    <a:gd name="T60" fmla="*/ 0 w 331"/>
                    <a:gd name="T61" fmla="*/ 0 h 396"/>
                    <a:gd name="T62" fmla="*/ 0 w 331"/>
                    <a:gd name="T63" fmla="*/ 0 h 396"/>
                    <a:gd name="T64" fmla="*/ 0 w 331"/>
                    <a:gd name="T65" fmla="*/ 0 h 396"/>
                    <a:gd name="T66" fmla="*/ 0 w 331"/>
                    <a:gd name="T67" fmla="*/ 0 h 396"/>
                    <a:gd name="T68" fmla="*/ 0 w 331"/>
                    <a:gd name="T69" fmla="*/ 0 h 396"/>
                    <a:gd name="T70" fmla="*/ 0 w 331"/>
                    <a:gd name="T71" fmla="*/ 0 h 396"/>
                    <a:gd name="T72" fmla="*/ 0 w 331"/>
                    <a:gd name="T73" fmla="*/ 0 h 396"/>
                    <a:gd name="T74" fmla="*/ 0 w 331"/>
                    <a:gd name="T75" fmla="*/ 0 h 396"/>
                    <a:gd name="T76" fmla="*/ 0 w 331"/>
                    <a:gd name="T77" fmla="*/ 0 h 396"/>
                    <a:gd name="T78" fmla="*/ 0 w 331"/>
                    <a:gd name="T79" fmla="*/ 0 h 396"/>
                    <a:gd name="T80" fmla="*/ 0 w 331"/>
                    <a:gd name="T81" fmla="*/ 0 h 39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31"/>
                    <a:gd name="T124" fmla="*/ 0 h 396"/>
                    <a:gd name="T125" fmla="*/ 331 w 331"/>
                    <a:gd name="T126" fmla="*/ 396 h 39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31" h="396">
                      <a:moveTo>
                        <a:pt x="115" y="364"/>
                      </a:moveTo>
                      <a:lnTo>
                        <a:pt x="111" y="329"/>
                      </a:lnTo>
                      <a:lnTo>
                        <a:pt x="111" y="297"/>
                      </a:lnTo>
                      <a:lnTo>
                        <a:pt x="112" y="264"/>
                      </a:lnTo>
                      <a:lnTo>
                        <a:pt x="116" y="234"/>
                      </a:lnTo>
                      <a:lnTo>
                        <a:pt x="124" y="206"/>
                      </a:lnTo>
                      <a:lnTo>
                        <a:pt x="134" y="179"/>
                      </a:lnTo>
                      <a:lnTo>
                        <a:pt x="146" y="154"/>
                      </a:lnTo>
                      <a:lnTo>
                        <a:pt x="160" y="130"/>
                      </a:lnTo>
                      <a:lnTo>
                        <a:pt x="176" y="109"/>
                      </a:lnTo>
                      <a:lnTo>
                        <a:pt x="194" y="90"/>
                      </a:lnTo>
                      <a:lnTo>
                        <a:pt x="213" y="72"/>
                      </a:lnTo>
                      <a:lnTo>
                        <a:pt x="234" y="58"/>
                      </a:lnTo>
                      <a:lnTo>
                        <a:pt x="257" y="46"/>
                      </a:lnTo>
                      <a:lnTo>
                        <a:pt x="280" y="36"/>
                      </a:lnTo>
                      <a:lnTo>
                        <a:pt x="306" y="30"/>
                      </a:lnTo>
                      <a:lnTo>
                        <a:pt x="331" y="26"/>
                      </a:lnTo>
                      <a:lnTo>
                        <a:pt x="304" y="17"/>
                      </a:lnTo>
                      <a:lnTo>
                        <a:pt x="277" y="9"/>
                      </a:lnTo>
                      <a:lnTo>
                        <a:pt x="251" y="5"/>
                      </a:lnTo>
                      <a:lnTo>
                        <a:pt x="224" y="2"/>
                      </a:lnTo>
                      <a:lnTo>
                        <a:pt x="197" y="0"/>
                      </a:lnTo>
                      <a:lnTo>
                        <a:pt x="169" y="2"/>
                      </a:lnTo>
                      <a:lnTo>
                        <a:pt x="142" y="5"/>
                      </a:lnTo>
                      <a:lnTo>
                        <a:pt x="115" y="9"/>
                      </a:lnTo>
                      <a:lnTo>
                        <a:pt x="93" y="29"/>
                      </a:lnTo>
                      <a:lnTo>
                        <a:pt x="67" y="55"/>
                      </a:lnTo>
                      <a:lnTo>
                        <a:pt x="45" y="91"/>
                      </a:lnTo>
                      <a:lnTo>
                        <a:pt x="24" y="134"/>
                      </a:lnTo>
                      <a:lnTo>
                        <a:pt x="8" y="186"/>
                      </a:lnTo>
                      <a:lnTo>
                        <a:pt x="0" y="248"/>
                      </a:lnTo>
                      <a:lnTo>
                        <a:pt x="0" y="318"/>
                      </a:lnTo>
                      <a:lnTo>
                        <a:pt x="14" y="396"/>
                      </a:lnTo>
                      <a:lnTo>
                        <a:pt x="26" y="392"/>
                      </a:lnTo>
                      <a:lnTo>
                        <a:pt x="38" y="389"/>
                      </a:lnTo>
                      <a:lnTo>
                        <a:pt x="49" y="385"/>
                      </a:lnTo>
                      <a:lnTo>
                        <a:pt x="63" y="380"/>
                      </a:lnTo>
                      <a:lnTo>
                        <a:pt x="75" y="376"/>
                      </a:lnTo>
                      <a:lnTo>
                        <a:pt x="88" y="371"/>
                      </a:lnTo>
                      <a:lnTo>
                        <a:pt x="102" y="368"/>
                      </a:lnTo>
                      <a:lnTo>
                        <a:pt x="115" y="364"/>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7648" name="Group 116">
                <a:extLst>
                  <a:ext uri="{FF2B5EF4-FFF2-40B4-BE49-F238E27FC236}">
                    <a16:creationId xmlns:a16="http://schemas.microsoft.com/office/drawing/2014/main" id="{CB6C3F83-BD0C-FB42-9737-D6F7FA9657B1}"/>
                  </a:ext>
                </a:extLst>
              </p:cNvPr>
              <p:cNvGrpSpPr>
                <a:grpSpLocks/>
              </p:cNvGrpSpPr>
              <p:nvPr/>
            </p:nvGrpSpPr>
            <p:grpSpPr bwMode="auto">
              <a:xfrm>
                <a:off x="3600" y="720"/>
                <a:ext cx="281" cy="280"/>
                <a:chOff x="1392" y="2544"/>
                <a:chExt cx="281" cy="280"/>
              </a:xfrm>
            </p:grpSpPr>
            <p:sp>
              <p:nvSpPr>
                <p:cNvPr id="17689" name="Freeform 117">
                  <a:extLst>
                    <a:ext uri="{FF2B5EF4-FFF2-40B4-BE49-F238E27FC236}">
                      <a16:creationId xmlns:a16="http://schemas.microsoft.com/office/drawing/2014/main" id="{C347AE4B-4B5B-314D-8F20-94B44DA735B2}"/>
                    </a:ext>
                  </a:extLst>
                </p:cNvPr>
                <p:cNvSpPr>
                  <a:spLocks/>
                </p:cNvSpPr>
                <p:nvPr/>
              </p:nvSpPr>
              <p:spPr bwMode="auto">
                <a:xfrm>
                  <a:off x="1392" y="2544"/>
                  <a:ext cx="281" cy="280"/>
                </a:xfrm>
                <a:custGeom>
                  <a:avLst/>
                  <a:gdLst>
                    <a:gd name="T0" fmla="*/ 0 w 843"/>
                    <a:gd name="T1" fmla="*/ 0 h 840"/>
                    <a:gd name="T2" fmla="*/ 0 w 843"/>
                    <a:gd name="T3" fmla="*/ 0 h 840"/>
                    <a:gd name="T4" fmla="*/ 0 w 843"/>
                    <a:gd name="T5" fmla="*/ 0 h 840"/>
                    <a:gd name="T6" fmla="*/ 0 w 843"/>
                    <a:gd name="T7" fmla="*/ 0 h 840"/>
                    <a:gd name="T8" fmla="*/ 0 w 843"/>
                    <a:gd name="T9" fmla="*/ 0 h 840"/>
                    <a:gd name="T10" fmla="*/ 0 w 843"/>
                    <a:gd name="T11" fmla="*/ 0 h 840"/>
                    <a:gd name="T12" fmla="*/ 0 w 843"/>
                    <a:gd name="T13" fmla="*/ 0 h 840"/>
                    <a:gd name="T14" fmla="*/ 0 w 843"/>
                    <a:gd name="T15" fmla="*/ 0 h 840"/>
                    <a:gd name="T16" fmla="*/ 0 w 843"/>
                    <a:gd name="T17" fmla="*/ 0 h 840"/>
                    <a:gd name="T18" fmla="*/ 0 w 843"/>
                    <a:gd name="T19" fmla="*/ 0 h 840"/>
                    <a:gd name="T20" fmla="*/ 0 w 843"/>
                    <a:gd name="T21" fmla="*/ 0 h 840"/>
                    <a:gd name="T22" fmla="*/ 0 w 843"/>
                    <a:gd name="T23" fmla="*/ 0 h 840"/>
                    <a:gd name="T24" fmla="*/ 0 w 843"/>
                    <a:gd name="T25" fmla="*/ 0 h 840"/>
                    <a:gd name="T26" fmla="*/ 0 w 843"/>
                    <a:gd name="T27" fmla="*/ 0 h 840"/>
                    <a:gd name="T28" fmla="*/ 0 w 843"/>
                    <a:gd name="T29" fmla="*/ 0 h 840"/>
                    <a:gd name="T30" fmla="*/ 0 w 843"/>
                    <a:gd name="T31" fmla="*/ 0 h 840"/>
                    <a:gd name="T32" fmla="*/ 0 w 843"/>
                    <a:gd name="T33" fmla="*/ 0 h 840"/>
                    <a:gd name="T34" fmla="*/ 0 w 843"/>
                    <a:gd name="T35" fmla="*/ 0 h 840"/>
                    <a:gd name="T36" fmla="*/ 0 w 843"/>
                    <a:gd name="T37" fmla="*/ 0 h 840"/>
                    <a:gd name="T38" fmla="*/ 0 w 843"/>
                    <a:gd name="T39" fmla="*/ 0 h 840"/>
                    <a:gd name="T40" fmla="*/ 0 w 843"/>
                    <a:gd name="T41" fmla="*/ 0 h 840"/>
                    <a:gd name="T42" fmla="*/ 0 w 843"/>
                    <a:gd name="T43" fmla="*/ 0 h 840"/>
                    <a:gd name="T44" fmla="*/ 0 w 843"/>
                    <a:gd name="T45" fmla="*/ 0 h 840"/>
                    <a:gd name="T46" fmla="*/ 0 w 843"/>
                    <a:gd name="T47" fmla="*/ 0 h 840"/>
                    <a:gd name="T48" fmla="*/ 0 w 843"/>
                    <a:gd name="T49" fmla="*/ 0 h 840"/>
                    <a:gd name="T50" fmla="*/ 0 w 843"/>
                    <a:gd name="T51" fmla="*/ 0 h 840"/>
                    <a:gd name="T52" fmla="*/ 0 w 843"/>
                    <a:gd name="T53" fmla="*/ 0 h 840"/>
                    <a:gd name="T54" fmla="*/ 0 w 843"/>
                    <a:gd name="T55" fmla="*/ 0 h 840"/>
                    <a:gd name="T56" fmla="*/ 0 w 843"/>
                    <a:gd name="T57" fmla="*/ 0 h 840"/>
                    <a:gd name="T58" fmla="*/ 0 w 843"/>
                    <a:gd name="T59" fmla="*/ 0 h 840"/>
                    <a:gd name="T60" fmla="*/ 0 w 843"/>
                    <a:gd name="T61" fmla="*/ 0 h 840"/>
                    <a:gd name="T62" fmla="*/ 0 w 843"/>
                    <a:gd name="T63" fmla="*/ 0 h 84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43"/>
                    <a:gd name="T97" fmla="*/ 0 h 840"/>
                    <a:gd name="T98" fmla="*/ 843 w 843"/>
                    <a:gd name="T99" fmla="*/ 840 h 84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43" h="840">
                      <a:moveTo>
                        <a:pt x="422" y="840"/>
                      </a:moveTo>
                      <a:lnTo>
                        <a:pt x="465" y="839"/>
                      </a:lnTo>
                      <a:lnTo>
                        <a:pt x="506" y="831"/>
                      </a:lnTo>
                      <a:lnTo>
                        <a:pt x="547" y="821"/>
                      </a:lnTo>
                      <a:lnTo>
                        <a:pt x="585" y="807"/>
                      </a:lnTo>
                      <a:lnTo>
                        <a:pt x="623" y="789"/>
                      </a:lnTo>
                      <a:lnTo>
                        <a:pt x="658" y="769"/>
                      </a:lnTo>
                      <a:lnTo>
                        <a:pt x="690" y="745"/>
                      </a:lnTo>
                      <a:lnTo>
                        <a:pt x="719" y="716"/>
                      </a:lnTo>
                      <a:lnTo>
                        <a:pt x="748" y="687"/>
                      </a:lnTo>
                      <a:lnTo>
                        <a:pt x="772" y="655"/>
                      </a:lnTo>
                      <a:lnTo>
                        <a:pt x="792" y="621"/>
                      </a:lnTo>
                      <a:lnTo>
                        <a:pt x="810" y="584"/>
                      </a:lnTo>
                      <a:lnTo>
                        <a:pt x="824" y="545"/>
                      </a:lnTo>
                      <a:lnTo>
                        <a:pt x="834" y="505"/>
                      </a:lnTo>
                      <a:lnTo>
                        <a:pt x="842" y="463"/>
                      </a:lnTo>
                      <a:lnTo>
                        <a:pt x="843" y="420"/>
                      </a:lnTo>
                      <a:lnTo>
                        <a:pt x="842" y="377"/>
                      </a:lnTo>
                      <a:lnTo>
                        <a:pt x="834" y="335"/>
                      </a:lnTo>
                      <a:lnTo>
                        <a:pt x="824" y="295"/>
                      </a:lnTo>
                      <a:lnTo>
                        <a:pt x="810" y="256"/>
                      </a:lnTo>
                      <a:lnTo>
                        <a:pt x="792" y="219"/>
                      </a:lnTo>
                      <a:lnTo>
                        <a:pt x="772" y="185"/>
                      </a:lnTo>
                      <a:lnTo>
                        <a:pt x="748" y="153"/>
                      </a:lnTo>
                      <a:lnTo>
                        <a:pt x="719" y="122"/>
                      </a:lnTo>
                      <a:lnTo>
                        <a:pt x="690" y="95"/>
                      </a:lnTo>
                      <a:lnTo>
                        <a:pt x="658" y="71"/>
                      </a:lnTo>
                      <a:lnTo>
                        <a:pt x="623" y="51"/>
                      </a:lnTo>
                      <a:lnTo>
                        <a:pt x="585" y="33"/>
                      </a:lnTo>
                      <a:lnTo>
                        <a:pt x="547" y="19"/>
                      </a:lnTo>
                      <a:lnTo>
                        <a:pt x="506" y="9"/>
                      </a:lnTo>
                      <a:lnTo>
                        <a:pt x="465" y="1"/>
                      </a:lnTo>
                      <a:lnTo>
                        <a:pt x="422" y="0"/>
                      </a:lnTo>
                      <a:lnTo>
                        <a:pt x="378" y="1"/>
                      </a:lnTo>
                      <a:lnTo>
                        <a:pt x="337" y="9"/>
                      </a:lnTo>
                      <a:lnTo>
                        <a:pt x="296" y="19"/>
                      </a:lnTo>
                      <a:lnTo>
                        <a:pt x="258" y="33"/>
                      </a:lnTo>
                      <a:lnTo>
                        <a:pt x="220" y="51"/>
                      </a:lnTo>
                      <a:lnTo>
                        <a:pt x="186" y="71"/>
                      </a:lnTo>
                      <a:lnTo>
                        <a:pt x="153" y="95"/>
                      </a:lnTo>
                      <a:lnTo>
                        <a:pt x="124" y="122"/>
                      </a:lnTo>
                      <a:lnTo>
                        <a:pt x="97" y="153"/>
                      </a:lnTo>
                      <a:lnTo>
                        <a:pt x="71" y="185"/>
                      </a:lnTo>
                      <a:lnTo>
                        <a:pt x="51" y="219"/>
                      </a:lnTo>
                      <a:lnTo>
                        <a:pt x="33" y="256"/>
                      </a:lnTo>
                      <a:lnTo>
                        <a:pt x="19" y="295"/>
                      </a:lnTo>
                      <a:lnTo>
                        <a:pt x="9" y="335"/>
                      </a:lnTo>
                      <a:lnTo>
                        <a:pt x="1" y="377"/>
                      </a:lnTo>
                      <a:lnTo>
                        <a:pt x="0" y="420"/>
                      </a:lnTo>
                      <a:lnTo>
                        <a:pt x="1" y="463"/>
                      </a:lnTo>
                      <a:lnTo>
                        <a:pt x="9" y="505"/>
                      </a:lnTo>
                      <a:lnTo>
                        <a:pt x="19" y="545"/>
                      </a:lnTo>
                      <a:lnTo>
                        <a:pt x="33" y="584"/>
                      </a:lnTo>
                      <a:lnTo>
                        <a:pt x="51" y="621"/>
                      </a:lnTo>
                      <a:lnTo>
                        <a:pt x="71" y="655"/>
                      </a:lnTo>
                      <a:lnTo>
                        <a:pt x="97" y="687"/>
                      </a:lnTo>
                      <a:lnTo>
                        <a:pt x="124" y="716"/>
                      </a:lnTo>
                      <a:lnTo>
                        <a:pt x="153" y="745"/>
                      </a:lnTo>
                      <a:lnTo>
                        <a:pt x="186" y="769"/>
                      </a:lnTo>
                      <a:lnTo>
                        <a:pt x="220" y="789"/>
                      </a:lnTo>
                      <a:lnTo>
                        <a:pt x="258" y="807"/>
                      </a:lnTo>
                      <a:lnTo>
                        <a:pt x="296" y="821"/>
                      </a:lnTo>
                      <a:lnTo>
                        <a:pt x="337" y="831"/>
                      </a:lnTo>
                      <a:lnTo>
                        <a:pt x="378" y="839"/>
                      </a:lnTo>
                      <a:lnTo>
                        <a:pt x="422" y="84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90" name="Freeform 118">
                  <a:extLst>
                    <a:ext uri="{FF2B5EF4-FFF2-40B4-BE49-F238E27FC236}">
                      <a16:creationId xmlns:a16="http://schemas.microsoft.com/office/drawing/2014/main" id="{4AC4EBFE-EED0-3A4F-9B75-EF517311B4EC}"/>
                    </a:ext>
                  </a:extLst>
                </p:cNvPr>
                <p:cNvSpPr>
                  <a:spLocks/>
                </p:cNvSpPr>
                <p:nvPr/>
              </p:nvSpPr>
              <p:spPr bwMode="auto">
                <a:xfrm>
                  <a:off x="1523" y="2654"/>
                  <a:ext cx="142" cy="99"/>
                </a:xfrm>
                <a:custGeom>
                  <a:avLst/>
                  <a:gdLst>
                    <a:gd name="T0" fmla="*/ 0 w 426"/>
                    <a:gd name="T1" fmla="*/ 0 h 296"/>
                    <a:gd name="T2" fmla="*/ 0 w 426"/>
                    <a:gd name="T3" fmla="*/ 0 h 296"/>
                    <a:gd name="T4" fmla="*/ 0 w 426"/>
                    <a:gd name="T5" fmla="*/ 0 h 296"/>
                    <a:gd name="T6" fmla="*/ 0 w 426"/>
                    <a:gd name="T7" fmla="*/ 0 h 296"/>
                    <a:gd name="T8" fmla="*/ 0 w 426"/>
                    <a:gd name="T9" fmla="*/ 0 h 296"/>
                    <a:gd name="T10" fmla="*/ 0 w 426"/>
                    <a:gd name="T11" fmla="*/ 0 h 296"/>
                    <a:gd name="T12" fmla="*/ 0 w 426"/>
                    <a:gd name="T13" fmla="*/ 0 h 296"/>
                    <a:gd name="T14" fmla="*/ 0 w 426"/>
                    <a:gd name="T15" fmla="*/ 0 h 296"/>
                    <a:gd name="T16" fmla="*/ 0 w 426"/>
                    <a:gd name="T17" fmla="*/ 0 h 296"/>
                    <a:gd name="T18" fmla="*/ 0 w 426"/>
                    <a:gd name="T19" fmla="*/ 0 h 296"/>
                    <a:gd name="T20" fmla="*/ 0 w 426"/>
                    <a:gd name="T21" fmla="*/ 0 h 296"/>
                    <a:gd name="T22" fmla="*/ 0 w 426"/>
                    <a:gd name="T23" fmla="*/ 0 h 296"/>
                    <a:gd name="T24" fmla="*/ 0 w 426"/>
                    <a:gd name="T25" fmla="*/ 0 h 296"/>
                    <a:gd name="T26" fmla="*/ 0 w 426"/>
                    <a:gd name="T27" fmla="*/ 0 h 296"/>
                    <a:gd name="T28" fmla="*/ 0 w 426"/>
                    <a:gd name="T29" fmla="*/ 0 h 296"/>
                    <a:gd name="T30" fmla="*/ 0 w 426"/>
                    <a:gd name="T31" fmla="*/ 0 h 296"/>
                    <a:gd name="T32" fmla="*/ 0 w 426"/>
                    <a:gd name="T33" fmla="*/ 0 h 296"/>
                    <a:gd name="T34" fmla="*/ 0 w 426"/>
                    <a:gd name="T35" fmla="*/ 0 h 296"/>
                    <a:gd name="T36" fmla="*/ 0 w 426"/>
                    <a:gd name="T37" fmla="*/ 0 h 296"/>
                    <a:gd name="T38" fmla="*/ 0 w 426"/>
                    <a:gd name="T39" fmla="*/ 0 h 296"/>
                    <a:gd name="T40" fmla="*/ 0 w 426"/>
                    <a:gd name="T41" fmla="*/ 0 h 296"/>
                    <a:gd name="T42" fmla="*/ 0 w 426"/>
                    <a:gd name="T43" fmla="*/ 0 h 296"/>
                    <a:gd name="T44" fmla="*/ 0 w 426"/>
                    <a:gd name="T45" fmla="*/ 0 h 296"/>
                    <a:gd name="T46" fmla="*/ 0 w 426"/>
                    <a:gd name="T47" fmla="*/ 0 h 296"/>
                    <a:gd name="T48" fmla="*/ 0 w 426"/>
                    <a:gd name="T49" fmla="*/ 0 h 296"/>
                    <a:gd name="T50" fmla="*/ 0 w 426"/>
                    <a:gd name="T51" fmla="*/ 0 h 296"/>
                    <a:gd name="T52" fmla="*/ 0 w 426"/>
                    <a:gd name="T53" fmla="*/ 0 h 296"/>
                    <a:gd name="T54" fmla="*/ 0 w 426"/>
                    <a:gd name="T55" fmla="*/ 0 h 296"/>
                    <a:gd name="T56" fmla="*/ 0 w 426"/>
                    <a:gd name="T57" fmla="*/ 0 h 296"/>
                    <a:gd name="T58" fmla="*/ 0 w 426"/>
                    <a:gd name="T59" fmla="*/ 0 h 296"/>
                    <a:gd name="T60" fmla="*/ 0 w 426"/>
                    <a:gd name="T61" fmla="*/ 0 h 296"/>
                    <a:gd name="T62" fmla="*/ 0 w 426"/>
                    <a:gd name="T63" fmla="*/ 0 h 296"/>
                    <a:gd name="T64" fmla="*/ 0 w 426"/>
                    <a:gd name="T65" fmla="*/ 0 h 296"/>
                    <a:gd name="T66" fmla="*/ 0 w 426"/>
                    <a:gd name="T67" fmla="*/ 0 h 296"/>
                    <a:gd name="T68" fmla="*/ 0 w 426"/>
                    <a:gd name="T69" fmla="*/ 0 h 296"/>
                    <a:gd name="T70" fmla="*/ 0 w 426"/>
                    <a:gd name="T71" fmla="*/ 0 h 296"/>
                    <a:gd name="T72" fmla="*/ 0 w 426"/>
                    <a:gd name="T73" fmla="*/ 0 h 296"/>
                    <a:gd name="T74" fmla="*/ 0 w 426"/>
                    <a:gd name="T75" fmla="*/ 0 h 296"/>
                    <a:gd name="T76" fmla="*/ 0 w 426"/>
                    <a:gd name="T77" fmla="*/ 0 h 296"/>
                    <a:gd name="T78" fmla="*/ 0 w 426"/>
                    <a:gd name="T79" fmla="*/ 0 h 296"/>
                    <a:gd name="T80" fmla="*/ 0 w 426"/>
                    <a:gd name="T81" fmla="*/ 0 h 296"/>
                    <a:gd name="T82" fmla="*/ 0 w 426"/>
                    <a:gd name="T83" fmla="*/ 0 h 296"/>
                    <a:gd name="T84" fmla="*/ 0 w 426"/>
                    <a:gd name="T85" fmla="*/ 0 h 29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26"/>
                    <a:gd name="T130" fmla="*/ 0 h 296"/>
                    <a:gd name="T131" fmla="*/ 426 w 426"/>
                    <a:gd name="T132" fmla="*/ 296 h 29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26" h="296">
                      <a:moveTo>
                        <a:pt x="0" y="86"/>
                      </a:moveTo>
                      <a:lnTo>
                        <a:pt x="12" y="126"/>
                      </a:lnTo>
                      <a:lnTo>
                        <a:pt x="29" y="162"/>
                      </a:lnTo>
                      <a:lnTo>
                        <a:pt x="48" y="193"/>
                      </a:lnTo>
                      <a:lnTo>
                        <a:pt x="70" y="220"/>
                      </a:lnTo>
                      <a:lnTo>
                        <a:pt x="96" y="242"/>
                      </a:lnTo>
                      <a:lnTo>
                        <a:pt x="122" y="260"/>
                      </a:lnTo>
                      <a:lnTo>
                        <a:pt x="151" y="274"/>
                      </a:lnTo>
                      <a:lnTo>
                        <a:pt x="179" y="284"/>
                      </a:lnTo>
                      <a:lnTo>
                        <a:pt x="209" y="292"/>
                      </a:lnTo>
                      <a:lnTo>
                        <a:pt x="239" y="296"/>
                      </a:lnTo>
                      <a:lnTo>
                        <a:pt x="267" y="296"/>
                      </a:lnTo>
                      <a:lnTo>
                        <a:pt x="294" y="295"/>
                      </a:lnTo>
                      <a:lnTo>
                        <a:pt x="320" y="292"/>
                      </a:lnTo>
                      <a:lnTo>
                        <a:pt x="344" y="284"/>
                      </a:lnTo>
                      <a:lnTo>
                        <a:pt x="365" y="277"/>
                      </a:lnTo>
                      <a:lnTo>
                        <a:pt x="383" y="266"/>
                      </a:lnTo>
                      <a:lnTo>
                        <a:pt x="384" y="263"/>
                      </a:lnTo>
                      <a:lnTo>
                        <a:pt x="399" y="232"/>
                      </a:lnTo>
                      <a:lnTo>
                        <a:pt x="410" y="199"/>
                      </a:lnTo>
                      <a:lnTo>
                        <a:pt x="419" y="166"/>
                      </a:lnTo>
                      <a:lnTo>
                        <a:pt x="423" y="134"/>
                      </a:lnTo>
                      <a:lnTo>
                        <a:pt x="426" y="99"/>
                      </a:lnTo>
                      <a:lnTo>
                        <a:pt x="426" y="67"/>
                      </a:lnTo>
                      <a:lnTo>
                        <a:pt x="422" y="32"/>
                      </a:lnTo>
                      <a:lnTo>
                        <a:pt x="416" y="0"/>
                      </a:lnTo>
                      <a:lnTo>
                        <a:pt x="416" y="1"/>
                      </a:lnTo>
                      <a:lnTo>
                        <a:pt x="395" y="3"/>
                      </a:lnTo>
                      <a:lnTo>
                        <a:pt x="374" y="4"/>
                      </a:lnTo>
                      <a:lnTo>
                        <a:pt x="352" y="7"/>
                      </a:lnTo>
                      <a:lnTo>
                        <a:pt x="328" y="12"/>
                      </a:lnTo>
                      <a:lnTo>
                        <a:pt x="303" y="15"/>
                      </a:lnTo>
                      <a:lnTo>
                        <a:pt x="277" y="19"/>
                      </a:lnTo>
                      <a:lnTo>
                        <a:pt x="250" y="23"/>
                      </a:lnTo>
                      <a:lnTo>
                        <a:pt x="224" y="29"/>
                      </a:lnTo>
                      <a:lnTo>
                        <a:pt x="197" y="35"/>
                      </a:lnTo>
                      <a:lnTo>
                        <a:pt x="169" y="41"/>
                      </a:lnTo>
                      <a:lnTo>
                        <a:pt x="140" y="49"/>
                      </a:lnTo>
                      <a:lnTo>
                        <a:pt x="113" y="55"/>
                      </a:lnTo>
                      <a:lnTo>
                        <a:pt x="85" y="62"/>
                      </a:lnTo>
                      <a:lnTo>
                        <a:pt x="57" y="70"/>
                      </a:lnTo>
                      <a:lnTo>
                        <a:pt x="29" y="79"/>
                      </a:lnTo>
                      <a:lnTo>
                        <a:pt x="0" y="86"/>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91" name="Freeform 119">
                  <a:extLst>
                    <a:ext uri="{FF2B5EF4-FFF2-40B4-BE49-F238E27FC236}">
                      <a16:creationId xmlns:a16="http://schemas.microsoft.com/office/drawing/2014/main" id="{9FD74567-81CF-0743-A043-68132504E9C5}"/>
                    </a:ext>
                  </a:extLst>
                </p:cNvPr>
                <p:cNvSpPr>
                  <a:spLocks/>
                </p:cNvSpPr>
                <p:nvPr/>
              </p:nvSpPr>
              <p:spPr bwMode="auto">
                <a:xfrm>
                  <a:off x="1520" y="2570"/>
                  <a:ext cx="138" cy="101"/>
                </a:xfrm>
                <a:custGeom>
                  <a:avLst/>
                  <a:gdLst>
                    <a:gd name="T0" fmla="*/ 0 w 414"/>
                    <a:gd name="T1" fmla="*/ 0 h 303"/>
                    <a:gd name="T2" fmla="*/ 0 w 414"/>
                    <a:gd name="T3" fmla="*/ 0 h 303"/>
                    <a:gd name="T4" fmla="*/ 0 w 414"/>
                    <a:gd name="T5" fmla="*/ 0 h 303"/>
                    <a:gd name="T6" fmla="*/ 0 w 414"/>
                    <a:gd name="T7" fmla="*/ 0 h 303"/>
                    <a:gd name="T8" fmla="*/ 0 w 414"/>
                    <a:gd name="T9" fmla="*/ 0 h 303"/>
                    <a:gd name="T10" fmla="*/ 0 w 414"/>
                    <a:gd name="T11" fmla="*/ 0 h 303"/>
                    <a:gd name="T12" fmla="*/ 0 w 414"/>
                    <a:gd name="T13" fmla="*/ 0 h 303"/>
                    <a:gd name="T14" fmla="*/ 0 w 414"/>
                    <a:gd name="T15" fmla="*/ 0 h 303"/>
                    <a:gd name="T16" fmla="*/ 0 w 414"/>
                    <a:gd name="T17" fmla="*/ 0 h 303"/>
                    <a:gd name="T18" fmla="*/ 0 w 414"/>
                    <a:gd name="T19" fmla="*/ 0 h 303"/>
                    <a:gd name="T20" fmla="*/ 0 w 414"/>
                    <a:gd name="T21" fmla="*/ 0 h 303"/>
                    <a:gd name="T22" fmla="*/ 0 w 414"/>
                    <a:gd name="T23" fmla="*/ 0 h 303"/>
                    <a:gd name="T24" fmla="*/ 0 w 414"/>
                    <a:gd name="T25" fmla="*/ 0 h 303"/>
                    <a:gd name="T26" fmla="*/ 0 w 414"/>
                    <a:gd name="T27" fmla="*/ 0 h 303"/>
                    <a:gd name="T28" fmla="*/ 0 w 414"/>
                    <a:gd name="T29" fmla="*/ 0 h 303"/>
                    <a:gd name="T30" fmla="*/ 0 w 414"/>
                    <a:gd name="T31" fmla="*/ 0 h 303"/>
                    <a:gd name="T32" fmla="*/ 0 w 414"/>
                    <a:gd name="T33" fmla="*/ 0 h 303"/>
                    <a:gd name="T34" fmla="*/ 0 w 414"/>
                    <a:gd name="T35" fmla="*/ 0 h 303"/>
                    <a:gd name="T36" fmla="*/ 0 w 414"/>
                    <a:gd name="T37" fmla="*/ 0 h 303"/>
                    <a:gd name="T38" fmla="*/ 0 w 414"/>
                    <a:gd name="T39" fmla="*/ 0 h 303"/>
                    <a:gd name="T40" fmla="*/ 0 w 414"/>
                    <a:gd name="T41" fmla="*/ 0 h 303"/>
                    <a:gd name="T42" fmla="*/ 0 w 414"/>
                    <a:gd name="T43" fmla="*/ 0 h 303"/>
                    <a:gd name="T44" fmla="*/ 0 w 414"/>
                    <a:gd name="T45" fmla="*/ 0 h 303"/>
                    <a:gd name="T46" fmla="*/ 0 w 414"/>
                    <a:gd name="T47" fmla="*/ 0 h 303"/>
                    <a:gd name="T48" fmla="*/ 0 w 414"/>
                    <a:gd name="T49" fmla="*/ 0 h 303"/>
                    <a:gd name="T50" fmla="*/ 0 w 414"/>
                    <a:gd name="T51" fmla="*/ 0 h 303"/>
                    <a:gd name="T52" fmla="*/ 0 w 414"/>
                    <a:gd name="T53" fmla="*/ 0 h 303"/>
                    <a:gd name="T54" fmla="*/ 0 w 414"/>
                    <a:gd name="T55" fmla="*/ 0 h 303"/>
                    <a:gd name="T56" fmla="*/ 0 w 414"/>
                    <a:gd name="T57" fmla="*/ 0 h 303"/>
                    <a:gd name="T58" fmla="*/ 0 w 414"/>
                    <a:gd name="T59" fmla="*/ 0 h 303"/>
                    <a:gd name="T60" fmla="*/ 0 w 414"/>
                    <a:gd name="T61" fmla="*/ 0 h 303"/>
                    <a:gd name="T62" fmla="*/ 0 w 414"/>
                    <a:gd name="T63" fmla="*/ 0 h 303"/>
                    <a:gd name="T64" fmla="*/ 0 w 414"/>
                    <a:gd name="T65" fmla="*/ 0 h 303"/>
                    <a:gd name="T66" fmla="*/ 0 w 414"/>
                    <a:gd name="T67" fmla="*/ 0 h 303"/>
                    <a:gd name="T68" fmla="*/ 0 w 414"/>
                    <a:gd name="T69" fmla="*/ 0 h 303"/>
                    <a:gd name="T70" fmla="*/ 0 w 414"/>
                    <a:gd name="T71" fmla="*/ 0 h 303"/>
                    <a:gd name="T72" fmla="*/ 0 w 414"/>
                    <a:gd name="T73" fmla="*/ 0 h 303"/>
                    <a:gd name="T74" fmla="*/ 0 w 414"/>
                    <a:gd name="T75" fmla="*/ 0 h 303"/>
                    <a:gd name="T76" fmla="*/ 0 w 414"/>
                    <a:gd name="T77" fmla="*/ 0 h 303"/>
                    <a:gd name="T78" fmla="*/ 0 w 414"/>
                    <a:gd name="T79" fmla="*/ 0 h 303"/>
                    <a:gd name="T80" fmla="*/ 0 w 414"/>
                    <a:gd name="T81" fmla="*/ 0 h 303"/>
                    <a:gd name="T82" fmla="*/ 0 w 414"/>
                    <a:gd name="T83" fmla="*/ 0 h 303"/>
                    <a:gd name="T84" fmla="*/ 0 w 414"/>
                    <a:gd name="T85" fmla="*/ 0 h 303"/>
                    <a:gd name="T86" fmla="*/ 0 w 414"/>
                    <a:gd name="T87" fmla="*/ 0 h 303"/>
                    <a:gd name="T88" fmla="*/ 0 w 414"/>
                    <a:gd name="T89" fmla="*/ 0 h 30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414"/>
                    <a:gd name="T136" fmla="*/ 0 h 303"/>
                    <a:gd name="T137" fmla="*/ 414 w 414"/>
                    <a:gd name="T138" fmla="*/ 303 h 303"/>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414" h="303">
                      <a:moveTo>
                        <a:pt x="231" y="0"/>
                      </a:moveTo>
                      <a:lnTo>
                        <a:pt x="207" y="2"/>
                      </a:lnTo>
                      <a:lnTo>
                        <a:pt x="182" y="6"/>
                      </a:lnTo>
                      <a:lnTo>
                        <a:pt x="160" y="12"/>
                      </a:lnTo>
                      <a:lnTo>
                        <a:pt x="136" y="21"/>
                      </a:lnTo>
                      <a:lnTo>
                        <a:pt x="115" y="32"/>
                      </a:lnTo>
                      <a:lnTo>
                        <a:pt x="94" y="45"/>
                      </a:lnTo>
                      <a:lnTo>
                        <a:pt x="75" y="62"/>
                      </a:lnTo>
                      <a:lnTo>
                        <a:pt x="58" y="79"/>
                      </a:lnTo>
                      <a:lnTo>
                        <a:pt x="42" y="100"/>
                      </a:lnTo>
                      <a:lnTo>
                        <a:pt x="29" y="123"/>
                      </a:lnTo>
                      <a:lnTo>
                        <a:pt x="18" y="148"/>
                      </a:lnTo>
                      <a:lnTo>
                        <a:pt x="9" y="175"/>
                      </a:lnTo>
                      <a:lnTo>
                        <a:pt x="3" y="203"/>
                      </a:lnTo>
                      <a:lnTo>
                        <a:pt x="0" y="234"/>
                      </a:lnTo>
                      <a:lnTo>
                        <a:pt x="0" y="267"/>
                      </a:lnTo>
                      <a:lnTo>
                        <a:pt x="5" y="303"/>
                      </a:lnTo>
                      <a:lnTo>
                        <a:pt x="33" y="295"/>
                      </a:lnTo>
                      <a:lnTo>
                        <a:pt x="60" y="288"/>
                      </a:lnTo>
                      <a:lnTo>
                        <a:pt x="88" y="280"/>
                      </a:lnTo>
                      <a:lnTo>
                        <a:pt x="116" y="273"/>
                      </a:lnTo>
                      <a:lnTo>
                        <a:pt x="145" y="266"/>
                      </a:lnTo>
                      <a:lnTo>
                        <a:pt x="172" y="260"/>
                      </a:lnTo>
                      <a:lnTo>
                        <a:pt x="200" y="254"/>
                      </a:lnTo>
                      <a:lnTo>
                        <a:pt x="227" y="248"/>
                      </a:lnTo>
                      <a:lnTo>
                        <a:pt x="252" y="242"/>
                      </a:lnTo>
                      <a:lnTo>
                        <a:pt x="279" y="237"/>
                      </a:lnTo>
                      <a:lnTo>
                        <a:pt x="304" y="233"/>
                      </a:lnTo>
                      <a:lnTo>
                        <a:pt x="328" y="228"/>
                      </a:lnTo>
                      <a:lnTo>
                        <a:pt x="350" y="225"/>
                      </a:lnTo>
                      <a:lnTo>
                        <a:pt x="373" y="222"/>
                      </a:lnTo>
                      <a:lnTo>
                        <a:pt x="395" y="221"/>
                      </a:lnTo>
                      <a:lnTo>
                        <a:pt x="414" y="219"/>
                      </a:lnTo>
                      <a:lnTo>
                        <a:pt x="402" y="190"/>
                      </a:lnTo>
                      <a:lnTo>
                        <a:pt x="389" y="161"/>
                      </a:lnTo>
                      <a:lnTo>
                        <a:pt x="374" y="133"/>
                      </a:lnTo>
                      <a:lnTo>
                        <a:pt x="355" y="106"/>
                      </a:lnTo>
                      <a:lnTo>
                        <a:pt x="334" y="81"/>
                      </a:lnTo>
                      <a:lnTo>
                        <a:pt x="312" y="57"/>
                      </a:lnTo>
                      <a:lnTo>
                        <a:pt x="286" y="35"/>
                      </a:lnTo>
                      <a:lnTo>
                        <a:pt x="258" y="15"/>
                      </a:lnTo>
                      <a:lnTo>
                        <a:pt x="252" y="11"/>
                      </a:lnTo>
                      <a:lnTo>
                        <a:pt x="245" y="8"/>
                      </a:lnTo>
                      <a:lnTo>
                        <a:pt x="239" y="3"/>
                      </a:lnTo>
                      <a:lnTo>
                        <a:pt x="231" y="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92" name="Freeform 120">
                  <a:extLst>
                    <a:ext uri="{FF2B5EF4-FFF2-40B4-BE49-F238E27FC236}">
                      <a16:creationId xmlns:a16="http://schemas.microsoft.com/office/drawing/2014/main" id="{B4CC1E0B-B549-2B4C-BB6D-60E1D9A7BCD1}"/>
                    </a:ext>
                  </a:extLst>
                </p:cNvPr>
                <p:cNvSpPr>
                  <a:spLocks/>
                </p:cNvSpPr>
                <p:nvPr/>
              </p:nvSpPr>
              <p:spPr bwMode="auto">
                <a:xfrm>
                  <a:off x="1412" y="2713"/>
                  <a:ext cx="36" cy="67"/>
                </a:xfrm>
                <a:custGeom>
                  <a:avLst/>
                  <a:gdLst>
                    <a:gd name="T0" fmla="*/ 0 w 108"/>
                    <a:gd name="T1" fmla="*/ 0 h 201"/>
                    <a:gd name="T2" fmla="*/ 0 w 108"/>
                    <a:gd name="T3" fmla="*/ 0 h 201"/>
                    <a:gd name="T4" fmla="*/ 0 w 108"/>
                    <a:gd name="T5" fmla="*/ 0 h 201"/>
                    <a:gd name="T6" fmla="*/ 0 w 108"/>
                    <a:gd name="T7" fmla="*/ 0 h 201"/>
                    <a:gd name="T8" fmla="*/ 0 w 108"/>
                    <a:gd name="T9" fmla="*/ 0 h 201"/>
                    <a:gd name="T10" fmla="*/ 0 w 108"/>
                    <a:gd name="T11" fmla="*/ 0 h 201"/>
                    <a:gd name="T12" fmla="*/ 0 w 108"/>
                    <a:gd name="T13" fmla="*/ 0 h 201"/>
                    <a:gd name="T14" fmla="*/ 0 w 108"/>
                    <a:gd name="T15" fmla="*/ 0 h 201"/>
                    <a:gd name="T16" fmla="*/ 0 w 108"/>
                    <a:gd name="T17" fmla="*/ 0 h 201"/>
                    <a:gd name="T18" fmla="*/ 0 w 108"/>
                    <a:gd name="T19" fmla="*/ 0 h 201"/>
                    <a:gd name="T20" fmla="*/ 0 w 108"/>
                    <a:gd name="T21" fmla="*/ 0 h 201"/>
                    <a:gd name="T22" fmla="*/ 0 w 108"/>
                    <a:gd name="T23" fmla="*/ 0 h 201"/>
                    <a:gd name="T24" fmla="*/ 0 w 108"/>
                    <a:gd name="T25" fmla="*/ 0 h 201"/>
                    <a:gd name="T26" fmla="*/ 0 w 108"/>
                    <a:gd name="T27" fmla="*/ 0 h 201"/>
                    <a:gd name="T28" fmla="*/ 0 w 108"/>
                    <a:gd name="T29" fmla="*/ 0 h 201"/>
                    <a:gd name="T30" fmla="*/ 0 w 108"/>
                    <a:gd name="T31" fmla="*/ 0 h 201"/>
                    <a:gd name="T32" fmla="*/ 0 w 108"/>
                    <a:gd name="T33" fmla="*/ 0 h 201"/>
                    <a:gd name="T34" fmla="*/ 0 w 108"/>
                    <a:gd name="T35" fmla="*/ 0 h 201"/>
                    <a:gd name="T36" fmla="*/ 0 w 108"/>
                    <a:gd name="T37" fmla="*/ 0 h 201"/>
                    <a:gd name="T38" fmla="*/ 0 w 108"/>
                    <a:gd name="T39" fmla="*/ 0 h 201"/>
                    <a:gd name="T40" fmla="*/ 0 w 108"/>
                    <a:gd name="T41" fmla="*/ 0 h 201"/>
                    <a:gd name="T42" fmla="*/ 0 w 108"/>
                    <a:gd name="T43" fmla="*/ 0 h 201"/>
                    <a:gd name="T44" fmla="*/ 0 w 108"/>
                    <a:gd name="T45" fmla="*/ 0 h 201"/>
                    <a:gd name="T46" fmla="*/ 0 w 108"/>
                    <a:gd name="T47" fmla="*/ 0 h 20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08"/>
                    <a:gd name="T73" fmla="*/ 0 h 201"/>
                    <a:gd name="T74" fmla="*/ 108 w 108"/>
                    <a:gd name="T75" fmla="*/ 201 h 20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08" h="201">
                      <a:moveTo>
                        <a:pt x="105" y="201"/>
                      </a:moveTo>
                      <a:lnTo>
                        <a:pt x="108" y="171"/>
                      </a:lnTo>
                      <a:lnTo>
                        <a:pt x="105" y="123"/>
                      </a:lnTo>
                      <a:lnTo>
                        <a:pt x="95" y="64"/>
                      </a:lnTo>
                      <a:lnTo>
                        <a:pt x="77" y="0"/>
                      </a:lnTo>
                      <a:lnTo>
                        <a:pt x="76" y="0"/>
                      </a:lnTo>
                      <a:lnTo>
                        <a:pt x="62" y="6"/>
                      </a:lnTo>
                      <a:lnTo>
                        <a:pt x="50" y="12"/>
                      </a:lnTo>
                      <a:lnTo>
                        <a:pt x="40" y="18"/>
                      </a:lnTo>
                      <a:lnTo>
                        <a:pt x="29" y="24"/>
                      </a:lnTo>
                      <a:lnTo>
                        <a:pt x="20" y="28"/>
                      </a:lnTo>
                      <a:lnTo>
                        <a:pt x="11" y="34"/>
                      </a:lnTo>
                      <a:lnTo>
                        <a:pt x="6" y="40"/>
                      </a:lnTo>
                      <a:lnTo>
                        <a:pt x="0" y="45"/>
                      </a:lnTo>
                      <a:lnTo>
                        <a:pt x="0" y="42"/>
                      </a:lnTo>
                      <a:lnTo>
                        <a:pt x="9" y="62"/>
                      </a:lnTo>
                      <a:lnTo>
                        <a:pt x="17" y="83"/>
                      </a:lnTo>
                      <a:lnTo>
                        <a:pt x="29" y="104"/>
                      </a:lnTo>
                      <a:lnTo>
                        <a:pt x="41" y="123"/>
                      </a:lnTo>
                      <a:lnTo>
                        <a:pt x="55" y="143"/>
                      </a:lnTo>
                      <a:lnTo>
                        <a:pt x="70" y="162"/>
                      </a:lnTo>
                      <a:lnTo>
                        <a:pt x="84" y="180"/>
                      </a:lnTo>
                      <a:lnTo>
                        <a:pt x="102" y="196"/>
                      </a:lnTo>
                      <a:lnTo>
                        <a:pt x="105" y="201"/>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93" name="Freeform 121">
                  <a:extLst>
                    <a:ext uri="{FF2B5EF4-FFF2-40B4-BE49-F238E27FC236}">
                      <a16:creationId xmlns:a16="http://schemas.microsoft.com/office/drawing/2014/main" id="{7ADE8DDD-5AE3-FF47-AEDA-B02FDB0BD954}"/>
                    </a:ext>
                  </a:extLst>
                </p:cNvPr>
                <p:cNvSpPr>
                  <a:spLocks/>
                </p:cNvSpPr>
                <p:nvPr/>
              </p:nvSpPr>
              <p:spPr bwMode="auto">
                <a:xfrm>
                  <a:off x="1404" y="2661"/>
                  <a:ext cx="30" cy="55"/>
                </a:xfrm>
                <a:custGeom>
                  <a:avLst/>
                  <a:gdLst>
                    <a:gd name="T0" fmla="*/ 0 w 88"/>
                    <a:gd name="T1" fmla="*/ 0 h 167"/>
                    <a:gd name="T2" fmla="*/ 0 w 88"/>
                    <a:gd name="T3" fmla="*/ 0 h 167"/>
                    <a:gd name="T4" fmla="*/ 0 w 88"/>
                    <a:gd name="T5" fmla="*/ 0 h 167"/>
                    <a:gd name="T6" fmla="*/ 0 w 88"/>
                    <a:gd name="T7" fmla="*/ 0 h 167"/>
                    <a:gd name="T8" fmla="*/ 0 w 88"/>
                    <a:gd name="T9" fmla="*/ 0 h 167"/>
                    <a:gd name="T10" fmla="*/ 0 w 88"/>
                    <a:gd name="T11" fmla="*/ 0 h 167"/>
                    <a:gd name="T12" fmla="*/ 0 w 88"/>
                    <a:gd name="T13" fmla="*/ 0 h 167"/>
                    <a:gd name="T14" fmla="*/ 0 w 88"/>
                    <a:gd name="T15" fmla="*/ 0 h 167"/>
                    <a:gd name="T16" fmla="*/ 0 w 88"/>
                    <a:gd name="T17" fmla="*/ 0 h 167"/>
                    <a:gd name="T18" fmla="*/ 0 w 88"/>
                    <a:gd name="T19" fmla="*/ 0 h 167"/>
                    <a:gd name="T20" fmla="*/ 0 w 88"/>
                    <a:gd name="T21" fmla="*/ 0 h 167"/>
                    <a:gd name="T22" fmla="*/ 0 w 88"/>
                    <a:gd name="T23" fmla="*/ 0 h 167"/>
                    <a:gd name="T24" fmla="*/ 0 w 88"/>
                    <a:gd name="T25" fmla="*/ 0 h 167"/>
                    <a:gd name="T26" fmla="*/ 0 w 88"/>
                    <a:gd name="T27" fmla="*/ 0 h 167"/>
                    <a:gd name="T28" fmla="*/ 0 w 88"/>
                    <a:gd name="T29" fmla="*/ 0 h 167"/>
                    <a:gd name="T30" fmla="*/ 0 w 88"/>
                    <a:gd name="T31" fmla="*/ 0 h 167"/>
                    <a:gd name="T32" fmla="*/ 0 w 88"/>
                    <a:gd name="T33" fmla="*/ 0 h 167"/>
                    <a:gd name="T34" fmla="*/ 0 w 88"/>
                    <a:gd name="T35" fmla="*/ 0 h 167"/>
                    <a:gd name="T36" fmla="*/ 0 w 88"/>
                    <a:gd name="T37" fmla="*/ 0 h 167"/>
                    <a:gd name="T38" fmla="*/ 0 w 88"/>
                    <a:gd name="T39" fmla="*/ 0 h 167"/>
                    <a:gd name="T40" fmla="*/ 0 w 88"/>
                    <a:gd name="T41" fmla="*/ 0 h 167"/>
                    <a:gd name="T42" fmla="*/ 0 w 88"/>
                    <a:gd name="T43" fmla="*/ 0 h 167"/>
                    <a:gd name="T44" fmla="*/ 0 w 88"/>
                    <a:gd name="T45" fmla="*/ 0 h 167"/>
                    <a:gd name="T46" fmla="*/ 0 w 88"/>
                    <a:gd name="T47" fmla="*/ 0 h 16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88"/>
                    <a:gd name="T73" fmla="*/ 0 h 167"/>
                    <a:gd name="T74" fmla="*/ 88 w 88"/>
                    <a:gd name="T75" fmla="*/ 167 h 16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88" h="167">
                      <a:moveTo>
                        <a:pt x="3" y="0"/>
                      </a:moveTo>
                      <a:lnTo>
                        <a:pt x="15" y="10"/>
                      </a:lnTo>
                      <a:lnTo>
                        <a:pt x="27" y="22"/>
                      </a:lnTo>
                      <a:lnTo>
                        <a:pt x="39" y="36"/>
                      </a:lnTo>
                      <a:lnTo>
                        <a:pt x="49" y="51"/>
                      </a:lnTo>
                      <a:lnTo>
                        <a:pt x="60" y="67"/>
                      </a:lnTo>
                      <a:lnTo>
                        <a:pt x="70" y="83"/>
                      </a:lnTo>
                      <a:lnTo>
                        <a:pt x="79" y="101"/>
                      </a:lnTo>
                      <a:lnTo>
                        <a:pt x="87" y="121"/>
                      </a:lnTo>
                      <a:lnTo>
                        <a:pt x="88" y="124"/>
                      </a:lnTo>
                      <a:lnTo>
                        <a:pt x="76" y="130"/>
                      </a:lnTo>
                      <a:lnTo>
                        <a:pt x="64" y="134"/>
                      </a:lnTo>
                      <a:lnTo>
                        <a:pt x="54" y="140"/>
                      </a:lnTo>
                      <a:lnTo>
                        <a:pt x="43" y="146"/>
                      </a:lnTo>
                      <a:lnTo>
                        <a:pt x="34" y="152"/>
                      </a:lnTo>
                      <a:lnTo>
                        <a:pt x="27" y="156"/>
                      </a:lnTo>
                      <a:lnTo>
                        <a:pt x="21" y="162"/>
                      </a:lnTo>
                      <a:lnTo>
                        <a:pt x="15" y="167"/>
                      </a:lnTo>
                      <a:lnTo>
                        <a:pt x="12" y="167"/>
                      </a:lnTo>
                      <a:lnTo>
                        <a:pt x="5" y="127"/>
                      </a:lnTo>
                      <a:lnTo>
                        <a:pt x="0" y="85"/>
                      </a:lnTo>
                      <a:lnTo>
                        <a:pt x="0" y="45"/>
                      </a:lnTo>
                      <a:lnTo>
                        <a:pt x="6" y="3"/>
                      </a:lnTo>
                      <a:lnTo>
                        <a:pt x="3" y="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94" name="Freeform 122">
                  <a:extLst>
                    <a:ext uri="{FF2B5EF4-FFF2-40B4-BE49-F238E27FC236}">
                      <a16:creationId xmlns:a16="http://schemas.microsoft.com/office/drawing/2014/main" id="{4629797A-2E1C-944C-9A17-C93FB33E7923}"/>
                    </a:ext>
                  </a:extLst>
                </p:cNvPr>
                <p:cNvSpPr>
                  <a:spLocks/>
                </p:cNvSpPr>
                <p:nvPr/>
              </p:nvSpPr>
              <p:spPr bwMode="auto">
                <a:xfrm>
                  <a:off x="1445" y="2701"/>
                  <a:ext cx="138" cy="113"/>
                </a:xfrm>
                <a:custGeom>
                  <a:avLst/>
                  <a:gdLst>
                    <a:gd name="T0" fmla="*/ 0 w 413"/>
                    <a:gd name="T1" fmla="*/ 0 h 338"/>
                    <a:gd name="T2" fmla="*/ 0 w 413"/>
                    <a:gd name="T3" fmla="*/ 0 h 338"/>
                    <a:gd name="T4" fmla="*/ 0 w 413"/>
                    <a:gd name="T5" fmla="*/ 0 h 338"/>
                    <a:gd name="T6" fmla="*/ 0 w 413"/>
                    <a:gd name="T7" fmla="*/ 0 h 338"/>
                    <a:gd name="T8" fmla="*/ 0 w 413"/>
                    <a:gd name="T9" fmla="*/ 0 h 338"/>
                    <a:gd name="T10" fmla="*/ 0 w 413"/>
                    <a:gd name="T11" fmla="*/ 0 h 338"/>
                    <a:gd name="T12" fmla="*/ 0 w 413"/>
                    <a:gd name="T13" fmla="*/ 0 h 338"/>
                    <a:gd name="T14" fmla="*/ 0 w 413"/>
                    <a:gd name="T15" fmla="*/ 0 h 338"/>
                    <a:gd name="T16" fmla="*/ 0 w 413"/>
                    <a:gd name="T17" fmla="*/ 0 h 338"/>
                    <a:gd name="T18" fmla="*/ 0 w 413"/>
                    <a:gd name="T19" fmla="*/ 0 h 338"/>
                    <a:gd name="T20" fmla="*/ 0 w 413"/>
                    <a:gd name="T21" fmla="*/ 0 h 338"/>
                    <a:gd name="T22" fmla="*/ 0 w 413"/>
                    <a:gd name="T23" fmla="*/ 0 h 338"/>
                    <a:gd name="T24" fmla="*/ 0 w 413"/>
                    <a:gd name="T25" fmla="*/ 0 h 338"/>
                    <a:gd name="T26" fmla="*/ 0 w 413"/>
                    <a:gd name="T27" fmla="*/ 0 h 338"/>
                    <a:gd name="T28" fmla="*/ 0 w 413"/>
                    <a:gd name="T29" fmla="*/ 0 h 338"/>
                    <a:gd name="T30" fmla="*/ 0 w 413"/>
                    <a:gd name="T31" fmla="*/ 0 h 338"/>
                    <a:gd name="T32" fmla="*/ 0 w 413"/>
                    <a:gd name="T33" fmla="*/ 0 h 338"/>
                    <a:gd name="T34" fmla="*/ 0 w 413"/>
                    <a:gd name="T35" fmla="*/ 0 h 338"/>
                    <a:gd name="T36" fmla="*/ 0 w 413"/>
                    <a:gd name="T37" fmla="*/ 0 h 338"/>
                    <a:gd name="T38" fmla="*/ 0 w 413"/>
                    <a:gd name="T39" fmla="*/ 0 h 338"/>
                    <a:gd name="T40" fmla="*/ 0 w 413"/>
                    <a:gd name="T41" fmla="*/ 0 h 338"/>
                    <a:gd name="T42" fmla="*/ 0 w 413"/>
                    <a:gd name="T43" fmla="*/ 0 h 338"/>
                    <a:gd name="T44" fmla="*/ 0 w 413"/>
                    <a:gd name="T45" fmla="*/ 0 h 338"/>
                    <a:gd name="T46" fmla="*/ 0 w 413"/>
                    <a:gd name="T47" fmla="*/ 0 h 338"/>
                    <a:gd name="T48" fmla="*/ 0 w 413"/>
                    <a:gd name="T49" fmla="*/ 0 h 338"/>
                    <a:gd name="T50" fmla="*/ 0 w 413"/>
                    <a:gd name="T51" fmla="*/ 0 h 338"/>
                    <a:gd name="T52" fmla="*/ 0 w 413"/>
                    <a:gd name="T53" fmla="*/ 0 h 338"/>
                    <a:gd name="T54" fmla="*/ 0 w 413"/>
                    <a:gd name="T55" fmla="*/ 0 h 338"/>
                    <a:gd name="T56" fmla="*/ 0 w 413"/>
                    <a:gd name="T57" fmla="*/ 0 h 338"/>
                    <a:gd name="T58" fmla="*/ 0 w 413"/>
                    <a:gd name="T59" fmla="*/ 0 h 338"/>
                    <a:gd name="T60" fmla="*/ 0 w 413"/>
                    <a:gd name="T61" fmla="*/ 0 h 338"/>
                    <a:gd name="T62" fmla="*/ 0 w 413"/>
                    <a:gd name="T63" fmla="*/ 0 h 338"/>
                    <a:gd name="T64" fmla="*/ 0 w 413"/>
                    <a:gd name="T65" fmla="*/ 0 h 338"/>
                    <a:gd name="T66" fmla="*/ 0 w 413"/>
                    <a:gd name="T67" fmla="*/ 0 h 338"/>
                    <a:gd name="T68" fmla="*/ 0 w 413"/>
                    <a:gd name="T69" fmla="*/ 0 h 338"/>
                    <a:gd name="T70" fmla="*/ 0 w 413"/>
                    <a:gd name="T71" fmla="*/ 0 h 338"/>
                    <a:gd name="T72" fmla="*/ 0 w 413"/>
                    <a:gd name="T73" fmla="*/ 0 h 338"/>
                    <a:gd name="T74" fmla="*/ 0 w 413"/>
                    <a:gd name="T75" fmla="*/ 0 h 338"/>
                    <a:gd name="T76" fmla="*/ 0 w 413"/>
                    <a:gd name="T77" fmla="*/ 0 h 338"/>
                    <a:gd name="T78" fmla="*/ 0 w 413"/>
                    <a:gd name="T79" fmla="*/ 0 h 338"/>
                    <a:gd name="T80" fmla="*/ 0 w 413"/>
                    <a:gd name="T81" fmla="*/ 0 h 338"/>
                    <a:gd name="T82" fmla="*/ 0 w 413"/>
                    <a:gd name="T83" fmla="*/ 0 h 338"/>
                    <a:gd name="T84" fmla="*/ 0 w 413"/>
                    <a:gd name="T85" fmla="*/ 0 h 338"/>
                    <a:gd name="T86" fmla="*/ 0 w 413"/>
                    <a:gd name="T87" fmla="*/ 0 h 338"/>
                    <a:gd name="T88" fmla="*/ 0 w 413"/>
                    <a:gd name="T89" fmla="*/ 0 h 338"/>
                    <a:gd name="T90" fmla="*/ 0 w 413"/>
                    <a:gd name="T91" fmla="*/ 0 h 338"/>
                    <a:gd name="T92" fmla="*/ 0 w 413"/>
                    <a:gd name="T93" fmla="*/ 0 h 338"/>
                    <a:gd name="T94" fmla="*/ 0 w 413"/>
                    <a:gd name="T95" fmla="*/ 0 h 338"/>
                    <a:gd name="T96" fmla="*/ 0 w 413"/>
                    <a:gd name="T97" fmla="*/ 0 h 338"/>
                    <a:gd name="T98" fmla="*/ 0 w 413"/>
                    <a:gd name="T99" fmla="*/ 0 h 338"/>
                    <a:gd name="T100" fmla="*/ 0 w 413"/>
                    <a:gd name="T101" fmla="*/ 0 h 338"/>
                    <a:gd name="T102" fmla="*/ 0 w 413"/>
                    <a:gd name="T103" fmla="*/ 0 h 33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13"/>
                    <a:gd name="T157" fmla="*/ 0 h 338"/>
                    <a:gd name="T158" fmla="*/ 413 w 413"/>
                    <a:gd name="T159" fmla="*/ 338 h 33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13" h="338">
                      <a:moveTo>
                        <a:pt x="411" y="309"/>
                      </a:moveTo>
                      <a:lnTo>
                        <a:pt x="397" y="311"/>
                      </a:lnTo>
                      <a:lnTo>
                        <a:pt x="377" y="309"/>
                      </a:lnTo>
                      <a:lnTo>
                        <a:pt x="358" y="305"/>
                      </a:lnTo>
                      <a:lnTo>
                        <a:pt x="335" y="299"/>
                      </a:lnTo>
                      <a:lnTo>
                        <a:pt x="312" y="289"/>
                      </a:lnTo>
                      <a:lnTo>
                        <a:pt x="288" y="277"/>
                      </a:lnTo>
                      <a:lnTo>
                        <a:pt x="263" y="262"/>
                      </a:lnTo>
                      <a:lnTo>
                        <a:pt x="237" y="244"/>
                      </a:lnTo>
                      <a:lnTo>
                        <a:pt x="212" y="223"/>
                      </a:lnTo>
                      <a:lnTo>
                        <a:pt x="187" y="199"/>
                      </a:lnTo>
                      <a:lnTo>
                        <a:pt x="163" y="172"/>
                      </a:lnTo>
                      <a:lnTo>
                        <a:pt x="140" y="144"/>
                      </a:lnTo>
                      <a:lnTo>
                        <a:pt x="118" y="111"/>
                      </a:lnTo>
                      <a:lnTo>
                        <a:pt x="99" y="77"/>
                      </a:lnTo>
                      <a:lnTo>
                        <a:pt x="82" y="40"/>
                      </a:lnTo>
                      <a:lnTo>
                        <a:pt x="67" y="0"/>
                      </a:lnTo>
                      <a:lnTo>
                        <a:pt x="58" y="3"/>
                      </a:lnTo>
                      <a:lnTo>
                        <a:pt x="51" y="6"/>
                      </a:lnTo>
                      <a:lnTo>
                        <a:pt x="44" y="9"/>
                      </a:lnTo>
                      <a:lnTo>
                        <a:pt x="35" y="12"/>
                      </a:lnTo>
                      <a:lnTo>
                        <a:pt x="27" y="15"/>
                      </a:lnTo>
                      <a:lnTo>
                        <a:pt x="20" y="18"/>
                      </a:lnTo>
                      <a:lnTo>
                        <a:pt x="12" y="20"/>
                      </a:lnTo>
                      <a:lnTo>
                        <a:pt x="5" y="23"/>
                      </a:lnTo>
                      <a:lnTo>
                        <a:pt x="0" y="25"/>
                      </a:lnTo>
                      <a:lnTo>
                        <a:pt x="21" y="98"/>
                      </a:lnTo>
                      <a:lnTo>
                        <a:pt x="33" y="165"/>
                      </a:lnTo>
                      <a:lnTo>
                        <a:pt x="38" y="219"/>
                      </a:lnTo>
                      <a:lnTo>
                        <a:pt x="33" y="251"/>
                      </a:lnTo>
                      <a:lnTo>
                        <a:pt x="32" y="257"/>
                      </a:lnTo>
                      <a:lnTo>
                        <a:pt x="38" y="262"/>
                      </a:lnTo>
                      <a:lnTo>
                        <a:pt x="44" y="266"/>
                      </a:lnTo>
                      <a:lnTo>
                        <a:pt x="50" y="271"/>
                      </a:lnTo>
                      <a:lnTo>
                        <a:pt x="55" y="274"/>
                      </a:lnTo>
                      <a:lnTo>
                        <a:pt x="76" y="287"/>
                      </a:lnTo>
                      <a:lnTo>
                        <a:pt x="97" y="298"/>
                      </a:lnTo>
                      <a:lnTo>
                        <a:pt x="120" y="308"/>
                      </a:lnTo>
                      <a:lnTo>
                        <a:pt x="142" y="317"/>
                      </a:lnTo>
                      <a:lnTo>
                        <a:pt x="164" y="324"/>
                      </a:lnTo>
                      <a:lnTo>
                        <a:pt x="187" y="329"/>
                      </a:lnTo>
                      <a:lnTo>
                        <a:pt x="210" y="333"/>
                      </a:lnTo>
                      <a:lnTo>
                        <a:pt x="233" y="336"/>
                      </a:lnTo>
                      <a:lnTo>
                        <a:pt x="257" y="338"/>
                      </a:lnTo>
                      <a:lnTo>
                        <a:pt x="279" y="338"/>
                      </a:lnTo>
                      <a:lnTo>
                        <a:pt x="303" y="336"/>
                      </a:lnTo>
                      <a:lnTo>
                        <a:pt x="325" y="335"/>
                      </a:lnTo>
                      <a:lnTo>
                        <a:pt x="347" y="330"/>
                      </a:lnTo>
                      <a:lnTo>
                        <a:pt x="370" y="326"/>
                      </a:lnTo>
                      <a:lnTo>
                        <a:pt x="392" y="318"/>
                      </a:lnTo>
                      <a:lnTo>
                        <a:pt x="413" y="311"/>
                      </a:lnTo>
                      <a:lnTo>
                        <a:pt x="411" y="309"/>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95" name="Freeform 123">
                  <a:extLst>
                    <a:ext uri="{FF2B5EF4-FFF2-40B4-BE49-F238E27FC236}">
                      <a16:creationId xmlns:a16="http://schemas.microsoft.com/office/drawing/2014/main" id="{D0AC5AF7-B0AC-664C-9B9D-4DF9F366C77B}"/>
                    </a:ext>
                  </a:extLst>
                </p:cNvPr>
                <p:cNvSpPr>
                  <a:spLocks/>
                </p:cNvSpPr>
                <p:nvPr/>
              </p:nvSpPr>
              <p:spPr bwMode="auto">
                <a:xfrm>
                  <a:off x="1408" y="2560"/>
                  <a:ext cx="86" cy="138"/>
                </a:xfrm>
                <a:custGeom>
                  <a:avLst/>
                  <a:gdLst>
                    <a:gd name="T0" fmla="*/ 0 w 258"/>
                    <a:gd name="T1" fmla="*/ 0 h 415"/>
                    <a:gd name="T2" fmla="*/ 0 w 258"/>
                    <a:gd name="T3" fmla="*/ 0 h 415"/>
                    <a:gd name="T4" fmla="*/ 0 w 258"/>
                    <a:gd name="T5" fmla="*/ 0 h 415"/>
                    <a:gd name="T6" fmla="*/ 0 w 258"/>
                    <a:gd name="T7" fmla="*/ 0 h 415"/>
                    <a:gd name="T8" fmla="*/ 0 w 258"/>
                    <a:gd name="T9" fmla="*/ 0 h 415"/>
                    <a:gd name="T10" fmla="*/ 0 w 258"/>
                    <a:gd name="T11" fmla="*/ 0 h 415"/>
                    <a:gd name="T12" fmla="*/ 0 w 258"/>
                    <a:gd name="T13" fmla="*/ 0 h 415"/>
                    <a:gd name="T14" fmla="*/ 0 w 258"/>
                    <a:gd name="T15" fmla="*/ 0 h 415"/>
                    <a:gd name="T16" fmla="*/ 0 w 258"/>
                    <a:gd name="T17" fmla="*/ 0 h 415"/>
                    <a:gd name="T18" fmla="*/ 0 w 258"/>
                    <a:gd name="T19" fmla="*/ 0 h 415"/>
                    <a:gd name="T20" fmla="*/ 0 w 258"/>
                    <a:gd name="T21" fmla="*/ 0 h 415"/>
                    <a:gd name="T22" fmla="*/ 0 w 258"/>
                    <a:gd name="T23" fmla="*/ 0 h 415"/>
                    <a:gd name="T24" fmla="*/ 0 w 258"/>
                    <a:gd name="T25" fmla="*/ 0 h 415"/>
                    <a:gd name="T26" fmla="*/ 0 w 258"/>
                    <a:gd name="T27" fmla="*/ 0 h 415"/>
                    <a:gd name="T28" fmla="*/ 0 w 258"/>
                    <a:gd name="T29" fmla="*/ 0 h 415"/>
                    <a:gd name="T30" fmla="*/ 0 w 258"/>
                    <a:gd name="T31" fmla="*/ 0 h 415"/>
                    <a:gd name="T32" fmla="*/ 0 w 258"/>
                    <a:gd name="T33" fmla="*/ 0 h 415"/>
                    <a:gd name="T34" fmla="*/ 0 w 258"/>
                    <a:gd name="T35" fmla="*/ 0 h 415"/>
                    <a:gd name="T36" fmla="*/ 0 w 258"/>
                    <a:gd name="T37" fmla="*/ 0 h 415"/>
                    <a:gd name="T38" fmla="*/ 0 w 258"/>
                    <a:gd name="T39" fmla="*/ 0 h 415"/>
                    <a:gd name="T40" fmla="*/ 0 w 258"/>
                    <a:gd name="T41" fmla="*/ 0 h 415"/>
                    <a:gd name="T42" fmla="*/ 0 w 258"/>
                    <a:gd name="T43" fmla="*/ 0 h 415"/>
                    <a:gd name="T44" fmla="*/ 0 w 258"/>
                    <a:gd name="T45" fmla="*/ 0 h 415"/>
                    <a:gd name="T46" fmla="*/ 0 w 258"/>
                    <a:gd name="T47" fmla="*/ 0 h 415"/>
                    <a:gd name="T48" fmla="*/ 0 w 258"/>
                    <a:gd name="T49" fmla="*/ 0 h 415"/>
                    <a:gd name="T50" fmla="*/ 0 w 258"/>
                    <a:gd name="T51" fmla="*/ 0 h 415"/>
                    <a:gd name="T52" fmla="*/ 0 w 258"/>
                    <a:gd name="T53" fmla="*/ 0 h 415"/>
                    <a:gd name="T54" fmla="*/ 0 w 258"/>
                    <a:gd name="T55" fmla="*/ 0 h 415"/>
                    <a:gd name="T56" fmla="*/ 0 w 258"/>
                    <a:gd name="T57" fmla="*/ 0 h 415"/>
                    <a:gd name="T58" fmla="*/ 0 w 258"/>
                    <a:gd name="T59" fmla="*/ 0 h 415"/>
                    <a:gd name="T60" fmla="*/ 0 w 258"/>
                    <a:gd name="T61" fmla="*/ 0 h 415"/>
                    <a:gd name="T62" fmla="*/ 0 w 258"/>
                    <a:gd name="T63" fmla="*/ 0 h 415"/>
                    <a:gd name="T64" fmla="*/ 0 w 258"/>
                    <a:gd name="T65" fmla="*/ 0 h 415"/>
                    <a:gd name="T66" fmla="*/ 0 w 258"/>
                    <a:gd name="T67" fmla="*/ 0 h 415"/>
                    <a:gd name="T68" fmla="*/ 0 w 258"/>
                    <a:gd name="T69" fmla="*/ 0 h 415"/>
                    <a:gd name="T70" fmla="*/ 0 w 258"/>
                    <a:gd name="T71" fmla="*/ 0 h 415"/>
                    <a:gd name="T72" fmla="*/ 0 w 258"/>
                    <a:gd name="T73" fmla="*/ 0 h 415"/>
                    <a:gd name="T74" fmla="*/ 0 w 258"/>
                    <a:gd name="T75" fmla="*/ 0 h 415"/>
                    <a:gd name="T76" fmla="*/ 0 w 258"/>
                    <a:gd name="T77" fmla="*/ 0 h 415"/>
                    <a:gd name="T78" fmla="*/ 0 w 258"/>
                    <a:gd name="T79" fmla="*/ 0 h 415"/>
                    <a:gd name="T80" fmla="*/ 0 w 258"/>
                    <a:gd name="T81" fmla="*/ 0 h 415"/>
                    <a:gd name="T82" fmla="*/ 0 w 258"/>
                    <a:gd name="T83" fmla="*/ 0 h 415"/>
                    <a:gd name="T84" fmla="*/ 0 w 258"/>
                    <a:gd name="T85" fmla="*/ 0 h 41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58"/>
                    <a:gd name="T130" fmla="*/ 0 h 415"/>
                    <a:gd name="T131" fmla="*/ 258 w 258"/>
                    <a:gd name="T132" fmla="*/ 415 h 41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58" h="415">
                      <a:moveTo>
                        <a:pt x="164" y="390"/>
                      </a:moveTo>
                      <a:lnTo>
                        <a:pt x="149" y="309"/>
                      </a:lnTo>
                      <a:lnTo>
                        <a:pt x="146" y="238"/>
                      </a:lnTo>
                      <a:lnTo>
                        <a:pt x="154" y="177"/>
                      </a:lnTo>
                      <a:lnTo>
                        <a:pt x="168" y="125"/>
                      </a:lnTo>
                      <a:lnTo>
                        <a:pt x="188" y="82"/>
                      </a:lnTo>
                      <a:lnTo>
                        <a:pt x="210" y="46"/>
                      </a:lnTo>
                      <a:lnTo>
                        <a:pt x="235" y="19"/>
                      </a:lnTo>
                      <a:lnTo>
                        <a:pt x="258" y="0"/>
                      </a:lnTo>
                      <a:lnTo>
                        <a:pt x="228" y="12"/>
                      </a:lnTo>
                      <a:lnTo>
                        <a:pt x="198" y="25"/>
                      </a:lnTo>
                      <a:lnTo>
                        <a:pt x="170" y="41"/>
                      </a:lnTo>
                      <a:lnTo>
                        <a:pt x="143" y="59"/>
                      </a:lnTo>
                      <a:lnTo>
                        <a:pt x="118" y="80"/>
                      </a:lnTo>
                      <a:lnTo>
                        <a:pt x="94" y="104"/>
                      </a:lnTo>
                      <a:lnTo>
                        <a:pt x="72" y="129"/>
                      </a:lnTo>
                      <a:lnTo>
                        <a:pt x="52" y="158"/>
                      </a:lnTo>
                      <a:lnTo>
                        <a:pt x="43" y="171"/>
                      </a:lnTo>
                      <a:lnTo>
                        <a:pt x="36" y="186"/>
                      </a:lnTo>
                      <a:lnTo>
                        <a:pt x="28" y="201"/>
                      </a:lnTo>
                      <a:lnTo>
                        <a:pt x="21" y="214"/>
                      </a:lnTo>
                      <a:lnTo>
                        <a:pt x="15" y="229"/>
                      </a:lnTo>
                      <a:lnTo>
                        <a:pt x="9" y="244"/>
                      </a:lnTo>
                      <a:lnTo>
                        <a:pt x="5" y="259"/>
                      </a:lnTo>
                      <a:lnTo>
                        <a:pt x="0" y="274"/>
                      </a:lnTo>
                      <a:lnTo>
                        <a:pt x="15" y="286"/>
                      </a:lnTo>
                      <a:lnTo>
                        <a:pt x="28" y="301"/>
                      </a:lnTo>
                      <a:lnTo>
                        <a:pt x="43" y="315"/>
                      </a:lnTo>
                      <a:lnTo>
                        <a:pt x="55" y="333"/>
                      </a:lnTo>
                      <a:lnTo>
                        <a:pt x="67" y="353"/>
                      </a:lnTo>
                      <a:lnTo>
                        <a:pt x="79" y="373"/>
                      </a:lnTo>
                      <a:lnTo>
                        <a:pt x="90" y="394"/>
                      </a:lnTo>
                      <a:lnTo>
                        <a:pt x="98" y="415"/>
                      </a:lnTo>
                      <a:lnTo>
                        <a:pt x="106" y="412"/>
                      </a:lnTo>
                      <a:lnTo>
                        <a:pt x="113" y="409"/>
                      </a:lnTo>
                      <a:lnTo>
                        <a:pt x="121" y="406"/>
                      </a:lnTo>
                      <a:lnTo>
                        <a:pt x="130" y="402"/>
                      </a:lnTo>
                      <a:lnTo>
                        <a:pt x="137" y="399"/>
                      </a:lnTo>
                      <a:lnTo>
                        <a:pt x="146" y="396"/>
                      </a:lnTo>
                      <a:lnTo>
                        <a:pt x="154" y="393"/>
                      </a:lnTo>
                      <a:lnTo>
                        <a:pt x="162" y="390"/>
                      </a:lnTo>
                      <a:lnTo>
                        <a:pt x="164" y="39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96" name="Freeform 124">
                  <a:extLst>
                    <a:ext uri="{FF2B5EF4-FFF2-40B4-BE49-F238E27FC236}">
                      <a16:creationId xmlns:a16="http://schemas.microsoft.com/office/drawing/2014/main" id="{3AA652C7-F21D-524B-8217-91958A8CC35E}"/>
                    </a:ext>
                  </a:extLst>
                </p:cNvPr>
                <p:cNvSpPr>
                  <a:spLocks/>
                </p:cNvSpPr>
                <p:nvPr/>
              </p:nvSpPr>
              <p:spPr bwMode="auto">
                <a:xfrm>
                  <a:off x="1477" y="2686"/>
                  <a:ext cx="170" cy="113"/>
                </a:xfrm>
                <a:custGeom>
                  <a:avLst/>
                  <a:gdLst>
                    <a:gd name="T0" fmla="*/ 0 w 510"/>
                    <a:gd name="T1" fmla="*/ 0 h 337"/>
                    <a:gd name="T2" fmla="*/ 0 w 510"/>
                    <a:gd name="T3" fmla="*/ 0 h 337"/>
                    <a:gd name="T4" fmla="*/ 0 w 510"/>
                    <a:gd name="T5" fmla="*/ 0 h 337"/>
                    <a:gd name="T6" fmla="*/ 0 w 510"/>
                    <a:gd name="T7" fmla="*/ 0 h 337"/>
                    <a:gd name="T8" fmla="*/ 0 w 510"/>
                    <a:gd name="T9" fmla="*/ 0 h 337"/>
                    <a:gd name="T10" fmla="*/ 0 w 510"/>
                    <a:gd name="T11" fmla="*/ 0 h 337"/>
                    <a:gd name="T12" fmla="*/ 0 w 510"/>
                    <a:gd name="T13" fmla="*/ 0 h 337"/>
                    <a:gd name="T14" fmla="*/ 0 w 510"/>
                    <a:gd name="T15" fmla="*/ 0 h 337"/>
                    <a:gd name="T16" fmla="*/ 0 w 510"/>
                    <a:gd name="T17" fmla="*/ 0 h 337"/>
                    <a:gd name="T18" fmla="*/ 0 w 510"/>
                    <a:gd name="T19" fmla="*/ 0 h 337"/>
                    <a:gd name="T20" fmla="*/ 0 w 510"/>
                    <a:gd name="T21" fmla="*/ 0 h 337"/>
                    <a:gd name="T22" fmla="*/ 0 w 510"/>
                    <a:gd name="T23" fmla="*/ 0 h 337"/>
                    <a:gd name="T24" fmla="*/ 0 w 510"/>
                    <a:gd name="T25" fmla="*/ 0 h 337"/>
                    <a:gd name="T26" fmla="*/ 0 w 510"/>
                    <a:gd name="T27" fmla="*/ 0 h 337"/>
                    <a:gd name="T28" fmla="*/ 0 w 510"/>
                    <a:gd name="T29" fmla="*/ 0 h 337"/>
                    <a:gd name="T30" fmla="*/ 0 w 510"/>
                    <a:gd name="T31" fmla="*/ 0 h 337"/>
                    <a:gd name="T32" fmla="*/ 0 w 510"/>
                    <a:gd name="T33" fmla="*/ 0 h 337"/>
                    <a:gd name="T34" fmla="*/ 0 w 510"/>
                    <a:gd name="T35" fmla="*/ 0 h 337"/>
                    <a:gd name="T36" fmla="*/ 0 w 510"/>
                    <a:gd name="T37" fmla="*/ 0 h 337"/>
                    <a:gd name="T38" fmla="*/ 0 w 510"/>
                    <a:gd name="T39" fmla="*/ 0 h 337"/>
                    <a:gd name="T40" fmla="*/ 0 w 510"/>
                    <a:gd name="T41" fmla="*/ 0 h 337"/>
                    <a:gd name="T42" fmla="*/ 0 w 510"/>
                    <a:gd name="T43" fmla="*/ 0 h 337"/>
                    <a:gd name="T44" fmla="*/ 0 w 510"/>
                    <a:gd name="T45" fmla="*/ 0 h 337"/>
                    <a:gd name="T46" fmla="*/ 0 w 510"/>
                    <a:gd name="T47" fmla="*/ 0 h 337"/>
                    <a:gd name="T48" fmla="*/ 0 w 510"/>
                    <a:gd name="T49" fmla="*/ 0 h 337"/>
                    <a:gd name="T50" fmla="*/ 0 w 510"/>
                    <a:gd name="T51" fmla="*/ 0 h 337"/>
                    <a:gd name="T52" fmla="*/ 0 w 510"/>
                    <a:gd name="T53" fmla="*/ 0 h 337"/>
                    <a:gd name="T54" fmla="*/ 0 w 510"/>
                    <a:gd name="T55" fmla="*/ 0 h 337"/>
                    <a:gd name="T56" fmla="*/ 0 w 510"/>
                    <a:gd name="T57" fmla="*/ 0 h 337"/>
                    <a:gd name="T58" fmla="*/ 0 w 510"/>
                    <a:gd name="T59" fmla="*/ 0 h 337"/>
                    <a:gd name="T60" fmla="*/ 0 w 510"/>
                    <a:gd name="T61" fmla="*/ 0 h 337"/>
                    <a:gd name="T62" fmla="*/ 0 w 510"/>
                    <a:gd name="T63" fmla="*/ 0 h 337"/>
                    <a:gd name="T64" fmla="*/ 0 w 510"/>
                    <a:gd name="T65" fmla="*/ 0 h 337"/>
                    <a:gd name="T66" fmla="*/ 0 w 510"/>
                    <a:gd name="T67" fmla="*/ 0 h 337"/>
                    <a:gd name="T68" fmla="*/ 0 w 510"/>
                    <a:gd name="T69" fmla="*/ 0 h 337"/>
                    <a:gd name="T70" fmla="*/ 0 w 510"/>
                    <a:gd name="T71" fmla="*/ 0 h 337"/>
                    <a:gd name="T72" fmla="*/ 0 w 510"/>
                    <a:gd name="T73" fmla="*/ 0 h 337"/>
                    <a:gd name="T74" fmla="*/ 0 w 510"/>
                    <a:gd name="T75" fmla="*/ 0 h 337"/>
                    <a:gd name="T76" fmla="*/ 0 w 510"/>
                    <a:gd name="T77" fmla="*/ 0 h 337"/>
                    <a:gd name="T78" fmla="*/ 0 w 510"/>
                    <a:gd name="T79" fmla="*/ 0 h 337"/>
                    <a:gd name="T80" fmla="*/ 0 w 510"/>
                    <a:gd name="T81" fmla="*/ 0 h 337"/>
                    <a:gd name="T82" fmla="*/ 0 w 510"/>
                    <a:gd name="T83" fmla="*/ 0 h 337"/>
                    <a:gd name="T84" fmla="*/ 0 w 510"/>
                    <a:gd name="T85" fmla="*/ 0 h 337"/>
                    <a:gd name="T86" fmla="*/ 0 w 510"/>
                    <a:gd name="T87" fmla="*/ 0 h 337"/>
                    <a:gd name="T88" fmla="*/ 0 w 510"/>
                    <a:gd name="T89" fmla="*/ 0 h 337"/>
                    <a:gd name="T90" fmla="*/ 0 w 510"/>
                    <a:gd name="T91" fmla="*/ 0 h 337"/>
                    <a:gd name="T92" fmla="*/ 0 w 510"/>
                    <a:gd name="T93" fmla="*/ 0 h 337"/>
                    <a:gd name="T94" fmla="*/ 0 w 510"/>
                    <a:gd name="T95" fmla="*/ 0 h 337"/>
                    <a:gd name="T96" fmla="*/ 0 w 510"/>
                    <a:gd name="T97" fmla="*/ 0 h 337"/>
                    <a:gd name="T98" fmla="*/ 0 w 510"/>
                    <a:gd name="T99" fmla="*/ 0 h 33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510"/>
                    <a:gd name="T151" fmla="*/ 0 h 337"/>
                    <a:gd name="T152" fmla="*/ 510 w 510"/>
                    <a:gd name="T153" fmla="*/ 337 h 33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510" h="337">
                      <a:moveTo>
                        <a:pt x="0" y="33"/>
                      </a:moveTo>
                      <a:lnTo>
                        <a:pt x="15" y="73"/>
                      </a:lnTo>
                      <a:lnTo>
                        <a:pt x="33" y="111"/>
                      </a:lnTo>
                      <a:lnTo>
                        <a:pt x="52" y="146"/>
                      </a:lnTo>
                      <a:lnTo>
                        <a:pt x="75" y="178"/>
                      </a:lnTo>
                      <a:lnTo>
                        <a:pt x="98" y="206"/>
                      </a:lnTo>
                      <a:lnTo>
                        <a:pt x="124" y="231"/>
                      </a:lnTo>
                      <a:lnTo>
                        <a:pt x="151" y="255"/>
                      </a:lnTo>
                      <a:lnTo>
                        <a:pt x="177" y="274"/>
                      </a:lnTo>
                      <a:lnTo>
                        <a:pt x="203" y="291"/>
                      </a:lnTo>
                      <a:lnTo>
                        <a:pt x="230" y="306"/>
                      </a:lnTo>
                      <a:lnTo>
                        <a:pt x="255" y="318"/>
                      </a:lnTo>
                      <a:lnTo>
                        <a:pt x="280" y="327"/>
                      </a:lnTo>
                      <a:lnTo>
                        <a:pt x="303" y="333"/>
                      </a:lnTo>
                      <a:lnTo>
                        <a:pt x="323" y="336"/>
                      </a:lnTo>
                      <a:lnTo>
                        <a:pt x="341" y="337"/>
                      </a:lnTo>
                      <a:lnTo>
                        <a:pt x="358" y="336"/>
                      </a:lnTo>
                      <a:lnTo>
                        <a:pt x="378" y="324"/>
                      </a:lnTo>
                      <a:lnTo>
                        <a:pt x="399" y="310"/>
                      </a:lnTo>
                      <a:lnTo>
                        <a:pt x="420" y="294"/>
                      </a:lnTo>
                      <a:lnTo>
                        <a:pt x="441" y="277"/>
                      </a:lnTo>
                      <a:lnTo>
                        <a:pt x="459" y="260"/>
                      </a:lnTo>
                      <a:lnTo>
                        <a:pt x="478" y="240"/>
                      </a:lnTo>
                      <a:lnTo>
                        <a:pt x="495" y="221"/>
                      </a:lnTo>
                      <a:lnTo>
                        <a:pt x="510" y="200"/>
                      </a:lnTo>
                      <a:lnTo>
                        <a:pt x="492" y="209"/>
                      </a:lnTo>
                      <a:lnTo>
                        <a:pt x="471" y="218"/>
                      </a:lnTo>
                      <a:lnTo>
                        <a:pt x="446" y="224"/>
                      </a:lnTo>
                      <a:lnTo>
                        <a:pt x="419" y="227"/>
                      </a:lnTo>
                      <a:lnTo>
                        <a:pt x="389" y="228"/>
                      </a:lnTo>
                      <a:lnTo>
                        <a:pt x="359" y="227"/>
                      </a:lnTo>
                      <a:lnTo>
                        <a:pt x="328" y="222"/>
                      </a:lnTo>
                      <a:lnTo>
                        <a:pt x="297" y="213"/>
                      </a:lnTo>
                      <a:lnTo>
                        <a:pt x="265" y="203"/>
                      </a:lnTo>
                      <a:lnTo>
                        <a:pt x="234" y="188"/>
                      </a:lnTo>
                      <a:lnTo>
                        <a:pt x="206" y="169"/>
                      </a:lnTo>
                      <a:lnTo>
                        <a:pt x="179" y="145"/>
                      </a:lnTo>
                      <a:lnTo>
                        <a:pt x="154" y="117"/>
                      </a:lnTo>
                      <a:lnTo>
                        <a:pt x="133" y="82"/>
                      </a:lnTo>
                      <a:lnTo>
                        <a:pt x="115" y="44"/>
                      </a:lnTo>
                      <a:lnTo>
                        <a:pt x="101" y="0"/>
                      </a:lnTo>
                      <a:lnTo>
                        <a:pt x="88" y="5"/>
                      </a:lnTo>
                      <a:lnTo>
                        <a:pt x="76" y="8"/>
                      </a:lnTo>
                      <a:lnTo>
                        <a:pt x="63" y="12"/>
                      </a:lnTo>
                      <a:lnTo>
                        <a:pt x="51" y="17"/>
                      </a:lnTo>
                      <a:lnTo>
                        <a:pt x="37" y="20"/>
                      </a:lnTo>
                      <a:lnTo>
                        <a:pt x="25" y="24"/>
                      </a:lnTo>
                      <a:lnTo>
                        <a:pt x="14" y="29"/>
                      </a:lnTo>
                      <a:lnTo>
                        <a:pt x="2" y="33"/>
                      </a:lnTo>
                      <a:lnTo>
                        <a:pt x="0" y="33"/>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97" name="Freeform 125">
                  <a:extLst>
                    <a:ext uri="{FF2B5EF4-FFF2-40B4-BE49-F238E27FC236}">
                      <a16:creationId xmlns:a16="http://schemas.microsoft.com/office/drawing/2014/main" id="{9981C771-ACF4-F64C-81E8-DF392035B5AF}"/>
                    </a:ext>
                  </a:extLst>
                </p:cNvPr>
                <p:cNvSpPr>
                  <a:spLocks/>
                </p:cNvSpPr>
                <p:nvPr/>
              </p:nvSpPr>
              <p:spPr bwMode="auto">
                <a:xfrm>
                  <a:off x="1470" y="2553"/>
                  <a:ext cx="111" cy="132"/>
                </a:xfrm>
                <a:custGeom>
                  <a:avLst/>
                  <a:gdLst>
                    <a:gd name="T0" fmla="*/ 0 w 331"/>
                    <a:gd name="T1" fmla="*/ 0 h 396"/>
                    <a:gd name="T2" fmla="*/ 0 w 331"/>
                    <a:gd name="T3" fmla="*/ 0 h 396"/>
                    <a:gd name="T4" fmla="*/ 0 w 331"/>
                    <a:gd name="T5" fmla="*/ 0 h 396"/>
                    <a:gd name="T6" fmla="*/ 0 w 331"/>
                    <a:gd name="T7" fmla="*/ 0 h 396"/>
                    <a:gd name="T8" fmla="*/ 0 w 331"/>
                    <a:gd name="T9" fmla="*/ 0 h 396"/>
                    <a:gd name="T10" fmla="*/ 0 w 331"/>
                    <a:gd name="T11" fmla="*/ 0 h 396"/>
                    <a:gd name="T12" fmla="*/ 0 w 331"/>
                    <a:gd name="T13" fmla="*/ 0 h 396"/>
                    <a:gd name="T14" fmla="*/ 0 w 331"/>
                    <a:gd name="T15" fmla="*/ 0 h 396"/>
                    <a:gd name="T16" fmla="*/ 0 w 331"/>
                    <a:gd name="T17" fmla="*/ 0 h 396"/>
                    <a:gd name="T18" fmla="*/ 0 w 331"/>
                    <a:gd name="T19" fmla="*/ 0 h 396"/>
                    <a:gd name="T20" fmla="*/ 0 w 331"/>
                    <a:gd name="T21" fmla="*/ 0 h 396"/>
                    <a:gd name="T22" fmla="*/ 0 w 331"/>
                    <a:gd name="T23" fmla="*/ 0 h 396"/>
                    <a:gd name="T24" fmla="*/ 0 w 331"/>
                    <a:gd name="T25" fmla="*/ 0 h 396"/>
                    <a:gd name="T26" fmla="*/ 0 w 331"/>
                    <a:gd name="T27" fmla="*/ 0 h 396"/>
                    <a:gd name="T28" fmla="*/ 0 w 331"/>
                    <a:gd name="T29" fmla="*/ 0 h 396"/>
                    <a:gd name="T30" fmla="*/ 0 w 331"/>
                    <a:gd name="T31" fmla="*/ 0 h 396"/>
                    <a:gd name="T32" fmla="*/ 0 w 331"/>
                    <a:gd name="T33" fmla="*/ 0 h 396"/>
                    <a:gd name="T34" fmla="*/ 0 w 331"/>
                    <a:gd name="T35" fmla="*/ 0 h 396"/>
                    <a:gd name="T36" fmla="*/ 0 w 331"/>
                    <a:gd name="T37" fmla="*/ 0 h 396"/>
                    <a:gd name="T38" fmla="*/ 0 w 331"/>
                    <a:gd name="T39" fmla="*/ 0 h 396"/>
                    <a:gd name="T40" fmla="*/ 0 w 331"/>
                    <a:gd name="T41" fmla="*/ 0 h 396"/>
                    <a:gd name="T42" fmla="*/ 0 w 331"/>
                    <a:gd name="T43" fmla="*/ 0 h 396"/>
                    <a:gd name="T44" fmla="*/ 0 w 331"/>
                    <a:gd name="T45" fmla="*/ 0 h 396"/>
                    <a:gd name="T46" fmla="*/ 0 w 331"/>
                    <a:gd name="T47" fmla="*/ 0 h 396"/>
                    <a:gd name="T48" fmla="*/ 0 w 331"/>
                    <a:gd name="T49" fmla="*/ 0 h 396"/>
                    <a:gd name="T50" fmla="*/ 0 w 331"/>
                    <a:gd name="T51" fmla="*/ 0 h 396"/>
                    <a:gd name="T52" fmla="*/ 0 w 331"/>
                    <a:gd name="T53" fmla="*/ 0 h 396"/>
                    <a:gd name="T54" fmla="*/ 0 w 331"/>
                    <a:gd name="T55" fmla="*/ 0 h 396"/>
                    <a:gd name="T56" fmla="*/ 0 w 331"/>
                    <a:gd name="T57" fmla="*/ 0 h 396"/>
                    <a:gd name="T58" fmla="*/ 0 w 331"/>
                    <a:gd name="T59" fmla="*/ 0 h 396"/>
                    <a:gd name="T60" fmla="*/ 0 w 331"/>
                    <a:gd name="T61" fmla="*/ 0 h 396"/>
                    <a:gd name="T62" fmla="*/ 0 w 331"/>
                    <a:gd name="T63" fmla="*/ 0 h 396"/>
                    <a:gd name="T64" fmla="*/ 0 w 331"/>
                    <a:gd name="T65" fmla="*/ 0 h 396"/>
                    <a:gd name="T66" fmla="*/ 0 w 331"/>
                    <a:gd name="T67" fmla="*/ 0 h 396"/>
                    <a:gd name="T68" fmla="*/ 0 w 331"/>
                    <a:gd name="T69" fmla="*/ 0 h 396"/>
                    <a:gd name="T70" fmla="*/ 0 w 331"/>
                    <a:gd name="T71" fmla="*/ 0 h 396"/>
                    <a:gd name="T72" fmla="*/ 0 w 331"/>
                    <a:gd name="T73" fmla="*/ 0 h 396"/>
                    <a:gd name="T74" fmla="*/ 0 w 331"/>
                    <a:gd name="T75" fmla="*/ 0 h 396"/>
                    <a:gd name="T76" fmla="*/ 0 w 331"/>
                    <a:gd name="T77" fmla="*/ 0 h 396"/>
                    <a:gd name="T78" fmla="*/ 0 w 331"/>
                    <a:gd name="T79" fmla="*/ 0 h 396"/>
                    <a:gd name="T80" fmla="*/ 0 w 331"/>
                    <a:gd name="T81" fmla="*/ 0 h 39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31"/>
                    <a:gd name="T124" fmla="*/ 0 h 396"/>
                    <a:gd name="T125" fmla="*/ 331 w 331"/>
                    <a:gd name="T126" fmla="*/ 396 h 39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31" h="396">
                      <a:moveTo>
                        <a:pt x="115" y="364"/>
                      </a:moveTo>
                      <a:lnTo>
                        <a:pt x="111" y="329"/>
                      </a:lnTo>
                      <a:lnTo>
                        <a:pt x="111" y="297"/>
                      </a:lnTo>
                      <a:lnTo>
                        <a:pt x="112" y="264"/>
                      </a:lnTo>
                      <a:lnTo>
                        <a:pt x="116" y="234"/>
                      </a:lnTo>
                      <a:lnTo>
                        <a:pt x="124" y="206"/>
                      </a:lnTo>
                      <a:lnTo>
                        <a:pt x="134" y="179"/>
                      </a:lnTo>
                      <a:lnTo>
                        <a:pt x="146" y="154"/>
                      </a:lnTo>
                      <a:lnTo>
                        <a:pt x="160" y="130"/>
                      </a:lnTo>
                      <a:lnTo>
                        <a:pt x="176" y="109"/>
                      </a:lnTo>
                      <a:lnTo>
                        <a:pt x="194" y="90"/>
                      </a:lnTo>
                      <a:lnTo>
                        <a:pt x="213" y="72"/>
                      </a:lnTo>
                      <a:lnTo>
                        <a:pt x="234" y="58"/>
                      </a:lnTo>
                      <a:lnTo>
                        <a:pt x="257" y="46"/>
                      </a:lnTo>
                      <a:lnTo>
                        <a:pt x="280" y="36"/>
                      </a:lnTo>
                      <a:lnTo>
                        <a:pt x="306" y="30"/>
                      </a:lnTo>
                      <a:lnTo>
                        <a:pt x="331" y="26"/>
                      </a:lnTo>
                      <a:lnTo>
                        <a:pt x="304" y="17"/>
                      </a:lnTo>
                      <a:lnTo>
                        <a:pt x="277" y="9"/>
                      </a:lnTo>
                      <a:lnTo>
                        <a:pt x="251" y="5"/>
                      </a:lnTo>
                      <a:lnTo>
                        <a:pt x="224" y="2"/>
                      </a:lnTo>
                      <a:lnTo>
                        <a:pt x="197" y="0"/>
                      </a:lnTo>
                      <a:lnTo>
                        <a:pt x="169" y="2"/>
                      </a:lnTo>
                      <a:lnTo>
                        <a:pt x="142" y="5"/>
                      </a:lnTo>
                      <a:lnTo>
                        <a:pt x="115" y="9"/>
                      </a:lnTo>
                      <a:lnTo>
                        <a:pt x="93" y="29"/>
                      </a:lnTo>
                      <a:lnTo>
                        <a:pt x="67" y="55"/>
                      </a:lnTo>
                      <a:lnTo>
                        <a:pt x="45" y="91"/>
                      </a:lnTo>
                      <a:lnTo>
                        <a:pt x="24" y="134"/>
                      </a:lnTo>
                      <a:lnTo>
                        <a:pt x="8" y="186"/>
                      </a:lnTo>
                      <a:lnTo>
                        <a:pt x="0" y="248"/>
                      </a:lnTo>
                      <a:lnTo>
                        <a:pt x="0" y="318"/>
                      </a:lnTo>
                      <a:lnTo>
                        <a:pt x="14" y="396"/>
                      </a:lnTo>
                      <a:lnTo>
                        <a:pt x="26" y="392"/>
                      </a:lnTo>
                      <a:lnTo>
                        <a:pt x="38" y="389"/>
                      </a:lnTo>
                      <a:lnTo>
                        <a:pt x="49" y="385"/>
                      </a:lnTo>
                      <a:lnTo>
                        <a:pt x="63" y="380"/>
                      </a:lnTo>
                      <a:lnTo>
                        <a:pt x="75" y="376"/>
                      </a:lnTo>
                      <a:lnTo>
                        <a:pt x="88" y="371"/>
                      </a:lnTo>
                      <a:lnTo>
                        <a:pt x="102" y="368"/>
                      </a:lnTo>
                      <a:lnTo>
                        <a:pt x="115" y="364"/>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7649" name="Group 126">
                <a:extLst>
                  <a:ext uri="{FF2B5EF4-FFF2-40B4-BE49-F238E27FC236}">
                    <a16:creationId xmlns:a16="http://schemas.microsoft.com/office/drawing/2014/main" id="{A815B1AA-4054-804B-8D92-825127B7775B}"/>
                  </a:ext>
                </a:extLst>
              </p:cNvPr>
              <p:cNvGrpSpPr>
                <a:grpSpLocks/>
              </p:cNvGrpSpPr>
              <p:nvPr/>
            </p:nvGrpSpPr>
            <p:grpSpPr bwMode="auto">
              <a:xfrm>
                <a:off x="4032" y="816"/>
                <a:ext cx="281" cy="280"/>
                <a:chOff x="1392" y="2544"/>
                <a:chExt cx="281" cy="280"/>
              </a:xfrm>
            </p:grpSpPr>
            <p:sp>
              <p:nvSpPr>
                <p:cNvPr id="17680" name="Freeform 127">
                  <a:extLst>
                    <a:ext uri="{FF2B5EF4-FFF2-40B4-BE49-F238E27FC236}">
                      <a16:creationId xmlns:a16="http://schemas.microsoft.com/office/drawing/2014/main" id="{1CC5AD97-6551-A84A-8F69-D4ECE0B08D29}"/>
                    </a:ext>
                  </a:extLst>
                </p:cNvPr>
                <p:cNvSpPr>
                  <a:spLocks/>
                </p:cNvSpPr>
                <p:nvPr/>
              </p:nvSpPr>
              <p:spPr bwMode="auto">
                <a:xfrm>
                  <a:off x="1392" y="2544"/>
                  <a:ext cx="281" cy="280"/>
                </a:xfrm>
                <a:custGeom>
                  <a:avLst/>
                  <a:gdLst>
                    <a:gd name="T0" fmla="*/ 0 w 843"/>
                    <a:gd name="T1" fmla="*/ 0 h 840"/>
                    <a:gd name="T2" fmla="*/ 0 w 843"/>
                    <a:gd name="T3" fmla="*/ 0 h 840"/>
                    <a:gd name="T4" fmla="*/ 0 w 843"/>
                    <a:gd name="T5" fmla="*/ 0 h 840"/>
                    <a:gd name="T6" fmla="*/ 0 w 843"/>
                    <a:gd name="T7" fmla="*/ 0 h 840"/>
                    <a:gd name="T8" fmla="*/ 0 w 843"/>
                    <a:gd name="T9" fmla="*/ 0 h 840"/>
                    <a:gd name="T10" fmla="*/ 0 w 843"/>
                    <a:gd name="T11" fmla="*/ 0 h 840"/>
                    <a:gd name="T12" fmla="*/ 0 w 843"/>
                    <a:gd name="T13" fmla="*/ 0 h 840"/>
                    <a:gd name="T14" fmla="*/ 0 w 843"/>
                    <a:gd name="T15" fmla="*/ 0 h 840"/>
                    <a:gd name="T16" fmla="*/ 0 w 843"/>
                    <a:gd name="T17" fmla="*/ 0 h 840"/>
                    <a:gd name="T18" fmla="*/ 0 w 843"/>
                    <a:gd name="T19" fmla="*/ 0 h 840"/>
                    <a:gd name="T20" fmla="*/ 0 w 843"/>
                    <a:gd name="T21" fmla="*/ 0 h 840"/>
                    <a:gd name="T22" fmla="*/ 0 w 843"/>
                    <a:gd name="T23" fmla="*/ 0 h 840"/>
                    <a:gd name="T24" fmla="*/ 0 w 843"/>
                    <a:gd name="T25" fmla="*/ 0 h 840"/>
                    <a:gd name="T26" fmla="*/ 0 w 843"/>
                    <a:gd name="T27" fmla="*/ 0 h 840"/>
                    <a:gd name="T28" fmla="*/ 0 w 843"/>
                    <a:gd name="T29" fmla="*/ 0 h 840"/>
                    <a:gd name="T30" fmla="*/ 0 w 843"/>
                    <a:gd name="T31" fmla="*/ 0 h 840"/>
                    <a:gd name="T32" fmla="*/ 0 w 843"/>
                    <a:gd name="T33" fmla="*/ 0 h 840"/>
                    <a:gd name="T34" fmla="*/ 0 w 843"/>
                    <a:gd name="T35" fmla="*/ 0 h 840"/>
                    <a:gd name="T36" fmla="*/ 0 w 843"/>
                    <a:gd name="T37" fmla="*/ 0 h 840"/>
                    <a:gd name="T38" fmla="*/ 0 w 843"/>
                    <a:gd name="T39" fmla="*/ 0 h 840"/>
                    <a:gd name="T40" fmla="*/ 0 w 843"/>
                    <a:gd name="T41" fmla="*/ 0 h 840"/>
                    <a:gd name="T42" fmla="*/ 0 w 843"/>
                    <a:gd name="T43" fmla="*/ 0 h 840"/>
                    <a:gd name="T44" fmla="*/ 0 w 843"/>
                    <a:gd name="T45" fmla="*/ 0 h 840"/>
                    <a:gd name="T46" fmla="*/ 0 w 843"/>
                    <a:gd name="T47" fmla="*/ 0 h 840"/>
                    <a:gd name="T48" fmla="*/ 0 w 843"/>
                    <a:gd name="T49" fmla="*/ 0 h 840"/>
                    <a:gd name="T50" fmla="*/ 0 w 843"/>
                    <a:gd name="T51" fmla="*/ 0 h 840"/>
                    <a:gd name="T52" fmla="*/ 0 w 843"/>
                    <a:gd name="T53" fmla="*/ 0 h 840"/>
                    <a:gd name="T54" fmla="*/ 0 w 843"/>
                    <a:gd name="T55" fmla="*/ 0 h 840"/>
                    <a:gd name="T56" fmla="*/ 0 w 843"/>
                    <a:gd name="T57" fmla="*/ 0 h 840"/>
                    <a:gd name="T58" fmla="*/ 0 w 843"/>
                    <a:gd name="T59" fmla="*/ 0 h 840"/>
                    <a:gd name="T60" fmla="*/ 0 w 843"/>
                    <a:gd name="T61" fmla="*/ 0 h 840"/>
                    <a:gd name="T62" fmla="*/ 0 w 843"/>
                    <a:gd name="T63" fmla="*/ 0 h 84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43"/>
                    <a:gd name="T97" fmla="*/ 0 h 840"/>
                    <a:gd name="T98" fmla="*/ 843 w 843"/>
                    <a:gd name="T99" fmla="*/ 840 h 84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43" h="840">
                      <a:moveTo>
                        <a:pt x="422" y="840"/>
                      </a:moveTo>
                      <a:lnTo>
                        <a:pt x="465" y="839"/>
                      </a:lnTo>
                      <a:lnTo>
                        <a:pt x="506" y="831"/>
                      </a:lnTo>
                      <a:lnTo>
                        <a:pt x="547" y="821"/>
                      </a:lnTo>
                      <a:lnTo>
                        <a:pt x="585" y="807"/>
                      </a:lnTo>
                      <a:lnTo>
                        <a:pt x="623" y="789"/>
                      </a:lnTo>
                      <a:lnTo>
                        <a:pt x="658" y="769"/>
                      </a:lnTo>
                      <a:lnTo>
                        <a:pt x="690" y="745"/>
                      </a:lnTo>
                      <a:lnTo>
                        <a:pt x="719" y="716"/>
                      </a:lnTo>
                      <a:lnTo>
                        <a:pt x="748" y="687"/>
                      </a:lnTo>
                      <a:lnTo>
                        <a:pt x="772" y="655"/>
                      </a:lnTo>
                      <a:lnTo>
                        <a:pt x="792" y="621"/>
                      </a:lnTo>
                      <a:lnTo>
                        <a:pt x="810" y="584"/>
                      </a:lnTo>
                      <a:lnTo>
                        <a:pt x="824" y="545"/>
                      </a:lnTo>
                      <a:lnTo>
                        <a:pt x="834" y="505"/>
                      </a:lnTo>
                      <a:lnTo>
                        <a:pt x="842" y="463"/>
                      </a:lnTo>
                      <a:lnTo>
                        <a:pt x="843" y="420"/>
                      </a:lnTo>
                      <a:lnTo>
                        <a:pt x="842" y="377"/>
                      </a:lnTo>
                      <a:lnTo>
                        <a:pt x="834" y="335"/>
                      </a:lnTo>
                      <a:lnTo>
                        <a:pt x="824" y="295"/>
                      </a:lnTo>
                      <a:lnTo>
                        <a:pt x="810" y="256"/>
                      </a:lnTo>
                      <a:lnTo>
                        <a:pt x="792" y="219"/>
                      </a:lnTo>
                      <a:lnTo>
                        <a:pt x="772" y="185"/>
                      </a:lnTo>
                      <a:lnTo>
                        <a:pt x="748" y="153"/>
                      </a:lnTo>
                      <a:lnTo>
                        <a:pt x="719" y="122"/>
                      </a:lnTo>
                      <a:lnTo>
                        <a:pt x="690" y="95"/>
                      </a:lnTo>
                      <a:lnTo>
                        <a:pt x="658" y="71"/>
                      </a:lnTo>
                      <a:lnTo>
                        <a:pt x="623" y="51"/>
                      </a:lnTo>
                      <a:lnTo>
                        <a:pt x="585" y="33"/>
                      </a:lnTo>
                      <a:lnTo>
                        <a:pt x="547" y="19"/>
                      </a:lnTo>
                      <a:lnTo>
                        <a:pt x="506" y="9"/>
                      </a:lnTo>
                      <a:lnTo>
                        <a:pt x="465" y="1"/>
                      </a:lnTo>
                      <a:lnTo>
                        <a:pt x="422" y="0"/>
                      </a:lnTo>
                      <a:lnTo>
                        <a:pt x="378" y="1"/>
                      </a:lnTo>
                      <a:lnTo>
                        <a:pt x="337" y="9"/>
                      </a:lnTo>
                      <a:lnTo>
                        <a:pt x="296" y="19"/>
                      </a:lnTo>
                      <a:lnTo>
                        <a:pt x="258" y="33"/>
                      </a:lnTo>
                      <a:lnTo>
                        <a:pt x="220" y="51"/>
                      </a:lnTo>
                      <a:lnTo>
                        <a:pt x="186" y="71"/>
                      </a:lnTo>
                      <a:lnTo>
                        <a:pt x="153" y="95"/>
                      </a:lnTo>
                      <a:lnTo>
                        <a:pt x="124" y="122"/>
                      </a:lnTo>
                      <a:lnTo>
                        <a:pt x="97" y="153"/>
                      </a:lnTo>
                      <a:lnTo>
                        <a:pt x="71" y="185"/>
                      </a:lnTo>
                      <a:lnTo>
                        <a:pt x="51" y="219"/>
                      </a:lnTo>
                      <a:lnTo>
                        <a:pt x="33" y="256"/>
                      </a:lnTo>
                      <a:lnTo>
                        <a:pt x="19" y="295"/>
                      </a:lnTo>
                      <a:lnTo>
                        <a:pt x="9" y="335"/>
                      </a:lnTo>
                      <a:lnTo>
                        <a:pt x="1" y="377"/>
                      </a:lnTo>
                      <a:lnTo>
                        <a:pt x="0" y="420"/>
                      </a:lnTo>
                      <a:lnTo>
                        <a:pt x="1" y="463"/>
                      </a:lnTo>
                      <a:lnTo>
                        <a:pt x="9" y="505"/>
                      </a:lnTo>
                      <a:lnTo>
                        <a:pt x="19" y="545"/>
                      </a:lnTo>
                      <a:lnTo>
                        <a:pt x="33" y="584"/>
                      </a:lnTo>
                      <a:lnTo>
                        <a:pt x="51" y="621"/>
                      </a:lnTo>
                      <a:lnTo>
                        <a:pt x="71" y="655"/>
                      </a:lnTo>
                      <a:lnTo>
                        <a:pt x="97" y="687"/>
                      </a:lnTo>
                      <a:lnTo>
                        <a:pt x="124" y="716"/>
                      </a:lnTo>
                      <a:lnTo>
                        <a:pt x="153" y="745"/>
                      </a:lnTo>
                      <a:lnTo>
                        <a:pt x="186" y="769"/>
                      </a:lnTo>
                      <a:lnTo>
                        <a:pt x="220" y="789"/>
                      </a:lnTo>
                      <a:lnTo>
                        <a:pt x="258" y="807"/>
                      </a:lnTo>
                      <a:lnTo>
                        <a:pt x="296" y="821"/>
                      </a:lnTo>
                      <a:lnTo>
                        <a:pt x="337" y="831"/>
                      </a:lnTo>
                      <a:lnTo>
                        <a:pt x="378" y="839"/>
                      </a:lnTo>
                      <a:lnTo>
                        <a:pt x="422" y="84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81" name="Freeform 128">
                  <a:extLst>
                    <a:ext uri="{FF2B5EF4-FFF2-40B4-BE49-F238E27FC236}">
                      <a16:creationId xmlns:a16="http://schemas.microsoft.com/office/drawing/2014/main" id="{8C1B9566-FBB2-074A-B624-BB094E0F2B02}"/>
                    </a:ext>
                  </a:extLst>
                </p:cNvPr>
                <p:cNvSpPr>
                  <a:spLocks/>
                </p:cNvSpPr>
                <p:nvPr/>
              </p:nvSpPr>
              <p:spPr bwMode="auto">
                <a:xfrm>
                  <a:off x="1523" y="2654"/>
                  <a:ext cx="142" cy="99"/>
                </a:xfrm>
                <a:custGeom>
                  <a:avLst/>
                  <a:gdLst>
                    <a:gd name="T0" fmla="*/ 0 w 426"/>
                    <a:gd name="T1" fmla="*/ 0 h 296"/>
                    <a:gd name="T2" fmla="*/ 0 w 426"/>
                    <a:gd name="T3" fmla="*/ 0 h 296"/>
                    <a:gd name="T4" fmla="*/ 0 w 426"/>
                    <a:gd name="T5" fmla="*/ 0 h 296"/>
                    <a:gd name="T6" fmla="*/ 0 w 426"/>
                    <a:gd name="T7" fmla="*/ 0 h 296"/>
                    <a:gd name="T8" fmla="*/ 0 w 426"/>
                    <a:gd name="T9" fmla="*/ 0 h 296"/>
                    <a:gd name="T10" fmla="*/ 0 w 426"/>
                    <a:gd name="T11" fmla="*/ 0 h 296"/>
                    <a:gd name="T12" fmla="*/ 0 w 426"/>
                    <a:gd name="T13" fmla="*/ 0 h 296"/>
                    <a:gd name="T14" fmla="*/ 0 w 426"/>
                    <a:gd name="T15" fmla="*/ 0 h 296"/>
                    <a:gd name="T16" fmla="*/ 0 w 426"/>
                    <a:gd name="T17" fmla="*/ 0 h 296"/>
                    <a:gd name="T18" fmla="*/ 0 w 426"/>
                    <a:gd name="T19" fmla="*/ 0 h 296"/>
                    <a:gd name="T20" fmla="*/ 0 w 426"/>
                    <a:gd name="T21" fmla="*/ 0 h 296"/>
                    <a:gd name="T22" fmla="*/ 0 w 426"/>
                    <a:gd name="T23" fmla="*/ 0 h 296"/>
                    <a:gd name="T24" fmla="*/ 0 w 426"/>
                    <a:gd name="T25" fmla="*/ 0 h 296"/>
                    <a:gd name="T26" fmla="*/ 0 w 426"/>
                    <a:gd name="T27" fmla="*/ 0 h 296"/>
                    <a:gd name="T28" fmla="*/ 0 w 426"/>
                    <a:gd name="T29" fmla="*/ 0 h 296"/>
                    <a:gd name="T30" fmla="*/ 0 w 426"/>
                    <a:gd name="T31" fmla="*/ 0 h 296"/>
                    <a:gd name="T32" fmla="*/ 0 w 426"/>
                    <a:gd name="T33" fmla="*/ 0 h 296"/>
                    <a:gd name="T34" fmla="*/ 0 w 426"/>
                    <a:gd name="T35" fmla="*/ 0 h 296"/>
                    <a:gd name="T36" fmla="*/ 0 w 426"/>
                    <a:gd name="T37" fmla="*/ 0 h 296"/>
                    <a:gd name="T38" fmla="*/ 0 w 426"/>
                    <a:gd name="T39" fmla="*/ 0 h 296"/>
                    <a:gd name="T40" fmla="*/ 0 w 426"/>
                    <a:gd name="T41" fmla="*/ 0 h 296"/>
                    <a:gd name="T42" fmla="*/ 0 w 426"/>
                    <a:gd name="T43" fmla="*/ 0 h 296"/>
                    <a:gd name="T44" fmla="*/ 0 w 426"/>
                    <a:gd name="T45" fmla="*/ 0 h 296"/>
                    <a:gd name="T46" fmla="*/ 0 w 426"/>
                    <a:gd name="T47" fmla="*/ 0 h 296"/>
                    <a:gd name="T48" fmla="*/ 0 w 426"/>
                    <a:gd name="T49" fmla="*/ 0 h 296"/>
                    <a:gd name="T50" fmla="*/ 0 w 426"/>
                    <a:gd name="T51" fmla="*/ 0 h 296"/>
                    <a:gd name="T52" fmla="*/ 0 w 426"/>
                    <a:gd name="T53" fmla="*/ 0 h 296"/>
                    <a:gd name="T54" fmla="*/ 0 w 426"/>
                    <a:gd name="T55" fmla="*/ 0 h 296"/>
                    <a:gd name="T56" fmla="*/ 0 w 426"/>
                    <a:gd name="T57" fmla="*/ 0 h 296"/>
                    <a:gd name="T58" fmla="*/ 0 w 426"/>
                    <a:gd name="T59" fmla="*/ 0 h 296"/>
                    <a:gd name="T60" fmla="*/ 0 w 426"/>
                    <a:gd name="T61" fmla="*/ 0 h 296"/>
                    <a:gd name="T62" fmla="*/ 0 w 426"/>
                    <a:gd name="T63" fmla="*/ 0 h 296"/>
                    <a:gd name="T64" fmla="*/ 0 w 426"/>
                    <a:gd name="T65" fmla="*/ 0 h 296"/>
                    <a:gd name="T66" fmla="*/ 0 w 426"/>
                    <a:gd name="T67" fmla="*/ 0 h 296"/>
                    <a:gd name="T68" fmla="*/ 0 w 426"/>
                    <a:gd name="T69" fmla="*/ 0 h 296"/>
                    <a:gd name="T70" fmla="*/ 0 w 426"/>
                    <a:gd name="T71" fmla="*/ 0 h 296"/>
                    <a:gd name="T72" fmla="*/ 0 w 426"/>
                    <a:gd name="T73" fmla="*/ 0 h 296"/>
                    <a:gd name="T74" fmla="*/ 0 w 426"/>
                    <a:gd name="T75" fmla="*/ 0 h 296"/>
                    <a:gd name="T76" fmla="*/ 0 w 426"/>
                    <a:gd name="T77" fmla="*/ 0 h 296"/>
                    <a:gd name="T78" fmla="*/ 0 w 426"/>
                    <a:gd name="T79" fmla="*/ 0 h 296"/>
                    <a:gd name="T80" fmla="*/ 0 w 426"/>
                    <a:gd name="T81" fmla="*/ 0 h 296"/>
                    <a:gd name="T82" fmla="*/ 0 w 426"/>
                    <a:gd name="T83" fmla="*/ 0 h 296"/>
                    <a:gd name="T84" fmla="*/ 0 w 426"/>
                    <a:gd name="T85" fmla="*/ 0 h 29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26"/>
                    <a:gd name="T130" fmla="*/ 0 h 296"/>
                    <a:gd name="T131" fmla="*/ 426 w 426"/>
                    <a:gd name="T132" fmla="*/ 296 h 29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26" h="296">
                      <a:moveTo>
                        <a:pt x="0" y="86"/>
                      </a:moveTo>
                      <a:lnTo>
                        <a:pt x="12" y="126"/>
                      </a:lnTo>
                      <a:lnTo>
                        <a:pt x="29" y="162"/>
                      </a:lnTo>
                      <a:lnTo>
                        <a:pt x="48" y="193"/>
                      </a:lnTo>
                      <a:lnTo>
                        <a:pt x="70" y="220"/>
                      </a:lnTo>
                      <a:lnTo>
                        <a:pt x="96" y="242"/>
                      </a:lnTo>
                      <a:lnTo>
                        <a:pt x="122" y="260"/>
                      </a:lnTo>
                      <a:lnTo>
                        <a:pt x="151" y="274"/>
                      </a:lnTo>
                      <a:lnTo>
                        <a:pt x="179" y="284"/>
                      </a:lnTo>
                      <a:lnTo>
                        <a:pt x="209" y="292"/>
                      </a:lnTo>
                      <a:lnTo>
                        <a:pt x="239" y="296"/>
                      </a:lnTo>
                      <a:lnTo>
                        <a:pt x="267" y="296"/>
                      </a:lnTo>
                      <a:lnTo>
                        <a:pt x="294" y="295"/>
                      </a:lnTo>
                      <a:lnTo>
                        <a:pt x="320" y="292"/>
                      </a:lnTo>
                      <a:lnTo>
                        <a:pt x="344" y="284"/>
                      </a:lnTo>
                      <a:lnTo>
                        <a:pt x="365" y="277"/>
                      </a:lnTo>
                      <a:lnTo>
                        <a:pt x="383" y="266"/>
                      </a:lnTo>
                      <a:lnTo>
                        <a:pt x="384" y="263"/>
                      </a:lnTo>
                      <a:lnTo>
                        <a:pt x="399" y="232"/>
                      </a:lnTo>
                      <a:lnTo>
                        <a:pt x="410" y="199"/>
                      </a:lnTo>
                      <a:lnTo>
                        <a:pt x="419" y="166"/>
                      </a:lnTo>
                      <a:lnTo>
                        <a:pt x="423" y="134"/>
                      </a:lnTo>
                      <a:lnTo>
                        <a:pt x="426" y="99"/>
                      </a:lnTo>
                      <a:lnTo>
                        <a:pt x="426" y="67"/>
                      </a:lnTo>
                      <a:lnTo>
                        <a:pt x="422" y="32"/>
                      </a:lnTo>
                      <a:lnTo>
                        <a:pt x="416" y="0"/>
                      </a:lnTo>
                      <a:lnTo>
                        <a:pt x="416" y="1"/>
                      </a:lnTo>
                      <a:lnTo>
                        <a:pt x="395" y="3"/>
                      </a:lnTo>
                      <a:lnTo>
                        <a:pt x="374" y="4"/>
                      </a:lnTo>
                      <a:lnTo>
                        <a:pt x="352" y="7"/>
                      </a:lnTo>
                      <a:lnTo>
                        <a:pt x="328" y="12"/>
                      </a:lnTo>
                      <a:lnTo>
                        <a:pt x="303" y="15"/>
                      </a:lnTo>
                      <a:lnTo>
                        <a:pt x="277" y="19"/>
                      </a:lnTo>
                      <a:lnTo>
                        <a:pt x="250" y="23"/>
                      </a:lnTo>
                      <a:lnTo>
                        <a:pt x="224" y="29"/>
                      </a:lnTo>
                      <a:lnTo>
                        <a:pt x="197" y="35"/>
                      </a:lnTo>
                      <a:lnTo>
                        <a:pt x="169" y="41"/>
                      </a:lnTo>
                      <a:lnTo>
                        <a:pt x="140" y="49"/>
                      </a:lnTo>
                      <a:lnTo>
                        <a:pt x="113" y="55"/>
                      </a:lnTo>
                      <a:lnTo>
                        <a:pt x="85" y="62"/>
                      </a:lnTo>
                      <a:lnTo>
                        <a:pt x="57" y="70"/>
                      </a:lnTo>
                      <a:lnTo>
                        <a:pt x="29" y="79"/>
                      </a:lnTo>
                      <a:lnTo>
                        <a:pt x="0" y="86"/>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82" name="Freeform 129">
                  <a:extLst>
                    <a:ext uri="{FF2B5EF4-FFF2-40B4-BE49-F238E27FC236}">
                      <a16:creationId xmlns:a16="http://schemas.microsoft.com/office/drawing/2014/main" id="{1B1DF1DA-D5D0-D74C-BF84-F880D0D2B83D}"/>
                    </a:ext>
                  </a:extLst>
                </p:cNvPr>
                <p:cNvSpPr>
                  <a:spLocks/>
                </p:cNvSpPr>
                <p:nvPr/>
              </p:nvSpPr>
              <p:spPr bwMode="auto">
                <a:xfrm>
                  <a:off x="1520" y="2570"/>
                  <a:ext cx="138" cy="101"/>
                </a:xfrm>
                <a:custGeom>
                  <a:avLst/>
                  <a:gdLst>
                    <a:gd name="T0" fmla="*/ 0 w 414"/>
                    <a:gd name="T1" fmla="*/ 0 h 303"/>
                    <a:gd name="T2" fmla="*/ 0 w 414"/>
                    <a:gd name="T3" fmla="*/ 0 h 303"/>
                    <a:gd name="T4" fmla="*/ 0 w 414"/>
                    <a:gd name="T5" fmla="*/ 0 h 303"/>
                    <a:gd name="T6" fmla="*/ 0 w 414"/>
                    <a:gd name="T7" fmla="*/ 0 h 303"/>
                    <a:gd name="T8" fmla="*/ 0 w 414"/>
                    <a:gd name="T9" fmla="*/ 0 h 303"/>
                    <a:gd name="T10" fmla="*/ 0 w 414"/>
                    <a:gd name="T11" fmla="*/ 0 h 303"/>
                    <a:gd name="T12" fmla="*/ 0 w 414"/>
                    <a:gd name="T13" fmla="*/ 0 h 303"/>
                    <a:gd name="T14" fmla="*/ 0 w 414"/>
                    <a:gd name="T15" fmla="*/ 0 h 303"/>
                    <a:gd name="T16" fmla="*/ 0 w 414"/>
                    <a:gd name="T17" fmla="*/ 0 h 303"/>
                    <a:gd name="T18" fmla="*/ 0 w 414"/>
                    <a:gd name="T19" fmla="*/ 0 h 303"/>
                    <a:gd name="T20" fmla="*/ 0 w 414"/>
                    <a:gd name="T21" fmla="*/ 0 h 303"/>
                    <a:gd name="T22" fmla="*/ 0 w 414"/>
                    <a:gd name="T23" fmla="*/ 0 h 303"/>
                    <a:gd name="T24" fmla="*/ 0 w 414"/>
                    <a:gd name="T25" fmla="*/ 0 h 303"/>
                    <a:gd name="T26" fmla="*/ 0 w 414"/>
                    <a:gd name="T27" fmla="*/ 0 h 303"/>
                    <a:gd name="T28" fmla="*/ 0 w 414"/>
                    <a:gd name="T29" fmla="*/ 0 h 303"/>
                    <a:gd name="T30" fmla="*/ 0 w 414"/>
                    <a:gd name="T31" fmla="*/ 0 h 303"/>
                    <a:gd name="T32" fmla="*/ 0 w 414"/>
                    <a:gd name="T33" fmla="*/ 0 h 303"/>
                    <a:gd name="T34" fmla="*/ 0 w 414"/>
                    <a:gd name="T35" fmla="*/ 0 h 303"/>
                    <a:gd name="T36" fmla="*/ 0 w 414"/>
                    <a:gd name="T37" fmla="*/ 0 h 303"/>
                    <a:gd name="T38" fmla="*/ 0 w 414"/>
                    <a:gd name="T39" fmla="*/ 0 h 303"/>
                    <a:gd name="T40" fmla="*/ 0 w 414"/>
                    <a:gd name="T41" fmla="*/ 0 h 303"/>
                    <a:gd name="T42" fmla="*/ 0 w 414"/>
                    <a:gd name="T43" fmla="*/ 0 h 303"/>
                    <a:gd name="T44" fmla="*/ 0 w 414"/>
                    <a:gd name="T45" fmla="*/ 0 h 303"/>
                    <a:gd name="T46" fmla="*/ 0 w 414"/>
                    <a:gd name="T47" fmla="*/ 0 h 303"/>
                    <a:gd name="T48" fmla="*/ 0 w 414"/>
                    <a:gd name="T49" fmla="*/ 0 h 303"/>
                    <a:gd name="T50" fmla="*/ 0 w 414"/>
                    <a:gd name="T51" fmla="*/ 0 h 303"/>
                    <a:gd name="T52" fmla="*/ 0 w 414"/>
                    <a:gd name="T53" fmla="*/ 0 h 303"/>
                    <a:gd name="T54" fmla="*/ 0 w 414"/>
                    <a:gd name="T55" fmla="*/ 0 h 303"/>
                    <a:gd name="T56" fmla="*/ 0 w 414"/>
                    <a:gd name="T57" fmla="*/ 0 h 303"/>
                    <a:gd name="T58" fmla="*/ 0 w 414"/>
                    <a:gd name="T59" fmla="*/ 0 h 303"/>
                    <a:gd name="T60" fmla="*/ 0 w 414"/>
                    <a:gd name="T61" fmla="*/ 0 h 303"/>
                    <a:gd name="T62" fmla="*/ 0 w 414"/>
                    <a:gd name="T63" fmla="*/ 0 h 303"/>
                    <a:gd name="T64" fmla="*/ 0 w 414"/>
                    <a:gd name="T65" fmla="*/ 0 h 303"/>
                    <a:gd name="T66" fmla="*/ 0 w 414"/>
                    <a:gd name="T67" fmla="*/ 0 h 303"/>
                    <a:gd name="T68" fmla="*/ 0 w 414"/>
                    <a:gd name="T69" fmla="*/ 0 h 303"/>
                    <a:gd name="T70" fmla="*/ 0 w 414"/>
                    <a:gd name="T71" fmla="*/ 0 h 303"/>
                    <a:gd name="T72" fmla="*/ 0 w 414"/>
                    <a:gd name="T73" fmla="*/ 0 h 303"/>
                    <a:gd name="T74" fmla="*/ 0 w 414"/>
                    <a:gd name="T75" fmla="*/ 0 h 303"/>
                    <a:gd name="T76" fmla="*/ 0 w 414"/>
                    <a:gd name="T77" fmla="*/ 0 h 303"/>
                    <a:gd name="T78" fmla="*/ 0 w 414"/>
                    <a:gd name="T79" fmla="*/ 0 h 303"/>
                    <a:gd name="T80" fmla="*/ 0 w 414"/>
                    <a:gd name="T81" fmla="*/ 0 h 303"/>
                    <a:gd name="T82" fmla="*/ 0 w 414"/>
                    <a:gd name="T83" fmla="*/ 0 h 303"/>
                    <a:gd name="T84" fmla="*/ 0 w 414"/>
                    <a:gd name="T85" fmla="*/ 0 h 303"/>
                    <a:gd name="T86" fmla="*/ 0 w 414"/>
                    <a:gd name="T87" fmla="*/ 0 h 303"/>
                    <a:gd name="T88" fmla="*/ 0 w 414"/>
                    <a:gd name="T89" fmla="*/ 0 h 30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414"/>
                    <a:gd name="T136" fmla="*/ 0 h 303"/>
                    <a:gd name="T137" fmla="*/ 414 w 414"/>
                    <a:gd name="T138" fmla="*/ 303 h 303"/>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414" h="303">
                      <a:moveTo>
                        <a:pt x="231" y="0"/>
                      </a:moveTo>
                      <a:lnTo>
                        <a:pt x="207" y="2"/>
                      </a:lnTo>
                      <a:lnTo>
                        <a:pt x="182" y="6"/>
                      </a:lnTo>
                      <a:lnTo>
                        <a:pt x="160" y="12"/>
                      </a:lnTo>
                      <a:lnTo>
                        <a:pt x="136" y="21"/>
                      </a:lnTo>
                      <a:lnTo>
                        <a:pt x="115" y="32"/>
                      </a:lnTo>
                      <a:lnTo>
                        <a:pt x="94" y="45"/>
                      </a:lnTo>
                      <a:lnTo>
                        <a:pt x="75" y="62"/>
                      </a:lnTo>
                      <a:lnTo>
                        <a:pt x="58" y="79"/>
                      </a:lnTo>
                      <a:lnTo>
                        <a:pt x="42" y="100"/>
                      </a:lnTo>
                      <a:lnTo>
                        <a:pt x="29" y="123"/>
                      </a:lnTo>
                      <a:lnTo>
                        <a:pt x="18" y="148"/>
                      </a:lnTo>
                      <a:lnTo>
                        <a:pt x="9" y="175"/>
                      </a:lnTo>
                      <a:lnTo>
                        <a:pt x="3" y="203"/>
                      </a:lnTo>
                      <a:lnTo>
                        <a:pt x="0" y="234"/>
                      </a:lnTo>
                      <a:lnTo>
                        <a:pt x="0" y="267"/>
                      </a:lnTo>
                      <a:lnTo>
                        <a:pt x="5" y="303"/>
                      </a:lnTo>
                      <a:lnTo>
                        <a:pt x="33" y="295"/>
                      </a:lnTo>
                      <a:lnTo>
                        <a:pt x="60" y="288"/>
                      </a:lnTo>
                      <a:lnTo>
                        <a:pt x="88" y="280"/>
                      </a:lnTo>
                      <a:lnTo>
                        <a:pt x="116" y="273"/>
                      </a:lnTo>
                      <a:lnTo>
                        <a:pt x="145" y="266"/>
                      </a:lnTo>
                      <a:lnTo>
                        <a:pt x="172" y="260"/>
                      </a:lnTo>
                      <a:lnTo>
                        <a:pt x="200" y="254"/>
                      </a:lnTo>
                      <a:lnTo>
                        <a:pt x="227" y="248"/>
                      </a:lnTo>
                      <a:lnTo>
                        <a:pt x="252" y="242"/>
                      </a:lnTo>
                      <a:lnTo>
                        <a:pt x="279" y="237"/>
                      </a:lnTo>
                      <a:lnTo>
                        <a:pt x="304" y="233"/>
                      </a:lnTo>
                      <a:lnTo>
                        <a:pt x="328" y="228"/>
                      </a:lnTo>
                      <a:lnTo>
                        <a:pt x="350" y="225"/>
                      </a:lnTo>
                      <a:lnTo>
                        <a:pt x="373" y="222"/>
                      </a:lnTo>
                      <a:lnTo>
                        <a:pt x="395" y="221"/>
                      </a:lnTo>
                      <a:lnTo>
                        <a:pt x="414" y="219"/>
                      </a:lnTo>
                      <a:lnTo>
                        <a:pt x="402" y="190"/>
                      </a:lnTo>
                      <a:lnTo>
                        <a:pt x="389" y="161"/>
                      </a:lnTo>
                      <a:lnTo>
                        <a:pt x="374" y="133"/>
                      </a:lnTo>
                      <a:lnTo>
                        <a:pt x="355" y="106"/>
                      </a:lnTo>
                      <a:lnTo>
                        <a:pt x="334" y="81"/>
                      </a:lnTo>
                      <a:lnTo>
                        <a:pt x="312" y="57"/>
                      </a:lnTo>
                      <a:lnTo>
                        <a:pt x="286" y="35"/>
                      </a:lnTo>
                      <a:lnTo>
                        <a:pt x="258" y="15"/>
                      </a:lnTo>
                      <a:lnTo>
                        <a:pt x="252" y="11"/>
                      </a:lnTo>
                      <a:lnTo>
                        <a:pt x="245" y="8"/>
                      </a:lnTo>
                      <a:lnTo>
                        <a:pt x="239" y="3"/>
                      </a:lnTo>
                      <a:lnTo>
                        <a:pt x="231" y="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83" name="Freeform 130">
                  <a:extLst>
                    <a:ext uri="{FF2B5EF4-FFF2-40B4-BE49-F238E27FC236}">
                      <a16:creationId xmlns:a16="http://schemas.microsoft.com/office/drawing/2014/main" id="{CED85D4B-A908-BD40-A2C2-249033C1CB6E}"/>
                    </a:ext>
                  </a:extLst>
                </p:cNvPr>
                <p:cNvSpPr>
                  <a:spLocks/>
                </p:cNvSpPr>
                <p:nvPr/>
              </p:nvSpPr>
              <p:spPr bwMode="auto">
                <a:xfrm>
                  <a:off x="1412" y="2713"/>
                  <a:ext cx="36" cy="67"/>
                </a:xfrm>
                <a:custGeom>
                  <a:avLst/>
                  <a:gdLst>
                    <a:gd name="T0" fmla="*/ 0 w 108"/>
                    <a:gd name="T1" fmla="*/ 0 h 201"/>
                    <a:gd name="T2" fmla="*/ 0 w 108"/>
                    <a:gd name="T3" fmla="*/ 0 h 201"/>
                    <a:gd name="T4" fmla="*/ 0 w 108"/>
                    <a:gd name="T5" fmla="*/ 0 h 201"/>
                    <a:gd name="T6" fmla="*/ 0 w 108"/>
                    <a:gd name="T7" fmla="*/ 0 h 201"/>
                    <a:gd name="T8" fmla="*/ 0 w 108"/>
                    <a:gd name="T9" fmla="*/ 0 h 201"/>
                    <a:gd name="T10" fmla="*/ 0 w 108"/>
                    <a:gd name="T11" fmla="*/ 0 h 201"/>
                    <a:gd name="T12" fmla="*/ 0 w 108"/>
                    <a:gd name="T13" fmla="*/ 0 h 201"/>
                    <a:gd name="T14" fmla="*/ 0 w 108"/>
                    <a:gd name="T15" fmla="*/ 0 h 201"/>
                    <a:gd name="T16" fmla="*/ 0 w 108"/>
                    <a:gd name="T17" fmla="*/ 0 h 201"/>
                    <a:gd name="T18" fmla="*/ 0 w 108"/>
                    <a:gd name="T19" fmla="*/ 0 h 201"/>
                    <a:gd name="T20" fmla="*/ 0 w 108"/>
                    <a:gd name="T21" fmla="*/ 0 h 201"/>
                    <a:gd name="T22" fmla="*/ 0 w 108"/>
                    <a:gd name="T23" fmla="*/ 0 h 201"/>
                    <a:gd name="T24" fmla="*/ 0 w 108"/>
                    <a:gd name="T25" fmla="*/ 0 h 201"/>
                    <a:gd name="T26" fmla="*/ 0 w 108"/>
                    <a:gd name="T27" fmla="*/ 0 h 201"/>
                    <a:gd name="T28" fmla="*/ 0 w 108"/>
                    <a:gd name="T29" fmla="*/ 0 h 201"/>
                    <a:gd name="T30" fmla="*/ 0 w 108"/>
                    <a:gd name="T31" fmla="*/ 0 h 201"/>
                    <a:gd name="T32" fmla="*/ 0 w 108"/>
                    <a:gd name="T33" fmla="*/ 0 h 201"/>
                    <a:gd name="T34" fmla="*/ 0 w 108"/>
                    <a:gd name="T35" fmla="*/ 0 h 201"/>
                    <a:gd name="T36" fmla="*/ 0 w 108"/>
                    <a:gd name="T37" fmla="*/ 0 h 201"/>
                    <a:gd name="T38" fmla="*/ 0 w 108"/>
                    <a:gd name="T39" fmla="*/ 0 h 201"/>
                    <a:gd name="T40" fmla="*/ 0 w 108"/>
                    <a:gd name="T41" fmla="*/ 0 h 201"/>
                    <a:gd name="T42" fmla="*/ 0 w 108"/>
                    <a:gd name="T43" fmla="*/ 0 h 201"/>
                    <a:gd name="T44" fmla="*/ 0 w 108"/>
                    <a:gd name="T45" fmla="*/ 0 h 201"/>
                    <a:gd name="T46" fmla="*/ 0 w 108"/>
                    <a:gd name="T47" fmla="*/ 0 h 20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08"/>
                    <a:gd name="T73" fmla="*/ 0 h 201"/>
                    <a:gd name="T74" fmla="*/ 108 w 108"/>
                    <a:gd name="T75" fmla="*/ 201 h 20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08" h="201">
                      <a:moveTo>
                        <a:pt x="105" y="201"/>
                      </a:moveTo>
                      <a:lnTo>
                        <a:pt x="108" y="171"/>
                      </a:lnTo>
                      <a:lnTo>
                        <a:pt x="105" y="123"/>
                      </a:lnTo>
                      <a:lnTo>
                        <a:pt x="95" y="64"/>
                      </a:lnTo>
                      <a:lnTo>
                        <a:pt x="77" y="0"/>
                      </a:lnTo>
                      <a:lnTo>
                        <a:pt x="76" y="0"/>
                      </a:lnTo>
                      <a:lnTo>
                        <a:pt x="62" y="6"/>
                      </a:lnTo>
                      <a:lnTo>
                        <a:pt x="50" y="12"/>
                      </a:lnTo>
                      <a:lnTo>
                        <a:pt x="40" y="18"/>
                      </a:lnTo>
                      <a:lnTo>
                        <a:pt x="29" y="24"/>
                      </a:lnTo>
                      <a:lnTo>
                        <a:pt x="20" y="28"/>
                      </a:lnTo>
                      <a:lnTo>
                        <a:pt x="11" y="34"/>
                      </a:lnTo>
                      <a:lnTo>
                        <a:pt x="6" y="40"/>
                      </a:lnTo>
                      <a:lnTo>
                        <a:pt x="0" y="45"/>
                      </a:lnTo>
                      <a:lnTo>
                        <a:pt x="0" y="42"/>
                      </a:lnTo>
                      <a:lnTo>
                        <a:pt x="9" y="62"/>
                      </a:lnTo>
                      <a:lnTo>
                        <a:pt x="17" y="83"/>
                      </a:lnTo>
                      <a:lnTo>
                        <a:pt x="29" y="104"/>
                      </a:lnTo>
                      <a:lnTo>
                        <a:pt x="41" y="123"/>
                      </a:lnTo>
                      <a:lnTo>
                        <a:pt x="55" y="143"/>
                      </a:lnTo>
                      <a:lnTo>
                        <a:pt x="70" y="162"/>
                      </a:lnTo>
                      <a:lnTo>
                        <a:pt x="84" y="180"/>
                      </a:lnTo>
                      <a:lnTo>
                        <a:pt x="102" y="196"/>
                      </a:lnTo>
                      <a:lnTo>
                        <a:pt x="105" y="201"/>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84" name="Freeform 131">
                  <a:extLst>
                    <a:ext uri="{FF2B5EF4-FFF2-40B4-BE49-F238E27FC236}">
                      <a16:creationId xmlns:a16="http://schemas.microsoft.com/office/drawing/2014/main" id="{8390402C-5E79-0C4A-9D3D-EE04C5114CA2}"/>
                    </a:ext>
                  </a:extLst>
                </p:cNvPr>
                <p:cNvSpPr>
                  <a:spLocks/>
                </p:cNvSpPr>
                <p:nvPr/>
              </p:nvSpPr>
              <p:spPr bwMode="auto">
                <a:xfrm>
                  <a:off x="1404" y="2661"/>
                  <a:ext cx="30" cy="55"/>
                </a:xfrm>
                <a:custGeom>
                  <a:avLst/>
                  <a:gdLst>
                    <a:gd name="T0" fmla="*/ 0 w 88"/>
                    <a:gd name="T1" fmla="*/ 0 h 167"/>
                    <a:gd name="T2" fmla="*/ 0 w 88"/>
                    <a:gd name="T3" fmla="*/ 0 h 167"/>
                    <a:gd name="T4" fmla="*/ 0 w 88"/>
                    <a:gd name="T5" fmla="*/ 0 h 167"/>
                    <a:gd name="T6" fmla="*/ 0 w 88"/>
                    <a:gd name="T7" fmla="*/ 0 h 167"/>
                    <a:gd name="T8" fmla="*/ 0 w 88"/>
                    <a:gd name="T9" fmla="*/ 0 h 167"/>
                    <a:gd name="T10" fmla="*/ 0 w 88"/>
                    <a:gd name="T11" fmla="*/ 0 h 167"/>
                    <a:gd name="T12" fmla="*/ 0 w 88"/>
                    <a:gd name="T13" fmla="*/ 0 h 167"/>
                    <a:gd name="T14" fmla="*/ 0 w 88"/>
                    <a:gd name="T15" fmla="*/ 0 h 167"/>
                    <a:gd name="T16" fmla="*/ 0 w 88"/>
                    <a:gd name="T17" fmla="*/ 0 h 167"/>
                    <a:gd name="T18" fmla="*/ 0 w 88"/>
                    <a:gd name="T19" fmla="*/ 0 h 167"/>
                    <a:gd name="T20" fmla="*/ 0 w 88"/>
                    <a:gd name="T21" fmla="*/ 0 h 167"/>
                    <a:gd name="T22" fmla="*/ 0 w 88"/>
                    <a:gd name="T23" fmla="*/ 0 h 167"/>
                    <a:gd name="T24" fmla="*/ 0 w 88"/>
                    <a:gd name="T25" fmla="*/ 0 h 167"/>
                    <a:gd name="T26" fmla="*/ 0 w 88"/>
                    <a:gd name="T27" fmla="*/ 0 h 167"/>
                    <a:gd name="T28" fmla="*/ 0 w 88"/>
                    <a:gd name="T29" fmla="*/ 0 h 167"/>
                    <a:gd name="T30" fmla="*/ 0 w 88"/>
                    <a:gd name="T31" fmla="*/ 0 h 167"/>
                    <a:gd name="T32" fmla="*/ 0 w 88"/>
                    <a:gd name="T33" fmla="*/ 0 h 167"/>
                    <a:gd name="T34" fmla="*/ 0 w 88"/>
                    <a:gd name="T35" fmla="*/ 0 h 167"/>
                    <a:gd name="T36" fmla="*/ 0 w 88"/>
                    <a:gd name="T37" fmla="*/ 0 h 167"/>
                    <a:gd name="T38" fmla="*/ 0 w 88"/>
                    <a:gd name="T39" fmla="*/ 0 h 167"/>
                    <a:gd name="T40" fmla="*/ 0 w 88"/>
                    <a:gd name="T41" fmla="*/ 0 h 167"/>
                    <a:gd name="T42" fmla="*/ 0 w 88"/>
                    <a:gd name="T43" fmla="*/ 0 h 167"/>
                    <a:gd name="T44" fmla="*/ 0 w 88"/>
                    <a:gd name="T45" fmla="*/ 0 h 167"/>
                    <a:gd name="T46" fmla="*/ 0 w 88"/>
                    <a:gd name="T47" fmla="*/ 0 h 16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88"/>
                    <a:gd name="T73" fmla="*/ 0 h 167"/>
                    <a:gd name="T74" fmla="*/ 88 w 88"/>
                    <a:gd name="T75" fmla="*/ 167 h 16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88" h="167">
                      <a:moveTo>
                        <a:pt x="3" y="0"/>
                      </a:moveTo>
                      <a:lnTo>
                        <a:pt x="15" y="10"/>
                      </a:lnTo>
                      <a:lnTo>
                        <a:pt x="27" y="22"/>
                      </a:lnTo>
                      <a:lnTo>
                        <a:pt x="39" y="36"/>
                      </a:lnTo>
                      <a:lnTo>
                        <a:pt x="49" y="51"/>
                      </a:lnTo>
                      <a:lnTo>
                        <a:pt x="60" y="67"/>
                      </a:lnTo>
                      <a:lnTo>
                        <a:pt x="70" y="83"/>
                      </a:lnTo>
                      <a:lnTo>
                        <a:pt x="79" y="101"/>
                      </a:lnTo>
                      <a:lnTo>
                        <a:pt x="87" y="121"/>
                      </a:lnTo>
                      <a:lnTo>
                        <a:pt x="88" y="124"/>
                      </a:lnTo>
                      <a:lnTo>
                        <a:pt x="76" y="130"/>
                      </a:lnTo>
                      <a:lnTo>
                        <a:pt x="64" y="134"/>
                      </a:lnTo>
                      <a:lnTo>
                        <a:pt x="54" y="140"/>
                      </a:lnTo>
                      <a:lnTo>
                        <a:pt x="43" y="146"/>
                      </a:lnTo>
                      <a:lnTo>
                        <a:pt x="34" y="152"/>
                      </a:lnTo>
                      <a:lnTo>
                        <a:pt x="27" y="156"/>
                      </a:lnTo>
                      <a:lnTo>
                        <a:pt x="21" y="162"/>
                      </a:lnTo>
                      <a:lnTo>
                        <a:pt x="15" y="167"/>
                      </a:lnTo>
                      <a:lnTo>
                        <a:pt x="12" y="167"/>
                      </a:lnTo>
                      <a:lnTo>
                        <a:pt x="5" y="127"/>
                      </a:lnTo>
                      <a:lnTo>
                        <a:pt x="0" y="85"/>
                      </a:lnTo>
                      <a:lnTo>
                        <a:pt x="0" y="45"/>
                      </a:lnTo>
                      <a:lnTo>
                        <a:pt x="6" y="3"/>
                      </a:lnTo>
                      <a:lnTo>
                        <a:pt x="3" y="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85" name="Freeform 132">
                  <a:extLst>
                    <a:ext uri="{FF2B5EF4-FFF2-40B4-BE49-F238E27FC236}">
                      <a16:creationId xmlns:a16="http://schemas.microsoft.com/office/drawing/2014/main" id="{DD02A4BA-B044-704B-AB02-41A36EAF8C05}"/>
                    </a:ext>
                  </a:extLst>
                </p:cNvPr>
                <p:cNvSpPr>
                  <a:spLocks/>
                </p:cNvSpPr>
                <p:nvPr/>
              </p:nvSpPr>
              <p:spPr bwMode="auto">
                <a:xfrm>
                  <a:off x="1445" y="2701"/>
                  <a:ext cx="138" cy="113"/>
                </a:xfrm>
                <a:custGeom>
                  <a:avLst/>
                  <a:gdLst>
                    <a:gd name="T0" fmla="*/ 0 w 413"/>
                    <a:gd name="T1" fmla="*/ 0 h 338"/>
                    <a:gd name="T2" fmla="*/ 0 w 413"/>
                    <a:gd name="T3" fmla="*/ 0 h 338"/>
                    <a:gd name="T4" fmla="*/ 0 w 413"/>
                    <a:gd name="T5" fmla="*/ 0 h 338"/>
                    <a:gd name="T6" fmla="*/ 0 w 413"/>
                    <a:gd name="T7" fmla="*/ 0 h 338"/>
                    <a:gd name="T8" fmla="*/ 0 w 413"/>
                    <a:gd name="T9" fmla="*/ 0 h 338"/>
                    <a:gd name="T10" fmla="*/ 0 w 413"/>
                    <a:gd name="T11" fmla="*/ 0 h 338"/>
                    <a:gd name="T12" fmla="*/ 0 w 413"/>
                    <a:gd name="T13" fmla="*/ 0 h 338"/>
                    <a:gd name="T14" fmla="*/ 0 w 413"/>
                    <a:gd name="T15" fmla="*/ 0 h 338"/>
                    <a:gd name="T16" fmla="*/ 0 w 413"/>
                    <a:gd name="T17" fmla="*/ 0 h 338"/>
                    <a:gd name="T18" fmla="*/ 0 w 413"/>
                    <a:gd name="T19" fmla="*/ 0 h 338"/>
                    <a:gd name="T20" fmla="*/ 0 w 413"/>
                    <a:gd name="T21" fmla="*/ 0 h 338"/>
                    <a:gd name="T22" fmla="*/ 0 w 413"/>
                    <a:gd name="T23" fmla="*/ 0 h 338"/>
                    <a:gd name="T24" fmla="*/ 0 w 413"/>
                    <a:gd name="T25" fmla="*/ 0 h 338"/>
                    <a:gd name="T26" fmla="*/ 0 w 413"/>
                    <a:gd name="T27" fmla="*/ 0 h 338"/>
                    <a:gd name="T28" fmla="*/ 0 w 413"/>
                    <a:gd name="T29" fmla="*/ 0 h 338"/>
                    <a:gd name="T30" fmla="*/ 0 w 413"/>
                    <a:gd name="T31" fmla="*/ 0 h 338"/>
                    <a:gd name="T32" fmla="*/ 0 w 413"/>
                    <a:gd name="T33" fmla="*/ 0 h 338"/>
                    <a:gd name="T34" fmla="*/ 0 w 413"/>
                    <a:gd name="T35" fmla="*/ 0 h 338"/>
                    <a:gd name="T36" fmla="*/ 0 w 413"/>
                    <a:gd name="T37" fmla="*/ 0 h 338"/>
                    <a:gd name="T38" fmla="*/ 0 w 413"/>
                    <a:gd name="T39" fmla="*/ 0 h 338"/>
                    <a:gd name="T40" fmla="*/ 0 w 413"/>
                    <a:gd name="T41" fmla="*/ 0 h 338"/>
                    <a:gd name="T42" fmla="*/ 0 w 413"/>
                    <a:gd name="T43" fmla="*/ 0 h 338"/>
                    <a:gd name="T44" fmla="*/ 0 w 413"/>
                    <a:gd name="T45" fmla="*/ 0 h 338"/>
                    <a:gd name="T46" fmla="*/ 0 w 413"/>
                    <a:gd name="T47" fmla="*/ 0 h 338"/>
                    <a:gd name="T48" fmla="*/ 0 w 413"/>
                    <a:gd name="T49" fmla="*/ 0 h 338"/>
                    <a:gd name="T50" fmla="*/ 0 w 413"/>
                    <a:gd name="T51" fmla="*/ 0 h 338"/>
                    <a:gd name="T52" fmla="*/ 0 w 413"/>
                    <a:gd name="T53" fmla="*/ 0 h 338"/>
                    <a:gd name="T54" fmla="*/ 0 w 413"/>
                    <a:gd name="T55" fmla="*/ 0 h 338"/>
                    <a:gd name="T56" fmla="*/ 0 w 413"/>
                    <a:gd name="T57" fmla="*/ 0 h 338"/>
                    <a:gd name="T58" fmla="*/ 0 w 413"/>
                    <a:gd name="T59" fmla="*/ 0 h 338"/>
                    <a:gd name="T60" fmla="*/ 0 w 413"/>
                    <a:gd name="T61" fmla="*/ 0 h 338"/>
                    <a:gd name="T62" fmla="*/ 0 w 413"/>
                    <a:gd name="T63" fmla="*/ 0 h 338"/>
                    <a:gd name="T64" fmla="*/ 0 w 413"/>
                    <a:gd name="T65" fmla="*/ 0 h 338"/>
                    <a:gd name="T66" fmla="*/ 0 w 413"/>
                    <a:gd name="T67" fmla="*/ 0 h 338"/>
                    <a:gd name="T68" fmla="*/ 0 w 413"/>
                    <a:gd name="T69" fmla="*/ 0 h 338"/>
                    <a:gd name="T70" fmla="*/ 0 w 413"/>
                    <a:gd name="T71" fmla="*/ 0 h 338"/>
                    <a:gd name="T72" fmla="*/ 0 w 413"/>
                    <a:gd name="T73" fmla="*/ 0 h 338"/>
                    <a:gd name="T74" fmla="*/ 0 w 413"/>
                    <a:gd name="T75" fmla="*/ 0 h 338"/>
                    <a:gd name="T76" fmla="*/ 0 w 413"/>
                    <a:gd name="T77" fmla="*/ 0 h 338"/>
                    <a:gd name="T78" fmla="*/ 0 w 413"/>
                    <a:gd name="T79" fmla="*/ 0 h 338"/>
                    <a:gd name="T80" fmla="*/ 0 w 413"/>
                    <a:gd name="T81" fmla="*/ 0 h 338"/>
                    <a:gd name="T82" fmla="*/ 0 w 413"/>
                    <a:gd name="T83" fmla="*/ 0 h 338"/>
                    <a:gd name="T84" fmla="*/ 0 w 413"/>
                    <a:gd name="T85" fmla="*/ 0 h 338"/>
                    <a:gd name="T86" fmla="*/ 0 w 413"/>
                    <a:gd name="T87" fmla="*/ 0 h 338"/>
                    <a:gd name="T88" fmla="*/ 0 w 413"/>
                    <a:gd name="T89" fmla="*/ 0 h 338"/>
                    <a:gd name="T90" fmla="*/ 0 w 413"/>
                    <a:gd name="T91" fmla="*/ 0 h 338"/>
                    <a:gd name="T92" fmla="*/ 0 w 413"/>
                    <a:gd name="T93" fmla="*/ 0 h 338"/>
                    <a:gd name="T94" fmla="*/ 0 w 413"/>
                    <a:gd name="T95" fmla="*/ 0 h 338"/>
                    <a:gd name="T96" fmla="*/ 0 w 413"/>
                    <a:gd name="T97" fmla="*/ 0 h 338"/>
                    <a:gd name="T98" fmla="*/ 0 w 413"/>
                    <a:gd name="T99" fmla="*/ 0 h 338"/>
                    <a:gd name="T100" fmla="*/ 0 w 413"/>
                    <a:gd name="T101" fmla="*/ 0 h 338"/>
                    <a:gd name="T102" fmla="*/ 0 w 413"/>
                    <a:gd name="T103" fmla="*/ 0 h 33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13"/>
                    <a:gd name="T157" fmla="*/ 0 h 338"/>
                    <a:gd name="T158" fmla="*/ 413 w 413"/>
                    <a:gd name="T159" fmla="*/ 338 h 33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13" h="338">
                      <a:moveTo>
                        <a:pt x="411" y="309"/>
                      </a:moveTo>
                      <a:lnTo>
                        <a:pt x="397" y="311"/>
                      </a:lnTo>
                      <a:lnTo>
                        <a:pt x="377" y="309"/>
                      </a:lnTo>
                      <a:lnTo>
                        <a:pt x="358" y="305"/>
                      </a:lnTo>
                      <a:lnTo>
                        <a:pt x="335" y="299"/>
                      </a:lnTo>
                      <a:lnTo>
                        <a:pt x="312" y="289"/>
                      </a:lnTo>
                      <a:lnTo>
                        <a:pt x="288" y="277"/>
                      </a:lnTo>
                      <a:lnTo>
                        <a:pt x="263" y="262"/>
                      </a:lnTo>
                      <a:lnTo>
                        <a:pt x="237" y="244"/>
                      </a:lnTo>
                      <a:lnTo>
                        <a:pt x="212" y="223"/>
                      </a:lnTo>
                      <a:lnTo>
                        <a:pt x="187" y="199"/>
                      </a:lnTo>
                      <a:lnTo>
                        <a:pt x="163" y="172"/>
                      </a:lnTo>
                      <a:lnTo>
                        <a:pt x="140" y="144"/>
                      </a:lnTo>
                      <a:lnTo>
                        <a:pt x="118" y="111"/>
                      </a:lnTo>
                      <a:lnTo>
                        <a:pt x="99" y="77"/>
                      </a:lnTo>
                      <a:lnTo>
                        <a:pt x="82" y="40"/>
                      </a:lnTo>
                      <a:lnTo>
                        <a:pt x="67" y="0"/>
                      </a:lnTo>
                      <a:lnTo>
                        <a:pt x="58" y="3"/>
                      </a:lnTo>
                      <a:lnTo>
                        <a:pt x="51" y="6"/>
                      </a:lnTo>
                      <a:lnTo>
                        <a:pt x="44" y="9"/>
                      </a:lnTo>
                      <a:lnTo>
                        <a:pt x="35" y="12"/>
                      </a:lnTo>
                      <a:lnTo>
                        <a:pt x="27" y="15"/>
                      </a:lnTo>
                      <a:lnTo>
                        <a:pt x="20" y="18"/>
                      </a:lnTo>
                      <a:lnTo>
                        <a:pt x="12" y="20"/>
                      </a:lnTo>
                      <a:lnTo>
                        <a:pt x="5" y="23"/>
                      </a:lnTo>
                      <a:lnTo>
                        <a:pt x="0" y="25"/>
                      </a:lnTo>
                      <a:lnTo>
                        <a:pt x="21" y="98"/>
                      </a:lnTo>
                      <a:lnTo>
                        <a:pt x="33" y="165"/>
                      </a:lnTo>
                      <a:lnTo>
                        <a:pt x="38" y="219"/>
                      </a:lnTo>
                      <a:lnTo>
                        <a:pt x="33" y="251"/>
                      </a:lnTo>
                      <a:lnTo>
                        <a:pt x="32" y="257"/>
                      </a:lnTo>
                      <a:lnTo>
                        <a:pt x="38" y="262"/>
                      </a:lnTo>
                      <a:lnTo>
                        <a:pt x="44" y="266"/>
                      </a:lnTo>
                      <a:lnTo>
                        <a:pt x="50" y="271"/>
                      </a:lnTo>
                      <a:lnTo>
                        <a:pt x="55" y="274"/>
                      </a:lnTo>
                      <a:lnTo>
                        <a:pt x="76" y="287"/>
                      </a:lnTo>
                      <a:lnTo>
                        <a:pt x="97" y="298"/>
                      </a:lnTo>
                      <a:lnTo>
                        <a:pt x="120" y="308"/>
                      </a:lnTo>
                      <a:lnTo>
                        <a:pt x="142" y="317"/>
                      </a:lnTo>
                      <a:lnTo>
                        <a:pt x="164" y="324"/>
                      </a:lnTo>
                      <a:lnTo>
                        <a:pt x="187" y="329"/>
                      </a:lnTo>
                      <a:lnTo>
                        <a:pt x="210" y="333"/>
                      </a:lnTo>
                      <a:lnTo>
                        <a:pt x="233" y="336"/>
                      </a:lnTo>
                      <a:lnTo>
                        <a:pt x="257" y="338"/>
                      </a:lnTo>
                      <a:lnTo>
                        <a:pt x="279" y="338"/>
                      </a:lnTo>
                      <a:lnTo>
                        <a:pt x="303" y="336"/>
                      </a:lnTo>
                      <a:lnTo>
                        <a:pt x="325" y="335"/>
                      </a:lnTo>
                      <a:lnTo>
                        <a:pt x="347" y="330"/>
                      </a:lnTo>
                      <a:lnTo>
                        <a:pt x="370" y="326"/>
                      </a:lnTo>
                      <a:lnTo>
                        <a:pt x="392" y="318"/>
                      </a:lnTo>
                      <a:lnTo>
                        <a:pt x="413" y="311"/>
                      </a:lnTo>
                      <a:lnTo>
                        <a:pt x="411" y="309"/>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86" name="Freeform 133">
                  <a:extLst>
                    <a:ext uri="{FF2B5EF4-FFF2-40B4-BE49-F238E27FC236}">
                      <a16:creationId xmlns:a16="http://schemas.microsoft.com/office/drawing/2014/main" id="{4ECA091C-7C85-654F-A393-DB6929398ECA}"/>
                    </a:ext>
                  </a:extLst>
                </p:cNvPr>
                <p:cNvSpPr>
                  <a:spLocks/>
                </p:cNvSpPr>
                <p:nvPr/>
              </p:nvSpPr>
              <p:spPr bwMode="auto">
                <a:xfrm>
                  <a:off x="1408" y="2560"/>
                  <a:ext cx="86" cy="138"/>
                </a:xfrm>
                <a:custGeom>
                  <a:avLst/>
                  <a:gdLst>
                    <a:gd name="T0" fmla="*/ 0 w 258"/>
                    <a:gd name="T1" fmla="*/ 0 h 415"/>
                    <a:gd name="T2" fmla="*/ 0 w 258"/>
                    <a:gd name="T3" fmla="*/ 0 h 415"/>
                    <a:gd name="T4" fmla="*/ 0 w 258"/>
                    <a:gd name="T5" fmla="*/ 0 h 415"/>
                    <a:gd name="T6" fmla="*/ 0 w 258"/>
                    <a:gd name="T7" fmla="*/ 0 h 415"/>
                    <a:gd name="T8" fmla="*/ 0 w 258"/>
                    <a:gd name="T9" fmla="*/ 0 h 415"/>
                    <a:gd name="T10" fmla="*/ 0 w 258"/>
                    <a:gd name="T11" fmla="*/ 0 h 415"/>
                    <a:gd name="T12" fmla="*/ 0 w 258"/>
                    <a:gd name="T13" fmla="*/ 0 h 415"/>
                    <a:gd name="T14" fmla="*/ 0 w 258"/>
                    <a:gd name="T15" fmla="*/ 0 h 415"/>
                    <a:gd name="T16" fmla="*/ 0 w 258"/>
                    <a:gd name="T17" fmla="*/ 0 h 415"/>
                    <a:gd name="T18" fmla="*/ 0 w 258"/>
                    <a:gd name="T19" fmla="*/ 0 h 415"/>
                    <a:gd name="T20" fmla="*/ 0 w 258"/>
                    <a:gd name="T21" fmla="*/ 0 h 415"/>
                    <a:gd name="T22" fmla="*/ 0 w 258"/>
                    <a:gd name="T23" fmla="*/ 0 h 415"/>
                    <a:gd name="T24" fmla="*/ 0 w 258"/>
                    <a:gd name="T25" fmla="*/ 0 h 415"/>
                    <a:gd name="T26" fmla="*/ 0 w 258"/>
                    <a:gd name="T27" fmla="*/ 0 h 415"/>
                    <a:gd name="T28" fmla="*/ 0 w 258"/>
                    <a:gd name="T29" fmla="*/ 0 h 415"/>
                    <a:gd name="T30" fmla="*/ 0 w 258"/>
                    <a:gd name="T31" fmla="*/ 0 h 415"/>
                    <a:gd name="T32" fmla="*/ 0 w 258"/>
                    <a:gd name="T33" fmla="*/ 0 h 415"/>
                    <a:gd name="T34" fmla="*/ 0 w 258"/>
                    <a:gd name="T35" fmla="*/ 0 h 415"/>
                    <a:gd name="T36" fmla="*/ 0 w 258"/>
                    <a:gd name="T37" fmla="*/ 0 h 415"/>
                    <a:gd name="T38" fmla="*/ 0 w 258"/>
                    <a:gd name="T39" fmla="*/ 0 h 415"/>
                    <a:gd name="T40" fmla="*/ 0 w 258"/>
                    <a:gd name="T41" fmla="*/ 0 h 415"/>
                    <a:gd name="T42" fmla="*/ 0 w 258"/>
                    <a:gd name="T43" fmla="*/ 0 h 415"/>
                    <a:gd name="T44" fmla="*/ 0 w 258"/>
                    <a:gd name="T45" fmla="*/ 0 h 415"/>
                    <a:gd name="T46" fmla="*/ 0 w 258"/>
                    <a:gd name="T47" fmla="*/ 0 h 415"/>
                    <a:gd name="T48" fmla="*/ 0 w 258"/>
                    <a:gd name="T49" fmla="*/ 0 h 415"/>
                    <a:gd name="T50" fmla="*/ 0 w 258"/>
                    <a:gd name="T51" fmla="*/ 0 h 415"/>
                    <a:gd name="T52" fmla="*/ 0 w 258"/>
                    <a:gd name="T53" fmla="*/ 0 h 415"/>
                    <a:gd name="T54" fmla="*/ 0 w 258"/>
                    <a:gd name="T55" fmla="*/ 0 h 415"/>
                    <a:gd name="T56" fmla="*/ 0 w 258"/>
                    <a:gd name="T57" fmla="*/ 0 h 415"/>
                    <a:gd name="T58" fmla="*/ 0 w 258"/>
                    <a:gd name="T59" fmla="*/ 0 h 415"/>
                    <a:gd name="T60" fmla="*/ 0 w 258"/>
                    <a:gd name="T61" fmla="*/ 0 h 415"/>
                    <a:gd name="T62" fmla="*/ 0 w 258"/>
                    <a:gd name="T63" fmla="*/ 0 h 415"/>
                    <a:gd name="T64" fmla="*/ 0 w 258"/>
                    <a:gd name="T65" fmla="*/ 0 h 415"/>
                    <a:gd name="T66" fmla="*/ 0 w 258"/>
                    <a:gd name="T67" fmla="*/ 0 h 415"/>
                    <a:gd name="T68" fmla="*/ 0 w 258"/>
                    <a:gd name="T69" fmla="*/ 0 h 415"/>
                    <a:gd name="T70" fmla="*/ 0 w 258"/>
                    <a:gd name="T71" fmla="*/ 0 h 415"/>
                    <a:gd name="T72" fmla="*/ 0 w 258"/>
                    <a:gd name="T73" fmla="*/ 0 h 415"/>
                    <a:gd name="T74" fmla="*/ 0 w 258"/>
                    <a:gd name="T75" fmla="*/ 0 h 415"/>
                    <a:gd name="T76" fmla="*/ 0 w 258"/>
                    <a:gd name="T77" fmla="*/ 0 h 415"/>
                    <a:gd name="T78" fmla="*/ 0 w 258"/>
                    <a:gd name="T79" fmla="*/ 0 h 415"/>
                    <a:gd name="T80" fmla="*/ 0 w 258"/>
                    <a:gd name="T81" fmla="*/ 0 h 415"/>
                    <a:gd name="T82" fmla="*/ 0 w 258"/>
                    <a:gd name="T83" fmla="*/ 0 h 415"/>
                    <a:gd name="T84" fmla="*/ 0 w 258"/>
                    <a:gd name="T85" fmla="*/ 0 h 41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58"/>
                    <a:gd name="T130" fmla="*/ 0 h 415"/>
                    <a:gd name="T131" fmla="*/ 258 w 258"/>
                    <a:gd name="T132" fmla="*/ 415 h 41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58" h="415">
                      <a:moveTo>
                        <a:pt x="164" y="390"/>
                      </a:moveTo>
                      <a:lnTo>
                        <a:pt x="149" y="309"/>
                      </a:lnTo>
                      <a:lnTo>
                        <a:pt x="146" y="238"/>
                      </a:lnTo>
                      <a:lnTo>
                        <a:pt x="154" y="177"/>
                      </a:lnTo>
                      <a:lnTo>
                        <a:pt x="168" y="125"/>
                      </a:lnTo>
                      <a:lnTo>
                        <a:pt x="188" y="82"/>
                      </a:lnTo>
                      <a:lnTo>
                        <a:pt x="210" y="46"/>
                      </a:lnTo>
                      <a:lnTo>
                        <a:pt x="235" y="19"/>
                      </a:lnTo>
                      <a:lnTo>
                        <a:pt x="258" y="0"/>
                      </a:lnTo>
                      <a:lnTo>
                        <a:pt x="228" y="12"/>
                      </a:lnTo>
                      <a:lnTo>
                        <a:pt x="198" y="25"/>
                      </a:lnTo>
                      <a:lnTo>
                        <a:pt x="170" y="41"/>
                      </a:lnTo>
                      <a:lnTo>
                        <a:pt x="143" y="59"/>
                      </a:lnTo>
                      <a:lnTo>
                        <a:pt x="118" y="80"/>
                      </a:lnTo>
                      <a:lnTo>
                        <a:pt x="94" y="104"/>
                      </a:lnTo>
                      <a:lnTo>
                        <a:pt x="72" y="129"/>
                      </a:lnTo>
                      <a:lnTo>
                        <a:pt x="52" y="158"/>
                      </a:lnTo>
                      <a:lnTo>
                        <a:pt x="43" y="171"/>
                      </a:lnTo>
                      <a:lnTo>
                        <a:pt x="36" y="186"/>
                      </a:lnTo>
                      <a:lnTo>
                        <a:pt x="28" y="201"/>
                      </a:lnTo>
                      <a:lnTo>
                        <a:pt x="21" y="214"/>
                      </a:lnTo>
                      <a:lnTo>
                        <a:pt x="15" y="229"/>
                      </a:lnTo>
                      <a:lnTo>
                        <a:pt x="9" y="244"/>
                      </a:lnTo>
                      <a:lnTo>
                        <a:pt x="5" y="259"/>
                      </a:lnTo>
                      <a:lnTo>
                        <a:pt x="0" y="274"/>
                      </a:lnTo>
                      <a:lnTo>
                        <a:pt x="15" y="286"/>
                      </a:lnTo>
                      <a:lnTo>
                        <a:pt x="28" y="301"/>
                      </a:lnTo>
                      <a:lnTo>
                        <a:pt x="43" y="315"/>
                      </a:lnTo>
                      <a:lnTo>
                        <a:pt x="55" y="333"/>
                      </a:lnTo>
                      <a:lnTo>
                        <a:pt x="67" y="353"/>
                      </a:lnTo>
                      <a:lnTo>
                        <a:pt x="79" y="373"/>
                      </a:lnTo>
                      <a:lnTo>
                        <a:pt x="90" y="394"/>
                      </a:lnTo>
                      <a:lnTo>
                        <a:pt x="98" y="415"/>
                      </a:lnTo>
                      <a:lnTo>
                        <a:pt x="106" y="412"/>
                      </a:lnTo>
                      <a:lnTo>
                        <a:pt x="113" y="409"/>
                      </a:lnTo>
                      <a:lnTo>
                        <a:pt x="121" y="406"/>
                      </a:lnTo>
                      <a:lnTo>
                        <a:pt x="130" y="402"/>
                      </a:lnTo>
                      <a:lnTo>
                        <a:pt x="137" y="399"/>
                      </a:lnTo>
                      <a:lnTo>
                        <a:pt x="146" y="396"/>
                      </a:lnTo>
                      <a:lnTo>
                        <a:pt x="154" y="393"/>
                      </a:lnTo>
                      <a:lnTo>
                        <a:pt x="162" y="390"/>
                      </a:lnTo>
                      <a:lnTo>
                        <a:pt x="164" y="39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87" name="Freeform 134">
                  <a:extLst>
                    <a:ext uri="{FF2B5EF4-FFF2-40B4-BE49-F238E27FC236}">
                      <a16:creationId xmlns:a16="http://schemas.microsoft.com/office/drawing/2014/main" id="{2575F067-608D-A648-8209-AE48699B59A3}"/>
                    </a:ext>
                  </a:extLst>
                </p:cNvPr>
                <p:cNvSpPr>
                  <a:spLocks/>
                </p:cNvSpPr>
                <p:nvPr/>
              </p:nvSpPr>
              <p:spPr bwMode="auto">
                <a:xfrm>
                  <a:off x="1477" y="2686"/>
                  <a:ext cx="170" cy="113"/>
                </a:xfrm>
                <a:custGeom>
                  <a:avLst/>
                  <a:gdLst>
                    <a:gd name="T0" fmla="*/ 0 w 510"/>
                    <a:gd name="T1" fmla="*/ 0 h 337"/>
                    <a:gd name="T2" fmla="*/ 0 w 510"/>
                    <a:gd name="T3" fmla="*/ 0 h 337"/>
                    <a:gd name="T4" fmla="*/ 0 w 510"/>
                    <a:gd name="T5" fmla="*/ 0 h 337"/>
                    <a:gd name="T6" fmla="*/ 0 w 510"/>
                    <a:gd name="T7" fmla="*/ 0 h 337"/>
                    <a:gd name="T8" fmla="*/ 0 w 510"/>
                    <a:gd name="T9" fmla="*/ 0 h 337"/>
                    <a:gd name="T10" fmla="*/ 0 w 510"/>
                    <a:gd name="T11" fmla="*/ 0 h 337"/>
                    <a:gd name="T12" fmla="*/ 0 w 510"/>
                    <a:gd name="T13" fmla="*/ 0 h 337"/>
                    <a:gd name="T14" fmla="*/ 0 w 510"/>
                    <a:gd name="T15" fmla="*/ 0 h 337"/>
                    <a:gd name="T16" fmla="*/ 0 w 510"/>
                    <a:gd name="T17" fmla="*/ 0 h 337"/>
                    <a:gd name="T18" fmla="*/ 0 w 510"/>
                    <a:gd name="T19" fmla="*/ 0 h 337"/>
                    <a:gd name="T20" fmla="*/ 0 w 510"/>
                    <a:gd name="T21" fmla="*/ 0 h 337"/>
                    <a:gd name="T22" fmla="*/ 0 w 510"/>
                    <a:gd name="T23" fmla="*/ 0 h 337"/>
                    <a:gd name="T24" fmla="*/ 0 w 510"/>
                    <a:gd name="T25" fmla="*/ 0 h 337"/>
                    <a:gd name="T26" fmla="*/ 0 w 510"/>
                    <a:gd name="T27" fmla="*/ 0 h 337"/>
                    <a:gd name="T28" fmla="*/ 0 w 510"/>
                    <a:gd name="T29" fmla="*/ 0 h 337"/>
                    <a:gd name="T30" fmla="*/ 0 w 510"/>
                    <a:gd name="T31" fmla="*/ 0 h 337"/>
                    <a:gd name="T32" fmla="*/ 0 w 510"/>
                    <a:gd name="T33" fmla="*/ 0 h 337"/>
                    <a:gd name="T34" fmla="*/ 0 w 510"/>
                    <a:gd name="T35" fmla="*/ 0 h 337"/>
                    <a:gd name="T36" fmla="*/ 0 w 510"/>
                    <a:gd name="T37" fmla="*/ 0 h 337"/>
                    <a:gd name="T38" fmla="*/ 0 w 510"/>
                    <a:gd name="T39" fmla="*/ 0 h 337"/>
                    <a:gd name="T40" fmla="*/ 0 w 510"/>
                    <a:gd name="T41" fmla="*/ 0 h 337"/>
                    <a:gd name="T42" fmla="*/ 0 w 510"/>
                    <a:gd name="T43" fmla="*/ 0 h 337"/>
                    <a:gd name="T44" fmla="*/ 0 w 510"/>
                    <a:gd name="T45" fmla="*/ 0 h 337"/>
                    <a:gd name="T46" fmla="*/ 0 w 510"/>
                    <a:gd name="T47" fmla="*/ 0 h 337"/>
                    <a:gd name="T48" fmla="*/ 0 w 510"/>
                    <a:gd name="T49" fmla="*/ 0 h 337"/>
                    <a:gd name="T50" fmla="*/ 0 w 510"/>
                    <a:gd name="T51" fmla="*/ 0 h 337"/>
                    <a:gd name="T52" fmla="*/ 0 w 510"/>
                    <a:gd name="T53" fmla="*/ 0 h 337"/>
                    <a:gd name="T54" fmla="*/ 0 w 510"/>
                    <a:gd name="T55" fmla="*/ 0 h 337"/>
                    <a:gd name="T56" fmla="*/ 0 w 510"/>
                    <a:gd name="T57" fmla="*/ 0 h 337"/>
                    <a:gd name="T58" fmla="*/ 0 w 510"/>
                    <a:gd name="T59" fmla="*/ 0 h 337"/>
                    <a:gd name="T60" fmla="*/ 0 w 510"/>
                    <a:gd name="T61" fmla="*/ 0 h 337"/>
                    <a:gd name="T62" fmla="*/ 0 w 510"/>
                    <a:gd name="T63" fmla="*/ 0 h 337"/>
                    <a:gd name="T64" fmla="*/ 0 w 510"/>
                    <a:gd name="T65" fmla="*/ 0 h 337"/>
                    <a:gd name="T66" fmla="*/ 0 w 510"/>
                    <a:gd name="T67" fmla="*/ 0 h 337"/>
                    <a:gd name="T68" fmla="*/ 0 w 510"/>
                    <a:gd name="T69" fmla="*/ 0 h 337"/>
                    <a:gd name="T70" fmla="*/ 0 w 510"/>
                    <a:gd name="T71" fmla="*/ 0 h 337"/>
                    <a:gd name="T72" fmla="*/ 0 w 510"/>
                    <a:gd name="T73" fmla="*/ 0 h 337"/>
                    <a:gd name="T74" fmla="*/ 0 w 510"/>
                    <a:gd name="T75" fmla="*/ 0 h 337"/>
                    <a:gd name="T76" fmla="*/ 0 w 510"/>
                    <a:gd name="T77" fmla="*/ 0 h 337"/>
                    <a:gd name="T78" fmla="*/ 0 w 510"/>
                    <a:gd name="T79" fmla="*/ 0 h 337"/>
                    <a:gd name="T80" fmla="*/ 0 w 510"/>
                    <a:gd name="T81" fmla="*/ 0 h 337"/>
                    <a:gd name="T82" fmla="*/ 0 w 510"/>
                    <a:gd name="T83" fmla="*/ 0 h 337"/>
                    <a:gd name="T84" fmla="*/ 0 w 510"/>
                    <a:gd name="T85" fmla="*/ 0 h 337"/>
                    <a:gd name="T86" fmla="*/ 0 w 510"/>
                    <a:gd name="T87" fmla="*/ 0 h 337"/>
                    <a:gd name="T88" fmla="*/ 0 w 510"/>
                    <a:gd name="T89" fmla="*/ 0 h 337"/>
                    <a:gd name="T90" fmla="*/ 0 w 510"/>
                    <a:gd name="T91" fmla="*/ 0 h 337"/>
                    <a:gd name="T92" fmla="*/ 0 w 510"/>
                    <a:gd name="T93" fmla="*/ 0 h 337"/>
                    <a:gd name="T94" fmla="*/ 0 w 510"/>
                    <a:gd name="T95" fmla="*/ 0 h 337"/>
                    <a:gd name="T96" fmla="*/ 0 w 510"/>
                    <a:gd name="T97" fmla="*/ 0 h 337"/>
                    <a:gd name="T98" fmla="*/ 0 w 510"/>
                    <a:gd name="T99" fmla="*/ 0 h 33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510"/>
                    <a:gd name="T151" fmla="*/ 0 h 337"/>
                    <a:gd name="T152" fmla="*/ 510 w 510"/>
                    <a:gd name="T153" fmla="*/ 337 h 33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510" h="337">
                      <a:moveTo>
                        <a:pt x="0" y="33"/>
                      </a:moveTo>
                      <a:lnTo>
                        <a:pt x="15" y="73"/>
                      </a:lnTo>
                      <a:lnTo>
                        <a:pt x="33" y="111"/>
                      </a:lnTo>
                      <a:lnTo>
                        <a:pt x="52" y="146"/>
                      </a:lnTo>
                      <a:lnTo>
                        <a:pt x="75" y="178"/>
                      </a:lnTo>
                      <a:lnTo>
                        <a:pt x="98" y="206"/>
                      </a:lnTo>
                      <a:lnTo>
                        <a:pt x="124" y="231"/>
                      </a:lnTo>
                      <a:lnTo>
                        <a:pt x="151" y="255"/>
                      </a:lnTo>
                      <a:lnTo>
                        <a:pt x="177" y="274"/>
                      </a:lnTo>
                      <a:lnTo>
                        <a:pt x="203" y="291"/>
                      </a:lnTo>
                      <a:lnTo>
                        <a:pt x="230" y="306"/>
                      </a:lnTo>
                      <a:lnTo>
                        <a:pt x="255" y="318"/>
                      </a:lnTo>
                      <a:lnTo>
                        <a:pt x="280" y="327"/>
                      </a:lnTo>
                      <a:lnTo>
                        <a:pt x="303" y="333"/>
                      </a:lnTo>
                      <a:lnTo>
                        <a:pt x="323" y="336"/>
                      </a:lnTo>
                      <a:lnTo>
                        <a:pt x="341" y="337"/>
                      </a:lnTo>
                      <a:lnTo>
                        <a:pt x="358" y="336"/>
                      </a:lnTo>
                      <a:lnTo>
                        <a:pt x="378" y="324"/>
                      </a:lnTo>
                      <a:lnTo>
                        <a:pt x="399" y="310"/>
                      </a:lnTo>
                      <a:lnTo>
                        <a:pt x="420" y="294"/>
                      </a:lnTo>
                      <a:lnTo>
                        <a:pt x="441" y="277"/>
                      </a:lnTo>
                      <a:lnTo>
                        <a:pt x="459" y="260"/>
                      </a:lnTo>
                      <a:lnTo>
                        <a:pt x="478" y="240"/>
                      </a:lnTo>
                      <a:lnTo>
                        <a:pt x="495" y="221"/>
                      </a:lnTo>
                      <a:lnTo>
                        <a:pt x="510" y="200"/>
                      </a:lnTo>
                      <a:lnTo>
                        <a:pt x="492" y="209"/>
                      </a:lnTo>
                      <a:lnTo>
                        <a:pt x="471" y="218"/>
                      </a:lnTo>
                      <a:lnTo>
                        <a:pt x="446" y="224"/>
                      </a:lnTo>
                      <a:lnTo>
                        <a:pt x="419" y="227"/>
                      </a:lnTo>
                      <a:lnTo>
                        <a:pt x="389" y="228"/>
                      </a:lnTo>
                      <a:lnTo>
                        <a:pt x="359" y="227"/>
                      </a:lnTo>
                      <a:lnTo>
                        <a:pt x="328" y="222"/>
                      </a:lnTo>
                      <a:lnTo>
                        <a:pt x="297" y="213"/>
                      </a:lnTo>
                      <a:lnTo>
                        <a:pt x="265" y="203"/>
                      </a:lnTo>
                      <a:lnTo>
                        <a:pt x="234" y="188"/>
                      </a:lnTo>
                      <a:lnTo>
                        <a:pt x="206" y="169"/>
                      </a:lnTo>
                      <a:lnTo>
                        <a:pt x="179" y="145"/>
                      </a:lnTo>
                      <a:lnTo>
                        <a:pt x="154" y="117"/>
                      </a:lnTo>
                      <a:lnTo>
                        <a:pt x="133" y="82"/>
                      </a:lnTo>
                      <a:lnTo>
                        <a:pt x="115" y="44"/>
                      </a:lnTo>
                      <a:lnTo>
                        <a:pt x="101" y="0"/>
                      </a:lnTo>
                      <a:lnTo>
                        <a:pt x="88" y="5"/>
                      </a:lnTo>
                      <a:lnTo>
                        <a:pt x="76" y="8"/>
                      </a:lnTo>
                      <a:lnTo>
                        <a:pt x="63" y="12"/>
                      </a:lnTo>
                      <a:lnTo>
                        <a:pt x="51" y="17"/>
                      </a:lnTo>
                      <a:lnTo>
                        <a:pt x="37" y="20"/>
                      </a:lnTo>
                      <a:lnTo>
                        <a:pt x="25" y="24"/>
                      </a:lnTo>
                      <a:lnTo>
                        <a:pt x="14" y="29"/>
                      </a:lnTo>
                      <a:lnTo>
                        <a:pt x="2" y="33"/>
                      </a:lnTo>
                      <a:lnTo>
                        <a:pt x="0" y="33"/>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88" name="Freeform 135">
                  <a:extLst>
                    <a:ext uri="{FF2B5EF4-FFF2-40B4-BE49-F238E27FC236}">
                      <a16:creationId xmlns:a16="http://schemas.microsoft.com/office/drawing/2014/main" id="{29F27C5F-F3C1-804C-94EA-A5742501BC2D}"/>
                    </a:ext>
                  </a:extLst>
                </p:cNvPr>
                <p:cNvSpPr>
                  <a:spLocks/>
                </p:cNvSpPr>
                <p:nvPr/>
              </p:nvSpPr>
              <p:spPr bwMode="auto">
                <a:xfrm>
                  <a:off x="1470" y="2553"/>
                  <a:ext cx="111" cy="132"/>
                </a:xfrm>
                <a:custGeom>
                  <a:avLst/>
                  <a:gdLst>
                    <a:gd name="T0" fmla="*/ 0 w 331"/>
                    <a:gd name="T1" fmla="*/ 0 h 396"/>
                    <a:gd name="T2" fmla="*/ 0 w 331"/>
                    <a:gd name="T3" fmla="*/ 0 h 396"/>
                    <a:gd name="T4" fmla="*/ 0 w 331"/>
                    <a:gd name="T5" fmla="*/ 0 h 396"/>
                    <a:gd name="T6" fmla="*/ 0 w 331"/>
                    <a:gd name="T7" fmla="*/ 0 h 396"/>
                    <a:gd name="T8" fmla="*/ 0 w 331"/>
                    <a:gd name="T9" fmla="*/ 0 h 396"/>
                    <a:gd name="T10" fmla="*/ 0 w 331"/>
                    <a:gd name="T11" fmla="*/ 0 h 396"/>
                    <a:gd name="T12" fmla="*/ 0 w 331"/>
                    <a:gd name="T13" fmla="*/ 0 h 396"/>
                    <a:gd name="T14" fmla="*/ 0 w 331"/>
                    <a:gd name="T15" fmla="*/ 0 h 396"/>
                    <a:gd name="T16" fmla="*/ 0 w 331"/>
                    <a:gd name="T17" fmla="*/ 0 h 396"/>
                    <a:gd name="T18" fmla="*/ 0 w 331"/>
                    <a:gd name="T19" fmla="*/ 0 h 396"/>
                    <a:gd name="T20" fmla="*/ 0 w 331"/>
                    <a:gd name="T21" fmla="*/ 0 h 396"/>
                    <a:gd name="T22" fmla="*/ 0 w 331"/>
                    <a:gd name="T23" fmla="*/ 0 h 396"/>
                    <a:gd name="T24" fmla="*/ 0 w 331"/>
                    <a:gd name="T25" fmla="*/ 0 h 396"/>
                    <a:gd name="T26" fmla="*/ 0 w 331"/>
                    <a:gd name="T27" fmla="*/ 0 h 396"/>
                    <a:gd name="T28" fmla="*/ 0 w 331"/>
                    <a:gd name="T29" fmla="*/ 0 h 396"/>
                    <a:gd name="T30" fmla="*/ 0 w 331"/>
                    <a:gd name="T31" fmla="*/ 0 h 396"/>
                    <a:gd name="T32" fmla="*/ 0 w 331"/>
                    <a:gd name="T33" fmla="*/ 0 h 396"/>
                    <a:gd name="T34" fmla="*/ 0 w 331"/>
                    <a:gd name="T35" fmla="*/ 0 h 396"/>
                    <a:gd name="T36" fmla="*/ 0 w 331"/>
                    <a:gd name="T37" fmla="*/ 0 h 396"/>
                    <a:gd name="T38" fmla="*/ 0 w 331"/>
                    <a:gd name="T39" fmla="*/ 0 h 396"/>
                    <a:gd name="T40" fmla="*/ 0 w 331"/>
                    <a:gd name="T41" fmla="*/ 0 h 396"/>
                    <a:gd name="T42" fmla="*/ 0 w 331"/>
                    <a:gd name="T43" fmla="*/ 0 h 396"/>
                    <a:gd name="T44" fmla="*/ 0 w 331"/>
                    <a:gd name="T45" fmla="*/ 0 h 396"/>
                    <a:gd name="T46" fmla="*/ 0 w 331"/>
                    <a:gd name="T47" fmla="*/ 0 h 396"/>
                    <a:gd name="T48" fmla="*/ 0 w 331"/>
                    <a:gd name="T49" fmla="*/ 0 h 396"/>
                    <a:gd name="T50" fmla="*/ 0 w 331"/>
                    <a:gd name="T51" fmla="*/ 0 h 396"/>
                    <a:gd name="T52" fmla="*/ 0 w 331"/>
                    <a:gd name="T53" fmla="*/ 0 h 396"/>
                    <a:gd name="T54" fmla="*/ 0 w 331"/>
                    <a:gd name="T55" fmla="*/ 0 h 396"/>
                    <a:gd name="T56" fmla="*/ 0 w 331"/>
                    <a:gd name="T57" fmla="*/ 0 h 396"/>
                    <a:gd name="T58" fmla="*/ 0 w 331"/>
                    <a:gd name="T59" fmla="*/ 0 h 396"/>
                    <a:gd name="T60" fmla="*/ 0 w 331"/>
                    <a:gd name="T61" fmla="*/ 0 h 396"/>
                    <a:gd name="T62" fmla="*/ 0 w 331"/>
                    <a:gd name="T63" fmla="*/ 0 h 396"/>
                    <a:gd name="T64" fmla="*/ 0 w 331"/>
                    <a:gd name="T65" fmla="*/ 0 h 396"/>
                    <a:gd name="T66" fmla="*/ 0 w 331"/>
                    <a:gd name="T67" fmla="*/ 0 h 396"/>
                    <a:gd name="T68" fmla="*/ 0 w 331"/>
                    <a:gd name="T69" fmla="*/ 0 h 396"/>
                    <a:gd name="T70" fmla="*/ 0 w 331"/>
                    <a:gd name="T71" fmla="*/ 0 h 396"/>
                    <a:gd name="T72" fmla="*/ 0 w 331"/>
                    <a:gd name="T73" fmla="*/ 0 h 396"/>
                    <a:gd name="T74" fmla="*/ 0 w 331"/>
                    <a:gd name="T75" fmla="*/ 0 h 396"/>
                    <a:gd name="T76" fmla="*/ 0 w 331"/>
                    <a:gd name="T77" fmla="*/ 0 h 396"/>
                    <a:gd name="T78" fmla="*/ 0 w 331"/>
                    <a:gd name="T79" fmla="*/ 0 h 396"/>
                    <a:gd name="T80" fmla="*/ 0 w 331"/>
                    <a:gd name="T81" fmla="*/ 0 h 39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31"/>
                    <a:gd name="T124" fmla="*/ 0 h 396"/>
                    <a:gd name="T125" fmla="*/ 331 w 331"/>
                    <a:gd name="T126" fmla="*/ 396 h 39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31" h="396">
                      <a:moveTo>
                        <a:pt x="115" y="364"/>
                      </a:moveTo>
                      <a:lnTo>
                        <a:pt x="111" y="329"/>
                      </a:lnTo>
                      <a:lnTo>
                        <a:pt x="111" y="297"/>
                      </a:lnTo>
                      <a:lnTo>
                        <a:pt x="112" y="264"/>
                      </a:lnTo>
                      <a:lnTo>
                        <a:pt x="116" y="234"/>
                      </a:lnTo>
                      <a:lnTo>
                        <a:pt x="124" y="206"/>
                      </a:lnTo>
                      <a:lnTo>
                        <a:pt x="134" y="179"/>
                      </a:lnTo>
                      <a:lnTo>
                        <a:pt x="146" y="154"/>
                      </a:lnTo>
                      <a:lnTo>
                        <a:pt x="160" y="130"/>
                      </a:lnTo>
                      <a:lnTo>
                        <a:pt x="176" y="109"/>
                      </a:lnTo>
                      <a:lnTo>
                        <a:pt x="194" y="90"/>
                      </a:lnTo>
                      <a:lnTo>
                        <a:pt x="213" y="72"/>
                      </a:lnTo>
                      <a:lnTo>
                        <a:pt x="234" y="58"/>
                      </a:lnTo>
                      <a:lnTo>
                        <a:pt x="257" y="46"/>
                      </a:lnTo>
                      <a:lnTo>
                        <a:pt x="280" y="36"/>
                      </a:lnTo>
                      <a:lnTo>
                        <a:pt x="306" y="30"/>
                      </a:lnTo>
                      <a:lnTo>
                        <a:pt x="331" y="26"/>
                      </a:lnTo>
                      <a:lnTo>
                        <a:pt x="304" y="17"/>
                      </a:lnTo>
                      <a:lnTo>
                        <a:pt x="277" y="9"/>
                      </a:lnTo>
                      <a:lnTo>
                        <a:pt x="251" y="5"/>
                      </a:lnTo>
                      <a:lnTo>
                        <a:pt x="224" y="2"/>
                      </a:lnTo>
                      <a:lnTo>
                        <a:pt x="197" y="0"/>
                      </a:lnTo>
                      <a:lnTo>
                        <a:pt x="169" y="2"/>
                      </a:lnTo>
                      <a:lnTo>
                        <a:pt x="142" y="5"/>
                      </a:lnTo>
                      <a:lnTo>
                        <a:pt x="115" y="9"/>
                      </a:lnTo>
                      <a:lnTo>
                        <a:pt x="93" y="29"/>
                      </a:lnTo>
                      <a:lnTo>
                        <a:pt x="67" y="55"/>
                      </a:lnTo>
                      <a:lnTo>
                        <a:pt x="45" y="91"/>
                      </a:lnTo>
                      <a:lnTo>
                        <a:pt x="24" y="134"/>
                      </a:lnTo>
                      <a:lnTo>
                        <a:pt x="8" y="186"/>
                      </a:lnTo>
                      <a:lnTo>
                        <a:pt x="0" y="248"/>
                      </a:lnTo>
                      <a:lnTo>
                        <a:pt x="0" y="318"/>
                      </a:lnTo>
                      <a:lnTo>
                        <a:pt x="14" y="396"/>
                      </a:lnTo>
                      <a:lnTo>
                        <a:pt x="26" y="392"/>
                      </a:lnTo>
                      <a:lnTo>
                        <a:pt x="38" y="389"/>
                      </a:lnTo>
                      <a:lnTo>
                        <a:pt x="49" y="385"/>
                      </a:lnTo>
                      <a:lnTo>
                        <a:pt x="63" y="380"/>
                      </a:lnTo>
                      <a:lnTo>
                        <a:pt x="75" y="376"/>
                      </a:lnTo>
                      <a:lnTo>
                        <a:pt x="88" y="371"/>
                      </a:lnTo>
                      <a:lnTo>
                        <a:pt x="102" y="368"/>
                      </a:lnTo>
                      <a:lnTo>
                        <a:pt x="115" y="364"/>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7650" name="Group 136">
                <a:extLst>
                  <a:ext uri="{FF2B5EF4-FFF2-40B4-BE49-F238E27FC236}">
                    <a16:creationId xmlns:a16="http://schemas.microsoft.com/office/drawing/2014/main" id="{0B661005-FB43-124A-B4CC-C05399A6CF22}"/>
                  </a:ext>
                </a:extLst>
              </p:cNvPr>
              <p:cNvGrpSpPr>
                <a:grpSpLocks noChangeAspect="1"/>
              </p:cNvGrpSpPr>
              <p:nvPr/>
            </p:nvGrpSpPr>
            <p:grpSpPr bwMode="auto">
              <a:xfrm>
                <a:off x="3936" y="816"/>
                <a:ext cx="272" cy="283"/>
                <a:chOff x="2874" y="1218"/>
                <a:chExt cx="2021" cy="2100"/>
              </a:xfrm>
            </p:grpSpPr>
            <p:sp>
              <p:nvSpPr>
                <p:cNvPr id="17666" name="Freeform 137">
                  <a:extLst>
                    <a:ext uri="{FF2B5EF4-FFF2-40B4-BE49-F238E27FC236}">
                      <a16:creationId xmlns:a16="http://schemas.microsoft.com/office/drawing/2014/main" id="{90470F46-8C1C-3E42-8E46-00C74AFE4772}"/>
                    </a:ext>
                  </a:extLst>
                </p:cNvPr>
                <p:cNvSpPr>
                  <a:spLocks noChangeAspect="1"/>
                </p:cNvSpPr>
                <p:nvPr/>
              </p:nvSpPr>
              <p:spPr bwMode="auto">
                <a:xfrm>
                  <a:off x="2932" y="1270"/>
                  <a:ext cx="1895" cy="1952"/>
                </a:xfrm>
                <a:custGeom>
                  <a:avLst/>
                  <a:gdLst>
                    <a:gd name="T0" fmla="*/ 0 w 3791"/>
                    <a:gd name="T1" fmla="*/ 0 h 3904"/>
                    <a:gd name="T2" fmla="*/ 0 w 3791"/>
                    <a:gd name="T3" fmla="*/ 1 h 3904"/>
                    <a:gd name="T4" fmla="*/ 0 w 3791"/>
                    <a:gd name="T5" fmla="*/ 1 h 3904"/>
                    <a:gd name="T6" fmla="*/ 0 w 3791"/>
                    <a:gd name="T7" fmla="*/ 1 h 3904"/>
                    <a:gd name="T8" fmla="*/ 0 w 3791"/>
                    <a:gd name="T9" fmla="*/ 1 h 3904"/>
                    <a:gd name="T10" fmla="*/ 0 w 3791"/>
                    <a:gd name="T11" fmla="*/ 1 h 3904"/>
                    <a:gd name="T12" fmla="*/ 0 w 3791"/>
                    <a:gd name="T13" fmla="*/ 1 h 3904"/>
                    <a:gd name="T14" fmla="*/ 0 w 3791"/>
                    <a:gd name="T15" fmla="*/ 1 h 3904"/>
                    <a:gd name="T16" fmla="*/ 0 w 3791"/>
                    <a:gd name="T17" fmla="*/ 1 h 3904"/>
                    <a:gd name="T18" fmla="*/ 0 w 3791"/>
                    <a:gd name="T19" fmla="*/ 1 h 3904"/>
                    <a:gd name="T20" fmla="*/ 0 w 3791"/>
                    <a:gd name="T21" fmla="*/ 1 h 3904"/>
                    <a:gd name="T22" fmla="*/ 0 w 3791"/>
                    <a:gd name="T23" fmla="*/ 1 h 3904"/>
                    <a:gd name="T24" fmla="*/ 0 w 3791"/>
                    <a:gd name="T25" fmla="*/ 1 h 3904"/>
                    <a:gd name="T26" fmla="*/ 0 w 3791"/>
                    <a:gd name="T27" fmla="*/ 1 h 3904"/>
                    <a:gd name="T28" fmla="*/ 0 w 3791"/>
                    <a:gd name="T29" fmla="*/ 1 h 3904"/>
                    <a:gd name="T30" fmla="*/ 0 w 3791"/>
                    <a:gd name="T31" fmla="*/ 1 h 3904"/>
                    <a:gd name="T32" fmla="*/ 0 w 3791"/>
                    <a:gd name="T33" fmla="*/ 1 h 3904"/>
                    <a:gd name="T34" fmla="*/ 0 w 3791"/>
                    <a:gd name="T35" fmla="*/ 0 h 3904"/>
                    <a:gd name="T36" fmla="*/ 0 w 3791"/>
                    <a:gd name="T37" fmla="*/ 0 h 390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791"/>
                    <a:gd name="T58" fmla="*/ 0 h 3904"/>
                    <a:gd name="T59" fmla="*/ 3791 w 3791"/>
                    <a:gd name="T60" fmla="*/ 3904 h 390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791" h="3904">
                      <a:moveTo>
                        <a:pt x="1637" y="0"/>
                      </a:moveTo>
                      <a:lnTo>
                        <a:pt x="983" y="228"/>
                      </a:lnTo>
                      <a:lnTo>
                        <a:pt x="392" y="724"/>
                      </a:lnTo>
                      <a:lnTo>
                        <a:pt x="29" y="1515"/>
                      </a:lnTo>
                      <a:lnTo>
                        <a:pt x="0" y="2245"/>
                      </a:lnTo>
                      <a:lnTo>
                        <a:pt x="288" y="3045"/>
                      </a:lnTo>
                      <a:lnTo>
                        <a:pt x="578" y="3480"/>
                      </a:lnTo>
                      <a:lnTo>
                        <a:pt x="1246" y="3799"/>
                      </a:lnTo>
                      <a:lnTo>
                        <a:pt x="1884" y="3898"/>
                      </a:lnTo>
                      <a:lnTo>
                        <a:pt x="2441" y="3904"/>
                      </a:lnTo>
                      <a:lnTo>
                        <a:pt x="3150" y="3440"/>
                      </a:lnTo>
                      <a:lnTo>
                        <a:pt x="3633" y="2741"/>
                      </a:lnTo>
                      <a:lnTo>
                        <a:pt x="3791" y="1986"/>
                      </a:lnTo>
                      <a:lnTo>
                        <a:pt x="3701" y="1372"/>
                      </a:lnTo>
                      <a:lnTo>
                        <a:pt x="3439" y="876"/>
                      </a:lnTo>
                      <a:lnTo>
                        <a:pt x="2973" y="397"/>
                      </a:lnTo>
                      <a:lnTo>
                        <a:pt x="2257" y="121"/>
                      </a:lnTo>
                      <a:lnTo>
                        <a:pt x="1637" y="0"/>
                      </a:lnTo>
                      <a:close/>
                    </a:path>
                  </a:pathLst>
                </a:custGeom>
                <a:solidFill>
                  <a:srgbClr val="CC5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67" name="Freeform 138">
                  <a:extLst>
                    <a:ext uri="{FF2B5EF4-FFF2-40B4-BE49-F238E27FC236}">
                      <a16:creationId xmlns:a16="http://schemas.microsoft.com/office/drawing/2014/main" id="{C964D01E-3E5F-4B43-A60F-ED3A94E93680}"/>
                    </a:ext>
                  </a:extLst>
                </p:cNvPr>
                <p:cNvSpPr>
                  <a:spLocks noChangeAspect="1"/>
                </p:cNvSpPr>
                <p:nvPr/>
              </p:nvSpPr>
              <p:spPr bwMode="auto">
                <a:xfrm>
                  <a:off x="3207" y="1456"/>
                  <a:ext cx="1114" cy="1150"/>
                </a:xfrm>
                <a:custGeom>
                  <a:avLst/>
                  <a:gdLst>
                    <a:gd name="T0" fmla="*/ 1 w 2228"/>
                    <a:gd name="T1" fmla="*/ 0 h 2300"/>
                    <a:gd name="T2" fmla="*/ 1 w 2228"/>
                    <a:gd name="T3" fmla="*/ 1 h 2300"/>
                    <a:gd name="T4" fmla="*/ 1 w 2228"/>
                    <a:gd name="T5" fmla="*/ 1 h 2300"/>
                    <a:gd name="T6" fmla="*/ 1 w 2228"/>
                    <a:gd name="T7" fmla="*/ 1 h 2300"/>
                    <a:gd name="T8" fmla="*/ 0 w 2228"/>
                    <a:gd name="T9" fmla="*/ 1 h 2300"/>
                    <a:gd name="T10" fmla="*/ 1 w 2228"/>
                    <a:gd name="T11" fmla="*/ 1 h 2300"/>
                    <a:gd name="T12" fmla="*/ 1 w 2228"/>
                    <a:gd name="T13" fmla="*/ 1 h 2300"/>
                    <a:gd name="T14" fmla="*/ 1 w 2228"/>
                    <a:gd name="T15" fmla="*/ 1 h 2300"/>
                    <a:gd name="T16" fmla="*/ 1 w 2228"/>
                    <a:gd name="T17" fmla="*/ 1 h 2300"/>
                    <a:gd name="T18" fmla="*/ 1 w 2228"/>
                    <a:gd name="T19" fmla="*/ 1 h 2300"/>
                    <a:gd name="T20" fmla="*/ 1 w 2228"/>
                    <a:gd name="T21" fmla="*/ 1 h 2300"/>
                    <a:gd name="T22" fmla="*/ 1 w 2228"/>
                    <a:gd name="T23" fmla="*/ 1 h 2300"/>
                    <a:gd name="T24" fmla="*/ 1 w 2228"/>
                    <a:gd name="T25" fmla="*/ 1 h 2300"/>
                    <a:gd name="T26" fmla="*/ 1 w 2228"/>
                    <a:gd name="T27" fmla="*/ 1 h 2300"/>
                    <a:gd name="T28" fmla="*/ 1 w 2228"/>
                    <a:gd name="T29" fmla="*/ 0 h 2300"/>
                    <a:gd name="T30" fmla="*/ 1 w 2228"/>
                    <a:gd name="T31" fmla="*/ 0 h 230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228"/>
                    <a:gd name="T49" fmla="*/ 0 h 2300"/>
                    <a:gd name="T50" fmla="*/ 2228 w 2228"/>
                    <a:gd name="T51" fmla="*/ 2300 h 230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228" h="2300">
                      <a:moveTo>
                        <a:pt x="1079" y="0"/>
                      </a:moveTo>
                      <a:lnTo>
                        <a:pt x="675" y="128"/>
                      </a:lnTo>
                      <a:lnTo>
                        <a:pt x="351" y="352"/>
                      </a:lnTo>
                      <a:lnTo>
                        <a:pt x="82" y="730"/>
                      </a:lnTo>
                      <a:lnTo>
                        <a:pt x="0" y="1264"/>
                      </a:lnTo>
                      <a:lnTo>
                        <a:pt x="137" y="1836"/>
                      </a:lnTo>
                      <a:lnTo>
                        <a:pt x="680" y="2200"/>
                      </a:lnTo>
                      <a:lnTo>
                        <a:pt x="1273" y="2300"/>
                      </a:lnTo>
                      <a:lnTo>
                        <a:pt x="1859" y="2108"/>
                      </a:lnTo>
                      <a:lnTo>
                        <a:pt x="2155" y="1561"/>
                      </a:lnTo>
                      <a:lnTo>
                        <a:pt x="2228" y="1021"/>
                      </a:lnTo>
                      <a:lnTo>
                        <a:pt x="2167" y="618"/>
                      </a:lnTo>
                      <a:lnTo>
                        <a:pt x="1760" y="160"/>
                      </a:lnTo>
                      <a:lnTo>
                        <a:pt x="1431" y="40"/>
                      </a:lnTo>
                      <a:lnTo>
                        <a:pt x="1079" y="0"/>
                      </a:lnTo>
                      <a:close/>
                    </a:path>
                  </a:pathLst>
                </a:custGeom>
                <a:solidFill>
                  <a:srgbClr val="FF7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68" name="Freeform 139">
                  <a:extLst>
                    <a:ext uri="{FF2B5EF4-FFF2-40B4-BE49-F238E27FC236}">
                      <a16:creationId xmlns:a16="http://schemas.microsoft.com/office/drawing/2014/main" id="{1C2E608E-8D31-C44B-AA17-6DB3642225E5}"/>
                    </a:ext>
                  </a:extLst>
                </p:cNvPr>
                <p:cNvSpPr>
                  <a:spLocks noChangeAspect="1"/>
                </p:cNvSpPr>
                <p:nvPr/>
              </p:nvSpPr>
              <p:spPr bwMode="auto">
                <a:xfrm>
                  <a:off x="2874" y="1218"/>
                  <a:ext cx="1966" cy="2100"/>
                </a:xfrm>
                <a:custGeom>
                  <a:avLst/>
                  <a:gdLst>
                    <a:gd name="T0" fmla="*/ 1 w 3930"/>
                    <a:gd name="T1" fmla="*/ 0 h 4201"/>
                    <a:gd name="T2" fmla="*/ 1 w 3930"/>
                    <a:gd name="T3" fmla="*/ 0 h 4201"/>
                    <a:gd name="T4" fmla="*/ 1 w 3930"/>
                    <a:gd name="T5" fmla="*/ 0 h 4201"/>
                    <a:gd name="T6" fmla="*/ 1 w 3930"/>
                    <a:gd name="T7" fmla="*/ 0 h 4201"/>
                    <a:gd name="T8" fmla="*/ 1 w 3930"/>
                    <a:gd name="T9" fmla="*/ 0 h 4201"/>
                    <a:gd name="T10" fmla="*/ 1 w 3930"/>
                    <a:gd name="T11" fmla="*/ 0 h 4201"/>
                    <a:gd name="T12" fmla="*/ 1 w 3930"/>
                    <a:gd name="T13" fmla="*/ 0 h 4201"/>
                    <a:gd name="T14" fmla="*/ 1 w 3930"/>
                    <a:gd name="T15" fmla="*/ 0 h 4201"/>
                    <a:gd name="T16" fmla="*/ 0 w 3930"/>
                    <a:gd name="T17" fmla="*/ 0 h 4201"/>
                    <a:gd name="T18" fmla="*/ 1 w 3930"/>
                    <a:gd name="T19" fmla="*/ 0 h 4201"/>
                    <a:gd name="T20" fmla="*/ 1 w 3930"/>
                    <a:gd name="T21" fmla="*/ 0 h 4201"/>
                    <a:gd name="T22" fmla="*/ 1 w 3930"/>
                    <a:gd name="T23" fmla="*/ 0 h 4201"/>
                    <a:gd name="T24" fmla="*/ 1 w 3930"/>
                    <a:gd name="T25" fmla="*/ 0 h 4201"/>
                    <a:gd name="T26" fmla="*/ 1 w 3930"/>
                    <a:gd name="T27" fmla="*/ 0 h 4201"/>
                    <a:gd name="T28" fmla="*/ 1 w 3930"/>
                    <a:gd name="T29" fmla="*/ 0 h 4201"/>
                    <a:gd name="T30" fmla="*/ 1 w 3930"/>
                    <a:gd name="T31" fmla="*/ 0 h 4201"/>
                    <a:gd name="T32" fmla="*/ 1 w 3930"/>
                    <a:gd name="T33" fmla="*/ 0 h 4201"/>
                    <a:gd name="T34" fmla="*/ 1 w 3930"/>
                    <a:gd name="T35" fmla="*/ 0 h 4201"/>
                    <a:gd name="T36" fmla="*/ 1 w 3930"/>
                    <a:gd name="T37" fmla="*/ 0 h 4201"/>
                    <a:gd name="T38" fmla="*/ 1 w 3930"/>
                    <a:gd name="T39" fmla="*/ 0 h 4201"/>
                    <a:gd name="T40" fmla="*/ 1 w 3930"/>
                    <a:gd name="T41" fmla="*/ 0 h 4201"/>
                    <a:gd name="T42" fmla="*/ 1 w 3930"/>
                    <a:gd name="T43" fmla="*/ 0 h 4201"/>
                    <a:gd name="T44" fmla="*/ 1 w 3930"/>
                    <a:gd name="T45" fmla="*/ 0 h 4201"/>
                    <a:gd name="T46" fmla="*/ 1 w 3930"/>
                    <a:gd name="T47" fmla="*/ 0 h 4201"/>
                    <a:gd name="T48" fmla="*/ 1 w 3930"/>
                    <a:gd name="T49" fmla="*/ 0 h 4201"/>
                    <a:gd name="T50" fmla="*/ 1 w 3930"/>
                    <a:gd name="T51" fmla="*/ 0 h 4201"/>
                    <a:gd name="T52" fmla="*/ 1 w 3930"/>
                    <a:gd name="T53" fmla="*/ 0 h 4201"/>
                    <a:gd name="T54" fmla="*/ 1 w 3930"/>
                    <a:gd name="T55" fmla="*/ 0 h 4201"/>
                    <a:gd name="T56" fmla="*/ 1 w 3930"/>
                    <a:gd name="T57" fmla="*/ 0 h 4201"/>
                    <a:gd name="T58" fmla="*/ 1 w 3930"/>
                    <a:gd name="T59" fmla="*/ 0 h 4201"/>
                    <a:gd name="T60" fmla="*/ 1 w 3930"/>
                    <a:gd name="T61" fmla="*/ 0 h 4201"/>
                    <a:gd name="T62" fmla="*/ 1 w 3930"/>
                    <a:gd name="T63" fmla="*/ 0 h 4201"/>
                    <a:gd name="T64" fmla="*/ 1 w 3930"/>
                    <a:gd name="T65" fmla="*/ 0 h 4201"/>
                    <a:gd name="T66" fmla="*/ 1 w 3930"/>
                    <a:gd name="T67" fmla="*/ 0 h 4201"/>
                    <a:gd name="T68" fmla="*/ 1 w 3930"/>
                    <a:gd name="T69" fmla="*/ 0 h 4201"/>
                    <a:gd name="T70" fmla="*/ 1 w 3930"/>
                    <a:gd name="T71" fmla="*/ 0 h 4201"/>
                    <a:gd name="T72" fmla="*/ 1 w 3930"/>
                    <a:gd name="T73" fmla="*/ 0 h 4201"/>
                    <a:gd name="T74" fmla="*/ 1 w 3930"/>
                    <a:gd name="T75" fmla="*/ 0 h 4201"/>
                    <a:gd name="T76" fmla="*/ 1 w 3930"/>
                    <a:gd name="T77" fmla="*/ 0 h 4201"/>
                    <a:gd name="T78" fmla="*/ 1 w 3930"/>
                    <a:gd name="T79" fmla="*/ 0 h 4201"/>
                    <a:gd name="T80" fmla="*/ 1 w 3930"/>
                    <a:gd name="T81" fmla="*/ 0 h 4201"/>
                    <a:gd name="T82" fmla="*/ 1 w 3930"/>
                    <a:gd name="T83" fmla="*/ 0 h 420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930"/>
                    <a:gd name="T127" fmla="*/ 0 h 4201"/>
                    <a:gd name="T128" fmla="*/ 3930 w 3930"/>
                    <a:gd name="T129" fmla="*/ 4201 h 420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930" h="4201">
                      <a:moveTo>
                        <a:pt x="2132" y="0"/>
                      </a:moveTo>
                      <a:lnTo>
                        <a:pt x="1678" y="0"/>
                      </a:lnTo>
                      <a:lnTo>
                        <a:pt x="1279" y="105"/>
                      </a:lnTo>
                      <a:lnTo>
                        <a:pt x="832" y="321"/>
                      </a:lnTo>
                      <a:lnTo>
                        <a:pt x="574" y="567"/>
                      </a:lnTo>
                      <a:lnTo>
                        <a:pt x="315" y="869"/>
                      </a:lnTo>
                      <a:lnTo>
                        <a:pt x="119" y="1259"/>
                      </a:lnTo>
                      <a:lnTo>
                        <a:pt x="9" y="1781"/>
                      </a:lnTo>
                      <a:lnTo>
                        <a:pt x="0" y="2310"/>
                      </a:lnTo>
                      <a:lnTo>
                        <a:pt x="119" y="2806"/>
                      </a:lnTo>
                      <a:lnTo>
                        <a:pt x="353" y="3275"/>
                      </a:lnTo>
                      <a:lnTo>
                        <a:pt x="724" y="3718"/>
                      </a:lnTo>
                      <a:lnTo>
                        <a:pt x="1108" y="3988"/>
                      </a:lnTo>
                      <a:lnTo>
                        <a:pt x="1568" y="4161"/>
                      </a:lnTo>
                      <a:lnTo>
                        <a:pt x="2096" y="4201"/>
                      </a:lnTo>
                      <a:lnTo>
                        <a:pt x="2556" y="4134"/>
                      </a:lnTo>
                      <a:lnTo>
                        <a:pt x="2997" y="3857"/>
                      </a:lnTo>
                      <a:lnTo>
                        <a:pt x="3436" y="3484"/>
                      </a:lnTo>
                      <a:lnTo>
                        <a:pt x="3744" y="3074"/>
                      </a:lnTo>
                      <a:lnTo>
                        <a:pt x="3930" y="2659"/>
                      </a:lnTo>
                      <a:lnTo>
                        <a:pt x="3615" y="2832"/>
                      </a:lnTo>
                      <a:lnTo>
                        <a:pt x="3326" y="3230"/>
                      </a:lnTo>
                      <a:lnTo>
                        <a:pt x="3045" y="3597"/>
                      </a:lnTo>
                      <a:lnTo>
                        <a:pt x="2636" y="3847"/>
                      </a:lnTo>
                      <a:lnTo>
                        <a:pt x="2197" y="3944"/>
                      </a:lnTo>
                      <a:lnTo>
                        <a:pt x="1678" y="3950"/>
                      </a:lnTo>
                      <a:lnTo>
                        <a:pt x="1218" y="3762"/>
                      </a:lnTo>
                      <a:lnTo>
                        <a:pt x="933" y="3587"/>
                      </a:lnTo>
                      <a:lnTo>
                        <a:pt x="589" y="3195"/>
                      </a:lnTo>
                      <a:lnTo>
                        <a:pt x="378" y="2806"/>
                      </a:lnTo>
                      <a:lnTo>
                        <a:pt x="260" y="2207"/>
                      </a:lnTo>
                      <a:lnTo>
                        <a:pt x="285" y="1633"/>
                      </a:lnTo>
                      <a:lnTo>
                        <a:pt x="469" y="1198"/>
                      </a:lnTo>
                      <a:lnTo>
                        <a:pt x="739" y="793"/>
                      </a:lnTo>
                      <a:lnTo>
                        <a:pt x="1037" y="538"/>
                      </a:lnTo>
                      <a:lnTo>
                        <a:pt x="1522" y="278"/>
                      </a:lnTo>
                      <a:lnTo>
                        <a:pt x="1938" y="270"/>
                      </a:lnTo>
                      <a:lnTo>
                        <a:pt x="2237" y="278"/>
                      </a:lnTo>
                      <a:lnTo>
                        <a:pt x="2573" y="382"/>
                      </a:lnTo>
                      <a:lnTo>
                        <a:pt x="2455" y="95"/>
                      </a:lnTo>
                      <a:lnTo>
                        <a:pt x="213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69" name="Freeform 140">
                  <a:extLst>
                    <a:ext uri="{FF2B5EF4-FFF2-40B4-BE49-F238E27FC236}">
                      <a16:creationId xmlns:a16="http://schemas.microsoft.com/office/drawing/2014/main" id="{7AA92808-1265-664B-B5DB-E16F1DE0BB19}"/>
                    </a:ext>
                  </a:extLst>
                </p:cNvPr>
                <p:cNvSpPr>
                  <a:spLocks noChangeAspect="1"/>
                </p:cNvSpPr>
                <p:nvPr/>
              </p:nvSpPr>
              <p:spPr bwMode="auto">
                <a:xfrm>
                  <a:off x="3953" y="1222"/>
                  <a:ext cx="942" cy="1429"/>
                </a:xfrm>
                <a:custGeom>
                  <a:avLst/>
                  <a:gdLst>
                    <a:gd name="T0" fmla="*/ 0 w 1884"/>
                    <a:gd name="T1" fmla="*/ 0 h 2857"/>
                    <a:gd name="T2" fmla="*/ 1 w 1884"/>
                    <a:gd name="T3" fmla="*/ 1 h 2857"/>
                    <a:gd name="T4" fmla="*/ 1 w 1884"/>
                    <a:gd name="T5" fmla="*/ 1 h 2857"/>
                    <a:gd name="T6" fmla="*/ 1 w 1884"/>
                    <a:gd name="T7" fmla="*/ 1 h 2857"/>
                    <a:gd name="T8" fmla="*/ 1 w 1884"/>
                    <a:gd name="T9" fmla="*/ 1 h 2857"/>
                    <a:gd name="T10" fmla="*/ 1 w 1884"/>
                    <a:gd name="T11" fmla="*/ 1 h 2857"/>
                    <a:gd name="T12" fmla="*/ 1 w 1884"/>
                    <a:gd name="T13" fmla="*/ 1 h 2857"/>
                    <a:gd name="T14" fmla="*/ 1 w 1884"/>
                    <a:gd name="T15" fmla="*/ 1 h 2857"/>
                    <a:gd name="T16" fmla="*/ 1 w 1884"/>
                    <a:gd name="T17" fmla="*/ 1 h 2857"/>
                    <a:gd name="T18" fmla="*/ 1 w 1884"/>
                    <a:gd name="T19" fmla="*/ 1 h 2857"/>
                    <a:gd name="T20" fmla="*/ 1 w 1884"/>
                    <a:gd name="T21" fmla="*/ 1 h 2857"/>
                    <a:gd name="T22" fmla="*/ 1 w 1884"/>
                    <a:gd name="T23" fmla="*/ 1 h 2857"/>
                    <a:gd name="T24" fmla="*/ 1 w 1884"/>
                    <a:gd name="T25" fmla="*/ 1 h 2857"/>
                    <a:gd name="T26" fmla="*/ 1 w 1884"/>
                    <a:gd name="T27" fmla="*/ 1 h 2857"/>
                    <a:gd name="T28" fmla="*/ 1 w 1884"/>
                    <a:gd name="T29" fmla="*/ 1 h 2857"/>
                    <a:gd name="T30" fmla="*/ 1 w 1884"/>
                    <a:gd name="T31" fmla="*/ 1 h 2857"/>
                    <a:gd name="T32" fmla="*/ 1 w 1884"/>
                    <a:gd name="T33" fmla="*/ 1 h 2857"/>
                    <a:gd name="T34" fmla="*/ 1 w 1884"/>
                    <a:gd name="T35" fmla="*/ 1 h 2857"/>
                    <a:gd name="T36" fmla="*/ 1 w 1884"/>
                    <a:gd name="T37" fmla="*/ 1 h 2857"/>
                    <a:gd name="T38" fmla="*/ 1 w 1884"/>
                    <a:gd name="T39" fmla="*/ 1 h 2857"/>
                    <a:gd name="T40" fmla="*/ 0 w 1884"/>
                    <a:gd name="T41" fmla="*/ 0 h 2857"/>
                    <a:gd name="T42" fmla="*/ 0 w 1884"/>
                    <a:gd name="T43" fmla="*/ 0 h 285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884"/>
                    <a:gd name="T67" fmla="*/ 0 h 2857"/>
                    <a:gd name="T68" fmla="*/ 1884 w 1884"/>
                    <a:gd name="T69" fmla="*/ 2857 h 285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884" h="2857">
                      <a:moveTo>
                        <a:pt x="0" y="0"/>
                      </a:moveTo>
                      <a:lnTo>
                        <a:pt x="424" y="114"/>
                      </a:lnTo>
                      <a:lnTo>
                        <a:pt x="848" y="311"/>
                      </a:lnTo>
                      <a:lnTo>
                        <a:pt x="1178" y="557"/>
                      </a:lnTo>
                      <a:lnTo>
                        <a:pt x="1405" y="798"/>
                      </a:lnTo>
                      <a:lnTo>
                        <a:pt x="1663" y="1127"/>
                      </a:lnTo>
                      <a:lnTo>
                        <a:pt x="1829" y="1545"/>
                      </a:lnTo>
                      <a:lnTo>
                        <a:pt x="1884" y="1895"/>
                      </a:lnTo>
                      <a:lnTo>
                        <a:pt x="1853" y="2353"/>
                      </a:lnTo>
                      <a:lnTo>
                        <a:pt x="1733" y="2743"/>
                      </a:lnTo>
                      <a:lnTo>
                        <a:pt x="1445" y="2857"/>
                      </a:lnTo>
                      <a:lnTo>
                        <a:pt x="1593" y="2440"/>
                      </a:lnTo>
                      <a:lnTo>
                        <a:pt x="1663" y="2066"/>
                      </a:lnTo>
                      <a:lnTo>
                        <a:pt x="1657" y="1729"/>
                      </a:lnTo>
                      <a:lnTo>
                        <a:pt x="1547" y="1414"/>
                      </a:lnTo>
                      <a:lnTo>
                        <a:pt x="1382" y="1085"/>
                      </a:lnTo>
                      <a:lnTo>
                        <a:pt x="1068" y="712"/>
                      </a:lnTo>
                      <a:lnTo>
                        <a:pt x="745" y="494"/>
                      </a:lnTo>
                      <a:lnTo>
                        <a:pt x="479" y="382"/>
                      </a:lnTo>
                      <a:lnTo>
                        <a:pt x="276" y="31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70" name="Freeform 141">
                  <a:extLst>
                    <a:ext uri="{FF2B5EF4-FFF2-40B4-BE49-F238E27FC236}">
                      <a16:creationId xmlns:a16="http://schemas.microsoft.com/office/drawing/2014/main" id="{60A83AA1-93C5-6F41-BD1C-95ED4B1C4048}"/>
                    </a:ext>
                  </a:extLst>
                </p:cNvPr>
                <p:cNvSpPr>
                  <a:spLocks noChangeAspect="1"/>
                </p:cNvSpPr>
                <p:nvPr/>
              </p:nvSpPr>
              <p:spPr bwMode="auto">
                <a:xfrm>
                  <a:off x="3356" y="1305"/>
                  <a:ext cx="919" cy="1841"/>
                </a:xfrm>
                <a:custGeom>
                  <a:avLst/>
                  <a:gdLst>
                    <a:gd name="T0" fmla="*/ 1 w 1838"/>
                    <a:gd name="T1" fmla="*/ 0 h 3682"/>
                    <a:gd name="T2" fmla="*/ 1 w 1838"/>
                    <a:gd name="T3" fmla="*/ 1 h 3682"/>
                    <a:gd name="T4" fmla="*/ 1 w 1838"/>
                    <a:gd name="T5" fmla="*/ 1 h 3682"/>
                    <a:gd name="T6" fmla="*/ 1 w 1838"/>
                    <a:gd name="T7" fmla="*/ 1 h 3682"/>
                    <a:gd name="T8" fmla="*/ 1 w 1838"/>
                    <a:gd name="T9" fmla="*/ 1 h 3682"/>
                    <a:gd name="T10" fmla="*/ 1 w 1838"/>
                    <a:gd name="T11" fmla="*/ 1 h 3682"/>
                    <a:gd name="T12" fmla="*/ 1 w 1838"/>
                    <a:gd name="T13" fmla="*/ 1 h 3682"/>
                    <a:gd name="T14" fmla="*/ 1 w 1838"/>
                    <a:gd name="T15" fmla="*/ 1 h 3682"/>
                    <a:gd name="T16" fmla="*/ 0 w 1838"/>
                    <a:gd name="T17" fmla="*/ 1 h 3682"/>
                    <a:gd name="T18" fmla="*/ 1 w 1838"/>
                    <a:gd name="T19" fmla="*/ 1 h 3682"/>
                    <a:gd name="T20" fmla="*/ 1 w 1838"/>
                    <a:gd name="T21" fmla="*/ 1 h 3682"/>
                    <a:gd name="T22" fmla="*/ 1 w 1838"/>
                    <a:gd name="T23" fmla="*/ 1 h 3682"/>
                    <a:gd name="T24" fmla="*/ 1 w 1838"/>
                    <a:gd name="T25" fmla="*/ 1 h 3682"/>
                    <a:gd name="T26" fmla="*/ 1 w 1838"/>
                    <a:gd name="T27" fmla="*/ 1 h 3682"/>
                    <a:gd name="T28" fmla="*/ 1 w 1838"/>
                    <a:gd name="T29" fmla="*/ 1 h 3682"/>
                    <a:gd name="T30" fmla="*/ 1 w 1838"/>
                    <a:gd name="T31" fmla="*/ 1 h 3682"/>
                    <a:gd name="T32" fmla="*/ 1 w 1838"/>
                    <a:gd name="T33" fmla="*/ 1 h 3682"/>
                    <a:gd name="T34" fmla="*/ 1 w 1838"/>
                    <a:gd name="T35" fmla="*/ 0 h 3682"/>
                    <a:gd name="T36" fmla="*/ 1 w 1838"/>
                    <a:gd name="T37" fmla="*/ 0 h 368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838"/>
                    <a:gd name="T58" fmla="*/ 0 h 3682"/>
                    <a:gd name="T59" fmla="*/ 1838 w 1838"/>
                    <a:gd name="T60" fmla="*/ 3682 h 368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838" h="3682">
                      <a:moveTo>
                        <a:pt x="1547" y="0"/>
                      </a:moveTo>
                      <a:lnTo>
                        <a:pt x="1610" y="599"/>
                      </a:lnTo>
                      <a:lnTo>
                        <a:pt x="1547" y="1103"/>
                      </a:lnTo>
                      <a:lnTo>
                        <a:pt x="1439" y="1631"/>
                      </a:lnTo>
                      <a:lnTo>
                        <a:pt x="1298" y="2093"/>
                      </a:lnTo>
                      <a:lnTo>
                        <a:pt x="975" y="2587"/>
                      </a:lnTo>
                      <a:lnTo>
                        <a:pt x="675" y="2988"/>
                      </a:lnTo>
                      <a:lnTo>
                        <a:pt x="340" y="3281"/>
                      </a:lnTo>
                      <a:lnTo>
                        <a:pt x="0" y="3568"/>
                      </a:lnTo>
                      <a:lnTo>
                        <a:pt x="145" y="3682"/>
                      </a:lnTo>
                      <a:lnTo>
                        <a:pt x="645" y="3317"/>
                      </a:lnTo>
                      <a:lnTo>
                        <a:pt x="1061" y="2832"/>
                      </a:lnTo>
                      <a:lnTo>
                        <a:pt x="1454" y="2239"/>
                      </a:lnTo>
                      <a:lnTo>
                        <a:pt x="1682" y="1753"/>
                      </a:lnTo>
                      <a:lnTo>
                        <a:pt x="1808" y="1188"/>
                      </a:lnTo>
                      <a:lnTo>
                        <a:pt x="1838" y="720"/>
                      </a:lnTo>
                      <a:lnTo>
                        <a:pt x="1814" y="188"/>
                      </a:lnTo>
                      <a:lnTo>
                        <a:pt x="154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71" name="Freeform 142">
                  <a:extLst>
                    <a:ext uri="{FF2B5EF4-FFF2-40B4-BE49-F238E27FC236}">
                      <a16:creationId xmlns:a16="http://schemas.microsoft.com/office/drawing/2014/main" id="{34D90CA3-4B0B-3741-85EC-806BB0568E76}"/>
                    </a:ext>
                  </a:extLst>
                </p:cNvPr>
                <p:cNvSpPr>
                  <a:spLocks noChangeAspect="1"/>
                </p:cNvSpPr>
                <p:nvPr/>
              </p:nvSpPr>
              <p:spPr bwMode="auto">
                <a:xfrm>
                  <a:off x="2985" y="1392"/>
                  <a:ext cx="816" cy="1198"/>
                </a:xfrm>
                <a:custGeom>
                  <a:avLst/>
                  <a:gdLst>
                    <a:gd name="T0" fmla="*/ 0 w 1633"/>
                    <a:gd name="T1" fmla="*/ 0 h 2397"/>
                    <a:gd name="T2" fmla="*/ 0 w 1633"/>
                    <a:gd name="T3" fmla="*/ 0 h 2397"/>
                    <a:gd name="T4" fmla="*/ 0 w 1633"/>
                    <a:gd name="T5" fmla="*/ 0 h 2397"/>
                    <a:gd name="T6" fmla="*/ 0 w 1633"/>
                    <a:gd name="T7" fmla="*/ 0 h 2397"/>
                    <a:gd name="T8" fmla="*/ 0 w 1633"/>
                    <a:gd name="T9" fmla="*/ 0 h 2397"/>
                    <a:gd name="T10" fmla="*/ 0 w 1633"/>
                    <a:gd name="T11" fmla="*/ 0 h 2397"/>
                    <a:gd name="T12" fmla="*/ 0 w 1633"/>
                    <a:gd name="T13" fmla="*/ 0 h 2397"/>
                    <a:gd name="T14" fmla="*/ 0 w 1633"/>
                    <a:gd name="T15" fmla="*/ 0 h 2397"/>
                    <a:gd name="T16" fmla="*/ 0 w 1633"/>
                    <a:gd name="T17" fmla="*/ 0 h 2397"/>
                    <a:gd name="T18" fmla="*/ 0 w 1633"/>
                    <a:gd name="T19" fmla="*/ 0 h 2397"/>
                    <a:gd name="T20" fmla="*/ 0 w 1633"/>
                    <a:gd name="T21" fmla="*/ 0 h 2397"/>
                    <a:gd name="T22" fmla="*/ 0 w 1633"/>
                    <a:gd name="T23" fmla="*/ 0 h 2397"/>
                    <a:gd name="T24" fmla="*/ 0 w 1633"/>
                    <a:gd name="T25" fmla="*/ 0 h 2397"/>
                    <a:gd name="T26" fmla="*/ 0 w 1633"/>
                    <a:gd name="T27" fmla="*/ 0 h 2397"/>
                    <a:gd name="T28" fmla="*/ 0 w 1633"/>
                    <a:gd name="T29" fmla="*/ 0 h 2397"/>
                    <a:gd name="T30" fmla="*/ 0 w 1633"/>
                    <a:gd name="T31" fmla="*/ 0 h 2397"/>
                    <a:gd name="T32" fmla="*/ 0 w 1633"/>
                    <a:gd name="T33" fmla="*/ 0 h 2397"/>
                    <a:gd name="T34" fmla="*/ 0 w 1633"/>
                    <a:gd name="T35" fmla="*/ 0 h 2397"/>
                    <a:gd name="T36" fmla="*/ 0 w 1633"/>
                    <a:gd name="T37" fmla="*/ 0 h 2397"/>
                    <a:gd name="T38" fmla="*/ 0 w 1633"/>
                    <a:gd name="T39" fmla="*/ 0 h 2397"/>
                    <a:gd name="T40" fmla="*/ 0 w 1633"/>
                    <a:gd name="T41" fmla="*/ 0 h 2397"/>
                    <a:gd name="T42" fmla="*/ 0 w 1633"/>
                    <a:gd name="T43" fmla="*/ 0 h 239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633"/>
                    <a:gd name="T67" fmla="*/ 0 h 2397"/>
                    <a:gd name="T68" fmla="*/ 1633 w 1633"/>
                    <a:gd name="T69" fmla="*/ 2397 h 239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633" h="2397">
                      <a:moveTo>
                        <a:pt x="0" y="2051"/>
                      </a:moveTo>
                      <a:lnTo>
                        <a:pt x="298" y="2188"/>
                      </a:lnTo>
                      <a:lnTo>
                        <a:pt x="589" y="2156"/>
                      </a:lnTo>
                      <a:lnTo>
                        <a:pt x="979" y="1954"/>
                      </a:lnTo>
                      <a:lnTo>
                        <a:pt x="1293" y="1572"/>
                      </a:lnTo>
                      <a:lnTo>
                        <a:pt x="1418" y="1190"/>
                      </a:lnTo>
                      <a:lnTo>
                        <a:pt x="1418" y="798"/>
                      </a:lnTo>
                      <a:lnTo>
                        <a:pt x="1317" y="468"/>
                      </a:lnTo>
                      <a:lnTo>
                        <a:pt x="1004" y="34"/>
                      </a:lnTo>
                      <a:lnTo>
                        <a:pt x="1099" y="0"/>
                      </a:lnTo>
                      <a:lnTo>
                        <a:pt x="1342" y="226"/>
                      </a:lnTo>
                      <a:lnTo>
                        <a:pt x="1547" y="557"/>
                      </a:lnTo>
                      <a:lnTo>
                        <a:pt x="1633" y="973"/>
                      </a:lnTo>
                      <a:lnTo>
                        <a:pt x="1593" y="1407"/>
                      </a:lnTo>
                      <a:lnTo>
                        <a:pt x="1498" y="1764"/>
                      </a:lnTo>
                      <a:lnTo>
                        <a:pt x="1247" y="2032"/>
                      </a:lnTo>
                      <a:lnTo>
                        <a:pt x="918" y="2249"/>
                      </a:lnTo>
                      <a:lnTo>
                        <a:pt x="589" y="2363"/>
                      </a:lnTo>
                      <a:lnTo>
                        <a:pt x="344" y="2397"/>
                      </a:lnTo>
                      <a:lnTo>
                        <a:pt x="10" y="2283"/>
                      </a:lnTo>
                      <a:lnTo>
                        <a:pt x="0" y="205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72" name="Freeform 143">
                  <a:extLst>
                    <a:ext uri="{FF2B5EF4-FFF2-40B4-BE49-F238E27FC236}">
                      <a16:creationId xmlns:a16="http://schemas.microsoft.com/office/drawing/2014/main" id="{CDA98C50-523C-384C-B541-E6B041060FEB}"/>
                    </a:ext>
                  </a:extLst>
                </p:cNvPr>
                <p:cNvSpPr>
                  <a:spLocks noChangeAspect="1"/>
                </p:cNvSpPr>
                <p:nvPr/>
              </p:nvSpPr>
              <p:spPr bwMode="auto">
                <a:xfrm>
                  <a:off x="3004" y="1795"/>
                  <a:ext cx="1743" cy="942"/>
                </a:xfrm>
                <a:custGeom>
                  <a:avLst/>
                  <a:gdLst>
                    <a:gd name="T0" fmla="*/ 0 w 3484"/>
                    <a:gd name="T1" fmla="*/ 1 h 1884"/>
                    <a:gd name="T2" fmla="*/ 1 w 3484"/>
                    <a:gd name="T3" fmla="*/ 1 h 1884"/>
                    <a:gd name="T4" fmla="*/ 1 w 3484"/>
                    <a:gd name="T5" fmla="*/ 1 h 1884"/>
                    <a:gd name="T6" fmla="*/ 1 w 3484"/>
                    <a:gd name="T7" fmla="*/ 1 h 1884"/>
                    <a:gd name="T8" fmla="*/ 1 w 3484"/>
                    <a:gd name="T9" fmla="*/ 1 h 1884"/>
                    <a:gd name="T10" fmla="*/ 1 w 3484"/>
                    <a:gd name="T11" fmla="*/ 1 h 1884"/>
                    <a:gd name="T12" fmla="*/ 1 w 3484"/>
                    <a:gd name="T13" fmla="*/ 1 h 1884"/>
                    <a:gd name="T14" fmla="*/ 1 w 3484"/>
                    <a:gd name="T15" fmla="*/ 1 h 1884"/>
                    <a:gd name="T16" fmla="*/ 1 w 3484"/>
                    <a:gd name="T17" fmla="*/ 1 h 1884"/>
                    <a:gd name="T18" fmla="*/ 1 w 3484"/>
                    <a:gd name="T19" fmla="*/ 1 h 1884"/>
                    <a:gd name="T20" fmla="*/ 1 w 3484"/>
                    <a:gd name="T21" fmla="*/ 1 h 1884"/>
                    <a:gd name="T22" fmla="*/ 1 w 3484"/>
                    <a:gd name="T23" fmla="*/ 1 h 1884"/>
                    <a:gd name="T24" fmla="*/ 1 w 3484"/>
                    <a:gd name="T25" fmla="*/ 1 h 1884"/>
                    <a:gd name="T26" fmla="*/ 1 w 3484"/>
                    <a:gd name="T27" fmla="*/ 1 h 1884"/>
                    <a:gd name="T28" fmla="*/ 1 w 3484"/>
                    <a:gd name="T29" fmla="*/ 1 h 1884"/>
                    <a:gd name="T30" fmla="*/ 1 w 3484"/>
                    <a:gd name="T31" fmla="*/ 0 h 1884"/>
                    <a:gd name="T32" fmla="*/ 0 w 3484"/>
                    <a:gd name="T33" fmla="*/ 1 h 1884"/>
                    <a:gd name="T34" fmla="*/ 0 w 3484"/>
                    <a:gd name="T35" fmla="*/ 1 h 18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484"/>
                    <a:gd name="T55" fmla="*/ 0 h 1884"/>
                    <a:gd name="T56" fmla="*/ 3484 w 3484"/>
                    <a:gd name="T57" fmla="*/ 1884 h 188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484" h="1884">
                      <a:moveTo>
                        <a:pt x="0" y="165"/>
                      </a:moveTo>
                      <a:lnTo>
                        <a:pt x="209" y="513"/>
                      </a:lnTo>
                      <a:lnTo>
                        <a:pt x="587" y="903"/>
                      </a:lnTo>
                      <a:lnTo>
                        <a:pt x="1066" y="1224"/>
                      </a:lnTo>
                      <a:lnTo>
                        <a:pt x="1458" y="1424"/>
                      </a:lnTo>
                      <a:lnTo>
                        <a:pt x="1872" y="1606"/>
                      </a:lnTo>
                      <a:lnTo>
                        <a:pt x="2385" y="1781"/>
                      </a:lnTo>
                      <a:lnTo>
                        <a:pt x="2956" y="1884"/>
                      </a:lnTo>
                      <a:lnTo>
                        <a:pt x="3355" y="1851"/>
                      </a:lnTo>
                      <a:lnTo>
                        <a:pt x="3484" y="1657"/>
                      </a:lnTo>
                      <a:lnTo>
                        <a:pt x="3066" y="1692"/>
                      </a:lnTo>
                      <a:lnTo>
                        <a:pt x="2551" y="1635"/>
                      </a:lnTo>
                      <a:lnTo>
                        <a:pt x="1623" y="1329"/>
                      </a:lnTo>
                      <a:lnTo>
                        <a:pt x="863" y="861"/>
                      </a:lnTo>
                      <a:lnTo>
                        <a:pt x="454" y="530"/>
                      </a:lnTo>
                      <a:lnTo>
                        <a:pt x="101" y="0"/>
                      </a:lnTo>
                      <a:lnTo>
                        <a:pt x="0" y="16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73" name="Freeform 144">
                  <a:extLst>
                    <a:ext uri="{FF2B5EF4-FFF2-40B4-BE49-F238E27FC236}">
                      <a16:creationId xmlns:a16="http://schemas.microsoft.com/office/drawing/2014/main" id="{D577E74E-A1C0-2D42-972A-9079E5F22BE6}"/>
                    </a:ext>
                  </a:extLst>
                </p:cNvPr>
                <p:cNvSpPr>
                  <a:spLocks noChangeAspect="1"/>
                </p:cNvSpPr>
                <p:nvPr/>
              </p:nvSpPr>
              <p:spPr bwMode="auto">
                <a:xfrm>
                  <a:off x="4197" y="1847"/>
                  <a:ext cx="588" cy="1277"/>
                </a:xfrm>
                <a:custGeom>
                  <a:avLst/>
                  <a:gdLst>
                    <a:gd name="T0" fmla="*/ 1 w 1175"/>
                    <a:gd name="T1" fmla="*/ 0 h 2554"/>
                    <a:gd name="T2" fmla="*/ 1 w 1175"/>
                    <a:gd name="T3" fmla="*/ 1 h 2554"/>
                    <a:gd name="T4" fmla="*/ 1 w 1175"/>
                    <a:gd name="T5" fmla="*/ 1 h 2554"/>
                    <a:gd name="T6" fmla="*/ 1 w 1175"/>
                    <a:gd name="T7" fmla="*/ 1 h 2554"/>
                    <a:gd name="T8" fmla="*/ 1 w 1175"/>
                    <a:gd name="T9" fmla="*/ 1 h 2554"/>
                    <a:gd name="T10" fmla="*/ 0 w 1175"/>
                    <a:gd name="T11" fmla="*/ 1 h 2554"/>
                    <a:gd name="T12" fmla="*/ 1 w 1175"/>
                    <a:gd name="T13" fmla="*/ 1 h 2554"/>
                    <a:gd name="T14" fmla="*/ 1 w 1175"/>
                    <a:gd name="T15" fmla="*/ 1 h 2554"/>
                    <a:gd name="T16" fmla="*/ 1 w 1175"/>
                    <a:gd name="T17" fmla="*/ 1 h 2554"/>
                    <a:gd name="T18" fmla="*/ 1 w 1175"/>
                    <a:gd name="T19" fmla="*/ 1 h 2554"/>
                    <a:gd name="T20" fmla="*/ 1 w 1175"/>
                    <a:gd name="T21" fmla="*/ 1 h 2554"/>
                    <a:gd name="T22" fmla="*/ 1 w 1175"/>
                    <a:gd name="T23" fmla="*/ 1 h 2554"/>
                    <a:gd name="T24" fmla="*/ 1 w 1175"/>
                    <a:gd name="T25" fmla="*/ 1 h 2554"/>
                    <a:gd name="T26" fmla="*/ 1 w 1175"/>
                    <a:gd name="T27" fmla="*/ 1 h 2554"/>
                    <a:gd name="T28" fmla="*/ 1 w 1175"/>
                    <a:gd name="T29" fmla="*/ 1 h 2554"/>
                    <a:gd name="T30" fmla="*/ 1 w 1175"/>
                    <a:gd name="T31" fmla="*/ 0 h 2554"/>
                    <a:gd name="T32" fmla="*/ 1 w 1175"/>
                    <a:gd name="T33" fmla="*/ 0 h 255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75"/>
                    <a:gd name="T52" fmla="*/ 0 h 2554"/>
                    <a:gd name="T53" fmla="*/ 1175 w 1175"/>
                    <a:gd name="T54" fmla="*/ 2554 h 255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75" h="2554">
                      <a:moveTo>
                        <a:pt x="1120" y="0"/>
                      </a:moveTo>
                      <a:lnTo>
                        <a:pt x="721" y="150"/>
                      </a:lnTo>
                      <a:lnTo>
                        <a:pt x="352" y="461"/>
                      </a:lnTo>
                      <a:lnTo>
                        <a:pt x="147" y="878"/>
                      </a:lnTo>
                      <a:lnTo>
                        <a:pt x="31" y="1216"/>
                      </a:lnTo>
                      <a:lnTo>
                        <a:pt x="0" y="1720"/>
                      </a:lnTo>
                      <a:lnTo>
                        <a:pt x="16" y="2155"/>
                      </a:lnTo>
                      <a:lnTo>
                        <a:pt x="221" y="2554"/>
                      </a:lnTo>
                      <a:lnTo>
                        <a:pt x="407" y="2423"/>
                      </a:lnTo>
                      <a:lnTo>
                        <a:pt x="297" y="1980"/>
                      </a:lnTo>
                      <a:lnTo>
                        <a:pt x="297" y="1408"/>
                      </a:lnTo>
                      <a:lnTo>
                        <a:pt x="430" y="824"/>
                      </a:lnTo>
                      <a:lnTo>
                        <a:pt x="681" y="452"/>
                      </a:lnTo>
                      <a:lnTo>
                        <a:pt x="924" y="296"/>
                      </a:lnTo>
                      <a:lnTo>
                        <a:pt x="1175" y="201"/>
                      </a:lnTo>
                      <a:lnTo>
                        <a:pt x="112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74" name="Freeform 145">
                  <a:extLst>
                    <a:ext uri="{FF2B5EF4-FFF2-40B4-BE49-F238E27FC236}">
                      <a16:creationId xmlns:a16="http://schemas.microsoft.com/office/drawing/2014/main" id="{E73BA2A7-3228-2843-BDCB-DB13718A9F3D}"/>
                    </a:ext>
                  </a:extLst>
                </p:cNvPr>
                <p:cNvSpPr>
                  <a:spLocks noChangeAspect="1"/>
                </p:cNvSpPr>
                <p:nvPr/>
              </p:nvSpPr>
              <p:spPr bwMode="auto">
                <a:xfrm>
                  <a:off x="3585" y="2963"/>
                  <a:ext cx="293" cy="279"/>
                </a:xfrm>
                <a:custGeom>
                  <a:avLst/>
                  <a:gdLst>
                    <a:gd name="T0" fmla="*/ 0 w 586"/>
                    <a:gd name="T1" fmla="*/ 1 h 557"/>
                    <a:gd name="T2" fmla="*/ 1 w 586"/>
                    <a:gd name="T3" fmla="*/ 1 h 557"/>
                    <a:gd name="T4" fmla="*/ 1 w 586"/>
                    <a:gd name="T5" fmla="*/ 0 h 557"/>
                    <a:gd name="T6" fmla="*/ 1 w 586"/>
                    <a:gd name="T7" fmla="*/ 1 h 557"/>
                    <a:gd name="T8" fmla="*/ 1 w 586"/>
                    <a:gd name="T9" fmla="*/ 1 h 557"/>
                    <a:gd name="T10" fmla="*/ 1 w 586"/>
                    <a:gd name="T11" fmla="*/ 1 h 557"/>
                    <a:gd name="T12" fmla="*/ 0 w 586"/>
                    <a:gd name="T13" fmla="*/ 1 h 557"/>
                    <a:gd name="T14" fmla="*/ 0 w 586"/>
                    <a:gd name="T15" fmla="*/ 1 h 557"/>
                    <a:gd name="T16" fmla="*/ 0 60000 65536"/>
                    <a:gd name="T17" fmla="*/ 0 60000 65536"/>
                    <a:gd name="T18" fmla="*/ 0 60000 65536"/>
                    <a:gd name="T19" fmla="*/ 0 60000 65536"/>
                    <a:gd name="T20" fmla="*/ 0 60000 65536"/>
                    <a:gd name="T21" fmla="*/ 0 60000 65536"/>
                    <a:gd name="T22" fmla="*/ 0 60000 65536"/>
                    <a:gd name="T23" fmla="*/ 0 60000 65536"/>
                    <a:gd name="T24" fmla="*/ 0 w 586"/>
                    <a:gd name="T25" fmla="*/ 0 h 557"/>
                    <a:gd name="T26" fmla="*/ 586 w 586"/>
                    <a:gd name="T27" fmla="*/ 557 h 5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86" h="557">
                      <a:moveTo>
                        <a:pt x="0" y="466"/>
                      </a:moveTo>
                      <a:lnTo>
                        <a:pt x="276" y="276"/>
                      </a:lnTo>
                      <a:lnTo>
                        <a:pt x="586" y="0"/>
                      </a:lnTo>
                      <a:lnTo>
                        <a:pt x="565" y="160"/>
                      </a:lnTo>
                      <a:lnTo>
                        <a:pt x="297" y="435"/>
                      </a:lnTo>
                      <a:lnTo>
                        <a:pt x="116" y="557"/>
                      </a:lnTo>
                      <a:lnTo>
                        <a:pt x="0" y="46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75" name="Freeform 146">
                  <a:extLst>
                    <a:ext uri="{FF2B5EF4-FFF2-40B4-BE49-F238E27FC236}">
                      <a16:creationId xmlns:a16="http://schemas.microsoft.com/office/drawing/2014/main" id="{EBA5DB01-2DD0-184F-95BC-E285DDD54FDB}"/>
                    </a:ext>
                  </a:extLst>
                </p:cNvPr>
                <p:cNvSpPr>
                  <a:spLocks noChangeAspect="1"/>
                </p:cNvSpPr>
                <p:nvPr/>
              </p:nvSpPr>
              <p:spPr bwMode="auto">
                <a:xfrm>
                  <a:off x="3774" y="2933"/>
                  <a:ext cx="280" cy="324"/>
                </a:xfrm>
                <a:custGeom>
                  <a:avLst/>
                  <a:gdLst>
                    <a:gd name="T0" fmla="*/ 1 w 558"/>
                    <a:gd name="T1" fmla="*/ 1 h 648"/>
                    <a:gd name="T2" fmla="*/ 1 w 558"/>
                    <a:gd name="T3" fmla="*/ 1 h 648"/>
                    <a:gd name="T4" fmla="*/ 1 w 558"/>
                    <a:gd name="T5" fmla="*/ 0 h 648"/>
                    <a:gd name="T6" fmla="*/ 1 w 558"/>
                    <a:gd name="T7" fmla="*/ 1 h 648"/>
                    <a:gd name="T8" fmla="*/ 1 w 558"/>
                    <a:gd name="T9" fmla="*/ 1 h 648"/>
                    <a:gd name="T10" fmla="*/ 0 w 558"/>
                    <a:gd name="T11" fmla="*/ 1 h 648"/>
                    <a:gd name="T12" fmla="*/ 1 w 558"/>
                    <a:gd name="T13" fmla="*/ 1 h 648"/>
                    <a:gd name="T14" fmla="*/ 1 w 558"/>
                    <a:gd name="T15" fmla="*/ 1 h 648"/>
                    <a:gd name="T16" fmla="*/ 0 60000 65536"/>
                    <a:gd name="T17" fmla="*/ 0 60000 65536"/>
                    <a:gd name="T18" fmla="*/ 0 60000 65536"/>
                    <a:gd name="T19" fmla="*/ 0 60000 65536"/>
                    <a:gd name="T20" fmla="*/ 0 60000 65536"/>
                    <a:gd name="T21" fmla="*/ 0 60000 65536"/>
                    <a:gd name="T22" fmla="*/ 0 60000 65536"/>
                    <a:gd name="T23" fmla="*/ 0 60000 65536"/>
                    <a:gd name="T24" fmla="*/ 0 w 558"/>
                    <a:gd name="T25" fmla="*/ 0 h 648"/>
                    <a:gd name="T26" fmla="*/ 558 w 558"/>
                    <a:gd name="T27" fmla="*/ 648 h 6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58" h="648">
                      <a:moveTo>
                        <a:pt x="116" y="502"/>
                      </a:moveTo>
                      <a:lnTo>
                        <a:pt x="427" y="160"/>
                      </a:lnTo>
                      <a:lnTo>
                        <a:pt x="549" y="0"/>
                      </a:lnTo>
                      <a:lnTo>
                        <a:pt x="558" y="221"/>
                      </a:lnTo>
                      <a:lnTo>
                        <a:pt x="262" y="563"/>
                      </a:lnTo>
                      <a:lnTo>
                        <a:pt x="0" y="648"/>
                      </a:lnTo>
                      <a:lnTo>
                        <a:pt x="116" y="5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76" name="Freeform 147">
                  <a:extLst>
                    <a:ext uri="{FF2B5EF4-FFF2-40B4-BE49-F238E27FC236}">
                      <a16:creationId xmlns:a16="http://schemas.microsoft.com/office/drawing/2014/main" id="{9D890AEE-B08A-354F-9E84-2A854E6CCDEE}"/>
                    </a:ext>
                  </a:extLst>
                </p:cNvPr>
                <p:cNvSpPr>
                  <a:spLocks noChangeAspect="1"/>
                </p:cNvSpPr>
                <p:nvPr/>
              </p:nvSpPr>
              <p:spPr bwMode="auto">
                <a:xfrm>
                  <a:off x="4046" y="2986"/>
                  <a:ext cx="156" cy="228"/>
                </a:xfrm>
                <a:custGeom>
                  <a:avLst/>
                  <a:gdLst>
                    <a:gd name="T0" fmla="*/ 0 w 312"/>
                    <a:gd name="T1" fmla="*/ 1 h 456"/>
                    <a:gd name="T2" fmla="*/ 1 w 312"/>
                    <a:gd name="T3" fmla="*/ 0 h 456"/>
                    <a:gd name="T4" fmla="*/ 1 w 312"/>
                    <a:gd name="T5" fmla="*/ 1 h 456"/>
                    <a:gd name="T6" fmla="*/ 1 w 312"/>
                    <a:gd name="T7" fmla="*/ 1 h 456"/>
                    <a:gd name="T8" fmla="*/ 0 w 312"/>
                    <a:gd name="T9" fmla="*/ 1 h 456"/>
                    <a:gd name="T10" fmla="*/ 0 w 312"/>
                    <a:gd name="T11" fmla="*/ 1 h 456"/>
                    <a:gd name="T12" fmla="*/ 0 60000 65536"/>
                    <a:gd name="T13" fmla="*/ 0 60000 65536"/>
                    <a:gd name="T14" fmla="*/ 0 60000 65536"/>
                    <a:gd name="T15" fmla="*/ 0 60000 65536"/>
                    <a:gd name="T16" fmla="*/ 0 60000 65536"/>
                    <a:gd name="T17" fmla="*/ 0 60000 65536"/>
                    <a:gd name="T18" fmla="*/ 0 w 312"/>
                    <a:gd name="T19" fmla="*/ 0 h 456"/>
                    <a:gd name="T20" fmla="*/ 312 w 312"/>
                    <a:gd name="T21" fmla="*/ 456 h 456"/>
                  </a:gdLst>
                  <a:ahLst/>
                  <a:cxnLst>
                    <a:cxn ang="T12">
                      <a:pos x="T0" y="T1"/>
                    </a:cxn>
                    <a:cxn ang="T13">
                      <a:pos x="T2" y="T3"/>
                    </a:cxn>
                    <a:cxn ang="T14">
                      <a:pos x="T4" y="T5"/>
                    </a:cxn>
                    <a:cxn ang="T15">
                      <a:pos x="T6" y="T7"/>
                    </a:cxn>
                    <a:cxn ang="T16">
                      <a:pos x="T8" y="T9"/>
                    </a:cxn>
                    <a:cxn ang="T17">
                      <a:pos x="T10" y="T11"/>
                    </a:cxn>
                  </a:cxnLst>
                  <a:rect l="T18" t="T19" r="T20" b="T21"/>
                  <a:pathLst>
                    <a:path w="312" h="456">
                      <a:moveTo>
                        <a:pt x="0" y="425"/>
                      </a:moveTo>
                      <a:lnTo>
                        <a:pt x="291" y="0"/>
                      </a:lnTo>
                      <a:lnTo>
                        <a:pt x="312" y="138"/>
                      </a:lnTo>
                      <a:lnTo>
                        <a:pt x="198" y="456"/>
                      </a:lnTo>
                      <a:lnTo>
                        <a:pt x="0" y="4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77" name="Freeform 148">
                  <a:extLst>
                    <a:ext uri="{FF2B5EF4-FFF2-40B4-BE49-F238E27FC236}">
                      <a16:creationId xmlns:a16="http://schemas.microsoft.com/office/drawing/2014/main" id="{D8FAB6FC-A58E-FE43-A366-E9DD07A4B252}"/>
                    </a:ext>
                  </a:extLst>
                </p:cNvPr>
                <p:cNvSpPr>
                  <a:spLocks noChangeAspect="1"/>
                </p:cNvSpPr>
                <p:nvPr/>
              </p:nvSpPr>
              <p:spPr bwMode="auto">
                <a:xfrm>
                  <a:off x="3048" y="2652"/>
                  <a:ext cx="208" cy="80"/>
                </a:xfrm>
                <a:custGeom>
                  <a:avLst/>
                  <a:gdLst>
                    <a:gd name="T0" fmla="*/ 0 w 417"/>
                    <a:gd name="T1" fmla="*/ 0 h 159"/>
                    <a:gd name="T2" fmla="*/ 0 w 417"/>
                    <a:gd name="T3" fmla="*/ 1 h 159"/>
                    <a:gd name="T4" fmla="*/ 0 w 417"/>
                    <a:gd name="T5" fmla="*/ 1 h 159"/>
                    <a:gd name="T6" fmla="*/ 0 w 417"/>
                    <a:gd name="T7" fmla="*/ 0 h 159"/>
                    <a:gd name="T8" fmla="*/ 0 w 417"/>
                    <a:gd name="T9" fmla="*/ 0 h 159"/>
                    <a:gd name="T10" fmla="*/ 0 60000 65536"/>
                    <a:gd name="T11" fmla="*/ 0 60000 65536"/>
                    <a:gd name="T12" fmla="*/ 0 60000 65536"/>
                    <a:gd name="T13" fmla="*/ 0 60000 65536"/>
                    <a:gd name="T14" fmla="*/ 0 60000 65536"/>
                    <a:gd name="T15" fmla="*/ 0 w 417"/>
                    <a:gd name="T16" fmla="*/ 0 h 159"/>
                    <a:gd name="T17" fmla="*/ 417 w 417"/>
                    <a:gd name="T18" fmla="*/ 159 h 159"/>
                  </a:gdLst>
                  <a:ahLst/>
                  <a:cxnLst>
                    <a:cxn ang="T10">
                      <a:pos x="T0" y="T1"/>
                    </a:cxn>
                    <a:cxn ang="T11">
                      <a:pos x="T2" y="T3"/>
                    </a:cxn>
                    <a:cxn ang="T12">
                      <a:pos x="T4" y="T5"/>
                    </a:cxn>
                    <a:cxn ang="T13">
                      <a:pos x="T6" y="T7"/>
                    </a:cxn>
                    <a:cxn ang="T14">
                      <a:pos x="T8" y="T9"/>
                    </a:cxn>
                  </a:cxnLst>
                  <a:rect l="T15" t="T16" r="T17" b="T18"/>
                  <a:pathLst>
                    <a:path w="417" h="159">
                      <a:moveTo>
                        <a:pt x="0" y="0"/>
                      </a:moveTo>
                      <a:lnTo>
                        <a:pt x="417" y="22"/>
                      </a:lnTo>
                      <a:lnTo>
                        <a:pt x="84" y="15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78" name="Freeform 149">
                  <a:extLst>
                    <a:ext uri="{FF2B5EF4-FFF2-40B4-BE49-F238E27FC236}">
                      <a16:creationId xmlns:a16="http://schemas.microsoft.com/office/drawing/2014/main" id="{647A805C-C94E-8740-BF8F-A85EFD5DAB95}"/>
                    </a:ext>
                  </a:extLst>
                </p:cNvPr>
                <p:cNvSpPr>
                  <a:spLocks noChangeAspect="1"/>
                </p:cNvSpPr>
                <p:nvPr/>
              </p:nvSpPr>
              <p:spPr bwMode="auto">
                <a:xfrm>
                  <a:off x="3141" y="2762"/>
                  <a:ext cx="187" cy="100"/>
                </a:xfrm>
                <a:custGeom>
                  <a:avLst/>
                  <a:gdLst>
                    <a:gd name="T0" fmla="*/ 0 w 372"/>
                    <a:gd name="T1" fmla="*/ 1 h 200"/>
                    <a:gd name="T2" fmla="*/ 1 w 372"/>
                    <a:gd name="T3" fmla="*/ 0 h 200"/>
                    <a:gd name="T4" fmla="*/ 1 w 372"/>
                    <a:gd name="T5" fmla="*/ 1 h 200"/>
                    <a:gd name="T6" fmla="*/ 0 w 372"/>
                    <a:gd name="T7" fmla="*/ 1 h 200"/>
                    <a:gd name="T8" fmla="*/ 0 w 372"/>
                    <a:gd name="T9" fmla="*/ 1 h 200"/>
                    <a:gd name="T10" fmla="*/ 0 60000 65536"/>
                    <a:gd name="T11" fmla="*/ 0 60000 65536"/>
                    <a:gd name="T12" fmla="*/ 0 60000 65536"/>
                    <a:gd name="T13" fmla="*/ 0 60000 65536"/>
                    <a:gd name="T14" fmla="*/ 0 60000 65536"/>
                    <a:gd name="T15" fmla="*/ 0 w 372"/>
                    <a:gd name="T16" fmla="*/ 0 h 200"/>
                    <a:gd name="T17" fmla="*/ 372 w 372"/>
                    <a:gd name="T18" fmla="*/ 200 h 200"/>
                  </a:gdLst>
                  <a:ahLst/>
                  <a:cxnLst>
                    <a:cxn ang="T10">
                      <a:pos x="T0" y="T1"/>
                    </a:cxn>
                    <a:cxn ang="T11">
                      <a:pos x="T2" y="T3"/>
                    </a:cxn>
                    <a:cxn ang="T12">
                      <a:pos x="T4" y="T5"/>
                    </a:cxn>
                    <a:cxn ang="T13">
                      <a:pos x="T6" y="T7"/>
                    </a:cxn>
                    <a:cxn ang="T14">
                      <a:pos x="T8" y="T9"/>
                    </a:cxn>
                  </a:cxnLst>
                  <a:rect l="T15" t="T16" r="T17" b="T18"/>
                  <a:pathLst>
                    <a:path w="372" h="200">
                      <a:moveTo>
                        <a:pt x="0" y="84"/>
                      </a:moveTo>
                      <a:lnTo>
                        <a:pt x="372" y="0"/>
                      </a:lnTo>
                      <a:lnTo>
                        <a:pt x="99" y="200"/>
                      </a:lnTo>
                      <a:lnTo>
                        <a:pt x="0" y="8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79" name="Freeform 150">
                  <a:extLst>
                    <a:ext uri="{FF2B5EF4-FFF2-40B4-BE49-F238E27FC236}">
                      <a16:creationId xmlns:a16="http://schemas.microsoft.com/office/drawing/2014/main" id="{18C9BE81-8BD2-D344-93A8-88E55040452E}"/>
                    </a:ext>
                  </a:extLst>
                </p:cNvPr>
                <p:cNvSpPr>
                  <a:spLocks noChangeAspect="1"/>
                </p:cNvSpPr>
                <p:nvPr/>
              </p:nvSpPr>
              <p:spPr bwMode="auto">
                <a:xfrm>
                  <a:off x="3221" y="2849"/>
                  <a:ext cx="169" cy="141"/>
                </a:xfrm>
                <a:custGeom>
                  <a:avLst/>
                  <a:gdLst>
                    <a:gd name="T0" fmla="*/ 0 w 339"/>
                    <a:gd name="T1" fmla="*/ 1 h 281"/>
                    <a:gd name="T2" fmla="*/ 0 w 339"/>
                    <a:gd name="T3" fmla="*/ 0 h 281"/>
                    <a:gd name="T4" fmla="*/ 0 w 339"/>
                    <a:gd name="T5" fmla="*/ 1 h 281"/>
                    <a:gd name="T6" fmla="*/ 0 w 339"/>
                    <a:gd name="T7" fmla="*/ 1 h 281"/>
                    <a:gd name="T8" fmla="*/ 0 w 339"/>
                    <a:gd name="T9" fmla="*/ 1 h 281"/>
                    <a:gd name="T10" fmla="*/ 0 60000 65536"/>
                    <a:gd name="T11" fmla="*/ 0 60000 65536"/>
                    <a:gd name="T12" fmla="*/ 0 60000 65536"/>
                    <a:gd name="T13" fmla="*/ 0 60000 65536"/>
                    <a:gd name="T14" fmla="*/ 0 60000 65536"/>
                    <a:gd name="T15" fmla="*/ 0 w 339"/>
                    <a:gd name="T16" fmla="*/ 0 h 281"/>
                    <a:gd name="T17" fmla="*/ 339 w 339"/>
                    <a:gd name="T18" fmla="*/ 281 h 281"/>
                  </a:gdLst>
                  <a:ahLst/>
                  <a:cxnLst>
                    <a:cxn ang="T10">
                      <a:pos x="T0" y="T1"/>
                    </a:cxn>
                    <a:cxn ang="T11">
                      <a:pos x="T2" y="T3"/>
                    </a:cxn>
                    <a:cxn ang="T12">
                      <a:pos x="T4" y="T5"/>
                    </a:cxn>
                    <a:cxn ang="T13">
                      <a:pos x="T6" y="T7"/>
                    </a:cxn>
                    <a:cxn ang="T14">
                      <a:pos x="T8" y="T9"/>
                    </a:cxn>
                  </a:cxnLst>
                  <a:rect l="T15" t="T16" r="T17" b="T18"/>
                  <a:pathLst>
                    <a:path w="339" h="281">
                      <a:moveTo>
                        <a:pt x="0" y="131"/>
                      </a:moveTo>
                      <a:lnTo>
                        <a:pt x="339" y="0"/>
                      </a:lnTo>
                      <a:lnTo>
                        <a:pt x="116" y="281"/>
                      </a:lnTo>
                      <a:lnTo>
                        <a:pt x="0" y="1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7651" name="Group 151">
                <a:extLst>
                  <a:ext uri="{FF2B5EF4-FFF2-40B4-BE49-F238E27FC236}">
                    <a16:creationId xmlns:a16="http://schemas.microsoft.com/office/drawing/2014/main" id="{5B006BC0-A6BF-534E-B0EA-61DD7C304902}"/>
                  </a:ext>
                </a:extLst>
              </p:cNvPr>
              <p:cNvGrpSpPr>
                <a:grpSpLocks noChangeAspect="1"/>
              </p:cNvGrpSpPr>
              <p:nvPr/>
            </p:nvGrpSpPr>
            <p:grpSpPr bwMode="auto">
              <a:xfrm>
                <a:off x="3600" y="864"/>
                <a:ext cx="272" cy="283"/>
                <a:chOff x="2874" y="1218"/>
                <a:chExt cx="2021" cy="2100"/>
              </a:xfrm>
            </p:grpSpPr>
            <p:sp>
              <p:nvSpPr>
                <p:cNvPr id="17652" name="Freeform 152">
                  <a:extLst>
                    <a:ext uri="{FF2B5EF4-FFF2-40B4-BE49-F238E27FC236}">
                      <a16:creationId xmlns:a16="http://schemas.microsoft.com/office/drawing/2014/main" id="{C0226DCD-B40E-7A42-9E2D-898CA0BB4979}"/>
                    </a:ext>
                  </a:extLst>
                </p:cNvPr>
                <p:cNvSpPr>
                  <a:spLocks noChangeAspect="1"/>
                </p:cNvSpPr>
                <p:nvPr/>
              </p:nvSpPr>
              <p:spPr bwMode="auto">
                <a:xfrm>
                  <a:off x="2932" y="1270"/>
                  <a:ext cx="1895" cy="1952"/>
                </a:xfrm>
                <a:custGeom>
                  <a:avLst/>
                  <a:gdLst>
                    <a:gd name="T0" fmla="*/ 0 w 3791"/>
                    <a:gd name="T1" fmla="*/ 0 h 3904"/>
                    <a:gd name="T2" fmla="*/ 0 w 3791"/>
                    <a:gd name="T3" fmla="*/ 1 h 3904"/>
                    <a:gd name="T4" fmla="*/ 0 w 3791"/>
                    <a:gd name="T5" fmla="*/ 1 h 3904"/>
                    <a:gd name="T6" fmla="*/ 0 w 3791"/>
                    <a:gd name="T7" fmla="*/ 1 h 3904"/>
                    <a:gd name="T8" fmla="*/ 0 w 3791"/>
                    <a:gd name="T9" fmla="*/ 1 h 3904"/>
                    <a:gd name="T10" fmla="*/ 0 w 3791"/>
                    <a:gd name="T11" fmla="*/ 1 h 3904"/>
                    <a:gd name="T12" fmla="*/ 0 w 3791"/>
                    <a:gd name="T13" fmla="*/ 1 h 3904"/>
                    <a:gd name="T14" fmla="*/ 0 w 3791"/>
                    <a:gd name="T15" fmla="*/ 1 h 3904"/>
                    <a:gd name="T16" fmla="*/ 0 w 3791"/>
                    <a:gd name="T17" fmla="*/ 1 h 3904"/>
                    <a:gd name="T18" fmla="*/ 0 w 3791"/>
                    <a:gd name="T19" fmla="*/ 1 h 3904"/>
                    <a:gd name="T20" fmla="*/ 0 w 3791"/>
                    <a:gd name="T21" fmla="*/ 1 h 3904"/>
                    <a:gd name="T22" fmla="*/ 0 w 3791"/>
                    <a:gd name="T23" fmla="*/ 1 h 3904"/>
                    <a:gd name="T24" fmla="*/ 0 w 3791"/>
                    <a:gd name="T25" fmla="*/ 1 h 3904"/>
                    <a:gd name="T26" fmla="*/ 0 w 3791"/>
                    <a:gd name="T27" fmla="*/ 1 h 3904"/>
                    <a:gd name="T28" fmla="*/ 0 w 3791"/>
                    <a:gd name="T29" fmla="*/ 1 h 3904"/>
                    <a:gd name="T30" fmla="*/ 0 w 3791"/>
                    <a:gd name="T31" fmla="*/ 1 h 3904"/>
                    <a:gd name="T32" fmla="*/ 0 w 3791"/>
                    <a:gd name="T33" fmla="*/ 1 h 3904"/>
                    <a:gd name="T34" fmla="*/ 0 w 3791"/>
                    <a:gd name="T35" fmla="*/ 0 h 3904"/>
                    <a:gd name="T36" fmla="*/ 0 w 3791"/>
                    <a:gd name="T37" fmla="*/ 0 h 390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791"/>
                    <a:gd name="T58" fmla="*/ 0 h 3904"/>
                    <a:gd name="T59" fmla="*/ 3791 w 3791"/>
                    <a:gd name="T60" fmla="*/ 3904 h 390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791" h="3904">
                      <a:moveTo>
                        <a:pt x="1637" y="0"/>
                      </a:moveTo>
                      <a:lnTo>
                        <a:pt x="983" y="228"/>
                      </a:lnTo>
                      <a:lnTo>
                        <a:pt x="392" y="724"/>
                      </a:lnTo>
                      <a:lnTo>
                        <a:pt x="29" y="1515"/>
                      </a:lnTo>
                      <a:lnTo>
                        <a:pt x="0" y="2245"/>
                      </a:lnTo>
                      <a:lnTo>
                        <a:pt x="288" y="3045"/>
                      </a:lnTo>
                      <a:lnTo>
                        <a:pt x="578" y="3480"/>
                      </a:lnTo>
                      <a:lnTo>
                        <a:pt x="1246" y="3799"/>
                      </a:lnTo>
                      <a:lnTo>
                        <a:pt x="1884" y="3898"/>
                      </a:lnTo>
                      <a:lnTo>
                        <a:pt x="2441" y="3904"/>
                      </a:lnTo>
                      <a:lnTo>
                        <a:pt x="3150" y="3440"/>
                      </a:lnTo>
                      <a:lnTo>
                        <a:pt x="3633" y="2741"/>
                      </a:lnTo>
                      <a:lnTo>
                        <a:pt x="3791" y="1986"/>
                      </a:lnTo>
                      <a:lnTo>
                        <a:pt x="3701" y="1372"/>
                      </a:lnTo>
                      <a:lnTo>
                        <a:pt x="3439" y="876"/>
                      </a:lnTo>
                      <a:lnTo>
                        <a:pt x="2973" y="397"/>
                      </a:lnTo>
                      <a:lnTo>
                        <a:pt x="2257" y="121"/>
                      </a:lnTo>
                      <a:lnTo>
                        <a:pt x="1637" y="0"/>
                      </a:lnTo>
                      <a:close/>
                    </a:path>
                  </a:pathLst>
                </a:custGeom>
                <a:solidFill>
                  <a:srgbClr val="CC5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53" name="Freeform 153">
                  <a:extLst>
                    <a:ext uri="{FF2B5EF4-FFF2-40B4-BE49-F238E27FC236}">
                      <a16:creationId xmlns:a16="http://schemas.microsoft.com/office/drawing/2014/main" id="{98FC1B43-6E2C-5947-A90F-AD9349C7DF4F}"/>
                    </a:ext>
                  </a:extLst>
                </p:cNvPr>
                <p:cNvSpPr>
                  <a:spLocks noChangeAspect="1"/>
                </p:cNvSpPr>
                <p:nvPr/>
              </p:nvSpPr>
              <p:spPr bwMode="auto">
                <a:xfrm>
                  <a:off x="3207" y="1456"/>
                  <a:ext cx="1114" cy="1150"/>
                </a:xfrm>
                <a:custGeom>
                  <a:avLst/>
                  <a:gdLst>
                    <a:gd name="T0" fmla="*/ 1 w 2228"/>
                    <a:gd name="T1" fmla="*/ 0 h 2300"/>
                    <a:gd name="T2" fmla="*/ 1 w 2228"/>
                    <a:gd name="T3" fmla="*/ 1 h 2300"/>
                    <a:gd name="T4" fmla="*/ 1 w 2228"/>
                    <a:gd name="T5" fmla="*/ 1 h 2300"/>
                    <a:gd name="T6" fmla="*/ 1 w 2228"/>
                    <a:gd name="T7" fmla="*/ 1 h 2300"/>
                    <a:gd name="T8" fmla="*/ 0 w 2228"/>
                    <a:gd name="T9" fmla="*/ 1 h 2300"/>
                    <a:gd name="T10" fmla="*/ 1 w 2228"/>
                    <a:gd name="T11" fmla="*/ 1 h 2300"/>
                    <a:gd name="T12" fmla="*/ 1 w 2228"/>
                    <a:gd name="T13" fmla="*/ 1 h 2300"/>
                    <a:gd name="T14" fmla="*/ 1 w 2228"/>
                    <a:gd name="T15" fmla="*/ 1 h 2300"/>
                    <a:gd name="T16" fmla="*/ 1 w 2228"/>
                    <a:gd name="T17" fmla="*/ 1 h 2300"/>
                    <a:gd name="T18" fmla="*/ 1 w 2228"/>
                    <a:gd name="T19" fmla="*/ 1 h 2300"/>
                    <a:gd name="T20" fmla="*/ 1 w 2228"/>
                    <a:gd name="T21" fmla="*/ 1 h 2300"/>
                    <a:gd name="T22" fmla="*/ 1 w 2228"/>
                    <a:gd name="T23" fmla="*/ 1 h 2300"/>
                    <a:gd name="T24" fmla="*/ 1 w 2228"/>
                    <a:gd name="T25" fmla="*/ 1 h 2300"/>
                    <a:gd name="T26" fmla="*/ 1 w 2228"/>
                    <a:gd name="T27" fmla="*/ 1 h 2300"/>
                    <a:gd name="T28" fmla="*/ 1 w 2228"/>
                    <a:gd name="T29" fmla="*/ 0 h 2300"/>
                    <a:gd name="T30" fmla="*/ 1 w 2228"/>
                    <a:gd name="T31" fmla="*/ 0 h 230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228"/>
                    <a:gd name="T49" fmla="*/ 0 h 2300"/>
                    <a:gd name="T50" fmla="*/ 2228 w 2228"/>
                    <a:gd name="T51" fmla="*/ 2300 h 230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228" h="2300">
                      <a:moveTo>
                        <a:pt x="1079" y="0"/>
                      </a:moveTo>
                      <a:lnTo>
                        <a:pt x="675" y="128"/>
                      </a:lnTo>
                      <a:lnTo>
                        <a:pt x="351" y="352"/>
                      </a:lnTo>
                      <a:lnTo>
                        <a:pt x="82" y="730"/>
                      </a:lnTo>
                      <a:lnTo>
                        <a:pt x="0" y="1264"/>
                      </a:lnTo>
                      <a:lnTo>
                        <a:pt x="137" y="1836"/>
                      </a:lnTo>
                      <a:lnTo>
                        <a:pt x="680" y="2200"/>
                      </a:lnTo>
                      <a:lnTo>
                        <a:pt x="1273" y="2300"/>
                      </a:lnTo>
                      <a:lnTo>
                        <a:pt x="1859" y="2108"/>
                      </a:lnTo>
                      <a:lnTo>
                        <a:pt x="2155" y="1561"/>
                      </a:lnTo>
                      <a:lnTo>
                        <a:pt x="2228" y="1021"/>
                      </a:lnTo>
                      <a:lnTo>
                        <a:pt x="2167" y="618"/>
                      </a:lnTo>
                      <a:lnTo>
                        <a:pt x="1760" y="160"/>
                      </a:lnTo>
                      <a:lnTo>
                        <a:pt x="1431" y="40"/>
                      </a:lnTo>
                      <a:lnTo>
                        <a:pt x="1079" y="0"/>
                      </a:lnTo>
                      <a:close/>
                    </a:path>
                  </a:pathLst>
                </a:custGeom>
                <a:solidFill>
                  <a:srgbClr val="FF7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54" name="Freeform 154">
                  <a:extLst>
                    <a:ext uri="{FF2B5EF4-FFF2-40B4-BE49-F238E27FC236}">
                      <a16:creationId xmlns:a16="http://schemas.microsoft.com/office/drawing/2014/main" id="{CFF75DAA-5B57-F84F-A4BD-1060D8E11AA2}"/>
                    </a:ext>
                  </a:extLst>
                </p:cNvPr>
                <p:cNvSpPr>
                  <a:spLocks noChangeAspect="1"/>
                </p:cNvSpPr>
                <p:nvPr/>
              </p:nvSpPr>
              <p:spPr bwMode="auto">
                <a:xfrm>
                  <a:off x="2874" y="1218"/>
                  <a:ext cx="1966" cy="2100"/>
                </a:xfrm>
                <a:custGeom>
                  <a:avLst/>
                  <a:gdLst>
                    <a:gd name="T0" fmla="*/ 1 w 3930"/>
                    <a:gd name="T1" fmla="*/ 0 h 4201"/>
                    <a:gd name="T2" fmla="*/ 1 w 3930"/>
                    <a:gd name="T3" fmla="*/ 0 h 4201"/>
                    <a:gd name="T4" fmla="*/ 1 w 3930"/>
                    <a:gd name="T5" fmla="*/ 0 h 4201"/>
                    <a:gd name="T6" fmla="*/ 1 w 3930"/>
                    <a:gd name="T7" fmla="*/ 0 h 4201"/>
                    <a:gd name="T8" fmla="*/ 1 w 3930"/>
                    <a:gd name="T9" fmla="*/ 0 h 4201"/>
                    <a:gd name="T10" fmla="*/ 1 w 3930"/>
                    <a:gd name="T11" fmla="*/ 0 h 4201"/>
                    <a:gd name="T12" fmla="*/ 1 w 3930"/>
                    <a:gd name="T13" fmla="*/ 0 h 4201"/>
                    <a:gd name="T14" fmla="*/ 1 w 3930"/>
                    <a:gd name="T15" fmla="*/ 0 h 4201"/>
                    <a:gd name="T16" fmla="*/ 0 w 3930"/>
                    <a:gd name="T17" fmla="*/ 0 h 4201"/>
                    <a:gd name="T18" fmla="*/ 1 w 3930"/>
                    <a:gd name="T19" fmla="*/ 0 h 4201"/>
                    <a:gd name="T20" fmla="*/ 1 w 3930"/>
                    <a:gd name="T21" fmla="*/ 0 h 4201"/>
                    <a:gd name="T22" fmla="*/ 1 w 3930"/>
                    <a:gd name="T23" fmla="*/ 0 h 4201"/>
                    <a:gd name="T24" fmla="*/ 1 w 3930"/>
                    <a:gd name="T25" fmla="*/ 0 h 4201"/>
                    <a:gd name="T26" fmla="*/ 1 w 3930"/>
                    <a:gd name="T27" fmla="*/ 0 h 4201"/>
                    <a:gd name="T28" fmla="*/ 1 w 3930"/>
                    <a:gd name="T29" fmla="*/ 0 h 4201"/>
                    <a:gd name="T30" fmla="*/ 1 w 3930"/>
                    <a:gd name="T31" fmla="*/ 0 h 4201"/>
                    <a:gd name="T32" fmla="*/ 1 w 3930"/>
                    <a:gd name="T33" fmla="*/ 0 h 4201"/>
                    <a:gd name="T34" fmla="*/ 1 w 3930"/>
                    <a:gd name="T35" fmla="*/ 0 h 4201"/>
                    <a:gd name="T36" fmla="*/ 1 w 3930"/>
                    <a:gd name="T37" fmla="*/ 0 h 4201"/>
                    <a:gd name="T38" fmla="*/ 1 w 3930"/>
                    <a:gd name="T39" fmla="*/ 0 h 4201"/>
                    <a:gd name="T40" fmla="*/ 1 w 3930"/>
                    <a:gd name="T41" fmla="*/ 0 h 4201"/>
                    <a:gd name="T42" fmla="*/ 1 w 3930"/>
                    <a:gd name="T43" fmla="*/ 0 h 4201"/>
                    <a:gd name="T44" fmla="*/ 1 w 3930"/>
                    <a:gd name="T45" fmla="*/ 0 h 4201"/>
                    <a:gd name="T46" fmla="*/ 1 w 3930"/>
                    <a:gd name="T47" fmla="*/ 0 h 4201"/>
                    <a:gd name="T48" fmla="*/ 1 w 3930"/>
                    <a:gd name="T49" fmla="*/ 0 h 4201"/>
                    <a:gd name="T50" fmla="*/ 1 w 3930"/>
                    <a:gd name="T51" fmla="*/ 0 h 4201"/>
                    <a:gd name="T52" fmla="*/ 1 w 3930"/>
                    <a:gd name="T53" fmla="*/ 0 h 4201"/>
                    <a:gd name="T54" fmla="*/ 1 w 3930"/>
                    <a:gd name="T55" fmla="*/ 0 h 4201"/>
                    <a:gd name="T56" fmla="*/ 1 w 3930"/>
                    <a:gd name="T57" fmla="*/ 0 h 4201"/>
                    <a:gd name="T58" fmla="*/ 1 w 3930"/>
                    <a:gd name="T59" fmla="*/ 0 h 4201"/>
                    <a:gd name="T60" fmla="*/ 1 w 3930"/>
                    <a:gd name="T61" fmla="*/ 0 h 4201"/>
                    <a:gd name="T62" fmla="*/ 1 w 3930"/>
                    <a:gd name="T63" fmla="*/ 0 h 4201"/>
                    <a:gd name="T64" fmla="*/ 1 w 3930"/>
                    <a:gd name="T65" fmla="*/ 0 h 4201"/>
                    <a:gd name="T66" fmla="*/ 1 w 3930"/>
                    <a:gd name="T67" fmla="*/ 0 h 4201"/>
                    <a:gd name="T68" fmla="*/ 1 w 3930"/>
                    <a:gd name="T69" fmla="*/ 0 h 4201"/>
                    <a:gd name="T70" fmla="*/ 1 w 3930"/>
                    <a:gd name="T71" fmla="*/ 0 h 4201"/>
                    <a:gd name="T72" fmla="*/ 1 w 3930"/>
                    <a:gd name="T73" fmla="*/ 0 h 4201"/>
                    <a:gd name="T74" fmla="*/ 1 w 3930"/>
                    <a:gd name="T75" fmla="*/ 0 h 4201"/>
                    <a:gd name="T76" fmla="*/ 1 w 3930"/>
                    <a:gd name="T77" fmla="*/ 0 h 4201"/>
                    <a:gd name="T78" fmla="*/ 1 w 3930"/>
                    <a:gd name="T79" fmla="*/ 0 h 4201"/>
                    <a:gd name="T80" fmla="*/ 1 w 3930"/>
                    <a:gd name="T81" fmla="*/ 0 h 4201"/>
                    <a:gd name="T82" fmla="*/ 1 w 3930"/>
                    <a:gd name="T83" fmla="*/ 0 h 420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930"/>
                    <a:gd name="T127" fmla="*/ 0 h 4201"/>
                    <a:gd name="T128" fmla="*/ 3930 w 3930"/>
                    <a:gd name="T129" fmla="*/ 4201 h 420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930" h="4201">
                      <a:moveTo>
                        <a:pt x="2132" y="0"/>
                      </a:moveTo>
                      <a:lnTo>
                        <a:pt x="1678" y="0"/>
                      </a:lnTo>
                      <a:lnTo>
                        <a:pt x="1279" y="105"/>
                      </a:lnTo>
                      <a:lnTo>
                        <a:pt x="832" y="321"/>
                      </a:lnTo>
                      <a:lnTo>
                        <a:pt x="574" y="567"/>
                      </a:lnTo>
                      <a:lnTo>
                        <a:pt x="315" y="869"/>
                      </a:lnTo>
                      <a:lnTo>
                        <a:pt x="119" y="1259"/>
                      </a:lnTo>
                      <a:lnTo>
                        <a:pt x="9" y="1781"/>
                      </a:lnTo>
                      <a:lnTo>
                        <a:pt x="0" y="2310"/>
                      </a:lnTo>
                      <a:lnTo>
                        <a:pt x="119" y="2806"/>
                      </a:lnTo>
                      <a:lnTo>
                        <a:pt x="353" y="3275"/>
                      </a:lnTo>
                      <a:lnTo>
                        <a:pt x="724" y="3718"/>
                      </a:lnTo>
                      <a:lnTo>
                        <a:pt x="1108" y="3988"/>
                      </a:lnTo>
                      <a:lnTo>
                        <a:pt x="1568" y="4161"/>
                      </a:lnTo>
                      <a:lnTo>
                        <a:pt x="2096" y="4201"/>
                      </a:lnTo>
                      <a:lnTo>
                        <a:pt x="2556" y="4134"/>
                      </a:lnTo>
                      <a:lnTo>
                        <a:pt x="2997" y="3857"/>
                      </a:lnTo>
                      <a:lnTo>
                        <a:pt x="3436" y="3484"/>
                      </a:lnTo>
                      <a:lnTo>
                        <a:pt x="3744" y="3074"/>
                      </a:lnTo>
                      <a:lnTo>
                        <a:pt x="3930" y="2659"/>
                      </a:lnTo>
                      <a:lnTo>
                        <a:pt x="3615" y="2832"/>
                      </a:lnTo>
                      <a:lnTo>
                        <a:pt x="3326" y="3230"/>
                      </a:lnTo>
                      <a:lnTo>
                        <a:pt x="3045" y="3597"/>
                      </a:lnTo>
                      <a:lnTo>
                        <a:pt x="2636" y="3847"/>
                      </a:lnTo>
                      <a:lnTo>
                        <a:pt x="2197" y="3944"/>
                      </a:lnTo>
                      <a:lnTo>
                        <a:pt x="1678" y="3950"/>
                      </a:lnTo>
                      <a:lnTo>
                        <a:pt x="1218" y="3762"/>
                      </a:lnTo>
                      <a:lnTo>
                        <a:pt x="933" y="3587"/>
                      </a:lnTo>
                      <a:lnTo>
                        <a:pt x="589" y="3195"/>
                      </a:lnTo>
                      <a:lnTo>
                        <a:pt x="378" y="2806"/>
                      </a:lnTo>
                      <a:lnTo>
                        <a:pt x="260" y="2207"/>
                      </a:lnTo>
                      <a:lnTo>
                        <a:pt x="285" y="1633"/>
                      </a:lnTo>
                      <a:lnTo>
                        <a:pt x="469" y="1198"/>
                      </a:lnTo>
                      <a:lnTo>
                        <a:pt x="739" y="793"/>
                      </a:lnTo>
                      <a:lnTo>
                        <a:pt x="1037" y="538"/>
                      </a:lnTo>
                      <a:lnTo>
                        <a:pt x="1522" y="278"/>
                      </a:lnTo>
                      <a:lnTo>
                        <a:pt x="1938" y="270"/>
                      </a:lnTo>
                      <a:lnTo>
                        <a:pt x="2237" y="278"/>
                      </a:lnTo>
                      <a:lnTo>
                        <a:pt x="2573" y="382"/>
                      </a:lnTo>
                      <a:lnTo>
                        <a:pt x="2455" y="95"/>
                      </a:lnTo>
                      <a:lnTo>
                        <a:pt x="213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55" name="Freeform 155">
                  <a:extLst>
                    <a:ext uri="{FF2B5EF4-FFF2-40B4-BE49-F238E27FC236}">
                      <a16:creationId xmlns:a16="http://schemas.microsoft.com/office/drawing/2014/main" id="{35D2F403-578F-3246-BC2D-2BBFEF4F2F81}"/>
                    </a:ext>
                  </a:extLst>
                </p:cNvPr>
                <p:cNvSpPr>
                  <a:spLocks noChangeAspect="1"/>
                </p:cNvSpPr>
                <p:nvPr/>
              </p:nvSpPr>
              <p:spPr bwMode="auto">
                <a:xfrm>
                  <a:off x="3953" y="1222"/>
                  <a:ext cx="942" cy="1429"/>
                </a:xfrm>
                <a:custGeom>
                  <a:avLst/>
                  <a:gdLst>
                    <a:gd name="T0" fmla="*/ 0 w 1884"/>
                    <a:gd name="T1" fmla="*/ 0 h 2857"/>
                    <a:gd name="T2" fmla="*/ 1 w 1884"/>
                    <a:gd name="T3" fmla="*/ 1 h 2857"/>
                    <a:gd name="T4" fmla="*/ 1 w 1884"/>
                    <a:gd name="T5" fmla="*/ 1 h 2857"/>
                    <a:gd name="T6" fmla="*/ 1 w 1884"/>
                    <a:gd name="T7" fmla="*/ 1 h 2857"/>
                    <a:gd name="T8" fmla="*/ 1 w 1884"/>
                    <a:gd name="T9" fmla="*/ 1 h 2857"/>
                    <a:gd name="T10" fmla="*/ 1 w 1884"/>
                    <a:gd name="T11" fmla="*/ 1 h 2857"/>
                    <a:gd name="T12" fmla="*/ 1 w 1884"/>
                    <a:gd name="T13" fmla="*/ 1 h 2857"/>
                    <a:gd name="T14" fmla="*/ 1 w 1884"/>
                    <a:gd name="T15" fmla="*/ 1 h 2857"/>
                    <a:gd name="T16" fmla="*/ 1 w 1884"/>
                    <a:gd name="T17" fmla="*/ 1 h 2857"/>
                    <a:gd name="T18" fmla="*/ 1 w 1884"/>
                    <a:gd name="T19" fmla="*/ 1 h 2857"/>
                    <a:gd name="T20" fmla="*/ 1 w 1884"/>
                    <a:gd name="T21" fmla="*/ 1 h 2857"/>
                    <a:gd name="T22" fmla="*/ 1 w 1884"/>
                    <a:gd name="T23" fmla="*/ 1 h 2857"/>
                    <a:gd name="T24" fmla="*/ 1 w 1884"/>
                    <a:gd name="T25" fmla="*/ 1 h 2857"/>
                    <a:gd name="T26" fmla="*/ 1 w 1884"/>
                    <a:gd name="T27" fmla="*/ 1 h 2857"/>
                    <a:gd name="T28" fmla="*/ 1 w 1884"/>
                    <a:gd name="T29" fmla="*/ 1 h 2857"/>
                    <a:gd name="T30" fmla="*/ 1 w 1884"/>
                    <a:gd name="T31" fmla="*/ 1 h 2857"/>
                    <a:gd name="T32" fmla="*/ 1 w 1884"/>
                    <a:gd name="T33" fmla="*/ 1 h 2857"/>
                    <a:gd name="T34" fmla="*/ 1 w 1884"/>
                    <a:gd name="T35" fmla="*/ 1 h 2857"/>
                    <a:gd name="T36" fmla="*/ 1 w 1884"/>
                    <a:gd name="T37" fmla="*/ 1 h 2857"/>
                    <a:gd name="T38" fmla="*/ 1 w 1884"/>
                    <a:gd name="T39" fmla="*/ 1 h 2857"/>
                    <a:gd name="T40" fmla="*/ 0 w 1884"/>
                    <a:gd name="T41" fmla="*/ 0 h 2857"/>
                    <a:gd name="T42" fmla="*/ 0 w 1884"/>
                    <a:gd name="T43" fmla="*/ 0 h 285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884"/>
                    <a:gd name="T67" fmla="*/ 0 h 2857"/>
                    <a:gd name="T68" fmla="*/ 1884 w 1884"/>
                    <a:gd name="T69" fmla="*/ 2857 h 285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884" h="2857">
                      <a:moveTo>
                        <a:pt x="0" y="0"/>
                      </a:moveTo>
                      <a:lnTo>
                        <a:pt x="424" y="114"/>
                      </a:lnTo>
                      <a:lnTo>
                        <a:pt x="848" y="311"/>
                      </a:lnTo>
                      <a:lnTo>
                        <a:pt x="1178" y="557"/>
                      </a:lnTo>
                      <a:lnTo>
                        <a:pt x="1405" y="798"/>
                      </a:lnTo>
                      <a:lnTo>
                        <a:pt x="1663" y="1127"/>
                      </a:lnTo>
                      <a:lnTo>
                        <a:pt x="1829" y="1545"/>
                      </a:lnTo>
                      <a:lnTo>
                        <a:pt x="1884" y="1895"/>
                      </a:lnTo>
                      <a:lnTo>
                        <a:pt x="1853" y="2353"/>
                      </a:lnTo>
                      <a:lnTo>
                        <a:pt x="1733" y="2743"/>
                      </a:lnTo>
                      <a:lnTo>
                        <a:pt x="1445" y="2857"/>
                      </a:lnTo>
                      <a:lnTo>
                        <a:pt x="1593" y="2440"/>
                      </a:lnTo>
                      <a:lnTo>
                        <a:pt x="1663" y="2066"/>
                      </a:lnTo>
                      <a:lnTo>
                        <a:pt x="1657" y="1729"/>
                      </a:lnTo>
                      <a:lnTo>
                        <a:pt x="1547" y="1414"/>
                      </a:lnTo>
                      <a:lnTo>
                        <a:pt x="1382" y="1085"/>
                      </a:lnTo>
                      <a:lnTo>
                        <a:pt x="1068" y="712"/>
                      </a:lnTo>
                      <a:lnTo>
                        <a:pt x="745" y="494"/>
                      </a:lnTo>
                      <a:lnTo>
                        <a:pt x="479" y="382"/>
                      </a:lnTo>
                      <a:lnTo>
                        <a:pt x="276" y="31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56" name="Freeform 156">
                  <a:extLst>
                    <a:ext uri="{FF2B5EF4-FFF2-40B4-BE49-F238E27FC236}">
                      <a16:creationId xmlns:a16="http://schemas.microsoft.com/office/drawing/2014/main" id="{157D4699-34F0-3D49-93D3-09CEA953B452}"/>
                    </a:ext>
                  </a:extLst>
                </p:cNvPr>
                <p:cNvSpPr>
                  <a:spLocks noChangeAspect="1"/>
                </p:cNvSpPr>
                <p:nvPr/>
              </p:nvSpPr>
              <p:spPr bwMode="auto">
                <a:xfrm>
                  <a:off x="3356" y="1305"/>
                  <a:ext cx="919" cy="1841"/>
                </a:xfrm>
                <a:custGeom>
                  <a:avLst/>
                  <a:gdLst>
                    <a:gd name="T0" fmla="*/ 1 w 1838"/>
                    <a:gd name="T1" fmla="*/ 0 h 3682"/>
                    <a:gd name="T2" fmla="*/ 1 w 1838"/>
                    <a:gd name="T3" fmla="*/ 1 h 3682"/>
                    <a:gd name="T4" fmla="*/ 1 w 1838"/>
                    <a:gd name="T5" fmla="*/ 1 h 3682"/>
                    <a:gd name="T6" fmla="*/ 1 w 1838"/>
                    <a:gd name="T7" fmla="*/ 1 h 3682"/>
                    <a:gd name="T8" fmla="*/ 1 w 1838"/>
                    <a:gd name="T9" fmla="*/ 1 h 3682"/>
                    <a:gd name="T10" fmla="*/ 1 w 1838"/>
                    <a:gd name="T11" fmla="*/ 1 h 3682"/>
                    <a:gd name="T12" fmla="*/ 1 w 1838"/>
                    <a:gd name="T13" fmla="*/ 1 h 3682"/>
                    <a:gd name="T14" fmla="*/ 1 w 1838"/>
                    <a:gd name="T15" fmla="*/ 1 h 3682"/>
                    <a:gd name="T16" fmla="*/ 0 w 1838"/>
                    <a:gd name="T17" fmla="*/ 1 h 3682"/>
                    <a:gd name="T18" fmla="*/ 1 w 1838"/>
                    <a:gd name="T19" fmla="*/ 1 h 3682"/>
                    <a:gd name="T20" fmla="*/ 1 w 1838"/>
                    <a:gd name="T21" fmla="*/ 1 h 3682"/>
                    <a:gd name="T22" fmla="*/ 1 w 1838"/>
                    <a:gd name="T23" fmla="*/ 1 h 3682"/>
                    <a:gd name="T24" fmla="*/ 1 w 1838"/>
                    <a:gd name="T25" fmla="*/ 1 h 3682"/>
                    <a:gd name="T26" fmla="*/ 1 w 1838"/>
                    <a:gd name="T27" fmla="*/ 1 h 3682"/>
                    <a:gd name="T28" fmla="*/ 1 w 1838"/>
                    <a:gd name="T29" fmla="*/ 1 h 3682"/>
                    <a:gd name="T30" fmla="*/ 1 w 1838"/>
                    <a:gd name="T31" fmla="*/ 1 h 3682"/>
                    <a:gd name="T32" fmla="*/ 1 w 1838"/>
                    <a:gd name="T33" fmla="*/ 1 h 3682"/>
                    <a:gd name="T34" fmla="*/ 1 w 1838"/>
                    <a:gd name="T35" fmla="*/ 0 h 3682"/>
                    <a:gd name="T36" fmla="*/ 1 w 1838"/>
                    <a:gd name="T37" fmla="*/ 0 h 368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838"/>
                    <a:gd name="T58" fmla="*/ 0 h 3682"/>
                    <a:gd name="T59" fmla="*/ 1838 w 1838"/>
                    <a:gd name="T60" fmla="*/ 3682 h 368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838" h="3682">
                      <a:moveTo>
                        <a:pt x="1547" y="0"/>
                      </a:moveTo>
                      <a:lnTo>
                        <a:pt x="1610" y="599"/>
                      </a:lnTo>
                      <a:lnTo>
                        <a:pt x="1547" y="1103"/>
                      </a:lnTo>
                      <a:lnTo>
                        <a:pt x="1439" y="1631"/>
                      </a:lnTo>
                      <a:lnTo>
                        <a:pt x="1298" y="2093"/>
                      </a:lnTo>
                      <a:lnTo>
                        <a:pt x="975" y="2587"/>
                      </a:lnTo>
                      <a:lnTo>
                        <a:pt x="675" y="2988"/>
                      </a:lnTo>
                      <a:lnTo>
                        <a:pt x="340" y="3281"/>
                      </a:lnTo>
                      <a:lnTo>
                        <a:pt x="0" y="3568"/>
                      </a:lnTo>
                      <a:lnTo>
                        <a:pt x="145" y="3682"/>
                      </a:lnTo>
                      <a:lnTo>
                        <a:pt x="645" y="3317"/>
                      </a:lnTo>
                      <a:lnTo>
                        <a:pt x="1061" y="2832"/>
                      </a:lnTo>
                      <a:lnTo>
                        <a:pt x="1454" y="2239"/>
                      </a:lnTo>
                      <a:lnTo>
                        <a:pt x="1682" y="1753"/>
                      </a:lnTo>
                      <a:lnTo>
                        <a:pt x="1808" y="1188"/>
                      </a:lnTo>
                      <a:lnTo>
                        <a:pt x="1838" y="720"/>
                      </a:lnTo>
                      <a:lnTo>
                        <a:pt x="1814" y="188"/>
                      </a:lnTo>
                      <a:lnTo>
                        <a:pt x="154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57" name="Freeform 157">
                  <a:extLst>
                    <a:ext uri="{FF2B5EF4-FFF2-40B4-BE49-F238E27FC236}">
                      <a16:creationId xmlns:a16="http://schemas.microsoft.com/office/drawing/2014/main" id="{9C9B7D34-09DC-E84C-B275-9D5CC71EA50F}"/>
                    </a:ext>
                  </a:extLst>
                </p:cNvPr>
                <p:cNvSpPr>
                  <a:spLocks noChangeAspect="1"/>
                </p:cNvSpPr>
                <p:nvPr/>
              </p:nvSpPr>
              <p:spPr bwMode="auto">
                <a:xfrm>
                  <a:off x="2985" y="1392"/>
                  <a:ext cx="816" cy="1198"/>
                </a:xfrm>
                <a:custGeom>
                  <a:avLst/>
                  <a:gdLst>
                    <a:gd name="T0" fmla="*/ 0 w 1633"/>
                    <a:gd name="T1" fmla="*/ 0 h 2397"/>
                    <a:gd name="T2" fmla="*/ 0 w 1633"/>
                    <a:gd name="T3" fmla="*/ 0 h 2397"/>
                    <a:gd name="T4" fmla="*/ 0 w 1633"/>
                    <a:gd name="T5" fmla="*/ 0 h 2397"/>
                    <a:gd name="T6" fmla="*/ 0 w 1633"/>
                    <a:gd name="T7" fmla="*/ 0 h 2397"/>
                    <a:gd name="T8" fmla="*/ 0 w 1633"/>
                    <a:gd name="T9" fmla="*/ 0 h 2397"/>
                    <a:gd name="T10" fmla="*/ 0 w 1633"/>
                    <a:gd name="T11" fmla="*/ 0 h 2397"/>
                    <a:gd name="T12" fmla="*/ 0 w 1633"/>
                    <a:gd name="T13" fmla="*/ 0 h 2397"/>
                    <a:gd name="T14" fmla="*/ 0 w 1633"/>
                    <a:gd name="T15" fmla="*/ 0 h 2397"/>
                    <a:gd name="T16" fmla="*/ 0 w 1633"/>
                    <a:gd name="T17" fmla="*/ 0 h 2397"/>
                    <a:gd name="T18" fmla="*/ 0 w 1633"/>
                    <a:gd name="T19" fmla="*/ 0 h 2397"/>
                    <a:gd name="T20" fmla="*/ 0 w 1633"/>
                    <a:gd name="T21" fmla="*/ 0 h 2397"/>
                    <a:gd name="T22" fmla="*/ 0 w 1633"/>
                    <a:gd name="T23" fmla="*/ 0 h 2397"/>
                    <a:gd name="T24" fmla="*/ 0 w 1633"/>
                    <a:gd name="T25" fmla="*/ 0 h 2397"/>
                    <a:gd name="T26" fmla="*/ 0 w 1633"/>
                    <a:gd name="T27" fmla="*/ 0 h 2397"/>
                    <a:gd name="T28" fmla="*/ 0 w 1633"/>
                    <a:gd name="T29" fmla="*/ 0 h 2397"/>
                    <a:gd name="T30" fmla="*/ 0 w 1633"/>
                    <a:gd name="T31" fmla="*/ 0 h 2397"/>
                    <a:gd name="T32" fmla="*/ 0 w 1633"/>
                    <a:gd name="T33" fmla="*/ 0 h 2397"/>
                    <a:gd name="T34" fmla="*/ 0 w 1633"/>
                    <a:gd name="T35" fmla="*/ 0 h 2397"/>
                    <a:gd name="T36" fmla="*/ 0 w 1633"/>
                    <a:gd name="T37" fmla="*/ 0 h 2397"/>
                    <a:gd name="T38" fmla="*/ 0 w 1633"/>
                    <a:gd name="T39" fmla="*/ 0 h 2397"/>
                    <a:gd name="T40" fmla="*/ 0 w 1633"/>
                    <a:gd name="T41" fmla="*/ 0 h 2397"/>
                    <a:gd name="T42" fmla="*/ 0 w 1633"/>
                    <a:gd name="T43" fmla="*/ 0 h 239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633"/>
                    <a:gd name="T67" fmla="*/ 0 h 2397"/>
                    <a:gd name="T68" fmla="*/ 1633 w 1633"/>
                    <a:gd name="T69" fmla="*/ 2397 h 239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633" h="2397">
                      <a:moveTo>
                        <a:pt x="0" y="2051"/>
                      </a:moveTo>
                      <a:lnTo>
                        <a:pt x="298" y="2188"/>
                      </a:lnTo>
                      <a:lnTo>
                        <a:pt x="589" y="2156"/>
                      </a:lnTo>
                      <a:lnTo>
                        <a:pt x="979" y="1954"/>
                      </a:lnTo>
                      <a:lnTo>
                        <a:pt x="1293" y="1572"/>
                      </a:lnTo>
                      <a:lnTo>
                        <a:pt x="1418" y="1190"/>
                      </a:lnTo>
                      <a:lnTo>
                        <a:pt x="1418" y="798"/>
                      </a:lnTo>
                      <a:lnTo>
                        <a:pt x="1317" y="468"/>
                      </a:lnTo>
                      <a:lnTo>
                        <a:pt x="1004" y="34"/>
                      </a:lnTo>
                      <a:lnTo>
                        <a:pt x="1099" y="0"/>
                      </a:lnTo>
                      <a:lnTo>
                        <a:pt x="1342" y="226"/>
                      </a:lnTo>
                      <a:lnTo>
                        <a:pt x="1547" y="557"/>
                      </a:lnTo>
                      <a:lnTo>
                        <a:pt x="1633" y="973"/>
                      </a:lnTo>
                      <a:lnTo>
                        <a:pt x="1593" y="1407"/>
                      </a:lnTo>
                      <a:lnTo>
                        <a:pt x="1498" y="1764"/>
                      </a:lnTo>
                      <a:lnTo>
                        <a:pt x="1247" y="2032"/>
                      </a:lnTo>
                      <a:lnTo>
                        <a:pt x="918" y="2249"/>
                      </a:lnTo>
                      <a:lnTo>
                        <a:pt x="589" y="2363"/>
                      </a:lnTo>
                      <a:lnTo>
                        <a:pt x="344" y="2397"/>
                      </a:lnTo>
                      <a:lnTo>
                        <a:pt x="10" y="2283"/>
                      </a:lnTo>
                      <a:lnTo>
                        <a:pt x="0" y="205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58" name="Freeform 158">
                  <a:extLst>
                    <a:ext uri="{FF2B5EF4-FFF2-40B4-BE49-F238E27FC236}">
                      <a16:creationId xmlns:a16="http://schemas.microsoft.com/office/drawing/2014/main" id="{869E2DA3-457C-AD4A-A396-B262461260FD}"/>
                    </a:ext>
                  </a:extLst>
                </p:cNvPr>
                <p:cNvSpPr>
                  <a:spLocks noChangeAspect="1"/>
                </p:cNvSpPr>
                <p:nvPr/>
              </p:nvSpPr>
              <p:spPr bwMode="auto">
                <a:xfrm>
                  <a:off x="3004" y="1795"/>
                  <a:ext cx="1743" cy="942"/>
                </a:xfrm>
                <a:custGeom>
                  <a:avLst/>
                  <a:gdLst>
                    <a:gd name="T0" fmla="*/ 0 w 3484"/>
                    <a:gd name="T1" fmla="*/ 1 h 1884"/>
                    <a:gd name="T2" fmla="*/ 1 w 3484"/>
                    <a:gd name="T3" fmla="*/ 1 h 1884"/>
                    <a:gd name="T4" fmla="*/ 1 w 3484"/>
                    <a:gd name="T5" fmla="*/ 1 h 1884"/>
                    <a:gd name="T6" fmla="*/ 1 w 3484"/>
                    <a:gd name="T7" fmla="*/ 1 h 1884"/>
                    <a:gd name="T8" fmla="*/ 1 w 3484"/>
                    <a:gd name="T9" fmla="*/ 1 h 1884"/>
                    <a:gd name="T10" fmla="*/ 1 w 3484"/>
                    <a:gd name="T11" fmla="*/ 1 h 1884"/>
                    <a:gd name="T12" fmla="*/ 1 w 3484"/>
                    <a:gd name="T13" fmla="*/ 1 h 1884"/>
                    <a:gd name="T14" fmla="*/ 1 w 3484"/>
                    <a:gd name="T15" fmla="*/ 1 h 1884"/>
                    <a:gd name="T16" fmla="*/ 1 w 3484"/>
                    <a:gd name="T17" fmla="*/ 1 h 1884"/>
                    <a:gd name="T18" fmla="*/ 1 w 3484"/>
                    <a:gd name="T19" fmla="*/ 1 h 1884"/>
                    <a:gd name="T20" fmla="*/ 1 w 3484"/>
                    <a:gd name="T21" fmla="*/ 1 h 1884"/>
                    <a:gd name="T22" fmla="*/ 1 w 3484"/>
                    <a:gd name="T23" fmla="*/ 1 h 1884"/>
                    <a:gd name="T24" fmla="*/ 1 w 3484"/>
                    <a:gd name="T25" fmla="*/ 1 h 1884"/>
                    <a:gd name="T26" fmla="*/ 1 w 3484"/>
                    <a:gd name="T27" fmla="*/ 1 h 1884"/>
                    <a:gd name="T28" fmla="*/ 1 w 3484"/>
                    <a:gd name="T29" fmla="*/ 1 h 1884"/>
                    <a:gd name="T30" fmla="*/ 1 w 3484"/>
                    <a:gd name="T31" fmla="*/ 0 h 1884"/>
                    <a:gd name="T32" fmla="*/ 0 w 3484"/>
                    <a:gd name="T33" fmla="*/ 1 h 1884"/>
                    <a:gd name="T34" fmla="*/ 0 w 3484"/>
                    <a:gd name="T35" fmla="*/ 1 h 18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484"/>
                    <a:gd name="T55" fmla="*/ 0 h 1884"/>
                    <a:gd name="T56" fmla="*/ 3484 w 3484"/>
                    <a:gd name="T57" fmla="*/ 1884 h 188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484" h="1884">
                      <a:moveTo>
                        <a:pt x="0" y="165"/>
                      </a:moveTo>
                      <a:lnTo>
                        <a:pt x="209" y="513"/>
                      </a:lnTo>
                      <a:lnTo>
                        <a:pt x="587" y="903"/>
                      </a:lnTo>
                      <a:lnTo>
                        <a:pt x="1066" y="1224"/>
                      </a:lnTo>
                      <a:lnTo>
                        <a:pt x="1458" y="1424"/>
                      </a:lnTo>
                      <a:lnTo>
                        <a:pt x="1872" y="1606"/>
                      </a:lnTo>
                      <a:lnTo>
                        <a:pt x="2385" y="1781"/>
                      </a:lnTo>
                      <a:lnTo>
                        <a:pt x="2956" y="1884"/>
                      </a:lnTo>
                      <a:lnTo>
                        <a:pt x="3355" y="1851"/>
                      </a:lnTo>
                      <a:lnTo>
                        <a:pt x="3484" y="1657"/>
                      </a:lnTo>
                      <a:lnTo>
                        <a:pt x="3066" y="1692"/>
                      </a:lnTo>
                      <a:lnTo>
                        <a:pt x="2551" y="1635"/>
                      </a:lnTo>
                      <a:lnTo>
                        <a:pt x="1623" y="1329"/>
                      </a:lnTo>
                      <a:lnTo>
                        <a:pt x="863" y="861"/>
                      </a:lnTo>
                      <a:lnTo>
                        <a:pt x="454" y="530"/>
                      </a:lnTo>
                      <a:lnTo>
                        <a:pt x="101" y="0"/>
                      </a:lnTo>
                      <a:lnTo>
                        <a:pt x="0" y="16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59" name="Freeform 159">
                  <a:extLst>
                    <a:ext uri="{FF2B5EF4-FFF2-40B4-BE49-F238E27FC236}">
                      <a16:creationId xmlns:a16="http://schemas.microsoft.com/office/drawing/2014/main" id="{96CF9BCB-5723-AC40-8E4C-BE661BD248BF}"/>
                    </a:ext>
                  </a:extLst>
                </p:cNvPr>
                <p:cNvSpPr>
                  <a:spLocks noChangeAspect="1"/>
                </p:cNvSpPr>
                <p:nvPr/>
              </p:nvSpPr>
              <p:spPr bwMode="auto">
                <a:xfrm>
                  <a:off x="4197" y="1847"/>
                  <a:ext cx="588" cy="1277"/>
                </a:xfrm>
                <a:custGeom>
                  <a:avLst/>
                  <a:gdLst>
                    <a:gd name="T0" fmla="*/ 1 w 1175"/>
                    <a:gd name="T1" fmla="*/ 0 h 2554"/>
                    <a:gd name="T2" fmla="*/ 1 w 1175"/>
                    <a:gd name="T3" fmla="*/ 1 h 2554"/>
                    <a:gd name="T4" fmla="*/ 1 w 1175"/>
                    <a:gd name="T5" fmla="*/ 1 h 2554"/>
                    <a:gd name="T6" fmla="*/ 1 w 1175"/>
                    <a:gd name="T7" fmla="*/ 1 h 2554"/>
                    <a:gd name="T8" fmla="*/ 1 w 1175"/>
                    <a:gd name="T9" fmla="*/ 1 h 2554"/>
                    <a:gd name="T10" fmla="*/ 0 w 1175"/>
                    <a:gd name="T11" fmla="*/ 1 h 2554"/>
                    <a:gd name="T12" fmla="*/ 1 w 1175"/>
                    <a:gd name="T13" fmla="*/ 1 h 2554"/>
                    <a:gd name="T14" fmla="*/ 1 w 1175"/>
                    <a:gd name="T15" fmla="*/ 1 h 2554"/>
                    <a:gd name="T16" fmla="*/ 1 w 1175"/>
                    <a:gd name="T17" fmla="*/ 1 h 2554"/>
                    <a:gd name="T18" fmla="*/ 1 w 1175"/>
                    <a:gd name="T19" fmla="*/ 1 h 2554"/>
                    <a:gd name="T20" fmla="*/ 1 w 1175"/>
                    <a:gd name="T21" fmla="*/ 1 h 2554"/>
                    <a:gd name="T22" fmla="*/ 1 w 1175"/>
                    <a:gd name="T23" fmla="*/ 1 h 2554"/>
                    <a:gd name="T24" fmla="*/ 1 w 1175"/>
                    <a:gd name="T25" fmla="*/ 1 h 2554"/>
                    <a:gd name="T26" fmla="*/ 1 w 1175"/>
                    <a:gd name="T27" fmla="*/ 1 h 2554"/>
                    <a:gd name="T28" fmla="*/ 1 w 1175"/>
                    <a:gd name="T29" fmla="*/ 1 h 2554"/>
                    <a:gd name="T30" fmla="*/ 1 w 1175"/>
                    <a:gd name="T31" fmla="*/ 0 h 2554"/>
                    <a:gd name="T32" fmla="*/ 1 w 1175"/>
                    <a:gd name="T33" fmla="*/ 0 h 255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75"/>
                    <a:gd name="T52" fmla="*/ 0 h 2554"/>
                    <a:gd name="T53" fmla="*/ 1175 w 1175"/>
                    <a:gd name="T54" fmla="*/ 2554 h 255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75" h="2554">
                      <a:moveTo>
                        <a:pt x="1120" y="0"/>
                      </a:moveTo>
                      <a:lnTo>
                        <a:pt x="721" y="150"/>
                      </a:lnTo>
                      <a:lnTo>
                        <a:pt x="352" y="461"/>
                      </a:lnTo>
                      <a:lnTo>
                        <a:pt x="147" y="878"/>
                      </a:lnTo>
                      <a:lnTo>
                        <a:pt x="31" y="1216"/>
                      </a:lnTo>
                      <a:lnTo>
                        <a:pt x="0" y="1720"/>
                      </a:lnTo>
                      <a:lnTo>
                        <a:pt x="16" y="2155"/>
                      </a:lnTo>
                      <a:lnTo>
                        <a:pt x="221" y="2554"/>
                      </a:lnTo>
                      <a:lnTo>
                        <a:pt x="407" y="2423"/>
                      </a:lnTo>
                      <a:lnTo>
                        <a:pt x="297" y="1980"/>
                      </a:lnTo>
                      <a:lnTo>
                        <a:pt x="297" y="1408"/>
                      </a:lnTo>
                      <a:lnTo>
                        <a:pt x="430" y="824"/>
                      </a:lnTo>
                      <a:lnTo>
                        <a:pt x="681" y="452"/>
                      </a:lnTo>
                      <a:lnTo>
                        <a:pt x="924" y="296"/>
                      </a:lnTo>
                      <a:lnTo>
                        <a:pt x="1175" y="201"/>
                      </a:lnTo>
                      <a:lnTo>
                        <a:pt x="112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60" name="Freeform 160">
                  <a:extLst>
                    <a:ext uri="{FF2B5EF4-FFF2-40B4-BE49-F238E27FC236}">
                      <a16:creationId xmlns:a16="http://schemas.microsoft.com/office/drawing/2014/main" id="{3F977314-F0C8-CA45-A317-5C6ED6D71B57}"/>
                    </a:ext>
                  </a:extLst>
                </p:cNvPr>
                <p:cNvSpPr>
                  <a:spLocks noChangeAspect="1"/>
                </p:cNvSpPr>
                <p:nvPr/>
              </p:nvSpPr>
              <p:spPr bwMode="auto">
                <a:xfrm>
                  <a:off x="3585" y="2963"/>
                  <a:ext cx="293" cy="279"/>
                </a:xfrm>
                <a:custGeom>
                  <a:avLst/>
                  <a:gdLst>
                    <a:gd name="T0" fmla="*/ 0 w 586"/>
                    <a:gd name="T1" fmla="*/ 1 h 557"/>
                    <a:gd name="T2" fmla="*/ 1 w 586"/>
                    <a:gd name="T3" fmla="*/ 1 h 557"/>
                    <a:gd name="T4" fmla="*/ 1 w 586"/>
                    <a:gd name="T5" fmla="*/ 0 h 557"/>
                    <a:gd name="T6" fmla="*/ 1 w 586"/>
                    <a:gd name="T7" fmla="*/ 1 h 557"/>
                    <a:gd name="T8" fmla="*/ 1 w 586"/>
                    <a:gd name="T9" fmla="*/ 1 h 557"/>
                    <a:gd name="T10" fmla="*/ 1 w 586"/>
                    <a:gd name="T11" fmla="*/ 1 h 557"/>
                    <a:gd name="T12" fmla="*/ 0 w 586"/>
                    <a:gd name="T13" fmla="*/ 1 h 557"/>
                    <a:gd name="T14" fmla="*/ 0 w 586"/>
                    <a:gd name="T15" fmla="*/ 1 h 557"/>
                    <a:gd name="T16" fmla="*/ 0 60000 65536"/>
                    <a:gd name="T17" fmla="*/ 0 60000 65536"/>
                    <a:gd name="T18" fmla="*/ 0 60000 65536"/>
                    <a:gd name="T19" fmla="*/ 0 60000 65536"/>
                    <a:gd name="T20" fmla="*/ 0 60000 65536"/>
                    <a:gd name="T21" fmla="*/ 0 60000 65536"/>
                    <a:gd name="T22" fmla="*/ 0 60000 65536"/>
                    <a:gd name="T23" fmla="*/ 0 60000 65536"/>
                    <a:gd name="T24" fmla="*/ 0 w 586"/>
                    <a:gd name="T25" fmla="*/ 0 h 557"/>
                    <a:gd name="T26" fmla="*/ 586 w 586"/>
                    <a:gd name="T27" fmla="*/ 557 h 5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86" h="557">
                      <a:moveTo>
                        <a:pt x="0" y="466"/>
                      </a:moveTo>
                      <a:lnTo>
                        <a:pt x="276" y="276"/>
                      </a:lnTo>
                      <a:lnTo>
                        <a:pt x="586" y="0"/>
                      </a:lnTo>
                      <a:lnTo>
                        <a:pt x="565" y="160"/>
                      </a:lnTo>
                      <a:lnTo>
                        <a:pt x="297" y="435"/>
                      </a:lnTo>
                      <a:lnTo>
                        <a:pt x="116" y="557"/>
                      </a:lnTo>
                      <a:lnTo>
                        <a:pt x="0" y="46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61" name="Freeform 161">
                  <a:extLst>
                    <a:ext uri="{FF2B5EF4-FFF2-40B4-BE49-F238E27FC236}">
                      <a16:creationId xmlns:a16="http://schemas.microsoft.com/office/drawing/2014/main" id="{3978DC33-3CC7-D849-8D47-03344BEDB21B}"/>
                    </a:ext>
                  </a:extLst>
                </p:cNvPr>
                <p:cNvSpPr>
                  <a:spLocks noChangeAspect="1"/>
                </p:cNvSpPr>
                <p:nvPr/>
              </p:nvSpPr>
              <p:spPr bwMode="auto">
                <a:xfrm>
                  <a:off x="3774" y="2933"/>
                  <a:ext cx="280" cy="324"/>
                </a:xfrm>
                <a:custGeom>
                  <a:avLst/>
                  <a:gdLst>
                    <a:gd name="T0" fmla="*/ 1 w 558"/>
                    <a:gd name="T1" fmla="*/ 1 h 648"/>
                    <a:gd name="T2" fmla="*/ 1 w 558"/>
                    <a:gd name="T3" fmla="*/ 1 h 648"/>
                    <a:gd name="T4" fmla="*/ 1 w 558"/>
                    <a:gd name="T5" fmla="*/ 0 h 648"/>
                    <a:gd name="T6" fmla="*/ 1 w 558"/>
                    <a:gd name="T7" fmla="*/ 1 h 648"/>
                    <a:gd name="T8" fmla="*/ 1 w 558"/>
                    <a:gd name="T9" fmla="*/ 1 h 648"/>
                    <a:gd name="T10" fmla="*/ 0 w 558"/>
                    <a:gd name="T11" fmla="*/ 1 h 648"/>
                    <a:gd name="T12" fmla="*/ 1 w 558"/>
                    <a:gd name="T13" fmla="*/ 1 h 648"/>
                    <a:gd name="T14" fmla="*/ 1 w 558"/>
                    <a:gd name="T15" fmla="*/ 1 h 648"/>
                    <a:gd name="T16" fmla="*/ 0 60000 65536"/>
                    <a:gd name="T17" fmla="*/ 0 60000 65536"/>
                    <a:gd name="T18" fmla="*/ 0 60000 65536"/>
                    <a:gd name="T19" fmla="*/ 0 60000 65536"/>
                    <a:gd name="T20" fmla="*/ 0 60000 65536"/>
                    <a:gd name="T21" fmla="*/ 0 60000 65536"/>
                    <a:gd name="T22" fmla="*/ 0 60000 65536"/>
                    <a:gd name="T23" fmla="*/ 0 60000 65536"/>
                    <a:gd name="T24" fmla="*/ 0 w 558"/>
                    <a:gd name="T25" fmla="*/ 0 h 648"/>
                    <a:gd name="T26" fmla="*/ 558 w 558"/>
                    <a:gd name="T27" fmla="*/ 648 h 6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58" h="648">
                      <a:moveTo>
                        <a:pt x="116" y="502"/>
                      </a:moveTo>
                      <a:lnTo>
                        <a:pt x="427" y="160"/>
                      </a:lnTo>
                      <a:lnTo>
                        <a:pt x="549" y="0"/>
                      </a:lnTo>
                      <a:lnTo>
                        <a:pt x="558" y="221"/>
                      </a:lnTo>
                      <a:lnTo>
                        <a:pt x="262" y="563"/>
                      </a:lnTo>
                      <a:lnTo>
                        <a:pt x="0" y="648"/>
                      </a:lnTo>
                      <a:lnTo>
                        <a:pt x="116" y="5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62" name="Freeform 162">
                  <a:extLst>
                    <a:ext uri="{FF2B5EF4-FFF2-40B4-BE49-F238E27FC236}">
                      <a16:creationId xmlns:a16="http://schemas.microsoft.com/office/drawing/2014/main" id="{95CF6BCF-94E7-544F-86BA-F179ACBF6523}"/>
                    </a:ext>
                  </a:extLst>
                </p:cNvPr>
                <p:cNvSpPr>
                  <a:spLocks noChangeAspect="1"/>
                </p:cNvSpPr>
                <p:nvPr/>
              </p:nvSpPr>
              <p:spPr bwMode="auto">
                <a:xfrm>
                  <a:off x="4046" y="2986"/>
                  <a:ext cx="156" cy="228"/>
                </a:xfrm>
                <a:custGeom>
                  <a:avLst/>
                  <a:gdLst>
                    <a:gd name="T0" fmla="*/ 0 w 312"/>
                    <a:gd name="T1" fmla="*/ 1 h 456"/>
                    <a:gd name="T2" fmla="*/ 1 w 312"/>
                    <a:gd name="T3" fmla="*/ 0 h 456"/>
                    <a:gd name="T4" fmla="*/ 1 w 312"/>
                    <a:gd name="T5" fmla="*/ 1 h 456"/>
                    <a:gd name="T6" fmla="*/ 1 w 312"/>
                    <a:gd name="T7" fmla="*/ 1 h 456"/>
                    <a:gd name="T8" fmla="*/ 0 w 312"/>
                    <a:gd name="T9" fmla="*/ 1 h 456"/>
                    <a:gd name="T10" fmla="*/ 0 w 312"/>
                    <a:gd name="T11" fmla="*/ 1 h 456"/>
                    <a:gd name="T12" fmla="*/ 0 60000 65536"/>
                    <a:gd name="T13" fmla="*/ 0 60000 65536"/>
                    <a:gd name="T14" fmla="*/ 0 60000 65536"/>
                    <a:gd name="T15" fmla="*/ 0 60000 65536"/>
                    <a:gd name="T16" fmla="*/ 0 60000 65536"/>
                    <a:gd name="T17" fmla="*/ 0 60000 65536"/>
                    <a:gd name="T18" fmla="*/ 0 w 312"/>
                    <a:gd name="T19" fmla="*/ 0 h 456"/>
                    <a:gd name="T20" fmla="*/ 312 w 312"/>
                    <a:gd name="T21" fmla="*/ 456 h 456"/>
                  </a:gdLst>
                  <a:ahLst/>
                  <a:cxnLst>
                    <a:cxn ang="T12">
                      <a:pos x="T0" y="T1"/>
                    </a:cxn>
                    <a:cxn ang="T13">
                      <a:pos x="T2" y="T3"/>
                    </a:cxn>
                    <a:cxn ang="T14">
                      <a:pos x="T4" y="T5"/>
                    </a:cxn>
                    <a:cxn ang="T15">
                      <a:pos x="T6" y="T7"/>
                    </a:cxn>
                    <a:cxn ang="T16">
                      <a:pos x="T8" y="T9"/>
                    </a:cxn>
                    <a:cxn ang="T17">
                      <a:pos x="T10" y="T11"/>
                    </a:cxn>
                  </a:cxnLst>
                  <a:rect l="T18" t="T19" r="T20" b="T21"/>
                  <a:pathLst>
                    <a:path w="312" h="456">
                      <a:moveTo>
                        <a:pt x="0" y="425"/>
                      </a:moveTo>
                      <a:lnTo>
                        <a:pt x="291" y="0"/>
                      </a:lnTo>
                      <a:lnTo>
                        <a:pt x="312" y="138"/>
                      </a:lnTo>
                      <a:lnTo>
                        <a:pt x="198" y="456"/>
                      </a:lnTo>
                      <a:lnTo>
                        <a:pt x="0" y="4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63" name="Freeform 163">
                  <a:extLst>
                    <a:ext uri="{FF2B5EF4-FFF2-40B4-BE49-F238E27FC236}">
                      <a16:creationId xmlns:a16="http://schemas.microsoft.com/office/drawing/2014/main" id="{423E2CB2-DA0E-8048-8760-405F3644259F}"/>
                    </a:ext>
                  </a:extLst>
                </p:cNvPr>
                <p:cNvSpPr>
                  <a:spLocks noChangeAspect="1"/>
                </p:cNvSpPr>
                <p:nvPr/>
              </p:nvSpPr>
              <p:spPr bwMode="auto">
                <a:xfrm>
                  <a:off x="3048" y="2652"/>
                  <a:ext cx="208" cy="80"/>
                </a:xfrm>
                <a:custGeom>
                  <a:avLst/>
                  <a:gdLst>
                    <a:gd name="T0" fmla="*/ 0 w 417"/>
                    <a:gd name="T1" fmla="*/ 0 h 159"/>
                    <a:gd name="T2" fmla="*/ 0 w 417"/>
                    <a:gd name="T3" fmla="*/ 1 h 159"/>
                    <a:gd name="T4" fmla="*/ 0 w 417"/>
                    <a:gd name="T5" fmla="*/ 1 h 159"/>
                    <a:gd name="T6" fmla="*/ 0 w 417"/>
                    <a:gd name="T7" fmla="*/ 0 h 159"/>
                    <a:gd name="T8" fmla="*/ 0 w 417"/>
                    <a:gd name="T9" fmla="*/ 0 h 159"/>
                    <a:gd name="T10" fmla="*/ 0 60000 65536"/>
                    <a:gd name="T11" fmla="*/ 0 60000 65536"/>
                    <a:gd name="T12" fmla="*/ 0 60000 65536"/>
                    <a:gd name="T13" fmla="*/ 0 60000 65536"/>
                    <a:gd name="T14" fmla="*/ 0 60000 65536"/>
                    <a:gd name="T15" fmla="*/ 0 w 417"/>
                    <a:gd name="T16" fmla="*/ 0 h 159"/>
                    <a:gd name="T17" fmla="*/ 417 w 417"/>
                    <a:gd name="T18" fmla="*/ 159 h 159"/>
                  </a:gdLst>
                  <a:ahLst/>
                  <a:cxnLst>
                    <a:cxn ang="T10">
                      <a:pos x="T0" y="T1"/>
                    </a:cxn>
                    <a:cxn ang="T11">
                      <a:pos x="T2" y="T3"/>
                    </a:cxn>
                    <a:cxn ang="T12">
                      <a:pos x="T4" y="T5"/>
                    </a:cxn>
                    <a:cxn ang="T13">
                      <a:pos x="T6" y="T7"/>
                    </a:cxn>
                    <a:cxn ang="T14">
                      <a:pos x="T8" y="T9"/>
                    </a:cxn>
                  </a:cxnLst>
                  <a:rect l="T15" t="T16" r="T17" b="T18"/>
                  <a:pathLst>
                    <a:path w="417" h="159">
                      <a:moveTo>
                        <a:pt x="0" y="0"/>
                      </a:moveTo>
                      <a:lnTo>
                        <a:pt x="417" y="22"/>
                      </a:lnTo>
                      <a:lnTo>
                        <a:pt x="84" y="15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64" name="Freeform 164">
                  <a:extLst>
                    <a:ext uri="{FF2B5EF4-FFF2-40B4-BE49-F238E27FC236}">
                      <a16:creationId xmlns:a16="http://schemas.microsoft.com/office/drawing/2014/main" id="{97EE590B-8C18-6C41-9B72-EB1E380BC624}"/>
                    </a:ext>
                  </a:extLst>
                </p:cNvPr>
                <p:cNvSpPr>
                  <a:spLocks noChangeAspect="1"/>
                </p:cNvSpPr>
                <p:nvPr/>
              </p:nvSpPr>
              <p:spPr bwMode="auto">
                <a:xfrm>
                  <a:off x="3141" y="2762"/>
                  <a:ext cx="187" cy="100"/>
                </a:xfrm>
                <a:custGeom>
                  <a:avLst/>
                  <a:gdLst>
                    <a:gd name="T0" fmla="*/ 0 w 372"/>
                    <a:gd name="T1" fmla="*/ 1 h 200"/>
                    <a:gd name="T2" fmla="*/ 1 w 372"/>
                    <a:gd name="T3" fmla="*/ 0 h 200"/>
                    <a:gd name="T4" fmla="*/ 1 w 372"/>
                    <a:gd name="T5" fmla="*/ 1 h 200"/>
                    <a:gd name="T6" fmla="*/ 0 w 372"/>
                    <a:gd name="T7" fmla="*/ 1 h 200"/>
                    <a:gd name="T8" fmla="*/ 0 w 372"/>
                    <a:gd name="T9" fmla="*/ 1 h 200"/>
                    <a:gd name="T10" fmla="*/ 0 60000 65536"/>
                    <a:gd name="T11" fmla="*/ 0 60000 65536"/>
                    <a:gd name="T12" fmla="*/ 0 60000 65536"/>
                    <a:gd name="T13" fmla="*/ 0 60000 65536"/>
                    <a:gd name="T14" fmla="*/ 0 60000 65536"/>
                    <a:gd name="T15" fmla="*/ 0 w 372"/>
                    <a:gd name="T16" fmla="*/ 0 h 200"/>
                    <a:gd name="T17" fmla="*/ 372 w 372"/>
                    <a:gd name="T18" fmla="*/ 200 h 200"/>
                  </a:gdLst>
                  <a:ahLst/>
                  <a:cxnLst>
                    <a:cxn ang="T10">
                      <a:pos x="T0" y="T1"/>
                    </a:cxn>
                    <a:cxn ang="T11">
                      <a:pos x="T2" y="T3"/>
                    </a:cxn>
                    <a:cxn ang="T12">
                      <a:pos x="T4" y="T5"/>
                    </a:cxn>
                    <a:cxn ang="T13">
                      <a:pos x="T6" y="T7"/>
                    </a:cxn>
                    <a:cxn ang="T14">
                      <a:pos x="T8" y="T9"/>
                    </a:cxn>
                  </a:cxnLst>
                  <a:rect l="T15" t="T16" r="T17" b="T18"/>
                  <a:pathLst>
                    <a:path w="372" h="200">
                      <a:moveTo>
                        <a:pt x="0" y="84"/>
                      </a:moveTo>
                      <a:lnTo>
                        <a:pt x="372" y="0"/>
                      </a:lnTo>
                      <a:lnTo>
                        <a:pt x="99" y="200"/>
                      </a:lnTo>
                      <a:lnTo>
                        <a:pt x="0" y="8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65" name="Freeform 165">
                  <a:extLst>
                    <a:ext uri="{FF2B5EF4-FFF2-40B4-BE49-F238E27FC236}">
                      <a16:creationId xmlns:a16="http://schemas.microsoft.com/office/drawing/2014/main" id="{46ACCDBC-8ED1-C94C-B88C-B3E9AB873E73}"/>
                    </a:ext>
                  </a:extLst>
                </p:cNvPr>
                <p:cNvSpPr>
                  <a:spLocks noChangeAspect="1"/>
                </p:cNvSpPr>
                <p:nvPr/>
              </p:nvSpPr>
              <p:spPr bwMode="auto">
                <a:xfrm>
                  <a:off x="3221" y="2849"/>
                  <a:ext cx="169" cy="141"/>
                </a:xfrm>
                <a:custGeom>
                  <a:avLst/>
                  <a:gdLst>
                    <a:gd name="T0" fmla="*/ 0 w 339"/>
                    <a:gd name="T1" fmla="*/ 1 h 281"/>
                    <a:gd name="T2" fmla="*/ 0 w 339"/>
                    <a:gd name="T3" fmla="*/ 0 h 281"/>
                    <a:gd name="T4" fmla="*/ 0 w 339"/>
                    <a:gd name="T5" fmla="*/ 1 h 281"/>
                    <a:gd name="T6" fmla="*/ 0 w 339"/>
                    <a:gd name="T7" fmla="*/ 1 h 281"/>
                    <a:gd name="T8" fmla="*/ 0 w 339"/>
                    <a:gd name="T9" fmla="*/ 1 h 281"/>
                    <a:gd name="T10" fmla="*/ 0 60000 65536"/>
                    <a:gd name="T11" fmla="*/ 0 60000 65536"/>
                    <a:gd name="T12" fmla="*/ 0 60000 65536"/>
                    <a:gd name="T13" fmla="*/ 0 60000 65536"/>
                    <a:gd name="T14" fmla="*/ 0 60000 65536"/>
                    <a:gd name="T15" fmla="*/ 0 w 339"/>
                    <a:gd name="T16" fmla="*/ 0 h 281"/>
                    <a:gd name="T17" fmla="*/ 339 w 339"/>
                    <a:gd name="T18" fmla="*/ 281 h 281"/>
                  </a:gdLst>
                  <a:ahLst/>
                  <a:cxnLst>
                    <a:cxn ang="T10">
                      <a:pos x="T0" y="T1"/>
                    </a:cxn>
                    <a:cxn ang="T11">
                      <a:pos x="T2" y="T3"/>
                    </a:cxn>
                    <a:cxn ang="T12">
                      <a:pos x="T4" y="T5"/>
                    </a:cxn>
                    <a:cxn ang="T13">
                      <a:pos x="T6" y="T7"/>
                    </a:cxn>
                    <a:cxn ang="T14">
                      <a:pos x="T8" y="T9"/>
                    </a:cxn>
                  </a:cxnLst>
                  <a:rect l="T15" t="T16" r="T17" b="T18"/>
                  <a:pathLst>
                    <a:path w="339" h="281">
                      <a:moveTo>
                        <a:pt x="0" y="131"/>
                      </a:moveTo>
                      <a:lnTo>
                        <a:pt x="339" y="0"/>
                      </a:lnTo>
                      <a:lnTo>
                        <a:pt x="116" y="281"/>
                      </a:lnTo>
                      <a:lnTo>
                        <a:pt x="0" y="1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grpSp>
      <p:sp>
        <p:nvSpPr>
          <p:cNvPr id="119974" name="Text Box 166">
            <a:extLst>
              <a:ext uri="{FF2B5EF4-FFF2-40B4-BE49-F238E27FC236}">
                <a16:creationId xmlns:a16="http://schemas.microsoft.com/office/drawing/2014/main" id="{16287A7A-88EF-0C49-842F-03FE4DB24A5A}"/>
              </a:ext>
            </a:extLst>
          </p:cNvPr>
          <p:cNvSpPr txBox="1">
            <a:spLocks noChangeArrowheads="1"/>
          </p:cNvSpPr>
          <p:nvPr/>
        </p:nvSpPr>
        <p:spPr bwMode="auto">
          <a:xfrm>
            <a:off x="6411914" y="998538"/>
            <a:ext cx="108074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tr-TR" altLang="tr-TR" sz="2000" b="1" i="1">
                <a:latin typeface="Times New Roman" panose="02020603050405020304" pitchFamily="18" charset="0"/>
              </a:rPr>
              <a:t>Deposits</a:t>
            </a:r>
            <a:endParaRPr lang="en-US" altLang="tr-TR" sz="2000" b="1" i="1">
              <a:latin typeface="Times New Roman" panose="02020603050405020304" pitchFamily="18" charset="0"/>
            </a:endParaRPr>
          </a:p>
        </p:txBody>
      </p:sp>
      <p:sp>
        <p:nvSpPr>
          <p:cNvPr id="119975" name="Text Box 167">
            <a:extLst>
              <a:ext uri="{FF2B5EF4-FFF2-40B4-BE49-F238E27FC236}">
                <a16:creationId xmlns:a16="http://schemas.microsoft.com/office/drawing/2014/main" id="{47462A16-F5D0-5549-80DE-10E4121E17EB}"/>
              </a:ext>
            </a:extLst>
          </p:cNvPr>
          <p:cNvSpPr txBox="1">
            <a:spLocks noChangeArrowheads="1"/>
          </p:cNvSpPr>
          <p:nvPr/>
        </p:nvSpPr>
        <p:spPr bwMode="auto">
          <a:xfrm>
            <a:off x="6243639" y="2574925"/>
            <a:ext cx="205857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tr-TR" altLang="tr-TR" sz="2000" b="1" i="1">
                <a:latin typeface="Times New Roman" panose="02020603050405020304" pitchFamily="18" charset="0"/>
              </a:rPr>
              <a:t>Bank Borrowings</a:t>
            </a:r>
            <a:endParaRPr lang="en-US" altLang="tr-TR" sz="2000" b="1" i="1">
              <a:latin typeface="Times New Roman" panose="02020603050405020304" pitchFamily="18" charset="0"/>
            </a:endParaRPr>
          </a:p>
        </p:txBody>
      </p:sp>
      <p:sp>
        <p:nvSpPr>
          <p:cNvPr id="17427" name="Freeform 168">
            <a:extLst>
              <a:ext uri="{FF2B5EF4-FFF2-40B4-BE49-F238E27FC236}">
                <a16:creationId xmlns:a16="http://schemas.microsoft.com/office/drawing/2014/main" id="{D3CA8DAC-BCBD-3D4B-A01E-389E225FEC6A}"/>
              </a:ext>
            </a:extLst>
          </p:cNvPr>
          <p:cNvSpPr>
            <a:spLocks noChangeAspect="1"/>
          </p:cNvSpPr>
          <p:nvPr/>
        </p:nvSpPr>
        <p:spPr bwMode="auto">
          <a:xfrm rot="-7428258" flipH="1" flipV="1">
            <a:off x="9296401" y="3719514"/>
            <a:ext cx="568325" cy="377825"/>
          </a:xfrm>
          <a:custGeom>
            <a:avLst/>
            <a:gdLst>
              <a:gd name="T0" fmla="*/ 2147483646 w 955"/>
              <a:gd name="T1" fmla="*/ 2147483646 h 634"/>
              <a:gd name="T2" fmla="*/ 2147483646 w 955"/>
              <a:gd name="T3" fmla="*/ 2147483646 h 634"/>
              <a:gd name="T4" fmla="*/ 2147483646 w 955"/>
              <a:gd name="T5" fmla="*/ 2147483646 h 634"/>
              <a:gd name="T6" fmla="*/ 2147483646 w 955"/>
              <a:gd name="T7" fmla="*/ 2147483646 h 634"/>
              <a:gd name="T8" fmla="*/ 2147483646 w 955"/>
              <a:gd name="T9" fmla="*/ 2147483646 h 634"/>
              <a:gd name="T10" fmla="*/ 0 w 955"/>
              <a:gd name="T11" fmla="*/ 2147483646 h 634"/>
              <a:gd name="T12" fmla="*/ 0 w 955"/>
              <a:gd name="T13" fmla="*/ 2147483646 h 634"/>
              <a:gd name="T14" fmla="*/ 2147483646 w 955"/>
              <a:gd name="T15" fmla="*/ 2147483646 h 634"/>
              <a:gd name="T16" fmla="*/ 2147483646 w 955"/>
              <a:gd name="T17" fmla="*/ 2147483646 h 634"/>
              <a:gd name="T18" fmla="*/ 2147483646 w 955"/>
              <a:gd name="T19" fmla="*/ 2147483646 h 634"/>
              <a:gd name="T20" fmla="*/ 2147483646 w 955"/>
              <a:gd name="T21" fmla="*/ 2147483646 h 634"/>
              <a:gd name="T22" fmla="*/ 2147483646 w 955"/>
              <a:gd name="T23" fmla="*/ 2147483646 h 634"/>
              <a:gd name="T24" fmla="*/ 2147483646 w 955"/>
              <a:gd name="T25" fmla="*/ 2147483646 h 634"/>
              <a:gd name="T26" fmla="*/ 2147483646 w 955"/>
              <a:gd name="T27" fmla="*/ 2147483646 h 634"/>
              <a:gd name="T28" fmla="*/ 2147483646 w 955"/>
              <a:gd name="T29" fmla="*/ 2147483646 h 634"/>
              <a:gd name="T30" fmla="*/ 2147483646 w 955"/>
              <a:gd name="T31" fmla="*/ 2147483646 h 634"/>
              <a:gd name="T32" fmla="*/ 2147483646 w 955"/>
              <a:gd name="T33" fmla="*/ 2147483646 h 634"/>
              <a:gd name="T34" fmla="*/ 2147483646 w 955"/>
              <a:gd name="T35" fmla="*/ 2147483646 h 634"/>
              <a:gd name="T36" fmla="*/ 2147483646 w 955"/>
              <a:gd name="T37" fmla="*/ 2147483646 h 634"/>
              <a:gd name="T38" fmla="*/ 2147483646 w 955"/>
              <a:gd name="T39" fmla="*/ 2147483646 h 634"/>
              <a:gd name="T40" fmla="*/ 2147483646 w 955"/>
              <a:gd name="T41" fmla="*/ 2147483646 h 634"/>
              <a:gd name="T42" fmla="*/ 2147483646 w 955"/>
              <a:gd name="T43" fmla="*/ 2147483646 h 634"/>
              <a:gd name="T44" fmla="*/ 2147483646 w 955"/>
              <a:gd name="T45" fmla="*/ 2147483646 h 634"/>
              <a:gd name="T46" fmla="*/ 2147483646 w 955"/>
              <a:gd name="T47" fmla="*/ 2147483646 h 634"/>
              <a:gd name="T48" fmla="*/ 2147483646 w 955"/>
              <a:gd name="T49" fmla="*/ 2147483646 h 634"/>
              <a:gd name="T50" fmla="*/ 2147483646 w 955"/>
              <a:gd name="T51" fmla="*/ 0 h 634"/>
              <a:gd name="T52" fmla="*/ 2147483646 w 955"/>
              <a:gd name="T53" fmla="*/ 2147483646 h 634"/>
              <a:gd name="T54" fmla="*/ 2147483646 w 955"/>
              <a:gd name="T55" fmla="*/ 2147483646 h 634"/>
              <a:gd name="T56" fmla="*/ 2147483646 w 955"/>
              <a:gd name="T57" fmla="*/ 2147483646 h 634"/>
              <a:gd name="T58" fmla="*/ 2147483646 w 955"/>
              <a:gd name="T59" fmla="*/ 2147483646 h 634"/>
              <a:gd name="T60" fmla="*/ 2147483646 w 955"/>
              <a:gd name="T61" fmla="*/ 2147483646 h 634"/>
              <a:gd name="T62" fmla="*/ 2147483646 w 955"/>
              <a:gd name="T63" fmla="*/ 2147483646 h 634"/>
              <a:gd name="T64" fmla="*/ 2147483646 w 955"/>
              <a:gd name="T65" fmla="*/ 2147483646 h 63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55"/>
              <a:gd name="T100" fmla="*/ 0 h 634"/>
              <a:gd name="T101" fmla="*/ 955 w 955"/>
              <a:gd name="T102" fmla="*/ 634 h 63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55" h="634">
                <a:moveTo>
                  <a:pt x="26" y="54"/>
                </a:moveTo>
                <a:lnTo>
                  <a:pt x="18" y="67"/>
                </a:lnTo>
                <a:lnTo>
                  <a:pt x="12" y="79"/>
                </a:lnTo>
                <a:lnTo>
                  <a:pt x="6" y="92"/>
                </a:lnTo>
                <a:lnTo>
                  <a:pt x="3" y="104"/>
                </a:lnTo>
                <a:lnTo>
                  <a:pt x="0" y="116"/>
                </a:lnTo>
                <a:lnTo>
                  <a:pt x="0" y="125"/>
                </a:lnTo>
                <a:lnTo>
                  <a:pt x="1" y="135"/>
                </a:lnTo>
                <a:lnTo>
                  <a:pt x="6" y="140"/>
                </a:lnTo>
                <a:lnTo>
                  <a:pt x="13" y="144"/>
                </a:lnTo>
                <a:lnTo>
                  <a:pt x="23" y="144"/>
                </a:lnTo>
                <a:lnTo>
                  <a:pt x="35" y="142"/>
                </a:lnTo>
                <a:lnTo>
                  <a:pt x="48" y="139"/>
                </a:lnTo>
                <a:lnTo>
                  <a:pt x="61" y="136"/>
                </a:lnTo>
                <a:lnTo>
                  <a:pt x="73" y="134"/>
                </a:lnTo>
                <a:lnTo>
                  <a:pt x="84" y="134"/>
                </a:lnTo>
                <a:lnTo>
                  <a:pt x="92" y="136"/>
                </a:lnTo>
                <a:lnTo>
                  <a:pt x="828" y="588"/>
                </a:lnTo>
                <a:lnTo>
                  <a:pt x="955" y="634"/>
                </a:lnTo>
                <a:lnTo>
                  <a:pt x="858" y="541"/>
                </a:lnTo>
                <a:lnTo>
                  <a:pt x="127" y="80"/>
                </a:lnTo>
                <a:lnTo>
                  <a:pt x="117" y="64"/>
                </a:lnTo>
                <a:lnTo>
                  <a:pt x="111" y="39"/>
                </a:lnTo>
                <a:lnTo>
                  <a:pt x="104" y="15"/>
                </a:lnTo>
                <a:lnTo>
                  <a:pt x="94" y="1"/>
                </a:lnTo>
                <a:lnTo>
                  <a:pt x="86" y="0"/>
                </a:lnTo>
                <a:lnTo>
                  <a:pt x="77" y="2"/>
                </a:lnTo>
                <a:lnTo>
                  <a:pt x="68" y="6"/>
                </a:lnTo>
                <a:lnTo>
                  <a:pt x="59" y="12"/>
                </a:lnTo>
                <a:lnTo>
                  <a:pt x="50" y="21"/>
                </a:lnTo>
                <a:lnTo>
                  <a:pt x="42" y="31"/>
                </a:lnTo>
                <a:lnTo>
                  <a:pt x="33" y="41"/>
                </a:lnTo>
                <a:lnTo>
                  <a:pt x="26" y="5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28" name="Freeform 169">
            <a:extLst>
              <a:ext uri="{FF2B5EF4-FFF2-40B4-BE49-F238E27FC236}">
                <a16:creationId xmlns:a16="http://schemas.microsoft.com/office/drawing/2014/main" id="{4C84DDB3-E2E0-0E4C-92B8-13A2E17C6F85}"/>
              </a:ext>
            </a:extLst>
          </p:cNvPr>
          <p:cNvSpPr>
            <a:spLocks noChangeAspect="1"/>
          </p:cNvSpPr>
          <p:nvPr/>
        </p:nvSpPr>
        <p:spPr bwMode="auto">
          <a:xfrm flipV="1">
            <a:off x="9677401" y="3581401"/>
            <a:ext cx="568325" cy="377825"/>
          </a:xfrm>
          <a:custGeom>
            <a:avLst/>
            <a:gdLst>
              <a:gd name="T0" fmla="*/ 2147483646 w 955"/>
              <a:gd name="T1" fmla="*/ 2147483646 h 634"/>
              <a:gd name="T2" fmla="*/ 2147483646 w 955"/>
              <a:gd name="T3" fmla="*/ 2147483646 h 634"/>
              <a:gd name="T4" fmla="*/ 2147483646 w 955"/>
              <a:gd name="T5" fmla="*/ 2147483646 h 634"/>
              <a:gd name="T6" fmla="*/ 2147483646 w 955"/>
              <a:gd name="T7" fmla="*/ 2147483646 h 634"/>
              <a:gd name="T8" fmla="*/ 2147483646 w 955"/>
              <a:gd name="T9" fmla="*/ 2147483646 h 634"/>
              <a:gd name="T10" fmla="*/ 0 w 955"/>
              <a:gd name="T11" fmla="*/ 2147483646 h 634"/>
              <a:gd name="T12" fmla="*/ 0 w 955"/>
              <a:gd name="T13" fmla="*/ 2147483646 h 634"/>
              <a:gd name="T14" fmla="*/ 2147483646 w 955"/>
              <a:gd name="T15" fmla="*/ 2147483646 h 634"/>
              <a:gd name="T16" fmla="*/ 2147483646 w 955"/>
              <a:gd name="T17" fmla="*/ 2147483646 h 634"/>
              <a:gd name="T18" fmla="*/ 2147483646 w 955"/>
              <a:gd name="T19" fmla="*/ 2147483646 h 634"/>
              <a:gd name="T20" fmla="*/ 2147483646 w 955"/>
              <a:gd name="T21" fmla="*/ 2147483646 h 634"/>
              <a:gd name="T22" fmla="*/ 2147483646 w 955"/>
              <a:gd name="T23" fmla="*/ 2147483646 h 634"/>
              <a:gd name="T24" fmla="*/ 2147483646 w 955"/>
              <a:gd name="T25" fmla="*/ 2147483646 h 634"/>
              <a:gd name="T26" fmla="*/ 2147483646 w 955"/>
              <a:gd name="T27" fmla="*/ 2147483646 h 634"/>
              <a:gd name="T28" fmla="*/ 2147483646 w 955"/>
              <a:gd name="T29" fmla="*/ 2147483646 h 634"/>
              <a:gd name="T30" fmla="*/ 2147483646 w 955"/>
              <a:gd name="T31" fmla="*/ 2147483646 h 634"/>
              <a:gd name="T32" fmla="*/ 2147483646 w 955"/>
              <a:gd name="T33" fmla="*/ 2147483646 h 634"/>
              <a:gd name="T34" fmla="*/ 2147483646 w 955"/>
              <a:gd name="T35" fmla="*/ 2147483646 h 634"/>
              <a:gd name="T36" fmla="*/ 2147483646 w 955"/>
              <a:gd name="T37" fmla="*/ 2147483646 h 634"/>
              <a:gd name="T38" fmla="*/ 2147483646 w 955"/>
              <a:gd name="T39" fmla="*/ 2147483646 h 634"/>
              <a:gd name="T40" fmla="*/ 2147483646 w 955"/>
              <a:gd name="T41" fmla="*/ 2147483646 h 634"/>
              <a:gd name="T42" fmla="*/ 2147483646 w 955"/>
              <a:gd name="T43" fmla="*/ 2147483646 h 634"/>
              <a:gd name="T44" fmla="*/ 2147483646 w 955"/>
              <a:gd name="T45" fmla="*/ 2147483646 h 634"/>
              <a:gd name="T46" fmla="*/ 2147483646 w 955"/>
              <a:gd name="T47" fmla="*/ 2147483646 h 634"/>
              <a:gd name="T48" fmla="*/ 2147483646 w 955"/>
              <a:gd name="T49" fmla="*/ 2147483646 h 634"/>
              <a:gd name="T50" fmla="*/ 2147483646 w 955"/>
              <a:gd name="T51" fmla="*/ 0 h 634"/>
              <a:gd name="T52" fmla="*/ 2147483646 w 955"/>
              <a:gd name="T53" fmla="*/ 2147483646 h 634"/>
              <a:gd name="T54" fmla="*/ 2147483646 w 955"/>
              <a:gd name="T55" fmla="*/ 2147483646 h 634"/>
              <a:gd name="T56" fmla="*/ 2147483646 w 955"/>
              <a:gd name="T57" fmla="*/ 2147483646 h 634"/>
              <a:gd name="T58" fmla="*/ 2147483646 w 955"/>
              <a:gd name="T59" fmla="*/ 2147483646 h 634"/>
              <a:gd name="T60" fmla="*/ 2147483646 w 955"/>
              <a:gd name="T61" fmla="*/ 2147483646 h 634"/>
              <a:gd name="T62" fmla="*/ 2147483646 w 955"/>
              <a:gd name="T63" fmla="*/ 2147483646 h 634"/>
              <a:gd name="T64" fmla="*/ 2147483646 w 955"/>
              <a:gd name="T65" fmla="*/ 2147483646 h 63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55"/>
              <a:gd name="T100" fmla="*/ 0 h 634"/>
              <a:gd name="T101" fmla="*/ 955 w 955"/>
              <a:gd name="T102" fmla="*/ 634 h 63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55" h="634">
                <a:moveTo>
                  <a:pt x="26" y="54"/>
                </a:moveTo>
                <a:lnTo>
                  <a:pt x="18" y="67"/>
                </a:lnTo>
                <a:lnTo>
                  <a:pt x="12" y="79"/>
                </a:lnTo>
                <a:lnTo>
                  <a:pt x="6" y="92"/>
                </a:lnTo>
                <a:lnTo>
                  <a:pt x="3" y="104"/>
                </a:lnTo>
                <a:lnTo>
                  <a:pt x="0" y="116"/>
                </a:lnTo>
                <a:lnTo>
                  <a:pt x="0" y="125"/>
                </a:lnTo>
                <a:lnTo>
                  <a:pt x="1" y="135"/>
                </a:lnTo>
                <a:lnTo>
                  <a:pt x="6" y="140"/>
                </a:lnTo>
                <a:lnTo>
                  <a:pt x="13" y="144"/>
                </a:lnTo>
                <a:lnTo>
                  <a:pt x="23" y="144"/>
                </a:lnTo>
                <a:lnTo>
                  <a:pt x="35" y="142"/>
                </a:lnTo>
                <a:lnTo>
                  <a:pt x="48" y="139"/>
                </a:lnTo>
                <a:lnTo>
                  <a:pt x="61" y="136"/>
                </a:lnTo>
                <a:lnTo>
                  <a:pt x="73" y="134"/>
                </a:lnTo>
                <a:lnTo>
                  <a:pt x="84" y="134"/>
                </a:lnTo>
                <a:lnTo>
                  <a:pt x="92" y="136"/>
                </a:lnTo>
                <a:lnTo>
                  <a:pt x="828" y="588"/>
                </a:lnTo>
                <a:lnTo>
                  <a:pt x="955" y="634"/>
                </a:lnTo>
                <a:lnTo>
                  <a:pt x="858" y="541"/>
                </a:lnTo>
                <a:lnTo>
                  <a:pt x="127" y="80"/>
                </a:lnTo>
                <a:lnTo>
                  <a:pt x="117" y="64"/>
                </a:lnTo>
                <a:lnTo>
                  <a:pt x="111" y="39"/>
                </a:lnTo>
                <a:lnTo>
                  <a:pt x="104" y="15"/>
                </a:lnTo>
                <a:lnTo>
                  <a:pt x="94" y="1"/>
                </a:lnTo>
                <a:lnTo>
                  <a:pt x="86" y="0"/>
                </a:lnTo>
                <a:lnTo>
                  <a:pt x="77" y="2"/>
                </a:lnTo>
                <a:lnTo>
                  <a:pt x="68" y="6"/>
                </a:lnTo>
                <a:lnTo>
                  <a:pt x="59" y="12"/>
                </a:lnTo>
                <a:lnTo>
                  <a:pt x="50" y="21"/>
                </a:lnTo>
                <a:lnTo>
                  <a:pt x="42" y="31"/>
                </a:lnTo>
                <a:lnTo>
                  <a:pt x="33" y="41"/>
                </a:lnTo>
                <a:lnTo>
                  <a:pt x="26" y="5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29" name="Freeform 170">
            <a:extLst>
              <a:ext uri="{FF2B5EF4-FFF2-40B4-BE49-F238E27FC236}">
                <a16:creationId xmlns:a16="http://schemas.microsoft.com/office/drawing/2014/main" id="{97172454-347B-FE4E-8119-B6B6FF15EAA6}"/>
              </a:ext>
            </a:extLst>
          </p:cNvPr>
          <p:cNvSpPr>
            <a:spLocks noChangeAspect="1"/>
          </p:cNvSpPr>
          <p:nvPr/>
        </p:nvSpPr>
        <p:spPr bwMode="auto">
          <a:xfrm rot="-1724946" flipH="1" flipV="1">
            <a:off x="9296401" y="3505201"/>
            <a:ext cx="568325" cy="377825"/>
          </a:xfrm>
          <a:custGeom>
            <a:avLst/>
            <a:gdLst>
              <a:gd name="T0" fmla="*/ 2147483646 w 955"/>
              <a:gd name="T1" fmla="*/ 2147483646 h 634"/>
              <a:gd name="T2" fmla="*/ 2147483646 w 955"/>
              <a:gd name="T3" fmla="*/ 2147483646 h 634"/>
              <a:gd name="T4" fmla="*/ 2147483646 w 955"/>
              <a:gd name="T5" fmla="*/ 2147483646 h 634"/>
              <a:gd name="T6" fmla="*/ 2147483646 w 955"/>
              <a:gd name="T7" fmla="*/ 2147483646 h 634"/>
              <a:gd name="T8" fmla="*/ 2147483646 w 955"/>
              <a:gd name="T9" fmla="*/ 2147483646 h 634"/>
              <a:gd name="T10" fmla="*/ 0 w 955"/>
              <a:gd name="T11" fmla="*/ 2147483646 h 634"/>
              <a:gd name="T12" fmla="*/ 0 w 955"/>
              <a:gd name="T13" fmla="*/ 2147483646 h 634"/>
              <a:gd name="T14" fmla="*/ 2147483646 w 955"/>
              <a:gd name="T15" fmla="*/ 2147483646 h 634"/>
              <a:gd name="T16" fmla="*/ 2147483646 w 955"/>
              <a:gd name="T17" fmla="*/ 2147483646 h 634"/>
              <a:gd name="T18" fmla="*/ 2147483646 w 955"/>
              <a:gd name="T19" fmla="*/ 2147483646 h 634"/>
              <a:gd name="T20" fmla="*/ 2147483646 w 955"/>
              <a:gd name="T21" fmla="*/ 2147483646 h 634"/>
              <a:gd name="T22" fmla="*/ 2147483646 w 955"/>
              <a:gd name="T23" fmla="*/ 2147483646 h 634"/>
              <a:gd name="T24" fmla="*/ 2147483646 w 955"/>
              <a:gd name="T25" fmla="*/ 2147483646 h 634"/>
              <a:gd name="T26" fmla="*/ 2147483646 w 955"/>
              <a:gd name="T27" fmla="*/ 2147483646 h 634"/>
              <a:gd name="T28" fmla="*/ 2147483646 w 955"/>
              <a:gd name="T29" fmla="*/ 2147483646 h 634"/>
              <a:gd name="T30" fmla="*/ 2147483646 w 955"/>
              <a:gd name="T31" fmla="*/ 2147483646 h 634"/>
              <a:gd name="T32" fmla="*/ 2147483646 w 955"/>
              <a:gd name="T33" fmla="*/ 2147483646 h 634"/>
              <a:gd name="T34" fmla="*/ 2147483646 w 955"/>
              <a:gd name="T35" fmla="*/ 2147483646 h 634"/>
              <a:gd name="T36" fmla="*/ 2147483646 w 955"/>
              <a:gd name="T37" fmla="*/ 2147483646 h 634"/>
              <a:gd name="T38" fmla="*/ 2147483646 w 955"/>
              <a:gd name="T39" fmla="*/ 2147483646 h 634"/>
              <a:gd name="T40" fmla="*/ 2147483646 w 955"/>
              <a:gd name="T41" fmla="*/ 2147483646 h 634"/>
              <a:gd name="T42" fmla="*/ 2147483646 w 955"/>
              <a:gd name="T43" fmla="*/ 2147483646 h 634"/>
              <a:gd name="T44" fmla="*/ 2147483646 w 955"/>
              <a:gd name="T45" fmla="*/ 2147483646 h 634"/>
              <a:gd name="T46" fmla="*/ 2147483646 w 955"/>
              <a:gd name="T47" fmla="*/ 2147483646 h 634"/>
              <a:gd name="T48" fmla="*/ 2147483646 w 955"/>
              <a:gd name="T49" fmla="*/ 2147483646 h 634"/>
              <a:gd name="T50" fmla="*/ 2147483646 w 955"/>
              <a:gd name="T51" fmla="*/ 0 h 634"/>
              <a:gd name="T52" fmla="*/ 2147483646 w 955"/>
              <a:gd name="T53" fmla="*/ 2147483646 h 634"/>
              <a:gd name="T54" fmla="*/ 2147483646 w 955"/>
              <a:gd name="T55" fmla="*/ 2147483646 h 634"/>
              <a:gd name="T56" fmla="*/ 2147483646 w 955"/>
              <a:gd name="T57" fmla="*/ 2147483646 h 634"/>
              <a:gd name="T58" fmla="*/ 2147483646 w 955"/>
              <a:gd name="T59" fmla="*/ 2147483646 h 634"/>
              <a:gd name="T60" fmla="*/ 2147483646 w 955"/>
              <a:gd name="T61" fmla="*/ 2147483646 h 634"/>
              <a:gd name="T62" fmla="*/ 2147483646 w 955"/>
              <a:gd name="T63" fmla="*/ 2147483646 h 634"/>
              <a:gd name="T64" fmla="*/ 2147483646 w 955"/>
              <a:gd name="T65" fmla="*/ 2147483646 h 63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55"/>
              <a:gd name="T100" fmla="*/ 0 h 634"/>
              <a:gd name="T101" fmla="*/ 955 w 955"/>
              <a:gd name="T102" fmla="*/ 634 h 63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55" h="634">
                <a:moveTo>
                  <a:pt x="26" y="54"/>
                </a:moveTo>
                <a:lnTo>
                  <a:pt x="18" y="67"/>
                </a:lnTo>
                <a:lnTo>
                  <a:pt x="12" y="79"/>
                </a:lnTo>
                <a:lnTo>
                  <a:pt x="6" y="92"/>
                </a:lnTo>
                <a:lnTo>
                  <a:pt x="3" y="104"/>
                </a:lnTo>
                <a:lnTo>
                  <a:pt x="0" y="116"/>
                </a:lnTo>
                <a:lnTo>
                  <a:pt x="0" y="125"/>
                </a:lnTo>
                <a:lnTo>
                  <a:pt x="1" y="135"/>
                </a:lnTo>
                <a:lnTo>
                  <a:pt x="6" y="140"/>
                </a:lnTo>
                <a:lnTo>
                  <a:pt x="13" y="144"/>
                </a:lnTo>
                <a:lnTo>
                  <a:pt x="23" y="144"/>
                </a:lnTo>
                <a:lnTo>
                  <a:pt x="35" y="142"/>
                </a:lnTo>
                <a:lnTo>
                  <a:pt x="48" y="139"/>
                </a:lnTo>
                <a:lnTo>
                  <a:pt x="61" y="136"/>
                </a:lnTo>
                <a:lnTo>
                  <a:pt x="73" y="134"/>
                </a:lnTo>
                <a:lnTo>
                  <a:pt x="84" y="134"/>
                </a:lnTo>
                <a:lnTo>
                  <a:pt x="92" y="136"/>
                </a:lnTo>
                <a:lnTo>
                  <a:pt x="828" y="588"/>
                </a:lnTo>
                <a:lnTo>
                  <a:pt x="955" y="634"/>
                </a:lnTo>
                <a:lnTo>
                  <a:pt x="858" y="541"/>
                </a:lnTo>
                <a:lnTo>
                  <a:pt x="127" y="80"/>
                </a:lnTo>
                <a:lnTo>
                  <a:pt x="117" y="64"/>
                </a:lnTo>
                <a:lnTo>
                  <a:pt x="111" y="39"/>
                </a:lnTo>
                <a:lnTo>
                  <a:pt x="104" y="15"/>
                </a:lnTo>
                <a:lnTo>
                  <a:pt x="94" y="1"/>
                </a:lnTo>
                <a:lnTo>
                  <a:pt x="86" y="0"/>
                </a:lnTo>
                <a:lnTo>
                  <a:pt x="77" y="2"/>
                </a:lnTo>
                <a:lnTo>
                  <a:pt x="68" y="6"/>
                </a:lnTo>
                <a:lnTo>
                  <a:pt x="59" y="12"/>
                </a:lnTo>
                <a:lnTo>
                  <a:pt x="50" y="21"/>
                </a:lnTo>
                <a:lnTo>
                  <a:pt x="42" y="31"/>
                </a:lnTo>
                <a:lnTo>
                  <a:pt x="33" y="41"/>
                </a:lnTo>
                <a:lnTo>
                  <a:pt x="26" y="5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30" name="Freeform 171">
            <a:extLst>
              <a:ext uri="{FF2B5EF4-FFF2-40B4-BE49-F238E27FC236}">
                <a16:creationId xmlns:a16="http://schemas.microsoft.com/office/drawing/2014/main" id="{AC14C71B-1BAD-1641-A25F-A5A4530498E0}"/>
              </a:ext>
            </a:extLst>
          </p:cNvPr>
          <p:cNvSpPr>
            <a:spLocks noChangeAspect="1"/>
          </p:cNvSpPr>
          <p:nvPr/>
        </p:nvSpPr>
        <p:spPr bwMode="auto">
          <a:xfrm rot="1544504" flipH="1" flipV="1">
            <a:off x="9815514" y="3636964"/>
            <a:ext cx="568325" cy="377825"/>
          </a:xfrm>
          <a:custGeom>
            <a:avLst/>
            <a:gdLst>
              <a:gd name="T0" fmla="*/ 2147483646 w 955"/>
              <a:gd name="T1" fmla="*/ 2147483646 h 634"/>
              <a:gd name="T2" fmla="*/ 2147483646 w 955"/>
              <a:gd name="T3" fmla="*/ 2147483646 h 634"/>
              <a:gd name="T4" fmla="*/ 2147483646 w 955"/>
              <a:gd name="T5" fmla="*/ 2147483646 h 634"/>
              <a:gd name="T6" fmla="*/ 2147483646 w 955"/>
              <a:gd name="T7" fmla="*/ 2147483646 h 634"/>
              <a:gd name="T8" fmla="*/ 2147483646 w 955"/>
              <a:gd name="T9" fmla="*/ 2147483646 h 634"/>
              <a:gd name="T10" fmla="*/ 0 w 955"/>
              <a:gd name="T11" fmla="*/ 2147483646 h 634"/>
              <a:gd name="T12" fmla="*/ 0 w 955"/>
              <a:gd name="T13" fmla="*/ 2147483646 h 634"/>
              <a:gd name="T14" fmla="*/ 2147483646 w 955"/>
              <a:gd name="T15" fmla="*/ 2147483646 h 634"/>
              <a:gd name="T16" fmla="*/ 2147483646 w 955"/>
              <a:gd name="T17" fmla="*/ 2147483646 h 634"/>
              <a:gd name="T18" fmla="*/ 2147483646 w 955"/>
              <a:gd name="T19" fmla="*/ 2147483646 h 634"/>
              <a:gd name="T20" fmla="*/ 2147483646 w 955"/>
              <a:gd name="T21" fmla="*/ 2147483646 h 634"/>
              <a:gd name="T22" fmla="*/ 2147483646 w 955"/>
              <a:gd name="T23" fmla="*/ 2147483646 h 634"/>
              <a:gd name="T24" fmla="*/ 2147483646 w 955"/>
              <a:gd name="T25" fmla="*/ 2147483646 h 634"/>
              <a:gd name="T26" fmla="*/ 2147483646 w 955"/>
              <a:gd name="T27" fmla="*/ 2147483646 h 634"/>
              <a:gd name="T28" fmla="*/ 2147483646 w 955"/>
              <a:gd name="T29" fmla="*/ 2147483646 h 634"/>
              <a:gd name="T30" fmla="*/ 2147483646 w 955"/>
              <a:gd name="T31" fmla="*/ 2147483646 h 634"/>
              <a:gd name="T32" fmla="*/ 2147483646 w 955"/>
              <a:gd name="T33" fmla="*/ 2147483646 h 634"/>
              <a:gd name="T34" fmla="*/ 2147483646 w 955"/>
              <a:gd name="T35" fmla="*/ 2147483646 h 634"/>
              <a:gd name="T36" fmla="*/ 2147483646 w 955"/>
              <a:gd name="T37" fmla="*/ 2147483646 h 634"/>
              <a:gd name="T38" fmla="*/ 2147483646 w 955"/>
              <a:gd name="T39" fmla="*/ 2147483646 h 634"/>
              <a:gd name="T40" fmla="*/ 2147483646 w 955"/>
              <a:gd name="T41" fmla="*/ 2147483646 h 634"/>
              <a:gd name="T42" fmla="*/ 2147483646 w 955"/>
              <a:gd name="T43" fmla="*/ 2147483646 h 634"/>
              <a:gd name="T44" fmla="*/ 2147483646 w 955"/>
              <a:gd name="T45" fmla="*/ 2147483646 h 634"/>
              <a:gd name="T46" fmla="*/ 2147483646 w 955"/>
              <a:gd name="T47" fmla="*/ 2147483646 h 634"/>
              <a:gd name="T48" fmla="*/ 2147483646 w 955"/>
              <a:gd name="T49" fmla="*/ 2147483646 h 634"/>
              <a:gd name="T50" fmla="*/ 2147483646 w 955"/>
              <a:gd name="T51" fmla="*/ 0 h 634"/>
              <a:gd name="T52" fmla="*/ 2147483646 w 955"/>
              <a:gd name="T53" fmla="*/ 2147483646 h 634"/>
              <a:gd name="T54" fmla="*/ 2147483646 w 955"/>
              <a:gd name="T55" fmla="*/ 2147483646 h 634"/>
              <a:gd name="T56" fmla="*/ 2147483646 w 955"/>
              <a:gd name="T57" fmla="*/ 2147483646 h 634"/>
              <a:gd name="T58" fmla="*/ 2147483646 w 955"/>
              <a:gd name="T59" fmla="*/ 2147483646 h 634"/>
              <a:gd name="T60" fmla="*/ 2147483646 w 955"/>
              <a:gd name="T61" fmla="*/ 2147483646 h 634"/>
              <a:gd name="T62" fmla="*/ 2147483646 w 955"/>
              <a:gd name="T63" fmla="*/ 2147483646 h 634"/>
              <a:gd name="T64" fmla="*/ 2147483646 w 955"/>
              <a:gd name="T65" fmla="*/ 2147483646 h 63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55"/>
              <a:gd name="T100" fmla="*/ 0 h 634"/>
              <a:gd name="T101" fmla="*/ 955 w 955"/>
              <a:gd name="T102" fmla="*/ 634 h 63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55" h="634">
                <a:moveTo>
                  <a:pt x="26" y="54"/>
                </a:moveTo>
                <a:lnTo>
                  <a:pt x="18" y="67"/>
                </a:lnTo>
                <a:lnTo>
                  <a:pt x="12" y="79"/>
                </a:lnTo>
                <a:lnTo>
                  <a:pt x="6" y="92"/>
                </a:lnTo>
                <a:lnTo>
                  <a:pt x="3" y="104"/>
                </a:lnTo>
                <a:lnTo>
                  <a:pt x="0" y="116"/>
                </a:lnTo>
                <a:lnTo>
                  <a:pt x="0" y="125"/>
                </a:lnTo>
                <a:lnTo>
                  <a:pt x="1" y="135"/>
                </a:lnTo>
                <a:lnTo>
                  <a:pt x="6" y="140"/>
                </a:lnTo>
                <a:lnTo>
                  <a:pt x="13" y="144"/>
                </a:lnTo>
                <a:lnTo>
                  <a:pt x="23" y="144"/>
                </a:lnTo>
                <a:lnTo>
                  <a:pt x="35" y="142"/>
                </a:lnTo>
                <a:lnTo>
                  <a:pt x="48" y="139"/>
                </a:lnTo>
                <a:lnTo>
                  <a:pt x="61" y="136"/>
                </a:lnTo>
                <a:lnTo>
                  <a:pt x="73" y="134"/>
                </a:lnTo>
                <a:lnTo>
                  <a:pt x="84" y="134"/>
                </a:lnTo>
                <a:lnTo>
                  <a:pt x="92" y="136"/>
                </a:lnTo>
                <a:lnTo>
                  <a:pt x="828" y="588"/>
                </a:lnTo>
                <a:lnTo>
                  <a:pt x="955" y="634"/>
                </a:lnTo>
                <a:lnTo>
                  <a:pt x="858" y="541"/>
                </a:lnTo>
                <a:lnTo>
                  <a:pt x="127" y="80"/>
                </a:lnTo>
                <a:lnTo>
                  <a:pt x="117" y="64"/>
                </a:lnTo>
                <a:lnTo>
                  <a:pt x="111" y="39"/>
                </a:lnTo>
                <a:lnTo>
                  <a:pt x="104" y="15"/>
                </a:lnTo>
                <a:lnTo>
                  <a:pt x="94" y="1"/>
                </a:lnTo>
                <a:lnTo>
                  <a:pt x="86" y="0"/>
                </a:lnTo>
                <a:lnTo>
                  <a:pt x="77" y="2"/>
                </a:lnTo>
                <a:lnTo>
                  <a:pt x="68" y="6"/>
                </a:lnTo>
                <a:lnTo>
                  <a:pt x="59" y="12"/>
                </a:lnTo>
                <a:lnTo>
                  <a:pt x="50" y="21"/>
                </a:lnTo>
                <a:lnTo>
                  <a:pt x="42" y="31"/>
                </a:lnTo>
                <a:lnTo>
                  <a:pt x="33" y="41"/>
                </a:lnTo>
                <a:lnTo>
                  <a:pt x="26" y="5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31" name="Freeform 172">
            <a:extLst>
              <a:ext uri="{FF2B5EF4-FFF2-40B4-BE49-F238E27FC236}">
                <a16:creationId xmlns:a16="http://schemas.microsoft.com/office/drawing/2014/main" id="{DE1A7504-FD04-394E-A429-3E3F0F05BA43}"/>
              </a:ext>
            </a:extLst>
          </p:cNvPr>
          <p:cNvSpPr>
            <a:spLocks noChangeAspect="1"/>
          </p:cNvSpPr>
          <p:nvPr/>
        </p:nvSpPr>
        <p:spPr bwMode="auto">
          <a:xfrm rot="-10068347" flipH="1" flipV="1">
            <a:off x="9525001" y="3657601"/>
            <a:ext cx="568325" cy="377825"/>
          </a:xfrm>
          <a:custGeom>
            <a:avLst/>
            <a:gdLst>
              <a:gd name="T0" fmla="*/ 2147483646 w 955"/>
              <a:gd name="T1" fmla="*/ 2147483646 h 634"/>
              <a:gd name="T2" fmla="*/ 2147483646 w 955"/>
              <a:gd name="T3" fmla="*/ 2147483646 h 634"/>
              <a:gd name="T4" fmla="*/ 2147483646 w 955"/>
              <a:gd name="T5" fmla="*/ 2147483646 h 634"/>
              <a:gd name="T6" fmla="*/ 2147483646 w 955"/>
              <a:gd name="T7" fmla="*/ 2147483646 h 634"/>
              <a:gd name="T8" fmla="*/ 2147483646 w 955"/>
              <a:gd name="T9" fmla="*/ 2147483646 h 634"/>
              <a:gd name="T10" fmla="*/ 0 w 955"/>
              <a:gd name="T11" fmla="*/ 2147483646 h 634"/>
              <a:gd name="T12" fmla="*/ 0 w 955"/>
              <a:gd name="T13" fmla="*/ 2147483646 h 634"/>
              <a:gd name="T14" fmla="*/ 2147483646 w 955"/>
              <a:gd name="T15" fmla="*/ 2147483646 h 634"/>
              <a:gd name="T16" fmla="*/ 2147483646 w 955"/>
              <a:gd name="T17" fmla="*/ 2147483646 h 634"/>
              <a:gd name="T18" fmla="*/ 2147483646 w 955"/>
              <a:gd name="T19" fmla="*/ 2147483646 h 634"/>
              <a:gd name="T20" fmla="*/ 2147483646 w 955"/>
              <a:gd name="T21" fmla="*/ 2147483646 h 634"/>
              <a:gd name="T22" fmla="*/ 2147483646 w 955"/>
              <a:gd name="T23" fmla="*/ 2147483646 h 634"/>
              <a:gd name="T24" fmla="*/ 2147483646 w 955"/>
              <a:gd name="T25" fmla="*/ 2147483646 h 634"/>
              <a:gd name="T26" fmla="*/ 2147483646 w 955"/>
              <a:gd name="T27" fmla="*/ 2147483646 h 634"/>
              <a:gd name="T28" fmla="*/ 2147483646 w 955"/>
              <a:gd name="T29" fmla="*/ 2147483646 h 634"/>
              <a:gd name="T30" fmla="*/ 2147483646 w 955"/>
              <a:gd name="T31" fmla="*/ 2147483646 h 634"/>
              <a:gd name="T32" fmla="*/ 2147483646 w 955"/>
              <a:gd name="T33" fmla="*/ 2147483646 h 634"/>
              <a:gd name="T34" fmla="*/ 2147483646 w 955"/>
              <a:gd name="T35" fmla="*/ 2147483646 h 634"/>
              <a:gd name="T36" fmla="*/ 2147483646 w 955"/>
              <a:gd name="T37" fmla="*/ 2147483646 h 634"/>
              <a:gd name="T38" fmla="*/ 2147483646 w 955"/>
              <a:gd name="T39" fmla="*/ 2147483646 h 634"/>
              <a:gd name="T40" fmla="*/ 2147483646 w 955"/>
              <a:gd name="T41" fmla="*/ 2147483646 h 634"/>
              <a:gd name="T42" fmla="*/ 2147483646 w 955"/>
              <a:gd name="T43" fmla="*/ 2147483646 h 634"/>
              <a:gd name="T44" fmla="*/ 2147483646 w 955"/>
              <a:gd name="T45" fmla="*/ 2147483646 h 634"/>
              <a:gd name="T46" fmla="*/ 2147483646 w 955"/>
              <a:gd name="T47" fmla="*/ 2147483646 h 634"/>
              <a:gd name="T48" fmla="*/ 2147483646 w 955"/>
              <a:gd name="T49" fmla="*/ 2147483646 h 634"/>
              <a:gd name="T50" fmla="*/ 2147483646 w 955"/>
              <a:gd name="T51" fmla="*/ 0 h 634"/>
              <a:gd name="T52" fmla="*/ 2147483646 w 955"/>
              <a:gd name="T53" fmla="*/ 2147483646 h 634"/>
              <a:gd name="T54" fmla="*/ 2147483646 w 955"/>
              <a:gd name="T55" fmla="*/ 2147483646 h 634"/>
              <a:gd name="T56" fmla="*/ 2147483646 w 955"/>
              <a:gd name="T57" fmla="*/ 2147483646 h 634"/>
              <a:gd name="T58" fmla="*/ 2147483646 w 955"/>
              <a:gd name="T59" fmla="*/ 2147483646 h 634"/>
              <a:gd name="T60" fmla="*/ 2147483646 w 955"/>
              <a:gd name="T61" fmla="*/ 2147483646 h 634"/>
              <a:gd name="T62" fmla="*/ 2147483646 w 955"/>
              <a:gd name="T63" fmla="*/ 2147483646 h 634"/>
              <a:gd name="T64" fmla="*/ 2147483646 w 955"/>
              <a:gd name="T65" fmla="*/ 2147483646 h 63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55"/>
              <a:gd name="T100" fmla="*/ 0 h 634"/>
              <a:gd name="T101" fmla="*/ 955 w 955"/>
              <a:gd name="T102" fmla="*/ 634 h 63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55" h="634">
                <a:moveTo>
                  <a:pt x="26" y="54"/>
                </a:moveTo>
                <a:lnTo>
                  <a:pt x="18" y="67"/>
                </a:lnTo>
                <a:lnTo>
                  <a:pt x="12" y="79"/>
                </a:lnTo>
                <a:lnTo>
                  <a:pt x="6" y="92"/>
                </a:lnTo>
                <a:lnTo>
                  <a:pt x="3" y="104"/>
                </a:lnTo>
                <a:lnTo>
                  <a:pt x="0" y="116"/>
                </a:lnTo>
                <a:lnTo>
                  <a:pt x="0" y="125"/>
                </a:lnTo>
                <a:lnTo>
                  <a:pt x="1" y="135"/>
                </a:lnTo>
                <a:lnTo>
                  <a:pt x="6" y="140"/>
                </a:lnTo>
                <a:lnTo>
                  <a:pt x="13" y="144"/>
                </a:lnTo>
                <a:lnTo>
                  <a:pt x="23" y="144"/>
                </a:lnTo>
                <a:lnTo>
                  <a:pt x="35" y="142"/>
                </a:lnTo>
                <a:lnTo>
                  <a:pt x="48" y="139"/>
                </a:lnTo>
                <a:lnTo>
                  <a:pt x="61" y="136"/>
                </a:lnTo>
                <a:lnTo>
                  <a:pt x="73" y="134"/>
                </a:lnTo>
                <a:lnTo>
                  <a:pt x="84" y="134"/>
                </a:lnTo>
                <a:lnTo>
                  <a:pt x="92" y="136"/>
                </a:lnTo>
                <a:lnTo>
                  <a:pt x="828" y="588"/>
                </a:lnTo>
                <a:lnTo>
                  <a:pt x="955" y="634"/>
                </a:lnTo>
                <a:lnTo>
                  <a:pt x="858" y="541"/>
                </a:lnTo>
                <a:lnTo>
                  <a:pt x="127" y="80"/>
                </a:lnTo>
                <a:lnTo>
                  <a:pt x="117" y="64"/>
                </a:lnTo>
                <a:lnTo>
                  <a:pt x="111" y="39"/>
                </a:lnTo>
                <a:lnTo>
                  <a:pt x="104" y="15"/>
                </a:lnTo>
                <a:lnTo>
                  <a:pt x="94" y="1"/>
                </a:lnTo>
                <a:lnTo>
                  <a:pt x="86" y="0"/>
                </a:lnTo>
                <a:lnTo>
                  <a:pt x="77" y="2"/>
                </a:lnTo>
                <a:lnTo>
                  <a:pt x="68" y="6"/>
                </a:lnTo>
                <a:lnTo>
                  <a:pt x="59" y="12"/>
                </a:lnTo>
                <a:lnTo>
                  <a:pt x="50" y="21"/>
                </a:lnTo>
                <a:lnTo>
                  <a:pt x="42" y="31"/>
                </a:lnTo>
                <a:lnTo>
                  <a:pt x="33" y="41"/>
                </a:lnTo>
                <a:lnTo>
                  <a:pt x="26" y="5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7432" name="Group 173">
            <a:extLst>
              <a:ext uri="{FF2B5EF4-FFF2-40B4-BE49-F238E27FC236}">
                <a16:creationId xmlns:a16="http://schemas.microsoft.com/office/drawing/2014/main" id="{47C413C6-65B5-6A41-A2F5-4EBC4041DBF8}"/>
              </a:ext>
            </a:extLst>
          </p:cNvPr>
          <p:cNvGrpSpPr>
            <a:grpSpLocks/>
          </p:cNvGrpSpPr>
          <p:nvPr/>
        </p:nvGrpSpPr>
        <p:grpSpPr bwMode="auto">
          <a:xfrm>
            <a:off x="9056689" y="5605463"/>
            <a:ext cx="903287" cy="525462"/>
            <a:chOff x="3888" y="2832"/>
            <a:chExt cx="569" cy="331"/>
          </a:xfrm>
        </p:grpSpPr>
        <p:grpSp>
          <p:nvGrpSpPr>
            <p:cNvPr id="17604" name="Group 174">
              <a:extLst>
                <a:ext uri="{FF2B5EF4-FFF2-40B4-BE49-F238E27FC236}">
                  <a16:creationId xmlns:a16="http://schemas.microsoft.com/office/drawing/2014/main" id="{6D2C55EE-F0BF-364B-BBDA-5591D9035420}"/>
                </a:ext>
              </a:extLst>
            </p:cNvPr>
            <p:cNvGrpSpPr>
              <a:grpSpLocks/>
            </p:cNvGrpSpPr>
            <p:nvPr/>
          </p:nvGrpSpPr>
          <p:grpSpPr bwMode="auto">
            <a:xfrm>
              <a:off x="4176" y="2832"/>
              <a:ext cx="281" cy="280"/>
              <a:chOff x="1392" y="2544"/>
              <a:chExt cx="281" cy="280"/>
            </a:xfrm>
          </p:grpSpPr>
          <p:sp>
            <p:nvSpPr>
              <p:cNvPr id="17630" name="Freeform 175">
                <a:extLst>
                  <a:ext uri="{FF2B5EF4-FFF2-40B4-BE49-F238E27FC236}">
                    <a16:creationId xmlns:a16="http://schemas.microsoft.com/office/drawing/2014/main" id="{F51ED1B0-C75B-7741-82F9-FD8D84D8BA73}"/>
                  </a:ext>
                </a:extLst>
              </p:cNvPr>
              <p:cNvSpPr>
                <a:spLocks/>
              </p:cNvSpPr>
              <p:nvPr/>
            </p:nvSpPr>
            <p:spPr bwMode="auto">
              <a:xfrm>
                <a:off x="1392" y="2544"/>
                <a:ext cx="281" cy="280"/>
              </a:xfrm>
              <a:custGeom>
                <a:avLst/>
                <a:gdLst>
                  <a:gd name="T0" fmla="*/ 0 w 843"/>
                  <a:gd name="T1" fmla="*/ 0 h 840"/>
                  <a:gd name="T2" fmla="*/ 0 w 843"/>
                  <a:gd name="T3" fmla="*/ 0 h 840"/>
                  <a:gd name="T4" fmla="*/ 0 w 843"/>
                  <a:gd name="T5" fmla="*/ 0 h 840"/>
                  <a:gd name="T6" fmla="*/ 0 w 843"/>
                  <a:gd name="T7" fmla="*/ 0 h 840"/>
                  <a:gd name="T8" fmla="*/ 0 w 843"/>
                  <a:gd name="T9" fmla="*/ 0 h 840"/>
                  <a:gd name="T10" fmla="*/ 0 w 843"/>
                  <a:gd name="T11" fmla="*/ 0 h 840"/>
                  <a:gd name="T12" fmla="*/ 0 w 843"/>
                  <a:gd name="T13" fmla="*/ 0 h 840"/>
                  <a:gd name="T14" fmla="*/ 0 w 843"/>
                  <a:gd name="T15" fmla="*/ 0 h 840"/>
                  <a:gd name="T16" fmla="*/ 0 w 843"/>
                  <a:gd name="T17" fmla="*/ 0 h 840"/>
                  <a:gd name="T18" fmla="*/ 0 w 843"/>
                  <a:gd name="T19" fmla="*/ 0 h 840"/>
                  <a:gd name="T20" fmla="*/ 0 w 843"/>
                  <a:gd name="T21" fmla="*/ 0 h 840"/>
                  <a:gd name="T22" fmla="*/ 0 w 843"/>
                  <a:gd name="T23" fmla="*/ 0 h 840"/>
                  <a:gd name="T24" fmla="*/ 0 w 843"/>
                  <a:gd name="T25" fmla="*/ 0 h 840"/>
                  <a:gd name="T26" fmla="*/ 0 w 843"/>
                  <a:gd name="T27" fmla="*/ 0 h 840"/>
                  <a:gd name="T28" fmla="*/ 0 w 843"/>
                  <a:gd name="T29" fmla="*/ 0 h 840"/>
                  <a:gd name="T30" fmla="*/ 0 w 843"/>
                  <a:gd name="T31" fmla="*/ 0 h 840"/>
                  <a:gd name="T32" fmla="*/ 0 w 843"/>
                  <a:gd name="T33" fmla="*/ 0 h 840"/>
                  <a:gd name="T34" fmla="*/ 0 w 843"/>
                  <a:gd name="T35" fmla="*/ 0 h 840"/>
                  <a:gd name="T36" fmla="*/ 0 w 843"/>
                  <a:gd name="T37" fmla="*/ 0 h 840"/>
                  <a:gd name="T38" fmla="*/ 0 w 843"/>
                  <a:gd name="T39" fmla="*/ 0 h 840"/>
                  <a:gd name="T40" fmla="*/ 0 w 843"/>
                  <a:gd name="T41" fmla="*/ 0 h 840"/>
                  <a:gd name="T42" fmla="*/ 0 w 843"/>
                  <a:gd name="T43" fmla="*/ 0 h 840"/>
                  <a:gd name="T44" fmla="*/ 0 w 843"/>
                  <a:gd name="T45" fmla="*/ 0 h 840"/>
                  <a:gd name="T46" fmla="*/ 0 w 843"/>
                  <a:gd name="T47" fmla="*/ 0 h 840"/>
                  <a:gd name="T48" fmla="*/ 0 w 843"/>
                  <a:gd name="T49" fmla="*/ 0 h 840"/>
                  <a:gd name="T50" fmla="*/ 0 w 843"/>
                  <a:gd name="T51" fmla="*/ 0 h 840"/>
                  <a:gd name="T52" fmla="*/ 0 w 843"/>
                  <a:gd name="T53" fmla="*/ 0 h 840"/>
                  <a:gd name="T54" fmla="*/ 0 w 843"/>
                  <a:gd name="T55" fmla="*/ 0 h 840"/>
                  <a:gd name="T56" fmla="*/ 0 w 843"/>
                  <a:gd name="T57" fmla="*/ 0 h 840"/>
                  <a:gd name="T58" fmla="*/ 0 w 843"/>
                  <a:gd name="T59" fmla="*/ 0 h 840"/>
                  <a:gd name="T60" fmla="*/ 0 w 843"/>
                  <a:gd name="T61" fmla="*/ 0 h 840"/>
                  <a:gd name="T62" fmla="*/ 0 w 843"/>
                  <a:gd name="T63" fmla="*/ 0 h 84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43"/>
                  <a:gd name="T97" fmla="*/ 0 h 840"/>
                  <a:gd name="T98" fmla="*/ 843 w 843"/>
                  <a:gd name="T99" fmla="*/ 840 h 84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43" h="840">
                    <a:moveTo>
                      <a:pt x="422" y="840"/>
                    </a:moveTo>
                    <a:lnTo>
                      <a:pt x="465" y="839"/>
                    </a:lnTo>
                    <a:lnTo>
                      <a:pt x="506" y="831"/>
                    </a:lnTo>
                    <a:lnTo>
                      <a:pt x="547" y="821"/>
                    </a:lnTo>
                    <a:lnTo>
                      <a:pt x="585" y="807"/>
                    </a:lnTo>
                    <a:lnTo>
                      <a:pt x="623" y="789"/>
                    </a:lnTo>
                    <a:lnTo>
                      <a:pt x="658" y="769"/>
                    </a:lnTo>
                    <a:lnTo>
                      <a:pt x="690" y="745"/>
                    </a:lnTo>
                    <a:lnTo>
                      <a:pt x="719" y="716"/>
                    </a:lnTo>
                    <a:lnTo>
                      <a:pt x="748" y="687"/>
                    </a:lnTo>
                    <a:lnTo>
                      <a:pt x="772" y="655"/>
                    </a:lnTo>
                    <a:lnTo>
                      <a:pt x="792" y="621"/>
                    </a:lnTo>
                    <a:lnTo>
                      <a:pt x="810" y="584"/>
                    </a:lnTo>
                    <a:lnTo>
                      <a:pt x="824" y="545"/>
                    </a:lnTo>
                    <a:lnTo>
                      <a:pt x="834" y="505"/>
                    </a:lnTo>
                    <a:lnTo>
                      <a:pt x="842" y="463"/>
                    </a:lnTo>
                    <a:lnTo>
                      <a:pt x="843" y="420"/>
                    </a:lnTo>
                    <a:lnTo>
                      <a:pt x="842" y="377"/>
                    </a:lnTo>
                    <a:lnTo>
                      <a:pt x="834" y="335"/>
                    </a:lnTo>
                    <a:lnTo>
                      <a:pt x="824" y="295"/>
                    </a:lnTo>
                    <a:lnTo>
                      <a:pt x="810" y="256"/>
                    </a:lnTo>
                    <a:lnTo>
                      <a:pt x="792" y="219"/>
                    </a:lnTo>
                    <a:lnTo>
                      <a:pt x="772" y="185"/>
                    </a:lnTo>
                    <a:lnTo>
                      <a:pt x="748" y="153"/>
                    </a:lnTo>
                    <a:lnTo>
                      <a:pt x="719" y="122"/>
                    </a:lnTo>
                    <a:lnTo>
                      <a:pt x="690" y="95"/>
                    </a:lnTo>
                    <a:lnTo>
                      <a:pt x="658" y="71"/>
                    </a:lnTo>
                    <a:lnTo>
                      <a:pt x="623" y="51"/>
                    </a:lnTo>
                    <a:lnTo>
                      <a:pt x="585" y="33"/>
                    </a:lnTo>
                    <a:lnTo>
                      <a:pt x="547" y="19"/>
                    </a:lnTo>
                    <a:lnTo>
                      <a:pt x="506" y="9"/>
                    </a:lnTo>
                    <a:lnTo>
                      <a:pt x="465" y="1"/>
                    </a:lnTo>
                    <a:lnTo>
                      <a:pt x="422" y="0"/>
                    </a:lnTo>
                    <a:lnTo>
                      <a:pt x="378" y="1"/>
                    </a:lnTo>
                    <a:lnTo>
                      <a:pt x="337" y="9"/>
                    </a:lnTo>
                    <a:lnTo>
                      <a:pt x="296" y="19"/>
                    </a:lnTo>
                    <a:lnTo>
                      <a:pt x="258" y="33"/>
                    </a:lnTo>
                    <a:lnTo>
                      <a:pt x="220" y="51"/>
                    </a:lnTo>
                    <a:lnTo>
                      <a:pt x="186" y="71"/>
                    </a:lnTo>
                    <a:lnTo>
                      <a:pt x="153" y="95"/>
                    </a:lnTo>
                    <a:lnTo>
                      <a:pt x="124" y="122"/>
                    </a:lnTo>
                    <a:lnTo>
                      <a:pt x="97" y="153"/>
                    </a:lnTo>
                    <a:lnTo>
                      <a:pt x="71" y="185"/>
                    </a:lnTo>
                    <a:lnTo>
                      <a:pt x="51" y="219"/>
                    </a:lnTo>
                    <a:lnTo>
                      <a:pt x="33" y="256"/>
                    </a:lnTo>
                    <a:lnTo>
                      <a:pt x="19" y="295"/>
                    </a:lnTo>
                    <a:lnTo>
                      <a:pt x="9" y="335"/>
                    </a:lnTo>
                    <a:lnTo>
                      <a:pt x="1" y="377"/>
                    </a:lnTo>
                    <a:lnTo>
                      <a:pt x="0" y="420"/>
                    </a:lnTo>
                    <a:lnTo>
                      <a:pt x="1" y="463"/>
                    </a:lnTo>
                    <a:lnTo>
                      <a:pt x="9" y="505"/>
                    </a:lnTo>
                    <a:lnTo>
                      <a:pt x="19" y="545"/>
                    </a:lnTo>
                    <a:lnTo>
                      <a:pt x="33" y="584"/>
                    </a:lnTo>
                    <a:lnTo>
                      <a:pt x="51" y="621"/>
                    </a:lnTo>
                    <a:lnTo>
                      <a:pt x="71" y="655"/>
                    </a:lnTo>
                    <a:lnTo>
                      <a:pt x="97" y="687"/>
                    </a:lnTo>
                    <a:lnTo>
                      <a:pt x="124" y="716"/>
                    </a:lnTo>
                    <a:lnTo>
                      <a:pt x="153" y="745"/>
                    </a:lnTo>
                    <a:lnTo>
                      <a:pt x="186" y="769"/>
                    </a:lnTo>
                    <a:lnTo>
                      <a:pt x="220" y="789"/>
                    </a:lnTo>
                    <a:lnTo>
                      <a:pt x="258" y="807"/>
                    </a:lnTo>
                    <a:lnTo>
                      <a:pt x="296" y="821"/>
                    </a:lnTo>
                    <a:lnTo>
                      <a:pt x="337" y="831"/>
                    </a:lnTo>
                    <a:lnTo>
                      <a:pt x="378" y="839"/>
                    </a:lnTo>
                    <a:lnTo>
                      <a:pt x="422" y="84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31" name="Freeform 176">
                <a:extLst>
                  <a:ext uri="{FF2B5EF4-FFF2-40B4-BE49-F238E27FC236}">
                    <a16:creationId xmlns:a16="http://schemas.microsoft.com/office/drawing/2014/main" id="{F45F9BD1-CF95-554B-9197-95F9CF7AD4EB}"/>
                  </a:ext>
                </a:extLst>
              </p:cNvPr>
              <p:cNvSpPr>
                <a:spLocks/>
              </p:cNvSpPr>
              <p:nvPr/>
            </p:nvSpPr>
            <p:spPr bwMode="auto">
              <a:xfrm>
                <a:off x="1523" y="2654"/>
                <a:ext cx="142" cy="99"/>
              </a:xfrm>
              <a:custGeom>
                <a:avLst/>
                <a:gdLst>
                  <a:gd name="T0" fmla="*/ 0 w 426"/>
                  <a:gd name="T1" fmla="*/ 0 h 296"/>
                  <a:gd name="T2" fmla="*/ 0 w 426"/>
                  <a:gd name="T3" fmla="*/ 0 h 296"/>
                  <a:gd name="T4" fmla="*/ 0 w 426"/>
                  <a:gd name="T5" fmla="*/ 0 h 296"/>
                  <a:gd name="T6" fmla="*/ 0 w 426"/>
                  <a:gd name="T7" fmla="*/ 0 h 296"/>
                  <a:gd name="T8" fmla="*/ 0 w 426"/>
                  <a:gd name="T9" fmla="*/ 0 h 296"/>
                  <a:gd name="T10" fmla="*/ 0 w 426"/>
                  <a:gd name="T11" fmla="*/ 0 h 296"/>
                  <a:gd name="T12" fmla="*/ 0 w 426"/>
                  <a:gd name="T13" fmla="*/ 0 h 296"/>
                  <a:gd name="T14" fmla="*/ 0 w 426"/>
                  <a:gd name="T15" fmla="*/ 0 h 296"/>
                  <a:gd name="T16" fmla="*/ 0 w 426"/>
                  <a:gd name="T17" fmla="*/ 0 h 296"/>
                  <a:gd name="T18" fmla="*/ 0 w 426"/>
                  <a:gd name="T19" fmla="*/ 0 h 296"/>
                  <a:gd name="T20" fmla="*/ 0 w 426"/>
                  <a:gd name="T21" fmla="*/ 0 h 296"/>
                  <a:gd name="T22" fmla="*/ 0 w 426"/>
                  <a:gd name="T23" fmla="*/ 0 h 296"/>
                  <a:gd name="T24" fmla="*/ 0 w 426"/>
                  <a:gd name="T25" fmla="*/ 0 h 296"/>
                  <a:gd name="T26" fmla="*/ 0 w 426"/>
                  <a:gd name="T27" fmla="*/ 0 h 296"/>
                  <a:gd name="T28" fmla="*/ 0 w 426"/>
                  <a:gd name="T29" fmla="*/ 0 h 296"/>
                  <a:gd name="T30" fmla="*/ 0 w 426"/>
                  <a:gd name="T31" fmla="*/ 0 h 296"/>
                  <a:gd name="T32" fmla="*/ 0 w 426"/>
                  <a:gd name="T33" fmla="*/ 0 h 296"/>
                  <a:gd name="T34" fmla="*/ 0 w 426"/>
                  <a:gd name="T35" fmla="*/ 0 h 296"/>
                  <a:gd name="T36" fmla="*/ 0 w 426"/>
                  <a:gd name="T37" fmla="*/ 0 h 296"/>
                  <a:gd name="T38" fmla="*/ 0 w 426"/>
                  <a:gd name="T39" fmla="*/ 0 h 296"/>
                  <a:gd name="T40" fmla="*/ 0 w 426"/>
                  <a:gd name="T41" fmla="*/ 0 h 296"/>
                  <a:gd name="T42" fmla="*/ 0 w 426"/>
                  <a:gd name="T43" fmla="*/ 0 h 296"/>
                  <a:gd name="T44" fmla="*/ 0 w 426"/>
                  <a:gd name="T45" fmla="*/ 0 h 296"/>
                  <a:gd name="T46" fmla="*/ 0 w 426"/>
                  <a:gd name="T47" fmla="*/ 0 h 296"/>
                  <a:gd name="T48" fmla="*/ 0 w 426"/>
                  <a:gd name="T49" fmla="*/ 0 h 296"/>
                  <a:gd name="T50" fmla="*/ 0 w 426"/>
                  <a:gd name="T51" fmla="*/ 0 h 296"/>
                  <a:gd name="T52" fmla="*/ 0 w 426"/>
                  <a:gd name="T53" fmla="*/ 0 h 296"/>
                  <a:gd name="T54" fmla="*/ 0 w 426"/>
                  <a:gd name="T55" fmla="*/ 0 h 296"/>
                  <a:gd name="T56" fmla="*/ 0 w 426"/>
                  <a:gd name="T57" fmla="*/ 0 h 296"/>
                  <a:gd name="T58" fmla="*/ 0 w 426"/>
                  <a:gd name="T59" fmla="*/ 0 h 296"/>
                  <a:gd name="T60" fmla="*/ 0 w 426"/>
                  <a:gd name="T61" fmla="*/ 0 h 296"/>
                  <a:gd name="T62" fmla="*/ 0 w 426"/>
                  <a:gd name="T63" fmla="*/ 0 h 296"/>
                  <a:gd name="T64" fmla="*/ 0 w 426"/>
                  <a:gd name="T65" fmla="*/ 0 h 296"/>
                  <a:gd name="T66" fmla="*/ 0 w 426"/>
                  <a:gd name="T67" fmla="*/ 0 h 296"/>
                  <a:gd name="T68" fmla="*/ 0 w 426"/>
                  <a:gd name="T69" fmla="*/ 0 h 296"/>
                  <a:gd name="T70" fmla="*/ 0 w 426"/>
                  <a:gd name="T71" fmla="*/ 0 h 296"/>
                  <a:gd name="T72" fmla="*/ 0 w 426"/>
                  <a:gd name="T73" fmla="*/ 0 h 296"/>
                  <a:gd name="T74" fmla="*/ 0 w 426"/>
                  <a:gd name="T75" fmla="*/ 0 h 296"/>
                  <a:gd name="T76" fmla="*/ 0 w 426"/>
                  <a:gd name="T77" fmla="*/ 0 h 296"/>
                  <a:gd name="T78" fmla="*/ 0 w 426"/>
                  <a:gd name="T79" fmla="*/ 0 h 296"/>
                  <a:gd name="T80" fmla="*/ 0 w 426"/>
                  <a:gd name="T81" fmla="*/ 0 h 296"/>
                  <a:gd name="T82" fmla="*/ 0 w 426"/>
                  <a:gd name="T83" fmla="*/ 0 h 296"/>
                  <a:gd name="T84" fmla="*/ 0 w 426"/>
                  <a:gd name="T85" fmla="*/ 0 h 29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26"/>
                  <a:gd name="T130" fmla="*/ 0 h 296"/>
                  <a:gd name="T131" fmla="*/ 426 w 426"/>
                  <a:gd name="T132" fmla="*/ 296 h 29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26" h="296">
                    <a:moveTo>
                      <a:pt x="0" y="86"/>
                    </a:moveTo>
                    <a:lnTo>
                      <a:pt x="12" y="126"/>
                    </a:lnTo>
                    <a:lnTo>
                      <a:pt x="29" y="162"/>
                    </a:lnTo>
                    <a:lnTo>
                      <a:pt x="48" y="193"/>
                    </a:lnTo>
                    <a:lnTo>
                      <a:pt x="70" y="220"/>
                    </a:lnTo>
                    <a:lnTo>
                      <a:pt x="96" y="242"/>
                    </a:lnTo>
                    <a:lnTo>
                      <a:pt x="122" y="260"/>
                    </a:lnTo>
                    <a:lnTo>
                      <a:pt x="151" y="274"/>
                    </a:lnTo>
                    <a:lnTo>
                      <a:pt x="179" y="284"/>
                    </a:lnTo>
                    <a:lnTo>
                      <a:pt x="209" y="292"/>
                    </a:lnTo>
                    <a:lnTo>
                      <a:pt x="239" y="296"/>
                    </a:lnTo>
                    <a:lnTo>
                      <a:pt x="267" y="296"/>
                    </a:lnTo>
                    <a:lnTo>
                      <a:pt x="294" y="295"/>
                    </a:lnTo>
                    <a:lnTo>
                      <a:pt x="320" y="292"/>
                    </a:lnTo>
                    <a:lnTo>
                      <a:pt x="344" y="284"/>
                    </a:lnTo>
                    <a:lnTo>
                      <a:pt x="365" y="277"/>
                    </a:lnTo>
                    <a:lnTo>
                      <a:pt x="383" y="266"/>
                    </a:lnTo>
                    <a:lnTo>
                      <a:pt x="384" y="263"/>
                    </a:lnTo>
                    <a:lnTo>
                      <a:pt x="399" y="232"/>
                    </a:lnTo>
                    <a:lnTo>
                      <a:pt x="410" y="199"/>
                    </a:lnTo>
                    <a:lnTo>
                      <a:pt x="419" y="166"/>
                    </a:lnTo>
                    <a:lnTo>
                      <a:pt x="423" y="134"/>
                    </a:lnTo>
                    <a:lnTo>
                      <a:pt x="426" y="99"/>
                    </a:lnTo>
                    <a:lnTo>
                      <a:pt x="426" y="67"/>
                    </a:lnTo>
                    <a:lnTo>
                      <a:pt x="422" y="32"/>
                    </a:lnTo>
                    <a:lnTo>
                      <a:pt x="416" y="0"/>
                    </a:lnTo>
                    <a:lnTo>
                      <a:pt x="416" y="1"/>
                    </a:lnTo>
                    <a:lnTo>
                      <a:pt x="395" y="3"/>
                    </a:lnTo>
                    <a:lnTo>
                      <a:pt x="374" y="4"/>
                    </a:lnTo>
                    <a:lnTo>
                      <a:pt x="352" y="7"/>
                    </a:lnTo>
                    <a:lnTo>
                      <a:pt x="328" y="12"/>
                    </a:lnTo>
                    <a:lnTo>
                      <a:pt x="303" y="15"/>
                    </a:lnTo>
                    <a:lnTo>
                      <a:pt x="277" y="19"/>
                    </a:lnTo>
                    <a:lnTo>
                      <a:pt x="250" y="23"/>
                    </a:lnTo>
                    <a:lnTo>
                      <a:pt x="224" y="29"/>
                    </a:lnTo>
                    <a:lnTo>
                      <a:pt x="197" y="35"/>
                    </a:lnTo>
                    <a:lnTo>
                      <a:pt x="169" y="41"/>
                    </a:lnTo>
                    <a:lnTo>
                      <a:pt x="140" y="49"/>
                    </a:lnTo>
                    <a:lnTo>
                      <a:pt x="113" y="55"/>
                    </a:lnTo>
                    <a:lnTo>
                      <a:pt x="85" y="62"/>
                    </a:lnTo>
                    <a:lnTo>
                      <a:pt x="57" y="70"/>
                    </a:lnTo>
                    <a:lnTo>
                      <a:pt x="29" y="79"/>
                    </a:lnTo>
                    <a:lnTo>
                      <a:pt x="0" y="86"/>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32" name="Freeform 177">
                <a:extLst>
                  <a:ext uri="{FF2B5EF4-FFF2-40B4-BE49-F238E27FC236}">
                    <a16:creationId xmlns:a16="http://schemas.microsoft.com/office/drawing/2014/main" id="{A762F48B-B159-D541-BCC3-0393C2479039}"/>
                  </a:ext>
                </a:extLst>
              </p:cNvPr>
              <p:cNvSpPr>
                <a:spLocks/>
              </p:cNvSpPr>
              <p:nvPr/>
            </p:nvSpPr>
            <p:spPr bwMode="auto">
              <a:xfrm>
                <a:off x="1520" y="2570"/>
                <a:ext cx="138" cy="101"/>
              </a:xfrm>
              <a:custGeom>
                <a:avLst/>
                <a:gdLst>
                  <a:gd name="T0" fmla="*/ 0 w 414"/>
                  <a:gd name="T1" fmla="*/ 0 h 303"/>
                  <a:gd name="T2" fmla="*/ 0 w 414"/>
                  <a:gd name="T3" fmla="*/ 0 h 303"/>
                  <a:gd name="T4" fmla="*/ 0 w 414"/>
                  <a:gd name="T5" fmla="*/ 0 h 303"/>
                  <a:gd name="T6" fmla="*/ 0 w 414"/>
                  <a:gd name="T7" fmla="*/ 0 h 303"/>
                  <a:gd name="T8" fmla="*/ 0 w 414"/>
                  <a:gd name="T9" fmla="*/ 0 h 303"/>
                  <a:gd name="T10" fmla="*/ 0 w 414"/>
                  <a:gd name="T11" fmla="*/ 0 h 303"/>
                  <a:gd name="T12" fmla="*/ 0 w 414"/>
                  <a:gd name="T13" fmla="*/ 0 h 303"/>
                  <a:gd name="T14" fmla="*/ 0 w 414"/>
                  <a:gd name="T15" fmla="*/ 0 h 303"/>
                  <a:gd name="T16" fmla="*/ 0 w 414"/>
                  <a:gd name="T17" fmla="*/ 0 h 303"/>
                  <a:gd name="T18" fmla="*/ 0 w 414"/>
                  <a:gd name="T19" fmla="*/ 0 h 303"/>
                  <a:gd name="T20" fmla="*/ 0 w 414"/>
                  <a:gd name="T21" fmla="*/ 0 h 303"/>
                  <a:gd name="T22" fmla="*/ 0 w 414"/>
                  <a:gd name="T23" fmla="*/ 0 h 303"/>
                  <a:gd name="T24" fmla="*/ 0 w 414"/>
                  <a:gd name="T25" fmla="*/ 0 h 303"/>
                  <a:gd name="T26" fmla="*/ 0 w 414"/>
                  <a:gd name="T27" fmla="*/ 0 h 303"/>
                  <a:gd name="T28" fmla="*/ 0 w 414"/>
                  <a:gd name="T29" fmla="*/ 0 h 303"/>
                  <a:gd name="T30" fmla="*/ 0 w 414"/>
                  <a:gd name="T31" fmla="*/ 0 h 303"/>
                  <a:gd name="T32" fmla="*/ 0 w 414"/>
                  <a:gd name="T33" fmla="*/ 0 h 303"/>
                  <a:gd name="T34" fmla="*/ 0 w 414"/>
                  <a:gd name="T35" fmla="*/ 0 h 303"/>
                  <a:gd name="T36" fmla="*/ 0 w 414"/>
                  <a:gd name="T37" fmla="*/ 0 h 303"/>
                  <a:gd name="T38" fmla="*/ 0 w 414"/>
                  <a:gd name="T39" fmla="*/ 0 h 303"/>
                  <a:gd name="T40" fmla="*/ 0 w 414"/>
                  <a:gd name="T41" fmla="*/ 0 h 303"/>
                  <a:gd name="T42" fmla="*/ 0 w 414"/>
                  <a:gd name="T43" fmla="*/ 0 h 303"/>
                  <a:gd name="T44" fmla="*/ 0 w 414"/>
                  <a:gd name="T45" fmla="*/ 0 h 303"/>
                  <a:gd name="T46" fmla="*/ 0 w 414"/>
                  <a:gd name="T47" fmla="*/ 0 h 303"/>
                  <a:gd name="T48" fmla="*/ 0 w 414"/>
                  <a:gd name="T49" fmla="*/ 0 h 303"/>
                  <a:gd name="T50" fmla="*/ 0 w 414"/>
                  <a:gd name="T51" fmla="*/ 0 h 303"/>
                  <a:gd name="T52" fmla="*/ 0 w 414"/>
                  <a:gd name="T53" fmla="*/ 0 h 303"/>
                  <a:gd name="T54" fmla="*/ 0 w 414"/>
                  <a:gd name="T55" fmla="*/ 0 h 303"/>
                  <a:gd name="T56" fmla="*/ 0 w 414"/>
                  <a:gd name="T57" fmla="*/ 0 h 303"/>
                  <a:gd name="T58" fmla="*/ 0 w 414"/>
                  <a:gd name="T59" fmla="*/ 0 h 303"/>
                  <a:gd name="T60" fmla="*/ 0 w 414"/>
                  <a:gd name="T61" fmla="*/ 0 h 303"/>
                  <a:gd name="T62" fmla="*/ 0 w 414"/>
                  <a:gd name="T63" fmla="*/ 0 h 303"/>
                  <a:gd name="T64" fmla="*/ 0 w 414"/>
                  <a:gd name="T65" fmla="*/ 0 h 303"/>
                  <a:gd name="T66" fmla="*/ 0 w 414"/>
                  <a:gd name="T67" fmla="*/ 0 h 303"/>
                  <a:gd name="T68" fmla="*/ 0 w 414"/>
                  <a:gd name="T69" fmla="*/ 0 h 303"/>
                  <a:gd name="T70" fmla="*/ 0 w 414"/>
                  <a:gd name="T71" fmla="*/ 0 h 303"/>
                  <a:gd name="T72" fmla="*/ 0 w 414"/>
                  <a:gd name="T73" fmla="*/ 0 h 303"/>
                  <a:gd name="T74" fmla="*/ 0 w 414"/>
                  <a:gd name="T75" fmla="*/ 0 h 303"/>
                  <a:gd name="T76" fmla="*/ 0 w 414"/>
                  <a:gd name="T77" fmla="*/ 0 h 303"/>
                  <a:gd name="T78" fmla="*/ 0 w 414"/>
                  <a:gd name="T79" fmla="*/ 0 h 303"/>
                  <a:gd name="T80" fmla="*/ 0 w 414"/>
                  <a:gd name="T81" fmla="*/ 0 h 303"/>
                  <a:gd name="T82" fmla="*/ 0 w 414"/>
                  <a:gd name="T83" fmla="*/ 0 h 303"/>
                  <a:gd name="T84" fmla="*/ 0 w 414"/>
                  <a:gd name="T85" fmla="*/ 0 h 303"/>
                  <a:gd name="T86" fmla="*/ 0 w 414"/>
                  <a:gd name="T87" fmla="*/ 0 h 303"/>
                  <a:gd name="T88" fmla="*/ 0 w 414"/>
                  <a:gd name="T89" fmla="*/ 0 h 30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414"/>
                  <a:gd name="T136" fmla="*/ 0 h 303"/>
                  <a:gd name="T137" fmla="*/ 414 w 414"/>
                  <a:gd name="T138" fmla="*/ 303 h 303"/>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414" h="303">
                    <a:moveTo>
                      <a:pt x="231" y="0"/>
                    </a:moveTo>
                    <a:lnTo>
                      <a:pt x="207" y="2"/>
                    </a:lnTo>
                    <a:lnTo>
                      <a:pt x="182" y="6"/>
                    </a:lnTo>
                    <a:lnTo>
                      <a:pt x="160" y="12"/>
                    </a:lnTo>
                    <a:lnTo>
                      <a:pt x="136" y="21"/>
                    </a:lnTo>
                    <a:lnTo>
                      <a:pt x="115" y="32"/>
                    </a:lnTo>
                    <a:lnTo>
                      <a:pt x="94" y="45"/>
                    </a:lnTo>
                    <a:lnTo>
                      <a:pt x="75" y="62"/>
                    </a:lnTo>
                    <a:lnTo>
                      <a:pt x="58" y="79"/>
                    </a:lnTo>
                    <a:lnTo>
                      <a:pt x="42" y="100"/>
                    </a:lnTo>
                    <a:lnTo>
                      <a:pt x="29" y="123"/>
                    </a:lnTo>
                    <a:lnTo>
                      <a:pt x="18" y="148"/>
                    </a:lnTo>
                    <a:lnTo>
                      <a:pt x="9" y="175"/>
                    </a:lnTo>
                    <a:lnTo>
                      <a:pt x="3" y="203"/>
                    </a:lnTo>
                    <a:lnTo>
                      <a:pt x="0" y="234"/>
                    </a:lnTo>
                    <a:lnTo>
                      <a:pt x="0" y="267"/>
                    </a:lnTo>
                    <a:lnTo>
                      <a:pt x="5" y="303"/>
                    </a:lnTo>
                    <a:lnTo>
                      <a:pt x="33" y="295"/>
                    </a:lnTo>
                    <a:lnTo>
                      <a:pt x="60" y="288"/>
                    </a:lnTo>
                    <a:lnTo>
                      <a:pt x="88" y="280"/>
                    </a:lnTo>
                    <a:lnTo>
                      <a:pt x="116" y="273"/>
                    </a:lnTo>
                    <a:lnTo>
                      <a:pt x="145" y="266"/>
                    </a:lnTo>
                    <a:lnTo>
                      <a:pt x="172" y="260"/>
                    </a:lnTo>
                    <a:lnTo>
                      <a:pt x="200" y="254"/>
                    </a:lnTo>
                    <a:lnTo>
                      <a:pt x="227" y="248"/>
                    </a:lnTo>
                    <a:lnTo>
                      <a:pt x="252" y="242"/>
                    </a:lnTo>
                    <a:lnTo>
                      <a:pt x="279" y="237"/>
                    </a:lnTo>
                    <a:lnTo>
                      <a:pt x="304" y="233"/>
                    </a:lnTo>
                    <a:lnTo>
                      <a:pt x="328" y="228"/>
                    </a:lnTo>
                    <a:lnTo>
                      <a:pt x="350" y="225"/>
                    </a:lnTo>
                    <a:lnTo>
                      <a:pt x="373" y="222"/>
                    </a:lnTo>
                    <a:lnTo>
                      <a:pt x="395" y="221"/>
                    </a:lnTo>
                    <a:lnTo>
                      <a:pt x="414" y="219"/>
                    </a:lnTo>
                    <a:lnTo>
                      <a:pt x="402" y="190"/>
                    </a:lnTo>
                    <a:lnTo>
                      <a:pt x="389" y="161"/>
                    </a:lnTo>
                    <a:lnTo>
                      <a:pt x="374" y="133"/>
                    </a:lnTo>
                    <a:lnTo>
                      <a:pt x="355" y="106"/>
                    </a:lnTo>
                    <a:lnTo>
                      <a:pt x="334" y="81"/>
                    </a:lnTo>
                    <a:lnTo>
                      <a:pt x="312" y="57"/>
                    </a:lnTo>
                    <a:lnTo>
                      <a:pt x="286" y="35"/>
                    </a:lnTo>
                    <a:lnTo>
                      <a:pt x="258" y="15"/>
                    </a:lnTo>
                    <a:lnTo>
                      <a:pt x="252" y="11"/>
                    </a:lnTo>
                    <a:lnTo>
                      <a:pt x="245" y="8"/>
                    </a:lnTo>
                    <a:lnTo>
                      <a:pt x="239" y="3"/>
                    </a:lnTo>
                    <a:lnTo>
                      <a:pt x="231" y="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33" name="Freeform 178">
                <a:extLst>
                  <a:ext uri="{FF2B5EF4-FFF2-40B4-BE49-F238E27FC236}">
                    <a16:creationId xmlns:a16="http://schemas.microsoft.com/office/drawing/2014/main" id="{85058B99-883B-2D46-87F3-09B32698414B}"/>
                  </a:ext>
                </a:extLst>
              </p:cNvPr>
              <p:cNvSpPr>
                <a:spLocks/>
              </p:cNvSpPr>
              <p:nvPr/>
            </p:nvSpPr>
            <p:spPr bwMode="auto">
              <a:xfrm>
                <a:off x="1412" y="2713"/>
                <a:ext cx="36" cy="67"/>
              </a:xfrm>
              <a:custGeom>
                <a:avLst/>
                <a:gdLst>
                  <a:gd name="T0" fmla="*/ 0 w 108"/>
                  <a:gd name="T1" fmla="*/ 0 h 201"/>
                  <a:gd name="T2" fmla="*/ 0 w 108"/>
                  <a:gd name="T3" fmla="*/ 0 h 201"/>
                  <a:gd name="T4" fmla="*/ 0 w 108"/>
                  <a:gd name="T5" fmla="*/ 0 h 201"/>
                  <a:gd name="T6" fmla="*/ 0 w 108"/>
                  <a:gd name="T7" fmla="*/ 0 h 201"/>
                  <a:gd name="T8" fmla="*/ 0 w 108"/>
                  <a:gd name="T9" fmla="*/ 0 h 201"/>
                  <a:gd name="T10" fmla="*/ 0 w 108"/>
                  <a:gd name="T11" fmla="*/ 0 h 201"/>
                  <a:gd name="T12" fmla="*/ 0 w 108"/>
                  <a:gd name="T13" fmla="*/ 0 h 201"/>
                  <a:gd name="T14" fmla="*/ 0 w 108"/>
                  <a:gd name="T15" fmla="*/ 0 h 201"/>
                  <a:gd name="T16" fmla="*/ 0 w 108"/>
                  <a:gd name="T17" fmla="*/ 0 h 201"/>
                  <a:gd name="T18" fmla="*/ 0 w 108"/>
                  <a:gd name="T19" fmla="*/ 0 h 201"/>
                  <a:gd name="T20" fmla="*/ 0 w 108"/>
                  <a:gd name="T21" fmla="*/ 0 h 201"/>
                  <a:gd name="T22" fmla="*/ 0 w 108"/>
                  <a:gd name="T23" fmla="*/ 0 h 201"/>
                  <a:gd name="T24" fmla="*/ 0 w 108"/>
                  <a:gd name="T25" fmla="*/ 0 h 201"/>
                  <a:gd name="T26" fmla="*/ 0 w 108"/>
                  <a:gd name="T27" fmla="*/ 0 h 201"/>
                  <a:gd name="T28" fmla="*/ 0 w 108"/>
                  <a:gd name="T29" fmla="*/ 0 h 201"/>
                  <a:gd name="T30" fmla="*/ 0 w 108"/>
                  <a:gd name="T31" fmla="*/ 0 h 201"/>
                  <a:gd name="T32" fmla="*/ 0 w 108"/>
                  <a:gd name="T33" fmla="*/ 0 h 201"/>
                  <a:gd name="T34" fmla="*/ 0 w 108"/>
                  <a:gd name="T35" fmla="*/ 0 h 201"/>
                  <a:gd name="T36" fmla="*/ 0 w 108"/>
                  <a:gd name="T37" fmla="*/ 0 h 201"/>
                  <a:gd name="T38" fmla="*/ 0 w 108"/>
                  <a:gd name="T39" fmla="*/ 0 h 201"/>
                  <a:gd name="T40" fmla="*/ 0 w 108"/>
                  <a:gd name="T41" fmla="*/ 0 h 201"/>
                  <a:gd name="T42" fmla="*/ 0 w 108"/>
                  <a:gd name="T43" fmla="*/ 0 h 201"/>
                  <a:gd name="T44" fmla="*/ 0 w 108"/>
                  <a:gd name="T45" fmla="*/ 0 h 201"/>
                  <a:gd name="T46" fmla="*/ 0 w 108"/>
                  <a:gd name="T47" fmla="*/ 0 h 20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08"/>
                  <a:gd name="T73" fmla="*/ 0 h 201"/>
                  <a:gd name="T74" fmla="*/ 108 w 108"/>
                  <a:gd name="T75" fmla="*/ 201 h 20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08" h="201">
                    <a:moveTo>
                      <a:pt x="105" y="201"/>
                    </a:moveTo>
                    <a:lnTo>
                      <a:pt x="108" y="171"/>
                    </a:lnTo>
                    <a:lnTo>
                      <a:pt x="105" y="123"/>
                    </a:lnTo>
                    <a:lnTo>
                      <a:pt x="95" y="64"/>
                    </a:lnTo>
                    <a:lnTo>
                      <a:pt x="77" y="0"/>
                    </a:lnTo>
                    <a:lnTo>
                      <a:pt x="76" y="0"/>
                    </a:lnTo>
                    <a:lnTo>
                      <a:pt x="62" y="6"/>
                    </a:lnTo>
                    <a:lnTo>
                      <a:pt x="50" y="12"/>
                    </a:lnTo>
                    <a:lnTo>
                      <a:pt x="40" y="18"/>
                    </a:lnTo>
                    <a:lnTo>
                      <a:pt x="29" y="24"/>
                    </a:lnTo>
                    <a:lnTo>
                      <a:pt x="20" y="28"/>
                    </a:lnTo>
                    <a:lnTo>
                      <a:pt x="11" y="34"/>
                    </a:lnTo>
                    <a:lnTo>
                      <a:pt x="6" y="40"/>
                    </a:lnTo>
                    <a:lnTo>
                      <a:pt x="0" y="45"/>
                    </a:lnTo>
                    <a:lnTo>
                      <a:pt x="0" y="42"/>
                    </a:lnTo>
                    <a:lnTo>
                      <a:pt x="9" y="62"/>
                    </a:lnTo>
                    <a:lnTo>
                      <a:pt x="17" y="83"/>
                    </a:lnTo>
                    <a:lnTo>
                      <a:pt x="29" y="104"/>
                    </a:lnTo>
                    <a:lnTo>
                      <a:pt x="41" y="123"/>
                    </a:lnTo>
                    <a:lnTo>
                      <a:pt x="55" y="143"/>
                    </a:lnTo>
                    <a:lnTo>
                      <a:pt x="70" y="162"/>
                    </a:lnTo>
                    <a:lnTo>
                      <a:pt x="84" y="180"/>
                    </a:lnTo>
                    <a:lnTo>
                      <a:pt x="102" y="196"/>
                    </a:lnTo>
                    <a:lnTo>
                      <a:pt x="105" y="201"/>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34" name="Freeform 179">
                <a:extLst>
                  <a:ext uri="{FF2B5EF4-FFF2-40B4-BE49-F238E27FC236}">
                    <a16:creationId xmlns:a16="http://schemas.microsoft.com/office/drawing/2014/main" id="{C6C03405-4726-E840-86E0-B97F595BBED2}"/>
                  </a:ext>
                </a:extLst>
              </p:cNvPr>
              <p:cNvSpPr>
                <a:spLocks/>
              </p:cNvSpPr>
              <p:nvPr/>
            </p:nvSpPr>
            <p:spPr bwMode="auto">
              <a:xfrm>
                <a:off x="1404" y="2661"/>
                <a:ext cx="30" cy="55"/>
              </a:xfrm>
              <a:custGeom>
                <a:avLst/>
                <a:gdLst>
                  <a:gd name="T0" fmla="*/ 0 w 88"/>
                  <a:gd name="T1" fmla="*/ 0 h 167"/>
                  <a:gd name="T2" fmla="*/ 0 w 88"/>
                  <a:gd name="T3" fmla="*/ 0 h 167"/>
                  <a:gd name="T4" fmla="*/ 0 w 88"/>
                  <a:gd name="T5" fmla="*/ 0 h 167"/>
                  <a:gd name="T6" fmla="*/ 0 w 88"/>
                  <a:gd name="T7" fmla="*/ 0 h 167"/>
                  <a:gd name="T8" fmla="*/ 0 w 88"/>
                  <a:gd name="T9" fmla="*/ 0 h 167"/>
                  <a:gd name="T10" fmla="*/ 0 w 88"/>
                  <a:gd name="T11" fmla="*/ 0 h 167"/>
                  <a:gd name="T12" fmla="*/ 0 w 88"/>
                  <a:gd name="T13" fmla="*/ 0 h 167"/>
                  <a:gd name="T14" fmla="*/ 0 w 88"/>
                  <a:gd name="T15" fmla="*/ 0 h 167"/>
                  <a:gd name="T16" fmla="*/ 0 w 88"/>
                  <a:gd name="T17" fmla="*/ 0 h 167"/>
                  <a:gd name="T18" fmla="*/ 0 w 88"/>
                  <a:gd name="T19" fmla="*/ 0 h 167"/>
                  <a:gd name="T20" fmla="*/ 0 w 88"/>
                  <a:gd name="T21" fmla="*/ 0 h 167"/>
                  <a:gd name="T22" fmla="*/ 0 w 88"/>
                  <a:gd name="T23" fmla="*/ 0 h 167"/>
                  <a:gd name="T24" fmla="*/ 0 w 88"/>
                  <a:gd name="T25" fmla="*/ 0 h 167"/>
                  <a:gd name="T26" fmla="*/ 0 w 88"/>
                  <a:gd name="T27" fmla="*/ 0 h 167"/>
                  <a:gd name="T28" fmla="*/ 0 w 88"/>
                  <a:gd name="T29" fmla="*/ 0 h 167"/>
                  <a:gd name="T30" fmla="*/ 0 w 88"/>
                  <a:gd name="T31" fmla="*/ 0 h 167"/>
                  <a:gd name="T32" fmla="*/ 0 w 88"/>
                  <a:gd name="T33" fmla="*/ 0 h 167"/>
                  <a:gd name="T34" fmla="*/ 0 w 88"/>
                  <a:gd name="T35" fmla="*/ 0 h 167"/>
                  <a:gd name="T36" fmla="*/ 0 w 88"/>
                  <a:gd name="T37" fmla="*/ 0 h 167"/>
                  <a:gd name="T38" fmla="*/ 0 w 88"/>
                  <a:gd name="T39" fmla="*/ 0 h 167"/>
                  <a:gd name="T40" fmla="*/ 0 w 88"/>
                  <a:gd name="T41" fmla="*/ 0 h 167"/>
                  <a:gd name="T42" fmla="*/ 0 w 88"/>
                  <a:gd name="T43" fmla="*/ 0 h 167"/>
                  <a:gd name="T44" fmla="*/ 0 w 88"/>
                  <a:gd name="T45" fmla="*/ 0 h 167"/>
                  <a:gd name="T46" fmla="*/ 0 w 88"/>
                  <a:gd name="T47" fmla="*/ 0 h 16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88"/>
                  <a:gd name="T73" fmla="*/ 0 h 167"/>
                  <a:gd name="T74" fmla="*/ 88 w 88"/>
                  <a:gd name="T75" fmla="*/ 167 h 16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88" h="167">
                    <a:moveTo>
                      <a:pt x="3" y="0"/>
                    </a:moveTo>
                    <a:lnTo>
                      <a:pt x="15" y="10"/>
                    </a:lnTo>
                    <a:lnTo>
                      <a:pt x="27" y="22"/>
                    </a:lnTo>
                    <a:lnTo>
                      <a:pt x="39" y="36"/>
                    </a:lnTo>
                    <a:lnTo>
                      <a:pt x="49" y="51"/>
                    </a:lnTo>
                    <a:lnTo>
                      <a:pt x="60" y="67"/>
                    </a:lnTo>
                    <a:lnTo>
                      <a:pt x="70" y="83"/>
                    </a:lnTo>
                    <a:lnTo>
                      <a:pt x="79" y="101"/>
                    </a:lnTo>
                    <a:lnTo>
                      <a:pt x="87" y="121"/>
                    </a:lnTo>
                    <a:lnTo>
                      <a:pt x="88" y="124"/>
                    </a:lnTo>
                    <a:lnTo>
                      <a:pt x="76" y="130"/>
                    </a:lnTo>
                    <a:lnTo>
                      <a:pt x="64" y="134"/>
                    </a:lnTo>
                    <a:lnTo>
                      <a:pt x="54" y="140"/>
                    </a:lnTo>
                    <a:lnTo>
                      <a:pt x="43" y="146"/>
                    </a:lnTo>
                    <a:lnTo>
                      <a:pt x="34" y="152"/>
                    </a:lnTo>
                    <a:lnTo>
                      <a:pt x="27" y="156"/>
                    </a:lnTo>
                    <a:lnTo>
                      <a:pt x="21" y="162"/>
                    </a:lnTo>
                    <a:lnTo>
                      <a:pt x="15" y="167"/>
                    </a:lnTo>
                    <a:lnTo>
                      <a:pt x="12" y="167"/>
                    </a:lnTo>
                    <a:lnTo>
                      <a:pt x="5" y="127"/>
                    </a:lnTo>
                    <a:lnTo>
                      <a:pt x="0" y="85"/>
                    </a:lnTo>
                    <a:lnTo>
                      <a:pt x="0" y="45"/>
                    </a:lnTo>
                    <a:lnTo>
                      <a:pt x="6" y="3"/>
                    </a:lnTo>
                    <a:lnTo>
                      <a:pt x="3" y="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35" name="Freeform 180">
                <a:extLst>
                  <a:ext uri="{FF2B5EF4-FFF2-40B4-BE49-F238E27FC236}">
                    <a16:creationId xmlns:a16="http://schemas.microsoft.com/office/drawing/2014/main" id="{2916A377-8B65-AA48-BB4B-25D2D71B3AB9}"/>
                  </a:ext>
                </a:extLst>
              </p:cNvPr>
              <p:cNvSpPr>
                <a:spLocks/>
              </p:cNvSpPr>
              <p:nvPr/>
            </p:nvSpPr>
            <p:spPr bwMode="auto">
              <a:xfrm>
                <a:off x="1445" y="2701"/>
                <a:ext cx="138" cy="113"/>
              </a:xfrm>
              <a:custGeom>
                <a:avLst/>
                <a:gdLst>
                  <a:gd name="T0" fmla="*/ 0 w 413"/>
                  <a:gd name="T1" fmla="*/ 0 h 338"/>
                  <a:gd name="T2" fmla="*/ 0 w 413"/>
                  <a:gd name="T3" fmla="*/ 0 h 338"/>
                  <a:gd name="T4" fmla="*/ 0 w 413"/>
                  <a:gd name="T5" fmla="*/ 0 h 338"/>
                  <a:gd name="T6" fmla="*/ 0 w 413"/>
                  <a:gd name="T7" fmla="*/ 0 h 338"/>
                  <a:gd name="T8" fmla="*/ 0 w 413"/>
                  <a:gd name="T9" fmla="*/ 0 h 338"/>
                  <a:gd name="T10" fmla="*/ 0 w 413"/>
                  <a:gd name="T11" fmla="*/ 0 h 338"/>
                  <a:gd name="T12" fmla="*/ 0 w 413"/>
                  <a:gd name="T13" fmla="*/ 0 h 338"/>
                  <a:gd name="T14" fmla="*/ 0 w 413"/>
                  <a:gd name="T15" fmla="*/ 0 h 338"/>
                  <a:gd name="T16" fmla="*/ 0 w 413"/>
                  <a:gd name="T17" fmla="*/ 0 h 338"/>
                  <a:gd name="T18" fmla="*/ 0 w 413"/>
                  <a:gd name="T19" fmla="*/ 0 h 338"/>
                  <a:gd name="T20" fmla="*/ 0 w 413"/>
                  <a:gd name="T21" fmla="*/ 0 h 338"/>
                  <a:gd name="T22" fmla="*/ 0 w 413"/>
                  <a:gd name="T23" fmla="*/ 0 h 338"/>
                  <a:gd name="T24" fmla="*/ 0 w 413"/>
                  <a:gd name="T25" fmla="*/ 0 h 338"/>
                  <a:gd name="T26" fmla="*/ 0 w 413"/>
                  <a:gd name="T27" fmla="*/ 0 h 338"/>
                  <a:gd name="T28" fmla="*/ 0 w 413"/>
                  <a:gd name="T29" fmla="*/ 0 h 338"/>
                  <a:gd name="T30" fmla="*/ 0 w 413"/>
                  <a:gd name="T31" fmla="*/ 0 h 338"/>
                  <a:gd name="T32" fmla="*/ 0 w 413"/>
                  <a:gd name="T33" fmla="*/ 0 h 338"/>
                  <a:gd name="T34" fmla="*/ 0 w 413"/>
                  <a:gd name="T35" fmla="*/ 0 h 338"/>
                  <a:gd name="T36" fmla="*/ 0 w 413"/>
                  <a:gd name="T37" fmla="*/ 0 h 338"/>
                  <a:gd name="T38" fmla="*/ 0 w 413"/>
                  <a:gd name="T39" fmla="*/ 0 h 338"/>
                  <a:gd name="T40" fmla="*/ 0 w 413"/>
                  <a:gd name="T41" fmla="*/ 0 h 338"/>
                  <a:gd name="T42" fmla="*/ 0 w 413"/>
                  <a:gd name="T43" fmla="*/ 0 h 338"/>
                  <a:gd name="T44" fmla="*/ 0 w 413"/>
                  <a:gd name="T45" fmla="*/ 0 h 338"/>
                  <a:gd name="T46" fmla="*/ 0 w 413"/>
                  <a:gd name="T47" fmla="*/ 0 h 338"/>
                  <a:gd name="T48" fmla="*/ 0 w 413"/>
                  <a:gd name="T49" fmla="*/ 0 h 338"/>
                  <a:gd name="T50" fmla="*/ 0 w 413"/>
                  <a:gd name="T51" fmla="*/ 0 h 338"/>
                  <a:gd name="T52" fmla="*/ 0 w 413"/>
                  <a:gd name="T53" fmla="*/ 0 h 338"/>
                  <a:gd name="T54" fmla="*/ 0 w 413"/>
                  <a:gd name="T55" fmla="*/ 0 h 338"/>
                  <a:gd name="T56" fmla="*/ 0 w 413"/>
                  <a:gd name="T57" fmla="*/ 0 h 338"/>
                  <a:gd name="T58" fmla="*/ 0 w 413"/>
                  <a:gd name="T59" fmla="*/ 0 h 338"/>
                  <a:gd name="T60" fmla="*/ 0 w 413"/>
                  <a:gd name="T61" fmla="*/ 0 h 338"/>
                  <a:gd name="T62" fmla="*/ 0 w 413"/>
                  <a:gd name="T63" fmla="*/ 0 h 338"/>
                  <a:gd name="T64" fmla="*/ 0 w 413"/>
                  <a:gd name="T65" fmla="*/ 0 h 338"/>
                  <a:gd name="T66" fmla="*/ 0 w 413"/>
                  <a:gd name="T67" fmla="*/ 0 h 338"/>
                  <a:gd name="T68" fmla="*/ 0 w 413"/>
                  <a:gd name="T69" fmla="*/ 0 h 338"/>
                  <a:gd name="T70" fmla="*/ 0 w 413"/>
                  <a:gd name="T71" fmla="*/ 0 h 338"/>
                  <a:gd name="T72" fmla="*/ 0 w 413"/>
                  <a:gd name="T73" fmla="*/ 0 h 338"/>
                  <a:gd name="T74" fmla="*/ 0 w 413"/>
                  <a:gd name="T75" fmla="*/ 0 h 338"/>
                  <a:gd name="T76" fmla="*/ 0 w 413"/>
                  <a:gd name="T77" fmla="*/ 0 h 338"/>
                  <a:gd name="T78" fmla="*/ 0 w 413"/>
                  <a:gd name="T79" fmla="*/ 0 h 338"/>
                  <a:gd name="T80" fmla="*/ 0 w 413"/>
                  <a:gd name="T81" fmla="*/ 0 h 338"/>
                  <a:gd name="T82" fmla="*/ 0 w 413"/>
                  <a:gd name="T83" fmla="*/ 0 h 338"/>
                  <a:gd name="T84" fmla="*/ 0 w 413"/>
                  <a:gd name="T85" fmla="*/ 0 h 338"/>
                  <a:gd name="T86" fmla="*/ 0 w 413"/>
                  <a:gd name="T87" fmla="*/ 0 h 338"/>
                  <a:gd name="T88" fmla="*/ 0 w 413"/>
                  <a:gd name="T89" fmla="*/ 0 h 338"/>
                  <a:gd name="T90" fmla="*/ 0 w 413"/>
                  <a:gd name="T91" fmla="*/ 0 h 338"/>
                  <a:gd name="T92" fmla="*/ 0 w 413"/>
                  <a:gd name="T93" fmla="*/ 0 h 338"/>
                  <a:gd name="T94" fmla="*/ 0 w 413"/>
                  <a:gd name="T95" fmla="*/ 0 h 338"/>
                  <a:gd name="T96" fmla="*/ 0 w 413"/>
                  <a:gd name="T97" fmla="*/ 0 h 338"/>
                  <a:gd name="T98" fmla="*/ 0 w 413"/>
                  <a:gd name="T99" fmla="*/ 0 h 338"/>
                  <a:gd name="T100" fmla="*/ 0 w 413"/>
                  <a:gd name="T101" fmla="*/ 0 h 338"/>
                  <a:gd name="T102" fmla="*/ 0 w 413"/>
                  <a:gd name="T103" fmla="*/ 0 h 33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13"/>
                  <a:gd name="T157" fmla="*/ 0 h 338"/>
                  <a:gd name="T158" fmla="*/ 413 w 413"/>
                  <a:gd name="T159" fmla="*/ 338 h 33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13" h="338">
                    <a:moveTo>
                      <a:pt x="411" y="309"/>
                    </a:moveTo>
                    <a:lnTo>
                      <a:pt x="397" y="311"/>
                    </a:lnTo>
                    <a:lnTo>
                      <a:pt x="377" y="309"/>
                    </a:lnTo>
                    <a:lnTo>
                      <a:pt x="358" y="305"/>
                    </a:lnTo>
                    <a:lnTo>
                      <a:pt x="335" y="299"/>
                    </a:lnTo>
                    <a:lnTo>
                      <a:pt x="312" y="289"/>
                    </a:lnTo>
                    <a:lnTo>
                      <a:pt x="288" y="277"/>
                    </a:lnTo>
                    <a:lnTo>
                      <a:pt x="263" y="262"/>
                    </a:lnTo>
                    <a:lnTo>
                      <a:pt x="237" y="244"/>
                    </a:lnTo>
                    <a:lnTo>
                      <a:pt x="212" y="223"/>
                    </a:lnTo>
                    <a:lnTo>
                      <a:pt x="187" y="199"/>
                    </a:lnTo>
                    <a:lnTo>
                      <a:pt x="163" y="172"/>
                    </a:lnTo>
                    <a:lnTo>
                      <a:pt x="140" y="144"/>
                    </a:lnTo>
                    <a:lnTo>
                      <a:pt x="118" y="111"/>
                    </a:lnTo>
                    <a:lnTo>
                      <a:pt x="99" y="77"/>
                    </a:lnTo>
                    <a:lnTo>
                      <a:pt x="82" y="40"/>
                    </a:lnTo>
                    <a:lnTo>
                      <a:pt x="67" y="0"/>
                    </a:lnTo>
                    <a:lnTo>
                      <a:pt x="58" y="3"/>
                    </a:lnTo>
                    <a:lnTo>
                      <a:pt x="51" y="6"/>
                    </a:lnTo>
                    <a:lnTo>
                      <a:pt x="44" y="9"/>
                    </a:lnTo>
                    <a:lnTo>
                      <a:pt x="35" y="12"/>
                    </a:lnTo>
                    <a:lnTo>
                      <a:pt x="27" y="15"/>
                    </a:lnTo>
                    <a:lnTo>
                      <a:pt x="20" y="18"/>
                    </a:lnTo>
                    <a:lnTo>
                      <a:pt x="12" y="20"/>
                    </a:lnTo>
                    <a:lnTo>
                      <a:pt x="5" y="23"/>
                    </a:lnTo>
                    <a:lnTo>
                      <a:pt x="0" y="25"/>
                    </a:lnTo>
                    <a:lnTo>
                      <a:pt x="21" y="98"/>
                    </a:lnTo>
                    <a:lnTo>
                      <a:pt x="33" y="165"/>
                    </a:lnTo>
                    <a:lnTo>
                      <a:pt x="38" y="219"/>
                    </a:lnTo>
                    <a:lnTo>
                      <a:pt x="33" y="251"/>
                    </a:lnTo>
                    <a:lnTo>
                      <a:pt x="32" y="257"/>
                    </a:lnTo>
                    <a:lnTo>
                      <a:pt x="38" y="262"/>
                    </a:lnTo>
                    <a:lnTo>
                      <a:pt x="44" y="266"/>
                    </a:lnTo>
                    <a:lnTo>
                      <a:pt x="50" y="271"/>
                    </a:lnTo>
                    <a:lnTo>
                      <a:pt x="55" y="274"/>
                    </a:lnTo>
                    <a:lnTo>
                      <a:pt x="76" y="287"/>
                    </a:lnTo>
                    <a:lnTo>
                      <a:pt x="97" y="298"/>
                    </a:lnTo>
                    <a:lnTo>
                      <a:pt x="120" y="308"/>
                    </a:lnTo>
                    <a:lnTo>
                      <a:pt x="142" y="317"/>
                    </a:lnTo>
                    <a:lnTo>
                      <a:pt x="164" y="324"/>
                    </a:lnTo>
                    <a:lnTo>
                      <a:pt x="187" y="329"/>
                    </a:lnTo>
                    <a:lnTo>
                      <a:pt x="210" y="333"/>
                    </a:lnTo>
                    <a:lnTo>
                      <a:pt x="233" y="336"/>
                    </a:lnTo>
                    <a:lnTo>
                      <a:pt x="257" y="338"/>
                    </a:lnTo>
                    <a:lnTo>
                      <a:pt x="279" y="338"/>
                    </a:lnTo>
                    <a:lnTo>
                      <a:pt x="303" y="336"/>
                    </a:lnTo>
                    <a:lnTo>
                      <a:pt x="325" y="335"/>
                    </a:lnTo>
                    <a:lnTo>
                      <a:pt x="347" y="330"/>
                    </a:lnTo>
                    <a:lnTo>
                      <a:pt x="370" y="326"/>
                    </a:lnTo>
                    <a:lnTo>
                      <a:pt x="392" y="318"/>
                    </a:lnTo>
                    <a:lnTo>
                      <a:pt x="413" y="311"/>
                    </a:lnTo>
                    <a:lnTo>
                      <a:pt x="411" y="309"/>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36" name="Freeform 181">
                <a:extLst>
                  <a:ext uri="{FF2B5EF4-FFF2-40B4-BE49-F238E27FC236}">
                    <a16:creationId xmlns:a16="http://schemas.microsoft.com/office/drawing/2014/main" id="{B71471E1-2CBE-5946-A7BE-3B993E9AA47A}"/>
                  </a:ext>
                </a:extLst>
              </p:cNvPr>
              <p:cNvSpPr>
                <a:spLocks/>
              </p:cNvSpPr>
              <p:nvPr/>
            </p:nvSpPr>
            <p:spPr bwMode="auto">
              <a:xfrm>
                <a:off x="1408" y="2560"/>
                <a:ext cx="86" cy="138"/>
              </a:xfrm>
              <a:custGeom>
                <a:avLst/>
                <a:gdLst>
                  <a:gd name="T0" fmla="*/ 0 w 258"/>
                  <a:gd name="T1" fmla="*/ 0 h 415"/>
                  <a:gd name="T2" fmla="*/ 0 w 258"/>
                  <a:gd name="T3" fmla="*/ 0 h 415"/>
                  <a:gd name="T4" fmla="*/ 0 w 258"/>
                  <a:gd name="T5" fmla="*/ 0 h 415"/>
                  <a:gd name="T6" fmla="*/ 0 w 258"/>
                  <a:gd name="T7" fmla="*/ 0 h 415"/>
                  <a:gd name="T8" fmla="*/ 0 w 258"/>
                  <a:gd name="T9" fmla="*/ 0 h 415"/>
                  <a:gd name="T10" fmla="*/ 0 w 258"/>
                  <a:gd name="T11" fmla="*/ 0 h 415"/>
                  <a:gd name="T12" fmla="*/ 0 w 258"/>
                  <a:gd name="T13" fmla="*/ 0 h 415"/>
                  <a:gd name="T14" fmla="*/ 0 w 258"/>
                  <a:gd name="T15" fmla="*/ 0 h 415"/>
                  <a:gd name="T16" fmla="*/ 0 w 258"/>
                  <a:gd name="T17" fmla="*/ 0 h 415"/>
                  <a:gd name="T18" fmla="*/ 0 w 258"/>
                  <a:gd name="T19" fmla="*/ 0 h 415"/>
                  <a:gd name="T20" fmla="*/ 0 w 258"/>
                  <a:gd name="T21" fmla="*/ 0 h 415"/>
                  <a:gd name="T22" fmla="*/ 0 w 258"/>
                  <a:gd name="T23" fmla="*/ 0 h 415"/>
                  <a:gd name="T24" fmla="*/ 0 w 258"/>
                  <a:gd name="T25" fmla="*/ 0 h 415"/>
                  <a:gd name="T26" fmla="*/ 0 w 258"/>
                  <a:gd name="T27" fmla="*/ 0 h 415"/>
                  <a:gd name="T28" fmla="*/ 0 w 258"/>
                  <a:gd name="T29" fmla="*/ 0 h 415"/>
                  <a:gd name="T30" fmla="*/ 0 w 258"/>
                  <a:gd name="T31" fmla="*/ 0 h 415"/>
                  <a:gd name="T32" fmla="*/ 0 w 258"/>
                  <a:gd name="T33" fmla="*/ 0 h 415"/>
                  <a:gd name="T34" fmla="*/ 0 w 258"/>
                  <a:gd name="T35" fmla="*/ 0 h 415"/>
                  <a:gd name="T36" fmla="*/ 0 w 258"/>
                  <a:gd name="T37" fmla="*/ 0 h 415"/>
                  <a:gd name="T38" fmla="*/ 0 w 258"/>
                  <a:gd name="T39" fmla="*/ 0 h 415"/>
                  <a:gd name="T40" fmla="*/ 0 w 258"/>
                  <a:gd name="T41" fmla="*/ 0 h 415"/>
                  <a:gd name="T42" fmla="*/ 0 w 258"/>
                  <a:gd name="T43" fmla="*/ 0 h 415"/>
                  <a:gd name="T44" fmla="*/ 0 w 258"/>
                  <a:gd name="T45" fmla="*/ 0 h 415"/>
                  <a:gd name="T46" fmla="*/ 0 w 258"/>
                  <a:gd name="T47" fmla="*/ 0 h 415"/>
                  <a:gd name="T48" fmla="*/ 0 w 258"/>
                  <a:gd name="T49" fmla="*/ 0 h 415"/>
                  <a:gd name="T50" fmla="*/ 0 w 258"/>
                  <a:gd name="T51" fmla="*/ 0 h 415"/>
                  <a:gd name="T52" fmla="*/ 0 w 258"/>
                  <a:gd name="T53" fmla="*/ 0 h 415"/>
                  <a:gd name="T54" fmla="*/ 0 w 258"/>
                  <a:gd name="T55" fmla="*/ 0 h 415"/>
                  <a:gd name="T56" fmla="*/ 0 w 258"/>
                  <a:gd name="T57" fmla="*/ 0 h 415"/>
                  <a:gd name="T58" fmla="*/ 0 w 258"/>
                  <a:gd name="T59" fmla="*/ 0 h 415"/>
                  <a:gd name="T60" fmla="*/ 0 w 258"/>
                  <a:gd name="T61" fmla="*/ 0 h 415"/>
                  <a:gd name="T62" fmla="*/ 0 w 258"/>
                  <a:gd name="T63" fmla="*/ 0 h 415"/>
                  <a:gd name="T64" fmla="*/ 0 w 258"/>
                  <a:gd name="T65" fmla="*/ 0 h 415"/>
                  <a:gd name="T66" fmla="*/ 0 w 258"/>
                  <a:gd name="T67" fmla="*/ 0 h 415"/>
                  <a:gd name="T68" fmla="*/ 0 w 258"/>
                  <a:gd name="T69" fmla="*/ 0 h 415"/>
                  <a:gd name="T70" fmla="*/ 0 w 258"/>
                  <a:gd name="T71" fmla="*/ 0 h 415"/>
                  <a:gd name="T72" fmla="*/ 0 w 258"/>
                  <a:gd name="T73" fmla="*/ 0 h 415"/>
                  <a:gd name="T74" fmla="*/ 0 w 258"/>
                  <a:gd name="T75" fmla="*/ 0 h 415"/>
                  <a:gd name="T76" fmla="*/ 0 w 258"/>
                  <a:gd name="T77" fmla="*/ 0 h 415"/>
                  <a:gd name="T78" fmla="*/ 0 w 258"/>
                  <a:gd name="T79" fmla="*/ 0 h 415"/>
                  <a:gd name="T80" fmla="*/ 0 w 258"/>
                  <a:gd name="T81" fmla="*/ 0 h 415"/>
                  <a:gd name="T82" fmla="*/ 0 w 258"/>
                  <a:gd name="T83" fmla="*/ 0 h 415"/>
                  <a:gd name="T84" fmla="*/ 0 w 258"/>
                  <a:gd name="T85" fmla="*/ 0 h 41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58"/>
                  <a:gd name="T130" fmla="*/ 0 h 415"/>
                  <a:gd name="T131" fmla="*/ 258 w 258"/>
                  <a:gd name="T132" fmla="*/ 415 h 41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58" h="415">
                    <a:moveTo>
                      <a:pt x="164" y="390"/>
                    </a:moveTo>
                    <a:lnTo>
                      <a:pt x="149" y="309"/>
                    </a:lnTo>
                    <a:lnTo>
                      <a:pt x="146" y="238"/>
                    </a:lnTo>
                    <a:lnTo>
                      <a:pt x="154" y="177"/>
                    </a:lnTo>
                    <a:lnTo>
                      <a:pt x="168" y="125"/>
                    </a:lnTo>
                    <a:lnTo>
                      <a:pt x="188" y="82"/>
                    </a:lnTo>
                    <a:lnTo>
                      <a:pt x="210" y="46"/>
                    </a:lnTo>
                    <a:lnTo>
                      <a:pt x="235" y="19"/>
                    </a:lnTo>
                    <a:lnTo>
                      <a:pt x="258" y="0"/>
                    </a:lnTo>
                    <a:lnTo>
                      <a:pt x="228" y="12"/>
                    </a:lnTo>
                    <a:lnTo>
                      <a:pt x="198" y="25"/>
                    </a:lnTo>
                    <a:lnTo>
                      <a:pt x="170" y="41"/>
                    </a:lnTo>
                    <a:lnTo>
                      <a:pt x="143" y="59"/>
                    </a:lnTo>
                    <a:lnTo>
                      <a:pt x="118" y="80"/>
                    </a:lnTo>
                    <a:lnTo>
                      <a:pt x="94" y="104"/>
                    </a:lnTo>
                    <a:lnTo>
                      <a:pt x="72" y="129"/>
                    </a:lnTo>
                    <a:lnTo>
                      <a:pt x="52" y="158"/>
                    </a:lnTo>
                    <a:lnTo>
                      <a:pt x="43" y="171"/>
                    </a:lnTo>
                    <a:lnTo>
                      <a:pt x="36" y="186"/>
                    </a:lnTo>
                    <a:lnTo>
                      <a:pt x="28" y="201"/>
                    </a:lnTo>
                    <a:lnTo>
                      <a:pt x="21" y="214"/>
                    </a:lnTo>
                    <a:lnTo>
                      <a:pt x="15" y="229"/>
                    </a:lnTo>
                    <a:lnTo>
                      <a:pt x="9" y="244"/>
                    </a:lnTo>
                    <a:lnTo>
                      <a:pt x="5" y="259"/>
                    </a:lnTo>
                    <a:lnTo>
                      <a:pt x="0" y="274"/>
                    </a:lnTo>
                    <a:lnTo>
                      <a:pt x="15" y="286"/>
                    </a:lnTo>
                    <a:lnTo>
                      <a:pt x="28" y="301"/>
                    </a:lnTo>
                    <a:lnTo>
                      <a:pt x="43" y="315"/>
                    </a:lnTo>
                    <a:lnTo>
                      <a:pt x="55" y="333"/>
                    </a:lnTo>
                    <a:lnTo>
                      <a:pt x="67" y="353"/>
                    </a:lnTo>
                    <a:lnTo>
                      <a:pt x="79" y="373"/>
                    </a:lnTo>
                    <a:lnTo>
                      <a:pt x="90" y="394"/>
                    </a:lnTo>
                    <a:lnTo>
                      <a:pt x="98" y="415"/>
                    </a:lnTo>
                    <a:lnTo>
                      <a:pt x="106" y="412"/>
                    </a:lnTo>
                    <a:lnTo>
                      <a:pt x="113" y="409"/>
                    </a:lnTo>
                    <a:lnTo>
                      <a:pt x="121" y="406"/>
                    </a:lnTo>
                    <a:lnTo>
                      <a:pt x="130" y="402"/>
                    </a:lnTo>
                    <a:lnTo>
                      <a:pt x="137" y="399"/>
                    </a:lnTo>
                    <a:lnTo>
                      <a:pt x="146" y="396"/>
                    </a:lnTo>
                    <a:lnTo>
                      <a:pt x="154" y="393"/>
                    </a:lnTo>
                    <a:lnTo>
                      <a:pt x="162" y="390"/>
                    </a:lnTo>
                    <a:lnTo>
                      <a:pt x="164" y="39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37" name="Freeform 182">
                <a:extLst>
                  <a:ext uri="{FF2B5EF4-FFF2-40B4-BE49-F238E27FC236}">
                    <a16:creationId xmlns:a16="http://schemas.microsoft.com/office/drawing/2014/main" id="{D08571AE-5B61-4549-9340-E221A6CEB805}"/>
                  </a:ext>
                </a:extLst>
              </p:cNvPr>
              <p:cNvSpPr>
                <a:spLocks/>
              </p:cNvSpPr>
              <p:nvPr/>
            </p:nvSpPr>
            <p:spPr bwMode="auto">
              <a:xfrm>
                <a:off x="1477" y="2686"/>
                <a:ext cx="170" cy="113"/>
              </a:xfrm>
              <a:custGeom>
                <a:avLst/>
                <a:gdLst>
                  <a:gd name="T0" fmla="*/ 0 w 510"/>
                  <a:gd name="T1" fmla="*/ 0 h 337"/>
                  <a:gd name="T2" fmla="*/ 0 w 510"/>
                  <a:gd name="T3" fmla="*/ 0 h 337"/>
                  <a:gd name="T4" fmla="*/ 0 w 510"/>
                  <a:gd name="T5" fmla="*/ 0 h 337"/>
                  <a:gd name="T6" fmla="*/ 0 w 510"/>
                  <a:gd name="T7" fmla="*/ 0 h 337"/>
                  <a:gd name="T8" fmla="*/ 0 w 510"/>
                  <a:gd name="T9" fmla="*/ 0 h 337"/>
                  <a:gd name="T10" fmla="*/ 0 w 510"/>
                  <a:gd name="T11" fmla="*/ 0 h 337"/>
                  <a:gd name="T12" fmla="*/ 0 w 510"/>
                  <a:gd name="T13" fmla="*/ 0 h 337"/>
                  <a:gd name="T14" fmla="*/ 0 w 510"/>
                  <a:gd name="T15" fmla="*/ 0 h 337"/>
                  <a:gd name="T16" fmla="*/ 0 w 510"/>
                  <a:gd name="T17" fmla="*/ 0 h 337"/>
                  <a:gd name="T18" fmla="*/ 0 w 510"/>
                  <a:gd name="T19" fmla="*/ 0 h 337"/>
                  <a:gd name="T20" fmla="*/ 0 w 510"/>
                  <a:gd name="T21" fmla="*/ 0 h 337"/>
                  <a:gd name="T22" fmla="*/ 0 w 510"/>
                  <a:gd name="T23" fmla="*/ 0 h 337"/>
                  <a:gd name="T24" fmla="*/ 0 w 510"/>
                  <a:gd name="T25" fmla="*/ 0 h 337"/>
                  <a:gd name="T26" fmla="*/ 0 w 510"/>
                  <a:gd name="T27" fmla="*/ 0 h 337"/>
                  <a:gd name="T28" fmla="*/ 0 w 510"/>
                  <a:gd name="T29" fmla="*/ 0 h 337"/>
                  <a:gd name="T30" fmla="*/ 0 w 510"/>
                  <a:gd name="T31" fmla="*/ 0 h 337"/>
                  <a:gd name="T32" fmla="*/ 0 w 510"/>
                  <a:gd name="T33" fmla="*/ 0 h 337"/>
                  <a:gd name="T34" fmla="*/ 0 w 510"/>
                  <a:gd name="T35" fmla="*/ 0 h 337"/>
                  <a:gd name="T36" fmla="*/ 0 w 510"/>
                  <a:gd name="T37" fmla="*/ 0 h 337"/>
                  <a:gd name="T38" fmla="*/ 0 w 510"/>
                  <a:gd name="T39" fmla="*/ 0 h 337"/>
                  <a:gd name="T40" fmla="*/ 0 w 510"/>
                  <a:gd name="T41" fmla="*/ 0 h 337"/>
                  <a:gd name="T42" fmla="*/ 0 w 510"/>
                  <a:gd name="T43" fmla="*/ 0 h 337"/>
                  <a:gd name="T44" fmla="*/ 0 w 510"/>
                  <a:gd name="T45" fmla="*/ 0 h 337"/>
                  <a:gd name="T46" fmla="*/ 0 w 510"/>
                  <a:gd name="T47" fmla="*/ 0 h 337"/>
                  <a:gd name="T48" fmla="*/ 0 w 510"/>
                  <a:gd name="T49" fmla="*/ 0 h 337"/>
                  <a:gd name="T50" fmla="*/ 0 w 510"/>
                  <a:gd name="T51" fmla="*/ 0 h 337"/>
                  <a:gd name="T52" fmla="*/ 0 w 510"/>
                  <a:gd name="T53" fmla="*/ 0 h 337"/>
                  <a:gd name="T54" fmla="*/ 0 w 510"/>
                  <a:gd name="T55" fmla="*/ 0 h 337"/>
                  <a:gd name="T56" fmla="*/ 0 w 510"/>
                  <a:gd name="T57" fmla="*/ 0 h 337"/>
                  <a:gd name="T58" fmla="*/ 0 w 510"/>
                  <a:gd name="T59" fmla="*/ 0 h 337"/>
                  <a:gd name="T60" fmla="*/ 0 w 510"/>
                  <a:gd name="T61" fmla="*/ 0 h 337"/>
                  <a:gd name="T62" fmla="*/ 0 w 510"/>
                  <a:gd name="T63" fmla="*/ 0 h 337"/>
                  <a:gd name="T64" fmla="*/ 0 w 510"/>
                  <a:gd name="T65" fmla="*/ 0 h 337"/>
                  <a:gd name="T66" fmla="*/ 0 w 510"/>
                  <a:gd name="T67" fmla="*/ 0 h 337"/>
                  <a:gd name="T68" fmla="*/ 0 w 510"/>
                  <a:gd name="T69" fmla="*/ 0 h 337"/>
                  <a:gd name="T70" fmla="*/ 0 w 510"/>
                  <a:gd name="T71" fmla="*/ 0 h 337"/>
                  <a:gd name="T72" fmla="*/ 0 w 510"/>
                  <a:gd name="T73" fmla="*/ 0 h 337"/>
                  <a:gd name="T74" fmla="*/ 0 w 510"/>
                  <a:gd name="T75" fmla="*/ 0 h 337"/>
                  <a:gd name="T76" fmla="*/ 0 w 510"/>
                  <a:gd name="T77" fmla="*/ 0 h 337"/>
                  <a:gd name="T78" fmla="*/ 0 w 510"/>
                  <a:gd name="T79" fmla="*/ 0 h 337"/>
                  <a:gd name="T80" fmla="*/ 0 w 510"/>
                  <a:gd name="T81" fmla="*/ 0 h 337"/>
                  <a:gd name="T82" fmla="*/ 0 w 510"/>
                  <a:gd name="T83" fmla="*/ 0 h 337"/>
                  <a:gd name="T84" fmla="*/ 0 w 510"/>
                  <a:gd name="T85" fmla="*/ 0 h 337"/>
                  <a:gd name="T86" fmla="*/ 0 w 510"/>
                  <a:gd name="T87" fmla="*/ 0 h 337"/>
                  <a:gd name="T88" fmla="*/ 0 w 510"/>
                  <a:gd name="T89" fmla="*/ 0 h 337"/>
                  <a:gd name="T90" fmla="*/ 0 w 510"/>
                  <a:gd name="T91" fmla="*/ 0 h 337"/>
                  <a:gd name="T92" fmla="*/ 0 w 510"/>
                  <a:gd name="T93" fmla="*/ 0 h 337"/>
                  <a:gd name="T94" fmla="*/ 0 w 510"/>
                  <a:gd name="T95" fmla="*/ 0 h 337"/>
                  <a:gd name="T96" fmla="*/ 0 w 510"/>
                  <a:gd name="T97" fmla="*/ 0 h 337"/>
                  <a:gd name="T98" fmla="*/ 0 w 510"/>
                  <a:gd name="T99" fmla="*/ 0 h 33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510"/>
                  <a:gd name="T151" fmla="*/ 0 h 337"/>
                  <a:gd name="T152" fmla="*/ 510 w 510"/>
                  <a:gd name="T153" fmla="*/ 337 h 33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510" h="337">
                    <a:moveTo>
                      <a:pt x="0" y="33"/>
                    </a:moveTo>
                    <a:lnTo>
                      <a:pt x="15" y="73"/>
                    </a:lnTo>
                    <a:lnTo>
                      <a:pt x="33" y="111"/>
                    </a:lnTo>
                    <a:lnTo>
                      <a:pt x="52" y="146"/>
                    </a:lnTo>
                    <a:lnTo>
                      <a:pt x="75" y="178"/>
                    </a:lnTo>
                    <a:lnTo>
                      <a:pt x="98" y="206"/>
                    </a:lnTo>
                    <a:lnTo>
                      <a:pt x="124" y="231"/>
                    </a:lnTo>
                    <a:lnTo>
                      <a:pt x="151" y="255"/>
                    </a:lnTo>
                    <a:lnTo>
                      <a:pt x="177" y="274"/>
                    </a:lnTo>
                    <a:lnTo>
                      <a:pt x="203" y="291"/>
                    </a:lnTo>
                    <a:lnTo>
                      <a:pt x="230" y="306"/>
                    </a:lnTo>
                    <a:lnTo>
                      <a:pt x="255" y="318"/>
                    </a:lnTo>
                    <a:lnTo>
                      <a:pt x="280" y="327"/>
                    </a:lnTo>
                    <a:lnTo>
                      <a:pt x="303" y="333"/>
                    </a:lnTo>
                    <a:lnTo>
                      <a:pt x="323" y="336"/>
                    </a:lnTo>
                    <a:lnTo>
                      <a:pt x="341" y="337"/>
                    </a:lnTo>
                    <a:lnTo>
                      <a:pt x="358" y="336"/>
                    </a:lnTo>
                    <a:lnTo>
                      <a:pt x="378" y="324"/>
                    </a:lnTo>
                    <a:lnTo>
                      <a:pt x="399" y="310"/>
                    </a:lnTo>
                    <a:lnTo>
                      <a:pt x="420" y="294"/>
                    </a:lnTo>
                    <a:lnTo>
                      <a:pt x="441" y="277"/>
                    </a:lnTo>
                    <a:lnTo>
                      <a:pt x="459" y="260"/>
                    </a:lnTo>
                    <a:lnTo>
                      <a:pt x="478" y="240"/>
                    </a:lnTo>
                    <a:lnTo>
                      <a:pt x="495" y="221"/>
                    </a:lnTo>
                    <a:lnTo>
                      <a:pt x="510" y="200"/>
                    </a:lnTo>
                    <a:lnTo>
                      <a:pt x="492" y="209"/>
                    </a:lnTo>
                    <a:lnTo>
                      <a:pt x="471" y="218"/>
                    </a:lnTo>
                    <a:lnTo>
                      <a:pt x="446" y="224"/>
                    </a:lnTo>
                    <a:lnTo>
                      <a:pt x="419" y="227"/>
                    </a:lnTo>
                    <a:lnTo>
                      <a:pt x="389" y="228"/>
                    </a:lnTo>
                    <a:lnTo>
                      <a:pt x="359" y="227"/>
                    </a:lnTo>
                    <a:lnTo>
                      <a:pt x="328" y="222"/>
                    </a:lnTo>
                    <a:lnTo>
                      <a:pt x="297" y="213"/>
                    </a:lnTo>
                    <a:lnTo>
                      <a:pt x="265" y="203"/>
                    </a:lnTo>
                    <a:lnTo>
                      <a:pt x="234" y="188"/>
                    </a:lnTo>
                    <a:lnTo>
                      <a:pt x="206" y="169"/>
                    </a:lnTo>
                    <a:lnTo>
                      <a:pt x="179" y="145"/>
                    </a:lnTo>
                    <a:lnTo>
                      <a:pt x="154" y="117"/>
                    </a:lnTo>
                    <a:lnTo>
                      <a:pt x="133" y="82"/>
                    </a:lnTo>
                    <a:lnTo>
                      <a:pt x="115" y="44"/>
                    </a:lnTo>
                    <a:lnTo>
                      <a:pt x="101" y="0"/>
                    </a:lnTo>
                    <a:lnTo>
                      <a:pt x="88" y="5"/>
                    </a:lnTo>
                    <a:lnTo>
                      <a:pt x="76" y="8"/>
                    </a:lnTo>
                    <a:lnTo>
                      <a:pt x="63" y="12"/>
                    </a:lnTo>
                    <a:lnTo>
                      <a:pt x="51" y="17"/>
                    </a:lnTo>
                    <a:lnTo>
                      <a:pt x="37" y="20"/>
                    </a:lnTo>
                    <a:lnTo>
                      <a:pt x="25" y="24"/>
                    </a:lnTo>
                    <a:lnTo>
                      <a:pt x="14" y="29"/>
                    </a:lnTo>
                    <a:lnTo>
                      <a:pt x="2" y="33"/>
                    </a:lnTo>
                    <a:lnTo>
                      <a:pt x="0" y="33"/>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38" name="Freeform 183">
                <a:extLst>
                  <a:ext uri="{FF2B5EF4-FFF2-40B4-BE49-F238E27FC236}">
                    <a16:creationId xmlns:a16="http://schemas.microsoft.com/office/drawing/2014/main" id="{B42ED4D3-F6C3-724C-B228-01F2D2F31AC6}"/>
                  </a:ext>
                </a:extLst>
              </p:cNvPr>
              <p:cNvSpPr>
                <a:spLocks/>
              </p:cNvSpPr>
              <p:nvPr/>
            </p:nvSpPr>
            <p:spPr bwMode="auto">
              <a:xfrm>
                <a:off x="1470" y="2553"/>
                <a:ext cx="111" cy="132"/>
              </a:xfrm>
              <a:custGeom>
                <a:avLst/>
                <a:gdLst>
                  <a:gd name="T0" fmla="*/ 0 w 331"/>
                  <a:gd name="T1" fmla="*/ 0 h 396"/>
                  <a:gd name="T2" fmla="*/ 0 w 331"/>
                  <a:gd name="T3" fmla="*/ 0 h 396"/>
                  <a:gd name="T4" fmla="*/ 0 w 331"/>
                  <a:gd name="T5" fmla="*/ 0 h 396"/>
                  <a:gd name="T6" fmla="*/ 0 w 331"/>
                  <a:gd name="T7" fmla="*/ 0 h 396"/>
                  <a:gd name="T8" fmla="*/ 0 w 331"/>
                  <a:gd name="T9" fmla="*/ 0 h 396"/>
                  <a:gd name="T10" fmla="*/ 0 w 331"/>
                  <a:gd name="T11" fmla="*/ 0 h 396"/>
                  <a:gd name="T12" fmla="*/ 0 w 331"/>
                  <a:gd name="T13" fmla="*/ 0 h 396"/>
                  <a:gd name="T14" fmla="*/ 0 w 331"/>
                  <a:gd name="T15" fmla="*/ 0 h 396"/>
                  <a:gd name="T16" fmla="*/ 0 w 331"/>
                  <a:gd name="T17" fmla="*/ 0 h 396"/>
                  <a:gd name="T18" fmla="*/ 0 w 331"/>
                  <a:gd name="T19" fmla="*/ 0 h 396"/>
                  <a:gd name="T20" fmla="*/ 0 w 331"/>
                  <a:gd name="T21" fmla="*/ 0 h 396"/>
                  <a:gd name="T22" fmla="*/ 0 w 331"/>
                  <a:gd name="T23" fmla="*/ 0 h 396"/>
                  <a:gd name="T24" fmla="*/ 0 w 331"/>
                  <a:gd name="T25" fmla="*/ 0 h 396"/>
                  <a:gd name="T26" fmla="*/ 0 w 331"/>
                  <a:gd name="T27" fmla="*/ 0 h 396"/>
                  <a:gd name="T28" fmla="*/ 0 w 331"/>
                  <a:gd name="T29" fmla="*/ 0 h 396"/>
                  <a:gd name="T30" fmla="*/ 0 w 331"/>
                  <a:gd name="T31" fmla="*/ 0 h 396"/>
                  <a:gd name="T32" fmla="*/ 0 w 331"/>
                  <a:gd name="T33" fmla="*/ 0 h 396"/>
                  <a:gd name="T34" fmla="*/ 0 w 331"/>
                  <a:gd name="T35" fmla="*/ 0 h 396"/>
                  <a:gd name="T36" fmla="*/ 0 w 331"/>
                  <a:gd name="T37" fmla="*/ 0 h 396"/>
                  <a:gd name="T38" fmla="*/ 0 w 331"/>
                  <a:gd name="T39" fmla="*/ 0 h 396"/>
                  <a:gd name="T40" fmla="*/ 0 w 331"/>
                  <a:gd name="T41" fmla="*/ 0 h 396"/>
                  <a:gd name="T42" fmla="*/ 0 w 331"/>
                  <a:gd name="T43" fmla="*/ 0 h 396"/>
                  <a:gd name="T44" fmla="*/ 0 w 331"/>
                  <a:gd name="T45" fmla="*/ 0 h 396"/>
                  <a:gd name="T46" fmla="*/ 0 w 331"/>
                  <a:gd name="T47" fmla="*/ 0 h 396"/>
                  <a:gd name="T48" fmla="*/ 0 w 331"/>
                  <a:gd name="T49" fmla="*/ 0 h 396"/>
                  <a:gd name="T50" fmla="*/ 0 w 331"/>
                  <a:gd name="T51" fmla="*/ 0 h 396"/>
                  <a:gd name="T52" fmla="*/ 0 w 331"/>
                  <a:gd name="T53" fmla="*/ 0 h 396"/>
                  <a:gd name="T54" fmla="*/ 0 w 331"/>
                  <a:gd name="T55" fmla="*/ 0 h 396"/>
                  <a:gd name="T56" fmla="*/ 0 w 331"/>
                  <a:gd name="T57" fmla="*/ 0 h 396"/>
                  <a:gd name="T58" fmla="*/ 0 w 331"/>
                  <a:gd name="T59" fmla="*/ 0 h 396"/>
                  <a:gd name="T60" fmla="*/ 0 w 331"/>
                  <a:gd name="T61" fmla="*/ 0 h 396"/>
                  <a:gd name="T62" fmla="*/ 0 w 331"/>
                  <a:gd name="T63" fmla="*/ 0 h 396"/>
                  <a:gd name="T64" fmla="*/ 0 w 331"/>
                  <a:gd name="T65" fmla="*/ 0 h 396"/>
                  <a:gd name="T66" fmla="*/ 0 w 331"/>
                  <a:gd name="T67" fmla="*/ 0 h 396"/>
                  <a:gd name="T68" fmla="*/ 0 w 331"/>
                  <a:gd name="T69" fmla="*/ 0 h 396"/>
                  <a:gd name="T70" fmla="*/ 0 w 331"/>
                  <a:gd name="T71" fmla="*/ 0 h 396"/>
                  <a:gd name="T72" fmla="*/ 0 w 331"/>
                  <a:gd name="T73" fmla="*/ 0 h 396"/>
                  <a:gd name="T74" fmla="*/ 0 w 331"/>
                  <a:gd name="T75" fmla="*/ 0 h 396"/>
                  <a:gd name="T76" fmla="*/ 0 w 331"/>
                  <a:gd name="T77" fmla="*/ 0 h 396"/>
                  <a:gd name="T78" fmla="*/ 0 w 331"/>
                  <a:gd name="T79" fmla="*/ 0 h 396"/>
                  <a:gd name="T80" fmla="*/ 0 w 331"/>
                  <a:gd name="T81" fmla="*/ 0 h 39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31"/>
                  <a:gd name="T124" fmla="*/ 0 h 396"/>
                  <a:gd name="T125" fmla="*/ 331 w 331"/>
                  <a:gd name="T126" fmla="*/ 396 h 39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31" h="396">
                    <a:moveTo>
                      <a:pt x="115" y="364"/>
                    </a:moveTo>
                    <a:lnTo>
                      <a:pt x="111" y="329"/>
                    </a:lnTo>
                    <a:lnTo>
                      <a:pt x="111" y="297"/>
                    </a:lnTo>
                    <a:lnTo>
                      <a:pt x="112" y="264"/>
                    </a:lnTo>
                    <a:lnTo>
                      <a:pt x="116" y="234"/>
                    </a:lnTo>
                    <a:lnTo>
                      <a:pt x="124" y="206"/>
                    </a:lnTo>
                    <a:lnTo>
                      <a:pt x="134" y="179"/>
                    </a:lnTo>
                    <a:lnTo>
                      <a:pt x="146" y="154"/>
                    </a:lnTo>
                    <a:lnTo>
                      <a:pt x="160" y="130"/>
                    </a:lnTo>
                    <a:lnTo>
                      <a:pt x="176" y="109"/>
                    </a:lnTo>
                    <a:lnTo>
                      <a:pt x="194" y="90"/>
                    </a:lnTo>
                    <a:lnTo>
                      <a:pt x="213" y="72"/>
                    </a:lnTo>
                    <a:lnTo>
                      <a:pt x="234" y="58"/>
                    </a:lnTo>
                    <a:lnTo>
                      <a:pt x="257" y="46"/>
                    </a:lnTo>
                    <a:lnTo>
                      <a:pt x="280" y="36"/>
                    </a:lnTo>
                    <a:lnTo>
                      <a:pt x="306" y="30"/>
                    </a:lnTo>
                    <a:lnTo>
                      <a:pt x="331" y="26"/>
                    </a:lnTo>
                    <a:lnTo>
                      <a:pt x="304" y="17"/>
                    </a:lnTo>
                    <a:lnTo>
                      <a:pt x="277" y="9"/>
                    </a:lnTo>
                    <a:lnTo>
                      <a:pt x="251" y="5"/>
                    </a:lnTo>
                    <a:lnTo>
                      <a:pt x="224" y="2"/>
                    </a:lnTo>
                    <a:lnTo>
                      <a:pt x="197" y="0"/>
                    </a:lnTo>
                    <a:lnTo>
                      <a:pt x="169" y="2"/>
                    </a:lnTo>
                    <a:lnTo>
                      <a:pt x="142" y="5"/>
                    </a:lnTo>
                    <a:lnTo>
                      <a:pt x="115" y="9"/>
                    </a:lnTo>
                    <a:lnTo>
                      <a:pt x="93" y="29"/>
                    </a:lnTo>
                    <a:lnTo>
                      <a:pt x="67" y="55"/>
                    </a:lnTo>
                    <a:lnTo>
                      <a:pt x="45" y="91"/>
                    </a:lnTo>
                    <a:lnTo>
                      <a:pt x="24" y="134"/>
                    </a:lnTo>
                    <a:lnTo>
                      <a:pt x="8" y="186"/>
                    </a:lnTo>
                    <a:lnTo>
                      <a:pt x="0" y="248"/>
                    </a:lnTo>
                    <a:lnTo>
                      <a:pt x="0" y="318"/>
                    </a:lnTo>
                    <a:lnTo>
                      <a:pt x="14" y="396"/>
                    </a:lnTo>
                    <a:lnTo>
                      <a:pt x="26" y="392"/>
                    </a:lnTo>
                    <a:lnTo>
                      <a:pt x="38" y="389"/>
                    </a:lnTo>
                    <a:lnTo>
                      <a:pt x="49" y="385"/>
                    </a:lnTo>
                    <a:lnTo>
                      <a:pt x="63" y="380"/>
                    </a:lnTo>
                    <a:lnTo>
                      <a:pt x="75" y="376"/>
                    </a:lnTo>
                    <a:lnTo>
                      <a:pt x="88" y="371"/>
                    </a:lnTo>
                    <a:lnTo>
                      <a:pt x="102" y="368"/>
                    </a:lnTo>
                    <a:lnTo>
                      <a:pt x="115" y="364"/>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7605" name="Group 184">
              <a:extLst>
                <a:ext uri="{FF2B5EF4-FFF2-40B4-BE49-F238E27FC236}">
                  <a16:creationId xmlns:a16="http://schemas.microsoft.com/office/drawing/2014/main" id="{63D88B4D-8532-0244-AE66-B8CAD171737F}"/>
                </a:ext>
              </a:extLst>
            </p:cNvPr>
            <p:cNvGrpSpPr>
              <a:grpSpLocks/>
            </p:cNvGrpSpPr>
            <p:nvPr/>
          </p:nvGrpSpPr>
          <p:grpSpPr bwMode="auto">
            <a:xfrm>
              <a:off x="3888" y="2832"/>
              <a:ext cx="281" cy="280"/>
              <a:chOff x="1392" y="2544"/>
              <a:chExt cx="281" cy="280"/>
            </a:xfrm>
          </p:grpSpPr>
          <p:sp>
            <p:nvSpPr>
              <p:cNvPr id="17621" name="Freeform 185">
                <a:extLst>
                  <a:ext uri="{FF2B5EF4-FFF2-40B4-BE49-F238E27FC236}">
                    <a16:creationId xmlns:a16="http://schemas.microsoft.com/office/drawing/2014/main" id="{7CB6568E-C811-3041-A05F-7EC4A2B1E31E}"/>
                  </a:ext>
                </a:extLst>
              </p:cNvPr>
              <p:cNvSpPr>
                <a:spLocks/>
              </p:cNvSpPr>
              <p:nvPr/>
            </p:nvSpPr>
            <p:spPr bwMode="auto">
              <a:xfrm>
                <a:off x="1392" y="2544"/>
                <a:ext cx="281" cy="280"/>
              </a:xfrm>
              <a:custGeom>
                <a:avLst/>
                <a:gdLst>
                  <a:gd name="T0" fmla="*/ 0 w 843"/>
                  <a:gd name="T1" fmla="*/ 0 h 840"/>
                  <a:gd name="T2" fmla="*/ 0 w 843"/>
                  <a:gd name="T3" fmla="*/ 0 h 840"/>
                  <a:gd name="T4" fmla="*/ 0 w 843"/>
                  <a:gd name="T5" fmla="*/ 0 h 840"/>
                  <a:gd name="T6" fmla="*/ 0 w 843"/>
                  <a:gd name="T7" fmla="*/ 0 h 840"/>
                  <a:gd name="T8" fmla="*/ 0 w 843"/>
                  <a:gd name="T9" fmla="*/ 0 h 840"/>
                  <a:gd name="T10" fmla="*/ 0 w 843"/>
                  <a:gd name="T11" fmla="*/ 0 h 840"/>
                  <a:gd name="T12" fmla="*/ 0 w 843"/>
                  <a:gd name="T13" fmla="*/ 0 h 840"/>
                  <a:gd name="T14" fmla="*/ 0 w 843"/>
                  <a:gd name="T15" fmla="*/ 0 h 840"/>
                  <a:gd name="T16" fmla="*/ 0 w 843"/>
                  <a:gd name="T17" fmla="*/ 0 h 840"/>
                  <a:gd name="T18" fmla="*/ 0 w 843"/>
                  <a:gd name="T19" fmla="*/ 0 h 840"/>
                  <a:gd name="T20" fmla="*/ 0 w 843"/>
                  <a:gd name="T21" fmla="*/ 0 h 840"/>
                  <a:gd name="T22" fmla="*/ 0 w 843"/>
                  <a:gd name="T23" fmla="*/ 0 h 840"/>
                  <a:gd name="T24" fmla="*/ 0 w 843"/>
                  <a:gd name="T25" fmla="*/ 0 h 840"/>
                  <a:gd name="T26" fmla="*/ 0 w 843"/>
                  <a:gd name="T27" fmla="*/ 0 h 840"/>
                  <a:gd name="T28" fmla="*/ 0 w 843"/>
                  <a:gd name="T29" fmla="*/ 0 h 840"/>
                  <a:gd name="T30" fmla="*/ 0 w 843"/>
                  <a:gd name="T31" fmla="*/ 0 h 840"/>
                  <a:gd name="T32" fmla="*/ 0 w 843"/>
                  <a:gd name="T33" fmla="*/ 0 h 840"/>
                  <a:gd name="T34" fmla="*/ 0 w 843"/>
                  <a:gd name="T35" fmla="*/ 0 h 840"/>
                  <a:gd name="T36" fmla="*/ 0 w 843"/>
                  <a:gd name="T37" fmla="*/ 0 h 840"/>
                  <a:gd name="T38" fmla="*/ 0 w 843"/>
                  <a:gd name="T39" fmla="*/ 0 h 840"/>
                  <a:gd name="T40" fmla="*/ 0 w 843"/>
                  <a:gd name="T41" fmla="*/ 0 h 840"/>
                  <a:gd name="T42" fmla="*/ 0 w 843"/>
                  <a:gd name="T43" fmla="*/ 0 h 840"/>
                  <a:gd name="T44" fmla="*/ 0 w 843"/>
                  <a:gd name="T45" fmla="*/ 0 h 840"/>
                  <a:gd name="T46" fmla="*/ 0 w 843"/>
                  <a:gd name="T47" fmla="*/ 0 h 840"/>
                  <a:gd name="T48" fmla="*/ 0 w 843"/>
                  <a:gd name="T49" fmla="*/ 0 h 840"/>
                  <a:gd name="T50" fmla="*/ 0 w 843"/>
                  <a:gd name="T51" fmla="*/ 0 h 840"/>
                  <a:gd name="T52" fmla="*/ 0 w 843"/>
                  <a:gd name="T53" fmla="*/ 0 h 840"/>
                  <a:gd name="T54" fmla="*/ 0 w 843"/>
                  <a:gd name="T55" fmla="*/ 0 h 840"/>
                  <a:gd name="T56" fmla="*/ 0 w 843"/>
                  <a:gd name="T57" fmla="*/ 0 h 840"/>
                  <a:gd name="T58" fmla="*/ 0 w 843"/>
                  <a:gd name="T59" fmla="*/ 0 h 840"/>
                  <a:gd name="T60" fmla="*/ 0 w 843"/>
                  <a:gd name="T61" fmla="*/ 0 h 840"/>
                  <a:gd name="T62" fmla="*/ 0 w 843"/>
                  <a:gd name="T63" fmla="*/ 0 h 84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43"/>
                  <a:gd name="T97" fmla="*/ 0 h 840"/>
                  <a:gd name="T98" fmla="*/ 843 w 843"/>
                  <a:gd name="T99" fmla="*/ 840 h 84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43" h="840">
                    <a:moveTo>
                      <a:pt x="422" y="840"/>
                    </a:moveTo>
                    <a:lnTo>
                      <a:pt x="465" y="839"/>
                    </a:lnTo>
                    <a:lnTo>
                      <a:pt x="506" y="831"/>
                    </a:lnTo>
                    <a:lnTo>
                      <a:pt x="547" y="821"/>
                    </a:lnTo>
                    <a:lnTo>
                      <a:pt x="585" y="807"/>
                    </a:lnTo>
                    <a:lnTo>
                      <a:pt x="623" y="789"/>
                    </a:lnTo>
                    <a:lnTo>
                      <a:pt x="658" y="769"/>
                    </a:lnTo>
                    <a:lnTo>
                      <a:pt x="690" y="745"/>
                    </a:lnTo>
                    <a:lnTo>
                      <a:pt x="719" y="716"/>
                    </a:lnTo>
                    <a:lnTo>
                      <a:pt x="748" y="687"/>
                    </a:lnTo>
                    <a:lnTo>
                      <a:pt x="772" y="655"/>
                    </a:lnTo>
                    <a:lnTo>
                      <a:pt x="792" y="621"/>
                    </a:lnTo>
                    <a:lnTo>
                      <a:pt x="810" y="584"/>
                    </a:lnTo>
                    <a:lnTo>
                      <a:pt x="824" y="545"/>
                    </a:lnTo>
                    <a:lnTo>
                      <a:pt x="834" y="505"/>
                    </a:lnTo>
                    <a:lnTo>
                      <a:pt x="842" y="463"/>
                    </a:lnTo>
                    <a:lnTo>
                      <a:pt x="843" y="420"/>
                    </a:lnTo>
                    <a:lnTo>
                      <a:pt x="842" y="377"/>
                    </a:lnTo>
                    <a:lnTo>
                      <a:pt x="834" y="335"/>
                    </a:lnTo>
                    <a:lnTo>
                      <a:pt x="824" y="295"/>
                    </a:lnTo>
                    <a:lnTo>
                      <a:pt x="810" y="256"/>
                    </a:lnTo>
                    <a:lnTo>
                      <a:pt x="792" y="219"/>
                    </a:lnTo>
                    <a:lnTo>
                      <a:pt x="772" y="185"/>
                    </a:lnTo>
                    <a:lnTo>
                      <a:pt x="748" y="153"/>
                    </a:lnTo>
                    <a:lnTo>
                      <a:pt x="719" y="122"/>
                    </a:lnTo>
                    <a:lnTo>
                      <a:pt x="690" y="95"/>
                    </a:lnTo>
                    <a:lnTo>
                      <a:pt x="658" y="71"/>
                    </a:lnTo>
                    <a:lnTo>
                      <a:pt x="623" y="51"/>
                    </a:lnTo>
                    <a:lnTo>
                      <a:pt x="585" y="33"/>
                    </a:lnTo>
                    <a:lnTo>
                      <a:pt x="547" y="19"/>
                    </a:lnTo>
                    <a:lnTo>
                      <a:pt x="506" y="9"/>
                    </a:lnTo>
                    <a:lnTo>
                      <a:pt x="465" y="1"/>
                    </a:lnTo>
                    <a:lnTo>
                      <a:pt x="422" y="0"/>
                    </a:lnTo>
                    <a:lnTo>
                      <a:pt x="378" y="1"/>
                    </a:lnTo>
                    <a:lnTo>
                      <a:pt x="337" y="9"/>
                    </a:lnTo>
                    <a:lnTo>
                      <a:pt x="296" y="19"/>
                    </a:lnTo>
                    <a:lnTo>
                      <a:pt x="258" y="33"/>
                    </a:lnTo>
                    <a:lnTo>
                      <a:pt x="220" y="51"/>
                    </a:lnTo>
                    <a:lnTo>
                      <a:pt x="186" y="71"/>
                    </a:lnTo>
                    <a:lnTo>
                      <a:pt x="153" y="95"/>
                    </a:lnTo>
                    <a:lnTo>
                      <a:pt x="124" y="122"/>
                    </a:lnTo>
                    <a:lnTo>
                      <a:pt x="97" y="153"/>
                    </a:lnTo>
                    <a:lnTo>
                      <a:pt x="71" y="185"/>
                    </a:lnTo>
                    <a:lnTo>
                      <a:pt x="51" y="219"/>
                    </a:lnTo>
                    <a:lnTo>
                      <a:pt x="33" y="256"/>
                    </a:lnTo>
                    <a:lnTo>
                      <a:pt x="19" y="295"/>
                    </a:lnTo>
                    <a:lnTo>
                      <a:pt x="9" y="335"/>
                    </a:lnTo>
                    <a:lnTo>
                      <a:pt x="1" y="377"/>
                    </a:lnTo>
                    <a:lnTo>
                      <a:pt x="0" y="420"/>
                    </a:lnTo>
                    <a:lnTo>
                      <a:pt x="1" y="463"/>
                    </a:lnTo>
                    <a:lnTo>
                      <a:pt x="9" y="505"/>
                    </a:lnTo>
                    <a:lnTo>
                      <a:pt x="19" y="545"/>
                    </a:lnTo>
                    <a:lnTo>
                      <a:pt x="33" y="584"/>
                    </a:lnTo>
                    <a:lnTo>
                      <a:pt x="51" y="621"/>
                    </a:lnTo>
                    <a:lnTo>
                      <a:pt x="71" y="655"/>
                    </a:lnTo>
                    <a:lnTo>
                      <a:pt x="97" y="687"/>
                    </a:lnTo>
                    <a:lnTo>
                      <a:pt x="124" y="716"/>
                    </a:lnTo>
                    <a:lnTo>
                      <a:pt x="153" y="745"/>
                    </a:lnTo>
                    <a:lnTo>
                      <a:pt x="186" y="769"/>
                    </a:lnTo>
                    <a:lnTo>
                      <a:pt x="220" y="789"/>
                    </a:lnTo>
                    <a:lnTo>
                      <a:pt x="258" y="807"/>
                    </a:lnTo>
                    <a:lnTo>
                      <a:pt x="296" y="821"/>
                    </a:lnTo>
                    <a:lnTo>
                      <a:pt x="337" y="831"/>
                    </a:lnTo>
                    <a:lnTo>
                      <a:pt x="378" y="839"/>
                    </a:lnTo>
                    <a:lnTo>
                      <a:pt x="422" y="84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22" name="Freeform 186">
                <a:extLst>
                  <a:ext uri="{FF2B5EF4-FFF2-40B4-BE49-F238E27FC236}">
                    <a16:creationId xmlns:a16="http://schemas.microsoft.com/office/drawing/2014/main" id="{459D6E6F-EAE6-5746-BD9A-4C5347BBB470}"/>
                  </a:ext>
                </a:extLst>
              </p:cNvPr>
              <p:cNvSpPr>
                <a:spLocks/>
              </p:cNvSpPr>
              <p:nvPr/>
            </p:nvSpPr>
            <p:spPr bwMode="auto">
              <a:xfrm>
                <a:off x="1523" y="2654"/>
                <a:ext cx="142" cy="99"/>
              </a:xfrm>
              <a:custGeom>
                <a:avLst/>
                <a:gdLst>
                  <a:gd name="T0" fmla="*/ 0 w 426"/>
                  <a:gd name="T1" fmla="*/ 0 h 296"/>
                  <a:gd name="T2" fmla="*/ 0 w 426"/>
                  <a:gd name="T3" fmla="*/ 0 h 296"/>
                  <a:gd name="T4" fmla="*/ 0 w 426"/>
                  <a:gd name="T5" fmla="*/ 0 h 296"/>
                  <a:gd name="T6" fmla="*/ 0 w 426"/>
                  <a:gd name="T7" fmla="*/ 0 h 296"/>
                  <a:gd name="T8" fmla="*/ 0 w 426"/>
                  <a:gd name="T9" fmla="*/ 0 h 296"/>
                  <a:gd name="T10" fmla="*/ 0 w 426"/>
                  <a:gd name="T11" fmla="*/ 0 h 296"/>
                  <a:gd name="T12" fmla="*/ 0 w 426"/>
                  <a:gd name="T13" fmla="*/ 0 h 296"/>
                  <a:gd name="T14" fmla="*/ 0 w 426"/>
                  <a:gd name="T15" fmla="*/ 0 h 296"/>
                  <a:gd name="T16" fmla="*/ 0 w 426"/>
                  <a:gd name="T17" fmla="*/ 0 h 296"/>
                  <a:gd name="T18" fmla="*/ 0 w 426"/>
                  <a:gd name="T19" fmla="*/ 0 h 296"/>
                  <a:gd name="T20" fmla="*/ 0 w 426"/>
                  <a:gd name="T21" fmla="*/ 0 h 296"/>
                  <a:gd name="T22" fmla="*/ 0 w 426"/>
                  <a:gd name="T23" fmla="*/ 0 h 296"/>
                  <a:gd name="T24" fmla="*/ 0 w 426"/>
                  <a:gd name="T25" fmla="*/ 0 h 296"/>
                  <a:gd name="T26" fmla="*/ 0 w 426"/>
                  <a:gd name="T27" fmla="*/ 0 h 296"/>
                  <a:gd name="T28" fmla="*/ 0 w 426"/>
                  <a:gd name="T29" fmla="*/ 0 h 296"/>
                  <a:gd name="T30" fmla="*/ 0 w 426"/>
                  <a:gd name="T31" fmla="*/ 0 h 296"/>
                  <a:gd name="T32" fmla="*/ 0 w 426"/>
                  <a:gd name="T33" fmla="*/ 0 h 296"/>
                  <a:gd name="T34" fmla="*/ 0 w 426"/>
                  <a:gd name="T35" fmla="*/ 0 h 296"/>
                  <a:gd name="T36" fmla="*/ 0 w 426"/>
                  <a:gd name="T37" fmla="*/ 0 h 296"/>
                  <a:gd name="T38" fmla="*/ 0 w 426"/>
                  <a:gd name="T39" fmla="*/ 0 h 296"/>
                  <a:gd name="T40" fmla="*/ 0 w 426"/>
                  <a:gd name="T41" fmla="*/ 0 h 296"/>
                  <a:gd name="T42" fmla="*/ 0 w 426"/>
                  <a:gd name="T43" fmla="*/ 0 h 296"/>
                  <a:gd name="T44" fmla="*/ 0 w 426"/>
                  <a:gd name="T45" fmla="*/ 0 h 296"/>
                  <a:gd name="T46" fmla="*/ 0 w 426"/>
                  <a:gd name="T47" fmla="*/ 0 h 296"/>
                  <a:gd name="T48" fmla="*/ 0 w 426"/>
                  <a:gd name="T49" fmla="*/ 0 h 296"/>
                  <a:gd name="T50" fmla="*/ 0 w 426"/>
                  <a:gd name="T51" fmla="*/ 0 h 296"/>
                  <a:gd name="T52" fmla="*/ 0 w 426"/>
                  <a:gd name="T53" fmla="*/ 0 h 296"/>
                  <a:gd name="T54" fmla="*/ 0 w 426"/>
                  <a:gd name="T55" fmla="*/ 0 h 296"/>
                  <a:gd name="T56" fmla="*/ 0 w 426"/>
                  <a:gd name="T57" fmla="*/ 0 h 296"/>
                  <a:gd name="T58" fmla="*/ 0 w 426"/>
                  <a:gd name="T59" fmla="*/ 0 h 296"/>
                  <a:gd name="T60" fmla="*/ 0 w 426"/>
                  <a:gd name="T61" fmla="*/ 0 h 296"/>
                  <a:gd name="T62" fmla="*/ 0 w 426"/>
                  <a:gd name="T63" fmla="*/ 0 h 296"/>
                  <a:gd name="T64" fmla="*/ 0 w 426"/>
                  <a:gd name="T65" fmla="*/ 0 h 296"/>
                  <a:gd name="T66" fmla="*/ 0 w 426"/>
                  <a:gd name="T67" fmla="*/ 0 h 296"/>
                  <a:gd name="T68" fmla="*/ 0 w 426"/>
                  <a:gd name="T69" fmla="*/ 0 h 296"/>
                  <a:gd name="T70" fmla="*/ 0 w 426"/>
                  <a:gd name="T71" fmla="*/ 0 h 296"/>
                  <a:gd name="T72" fmla="*/ 0 w 426"/>
                  <a:gd name="T73" fmla="*/ 0 h 296"/>
                  <a:gd name="T74" fmla="*/ 0 w 426"/>
                  <a:gd name="T75" fmla="*/ 0 h 296"/>
                  <a:gd name="T76" fmla="*/ 0 w 426"/>
                  <a:gd name="T77" fmla="*/ 0 h 296"/>
                  <a:gd name="T78" fmla="*/ 0 w 426"/>
                  <a:gd name="T79" fmla="*/ 0 h 296"/>
                  <a:gd name="T80" fmla="*/ 0 w 426"/>
                  <a:gd name="T81" fmla="*/ 0 h 296"/>
                  <a:gd name="T82" fmla="*/ 0 w 426"/>
                  <a:gd name="T83" fmla="*/ 0 h 296"/>
                  <a:gd name="T84" fmla="*/ 0 w 426"/>
                  <a:gd name="T85" fmla="*/ 0 h 29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26"/>
                  <a:gd name="T130" fmla="*/ 0 h 296"/>
                  <a:gd name="T131" fmla="*/ 426 w 426"/>
                  <a:gd name="T132" fmla="*/ 296 h 29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26" h="296">
                    <a:moveTo>
                      <a:pt x="0" y="86"/>
                    </a:moveTo>
                    <a:lnTo>
                      <a:pt x="12" y="126"/>
                    </a:lnTo>
                    <a:lnTo>
                      <a:pt x="29" y="162"/>
                    </a:lnTo>
                    <a:lnTo>
                      <a:pt x="48" y="193"/>
                    </a:lnTo>
                    <a:lnTo>
                      <a:pt x="70" y="220"/>
                    </a:lnTo>
                    <a:lnTo>
                      <a:pt x="96" y="242"/>
                    </a:lnTo>
                    <a:lnTo>
                      <a:pt x="122" y="260"/>
                    </a:lnTo>
                    <a:lnTo>
                      <a:pt x="151" y="274"/>
                    </a:lnTo>
                    <a:lnTo>
                      <a:pt x="179" y="284"/>
                    </a:lnTo>
                    <a:lnTo>
                      <a:pt x="209" y="292"/>
                    </a:lnTo>
                    <a:lnTo>
                      <a:pt x="239" y="296"/>
                    </a:lnTo>
                    <a:lnTo>
                      <a:pt x="267" y="296"/>
                    </a:lnTo>
                    <a:lnTo>
                      <a:pt x="294" y="295"/>
                    </a:lnTo>
                    <a:lnTo>
                      <a:pt x="320" y="292"/>
                    </a:lnTo>
                    <a:lnTo>
                      <a:pt x="344" y="284"/>
                    </a:lnTo>
                    <a:lnTo>
                      <a:pt x="365" y="277"/>
                    </a:lnTo>
                    <a:lnTo>
                      <a:pt x="383" y="266"/>
                    </a:lnTo>
                    <a:lnTo>
                      <a:pt x="384" y="263"/>
                    </a:lnTo>
                    <a:lnTo>
                      <a:pt x="399" y="232"/>
                    </a:lnTo>
                    <a:lnTo>
                      <a:pt x="410" y="199"/>
                    </a:lnTo>
                    <a:lnTo>
                      <a:pt x="419" y="166"/>
                    </a:lnTo>
                    <a:lnTo>
                      <a:pt x="423" y="134"/>
                    </a:lnTo>
                    <a:lnTo>
                      <a:pt x="426" y="99"/>
                    </a:lnTo>
                    <a:lnTo>
                      <a:pt x="426" y="67"/>
                    </a:lnTo>
                    <a:lnTo>
                      <a:pt x="422" y="32"/>
                    </a:lnTo>
                    <a:lnTo>
                      <a:pt x="416" y="0"/>
                    </a:lnTo>
                    <a:lnTo>
                      <a:pt x="416" y="1"/>
                    </a:lnTo>
                    <a:lnTo>
                      <a:pt x="395" y="3"/>
                    </a:lnTo>
                    <a:lnTo>
                      <a:pt x="374" y="4"/>
                    </a:lnTo>
                    <a:lnTo>
                      <a:pt x="352" y="7"/>
                    </a:lnTo>
                    <a:lnTo>
                      <a:pt x="328" y="12"/>
                    </a:lnTo>
                    <a:lnTo>
                      <a:pt x="303" y="15"/>
                    </a:lnTo>
                    <a:lnTo>
                      <a:pt x="277" y="19"/>
                    </a:lnTo>
                    <a:lnTo>
                      <a:pt x="250" y="23"/>
                    </a:lnTo>
                    <a:lnTo>
                      <a:pt x="224" y="29"/>
                    </a:lnTo>
                    <a:lnTo>
                      <a:pt x="197" y="35"/>
                    </a:lnTo>
                    <a:lnTo>
                      <a:pt x="169" y="41"/>
                    </a:lnTo>
                    <a:lnTo>
                      <a:pt x="140" y="49"/>
                    </a:lnTo>
                    <a:lnTo>
                      <a:pt x="113" y="55"/>
                    </a:lnTo>
                    <a:lnTo>
                      <a:pt x="85" y="62"/>
                    </a:lnTo>
                    <a:lnTo>
                      <a:pt x="57" y="70"/>
                    </a:lnTo>
                    <a:lnTo>
                      <a:pt x="29" y="79"/>
                    </a:lnTo>
                    <a:lnTo>
                      <a:pt x="0" y="86"/>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23" name="Freeform 187">
                <a:extLst>
                  <a:ext uri="{FF2B5EF4-FFF2-40B4-BE49-F238E27FC236}">
                    <a16:creationId xmlns:a16="http://schemas.microsoft.com/office/drawing/2014/main" id="{57A52CAE-88F5-3645-9923-0F8CA32E41B4}"/>
                  </a:ext>
                </a:extLst>
              </p:cNvPr>
              <p:cNvSpPr>
                <a:spLocks/>
              </p:cNvSpPr>
              <p:nvPr/>
            </p:nvSpPr>
            <p:spPr bwMode="auto">
              <a:xfrm>
                <a:off x="1520" y="2570"/>
                <a:ext cx="138" cy="101"/>
              </a:xfrm>
              <a:custGeom>
                <a:avLst/>
                <a:gdLst>
                  <a:gd name="T0" fmla="*/ 0 w 414"/>
                  <a:gd name="T1" fmla="*/ 0 h 303"/>
                  <a:gd name="T2" fmla="*/ 0 w 414"/>
                  <a:gd name="T3" fmla="*/ 0 h 303"/>
                  <a:gd name="T4" fmla="*/ 0 w 414"/>
                  <a:gd name="T5" fmla="*/ 0 h 303"/>
                  <a:gd name="T6" fmla="*/ 0 w 414"/>
                  <a:gd name="T7" fmla="*/ 0 h 303"/>
                  <a:gd name="T8" fmla="*/ 0 w 414"/>
                  <a:gd name="T9" fmla="*/ 0 h 303"/>
                  <a:gd name="T10" fmla="*/ 0 w 414"/>
                  <a:gd name="T11" fmla="*/ 0 h 303"/>
                  <a:gd name="T12" fmla="*/ 0 w 414"/>
                  <a:gd name="T13" fmla="*/ 0 h 303"/>
                  <a:gd name="T14" fmla="*/ 0 w 414"/>
                  <a:gd name="T15" fmla="*/ 0 h 303"/>
                  <a:gd name="T16" fmla="*/ 0 w 414"/>
                  <a:gd name="T17" fmla="*/ 0 h 303"/>
                  <a:gd name="T18" fmla="*/ 0 w 414"/>
                  <a:gd name="T19" fmla="*/ 0 h 303"/>
                  <a:gd name="T20" fmla="*/ 0 w 414"/>
                  <a:gd name="T21" fmla="*/ 0 h 303"/>
                  <a:gd name="T22" fmla="*/ 0 w 414"/>
                  <a:gd name="T23" fmla="*/ 0 h 303"/>
                  <a:gd name="T24" fmla="*/ 0 w 414"/>
                  <a:gd name="T25" fmla="*/ 0 h 303"/>
                  <a:gd name="T26" fmla="*/ 0 w 414"/>
                  <a:gd name="T27" fmla="*/ 0 h 303"/>
                  <a:gd name="T28" fmla="*/ 0 w 414"/>
                  <a:gd name="T29" fmla="*/ 0 h 303"/>
                  <a:gd name="T30" fmla="*/ 0 w 414"/>
                  <a:gd name="T31" fmla="*/ 0 h 303"/>
                  <a:gd name="T32" fmla="*/ 0 w 414"/>
                  <a:gd name="T33" fmla="*/ 0 h 303"/>
                  <a:gd name="T34" fmla="*/ 0 w 414"/>
                  <a:gd name="T35" fmla="*/ 0 h 303"/>
                  <a:gd name="T36" fmla="*/ 0 w 414"/>
                  <a:gd name="T37" fmla="*/ 0 h 303"/>
                  <a:gd name="T38" fmla="*/ 0 w 414"/>
                  <a:gd name="T39" fmla="*/ 0 h 303"/>
                  <a:gd name="T40" fmla="*/ 0 w 414"/>
                  <a:gd name="T41" fmla="*/ 0 h 303"/>
                  <a:gd name="T42" fmla="*/ 0 w 414"/>
                  <a:gd name="T43" fmla="*/ 0 h 303"/>
                  <a:gd name="T44" fmla="*/ 0 w 414"/>
                  <a:gd name="T45" fmla="*/ 0 h 303"/>
                  <a:gd name="T46" fmla="*/ 0 w 414"/>
                  <a:gd name="T47" fmla="*/ 0 h 303"/>
                  <a:gd name="T48" fmla="*/ 0 w 414"/>
                  <a:gd name="T49" fmla="*/ 0 h 303"/>
                  <a:gd name="T50" fmla="*/ 0 w 414"/>
                  <a:gd name="T51" fmla="*/ 0 h 303"/>
                  <a:gd name="T52" fmla="*/ 0 w 414"/>
                  <a:gd name="T53" fmla="*/ 0 h 303"/>
                  <a:gd name="T54" fmla="*/ 0 w 414"/>
                  <a:gd name="T55" fmla="*/ 0 h 303"/>
                  <a:gd name="T56" fmla="*/ 0 w 414"/>
                  <a:gd name="T57" fmla="*/ 0 h 303"/>
                  <a:gd name="T58" fmla="*/ 0 w 414"/>
                  <a:gd name="T59" fmla="*/ 0 h 303"/>
                  <a:gd name="T60" fmla="*/ 0 w 414"/>
                  <a:gd name="T61" fmla="*/ 0 h 303"/>
                  <a:gd name="T62" fmla="*/ 0 w 414"/>
                  <a:gd name="T63" fmla="*/ 0 h 303"/>
                  <a:gd name="T64" fmla="*/ 0 w 414"/>
                  <a:gd name="T65" fmla="*/ 0 h 303"/>
                  <a:gd name="T66" fmla="*/ 0 w 414"/>
                  <a:gd name="T67" fmla="*/ 0 h 303"/>
                  <a:gd name="T68" fmla="*/ 0 w 414"/>
                  <a:gd name="T69" fmla="*/ 0 h 303"/>
                  <a:gd name="T70" fmla="*/ 0 w 414"/>
                  <a:gd name="T71" fmla="*/ 0 h 303"/>
                  <a:gd name="T72" fmla="*/ 0 w 414"/>
                  <a:gd name="T73" fmla="*/ 0 h 303"/>
                  <a:gd name="T74" fmla="*/ 0 w 414"/>
                  <a:gd name="T75" fmla="*/ 0 h 303"/>
                  <a:gd name="T76" fmla="*/ 0 w 414"/>
                  <a:gd name="T77" fmla="*/ 0 h 303"/>
                  <a:gd name="T78" fmla="*/ 0 w 414"/>
                  <a:gd name="T79" fmla="*/ 0 h 303"/>
                  <a:gd name="T80" fmla="*/ 0 w 414"/>
                  <a:gd name="T81" fmla="*/ 0 h 303"/>
                  <a:gd name="T82" fmla="*/ 0 w 414"/>
                  <a:gd name="T83" fmla="*/ 0 h 303"/>
                  <a:gd name="T84" fmla="*/ 0 w 414"/>
                  <a:gd name="T85" fmla="*/ 0 h 303"/>
                  <a:gd name="T86" fmla="*/ 0 w 414"/>
                  <a:gd name="T87" fmla="*/ 0 h 303"/>
                  <a:gd name="T88" fmla="*/ 0 w 414"/>
                  <a:gd name="T89" fmla="*/ 0 h 30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414"/>
                  <a:gd name="T136" fmla="*/ 0 h 303"/>
                  <a:gd name="T137" fmla="*/ 414 w 414"/>
                  <a:gd name="T138" fmla="*/ 303 h 303"/>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414" h="303">
                    <a:moveTo>
                      <a:pt x="231" y="0"/>
                    </a:moveTo>
                    <a:lnTo>
                      <a:pt x="207" y="2"/>
                    </a:lnTo>
                    <a:lnTo>
                      <a:pt x="182" y="6"/>
                    </a:lnTo>
                    <a:lnTo>
                      <a:pt x="160" y="12"/>
                    </a:lnTo>
                    <a:lnTo>
                      <a:pt x="136" y="21"/>
                    </a:lnTo>
                    <a:lnTo>
                      <a:pt x="115" y="32"/>
                    </a:lnTo>
                    <a:lnTo>
                      <a:pt x="94" y="45"/>
                    </a:lnTo>
                    <a:lnTo>
                      <a:pt x="75" y="62"/>
                    </a:lnTo>
                    <a:lnTo>
                      <a:pt x="58" y="79"/>
                    </a:lnTo>
                    <a:lnTo>
                      <a:pt x="42" y="100"/>
                    </a:lnTo>
                    <a:lnTo>
                      <a:pt x="29" y="123"/>
                    </a:lnTo>
                    <a:lnTo>
                      <a:pt x="18" y="148"/>
                    </a:lnTo>
                    <a:lnTo>
                      <a:pt x="9" y="175"/>
                    </a:lnTo>
                    <a:lnTo>
                      <a:pt x="3" y="203"/>
                    </a:lnTo>
                    <a:lnTo>
                      <a:pt x="0" y="234"/>
                    </a:lnTo>
                    <a:lnTo>
                      <a:pt x="0" y="267"/>
                    </a:lnTo>
                    <a:lnTo>
                      <a:pt x="5" y="303"/>
                    </a:lnTo>
                    <a:lnTo>
                      <a:pt x="33" y="295"/>
                    </a:lnTo>
                    <a:lnTo>
                      <a:pt x="60" y="288"/>
                    </a:lnTo>
                    <a:lnTo>
                      <a:pt x="88" y="280"/>
                    </a:lnTo>
                    <a:lnTo>
                      <a:pt x="116" y="273"/>
                    </a:lnTo>
                    <a:lnTo>
                      <a:pt x="145" y="266"/>
                    </a:lnTo>
                    <a:lnTo>
                      <a:pt x="172" y="260"/>
                    </a:lnTo>
                    <a:lnTo>
                      <a:pt x="200" y="254"/>
                    </a:lnTo>
                    <a:lnTo>
                      <a:pt x="227" y="248"/>
                    </a:lnTo>
                    <a:lnTo>
                      <a:pt x="252" y="242"/>
                    </a:lnTo>
                    <a:lnTo>
                      <a:pt x="279" y="237"/>
                    </a:lnTo>
                    <a:lnTo>
                      <a:pt x="304" y="233"/>
                    </a:lnTo>
                    <a:lnTo>
                      <a:pt x="328" y="228"/>
                    </a:lnTo>
                    <a:lnTo>
                      <a:pt x="350" y="225"/>
                    </a:lnTo>
                    <a:lnTo>
                      <a:pt x="373" y="222"/>
                    </a:lnTo>
                    <a:lnTo>
                      <a:pt x="395" y="221"/>
                    </a:lnTo>
                    <a:lnTo>
                      <a:pt x="414" y="219"/>
                    </a:lnTo>
                    <a:lnTo>
                      <a:pt x="402" y="190"/>
                    </a:lnTo>
                    <a:lnTo>
                      <a:pt x="389" y="161"/>
                    </a:lnTo>
                    <a:lnTo>
                      <a:pt x="374" y="133"/>
                    </a:lnTo>
                    <a:lnTo>
                      <a:pt x="355" y="106"/>
                    </a:lnTo>
                    <a:lnTo>
                      <a:pt x="334" y="81"/>
                    </a:lnTo>
                    <a:lnTo>
                      <a:pt x="312" y="57"/>
                    </a:lnTo>
                    <a:lnTo>
                      <a:pt x="286" y="35"/>
                    </a:lnTo>
                    <a:lnTo>
                      <a:pt x="258" y="15"/>
                    </a:lnTo>
                    <a:lnTo>
                      <a:pt x="252" y="11"/>
                    </a:lnTo>
                    <a:lnTo>
                      <a:pt x="245" y="8"/>
                    </a:lnTo>
                    <a:lnTo>
                      <a:pt x="239" y="3"/>
                    </a:lnTo>
                    <a:lnTo>
                      <a:pt x="231" y="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24" name="Freeform 188">
                <a:extLst>
                  <a:ext uri="{FF2B5EF4-FFF2-40B4-BE49-F238E27FC236}">
                    <a16:creationId xmlns:a16="http://schemas.microsoft.com/office/drawing/2014/main" id="{F989CF9E-7D86-3B4E-9E9F-003C235BB84D}"/>
                  </a:ext>
                </a:extLst>
              </p:cNvPr>
              <p:cNvSpPr>
                <a:spLocks/>
              </p:cNvSpPr>
              <p:nvPr/>
            </p:nvSpPr>
            <p:spPr bwMode="auto">
              <a:xfrm>
                <a:off x="1412" y="2713"/>
                <a:ext cx="36" cy="67"/>
              </a:xfrm>
              <a:custGeom>
                <a:avLst/>
                <a:gdLst>
                  <a:gd name="T0" fmla="*/ 0 w 108"/>
                  <a:gd name="T1" fmla="*/ 0 h 201"/>
                  <a:gd name="T2" fmla="*/ 0 w 108"/>
                  <a:gd name="T3" fmla="*/ 0 h 201"/>
                  <a:gd name="T4" fmla="*/ 0 w 108"/>
                  <a:gd name="T5" fmla="*/ 0 h 201"/>
                  <a:gd name="T6" fmla="*/ 0 w 108"/>
                  <a:gd name="T7" fmla="*/ 0 h 201"/>
                  <a:gd name="T8" fmla="*/ 0 w 108"/>
                  <a:gd name="T9" fmla="*/ 0 h 201"/>
                  <a:gd name="T10" fmla="*/ 0 w 108"/>
                  <a:gd name="T11" fmla="*/ 0 h 201"/>
                  <a:gd name="T12" fmla="*/ 0 w 108"/>
                  <a:gd name="T13" fmla="*/ 0 h 201"/>
                  <a:gd name="T14" fmla="*/ 0 w 108"/>
                  <a:gd name="T15" fmla="*/ 0 h 201"/>
                  <a:gd name="T16" fmla="*/ 0 w 108"/>
                  <a:gd name="T17" fmla="*/ 0 h 201"/>
                  <a:gd name="T18" fmla="*/ 0 w 108"/>
                  <a:gd name="T19" fmla="*/ 0 h 201"/>
                  <a:gd name="T20" fmla="*/ 0 w 108"/>
                  <a:gd name="T21" fmla="*/ 0 h 201"/>
                  <a:gd name="T22" fmla="*/ 0 w 108"/>
                  <a:gd name="T23" fmla="*/ 0 h 201"/>
                  <a:gd name="T24" fmla="*/ 0 w 108"/>
                  <a:gd name="T25" fmla="*/ 0 h 201"/>
                  <a:gd name="T26" fmla="*/ 0 w 108"/>
                  <a:gd name="T27" fmla="*/ 0 h 201"/>
                  <a:gd name="T28" fmla="*/ 0 w 108"/>
                  <a:gd name="T29" fmla="*/ 0 h 201"/>
                  <a:gd name="T30" fmla="*/ 0 w 108"/>
                  <a:gd name="T31" fmla="*/ 0 h 201"/>
                  <a:gd name="T32" fmla="*/ 0 w 108"/>
                  <a:gd name="T33" fmla="*/ 0 h 201"/>
                  <a:gd name="T34" fmla="*/ 0 w 108"/>
                  <a:gd name="T35" fmla="*/ 0 h 201"/>
                  <a:gd name="T36" fmla="*/ 0 w 108"/>
                  <a:gd name="T37" fmla="*/ 0 h 201"/>
                  <a:gd name="T38" fmla="*/ 0 w 108"/>
                  <a:gd name="T39" fmla="*/ 0 h 201"/>
                  <a:gd name="T40" fmla="*/ 0 w 108"/>
                  <a:gd name="T41" fmla="*/ 0 h 201"/>
                  <a:gd name="T42" fmla="*/ 0 w 108"/>
                  <a:gd name="T43" fmla="*/ 0 h 201"/>
                  <a:gd name="T44" fmla="*/ 0 w 108"/>
                  <a:gd name="T45" fmla="*/ 0 h 201"/>
                  <a:gd name="T46" fmla="*/ 0 w 108"/>
                  <a:gd name="T47" fmla="*/ 0 h 20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08"/>
                  <a:gd name="T73" fmla="*/ 0 h 201"/>
                  <a:gd name="T74" fmla="*/ 108 w 108"/>
                  <a:gd name="T75" fmla="*/ 201 h 20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08" h="201">
                    <a:moveTo>
                      <a:pt x="105" y="201"/>
                    </a:moveTo>
                    <a:lnTo>
                      <a:pt x="108" y="171"/>
                    </a:lnTo>
                    <a:lnTo>
                      <a:pt x="105" y="123"/>
                    </a:lnTo>
                    <a:lnTo>
                      <a:pt x="95" y="64"/>
                    </a:lnTo>
                    <a:lnTo>
                      <a:pt x="77" y="0"/>
                    </a:lnTo>
                    <a:lnTo>
                      <a:pt x="76" y="0"/>
                    </a:lnTo>
                    <a:lnTo>
                      <a:pt x="62" y="6"/>
                    </a:lnTo>
                    <a:lnTo>
                      <a:pt x="50" y="12"/>
                    </a:lnTo>
                    <a:lnTo>
                      <a:pt x="40" y="18"/>
                    </a:lnTo>
                    <a:lnTo>
                      <a:pt x="29" y="24"/>
                    </a:lnTo>
                    <a:lnTo>
                      <a:pt x="20" y="28"/>
                    </a:lnTo>
                    <a:lnTo>
                      <a:pt x="11" y="34"/>
                    </a:lnTo>
                    <a:lnTo>
                      <a:pt x="6" y="40"/>
                    </a:lnTo>
                    <a:lnTo>
                      <a:pt x="0" y="45"/>
                    </a:lnTo>
                    <a:lnTo>
                      <a:pt x="0" y="42"/>
                    </a:lnTo>
                    <a:lnTo>
                      <a:pt x="9" y="62"/>
                    </a:lnTo>
                    <a:lnTo>
                      <a:pt x="17" y="83"/>
                    </a:lnTo>
                    <a:lnTo>
                      <a:pt x="29" y="104"/>
                    </a:lnTo>
                    <a:lnTo>
                      <a:pt x="41" y="123"/>
                    </a:lnTo>
                    <a:lnTo>
                      <a:pt x="55" y="143"/>
                    </a:lnTo>
                    <a:lnTo>
                      <a:pt x="70" y="162"/>
                    </a:lnTo>
                    <a:lnTo>
                      <a:pt x="84" y="180"/>
                    </a:lnTo>
                    <a:lnTo>
                      <a:pt x="102" y="196"/>
                    </a:lnTo>
                    <a:lnTo>
                      <a:pt x="105" y="201"/>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25" name="Freeform 189">
                <a:extLst>
                  <a:ext uri="{FF2B5EF4-FFF2-40B4-BE49-F238E27FC236}">
                    <a16:creationId xmlns:a16="http://schemas.microsoft.com/office/drawing/2014/main" id="{B71A35D3-F4CD-BF43-AF60-C49A02BD1CED}"/>
                  </a:ext>
                </a:extLst>
              </p:cNvPr>
              <p:cNvSpPr>
                <a:spLocks/>
              </p:cNvSpPr>
              <p:nvPr/>
            </p:nvSpPr>
            <p:spPr bwMode="auto">
              <a:xfrm>
                <a:off x="1404" y="2661"/>
                <a:ext cx="30" cy="55"/>
              </a:xfrm>
              <a:custGeom>
                <a:avLst/>
                <a:gdLst>
                  <a:gd name="T0" fmla="*/ 0 w 88"/>
                  <a:gd name="T1" fmla="*/ 0 h 167"/>
                  <a:gd name="T2" fmla="*/ 0 w 88"/>
                  <a:gd name="T3" fmla="*/ 0 h 167"/>
                  <a:gd name="T4" fmla="*/ 0 w 88"/>
                  <a:gd name="T5" fmla="*/ 0 h 167"/>
                  <a:gd name="T6" fmla="*/ 0 w 88"/>
                  <a:gd name="T7" fmla="*/ 0 h 167"/>
                  <a:gd name="T8" fmla="*/ 0 w 88"/>
                  <a:gd name="T9" fmla="*/ 0 h 167"/>
                  <a:gd name="T10" fmla="*/ 0 w 88"/>
                  <a:gd name="T11" fmla="*/ 0 h 167"/>
                  <a:gd name="T12" fmla="*/ 0 w 88"/>
                  <a:gd name="T13" fmla="*/ 0 h 167"/>
                  <a:gd name="T14" fmla="*/ 0 w 88"/>
                  <a:gd name="T15" fmla="*/ 0 h 167"/>
                  <a:gd name="T16" fmla="*/ 0 w 88"/>
                  <a:gd name="T17" fmla="*/ 0 h 167"/>
                  <a:gd name="T18" fmla="*/ 0 w 88"/>
                  <a:gd name="T19" fmla="*/ 0 h 167"/>
                  <a:gd name="T20" fmla="*/ 0 w 88"/>
                  <a:gd name="T21" fmla="*/ 0 h 167"/>
                  <a:gd name="T22" fmla="*/ 0 w 88"/>
                  <a:gd name="T23" fmla="*/ 0 h 167"/>
                  <a:gd name="T24" fmla="*/ 0 w 88"/>
                  <a:gd name="T25" fmla="*/ 0 h 167"/>
                  <a:gd name="T26" fmla="*/ 0 w 88"/>
                  <a:gd name="T27" fmla="*/ 0 h 167"/>
                  <a:gd name="T28" fmla="*/ 0 w 88"/>
                  <a:gd name="T29" fmla="*/ 0 h 167"/>
                  <a:gd name="T30" fmla="*/ 0 w 88"/>
                  <a:gd name="T31" fmla="*/ 0 h 167"/>
                  <a:gd name="T32" fmla="*/ 0 w 88"/>
                  <a:gd name="T33" fmla="*/ 0 h 167"/>
                  <a:gd name="T34" fmla="*/ 0 w 88"/>
                  <a:gd name="T35" fmla="*/ 0 h 167"/>
                  <a:gd name="T36" fmla="*/ 0 w 88"/>
                  <a:gd name="T37" fmla="*/ 0 h 167"/>
                  <a:gd name="T38" fmla="*/ 0 w 88"/>
                  <a:gd name="T39" fmla="*/ 0 h 167"/>
                  <a:gd name="T40" fmla="*/ 0 w 88"/>
                  <a:gd name="T41" fmla="*/ 0 h 167"/>
                  <a:gd name="T42" fmla="*/ 0 w 88"/>
                  <a:gd name="T43" fmla="*/ 0 h 167"/>
                  <a:gd name="T44" fmla="*/ 0 w 88"/>
                  <a:gd name="T45" fmla="*/ 0 h 167"/>
                  <a:gd name="T46" fmla="*/ 0 w 88"/>
                  <a:gd name="T47" fmla="*/ 0 h 16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88"/>
                  <a:gd name="T73" fmla="*/ 0 h 167"/>
                  <a:gd name="T74" fmla="*/ 88 w 88"/>
                  <a:gd name="T75" fmla="*/ 167 h 16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88" h="167">
                    <a:moveTo>
                      <a:pt x="3" y="0"/>
                    </a:moveTo>
                    <a:lnTo>
                      <a:pt x="15" y="10"/>
                    </a:lnTo>
                    <a:lnTo>
                      <a:pt x="27" y="22"/>
                    </a:lnTo>
                    <a:lnTo>
                      <a:pt x="39" y="36"/>
                    </a:lnTo>
                    <a:lnTo>
                      <a:pt x="49" y="51"/>
                    </a:lnTo>
                    <a:lnTo>
                      <a:pt x="60" y="67"/>
                    </a:lnTo>
                    <a:lnTo>
                      <a:pt x="70" y="83"/>
                    </a:lnTo>
                    <a:lnTo>
                      <a:pt x="79" y="101"/>
                    </a:lnTo>
                    <a:lnTo>
                      <a:pt x="87" y="121"/>
                    </a:lnTo>
                    <a:lnTo>
                      <a:pt x="88" y="124"/>
                    </a:lnTo>
                    <a:lnTo>
                      <a:pt x="76" y="130"/>
                    </a:lnTo>
                    <a:lnTo>
                      <a:pt x="64" y="134"/>
                    </a:lnTo>
                    <a:lnTo>
                      <a:pt x="54" y="140"/>
                    </a:lnTo>
                    <a:lnTo>
                      <a:pt x="43" y="146"/>
                    </a:lnTo>
                    <a:lnTo>
                      <a:pt x="34" y="152"/>
                    </a:lnTo>
                    <a:lnTo>
                      <a:pt x="27" y="156"/>
                    </a:lnTo>
                    <a:lnTo>
                      <a:pt x="21" y="162"/>
                    </a:lnTo>
                    <a:lnTo>
                      <a:pt x="15" y="167"/>
                    </a:lnTo>
                    <a:lnTo>
                      <a:pt x="12" y="167"/>
                    </a:lnTo>
                    <a:lnTo>
                      <a:pt x="5" y="127"/>
                    </a:lnTo>
                    <a:lnTo>
                      <a:pt x="0" y="85"/>
                    </a:lnTo>
                    <a:lnTo>
                      <a:pt x="0" y="45"/>
                    </a:lnTo>
                    <a:lnTo>
                      <a:pt x="6" y="3"/>
                    </a:lnTo>
                    <a:lnTo>
                      <a:pt x="3" y="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26" name="Freeform 190">
                <a:extLst>
                  <a:ext uri="{FF2B5EF4-FFF2-40B4-BE49-F238E27FC236}">
                    <a16:creationId xmlns:a16="http://schemas.microsoft.com/office/drawing/2014/main" id="{80249FF5-5931-C745-BA41-351DA63EE5C9}"/>
                  </a:ext>
                </a:extLst>
              </p:cNvPr>
              <p:cNvSpPr>
                <a:spLocks/>
              </p:cNvSpPr>
              <p:nvPr/>
            </p:nvSpPr>
            <p:spPr bwMode="auto">
              <a:xfrm>
                <a:off x="1445" y="2701"/>
                <a:ext cx="138" cy="113"/>
              </a:xfrm>
              <a:custGeom>
                <a:avLst/>
                <a:gdLst>
                  <a:gd name="T0" fmla="*/ 0 w 413"/>
                  <a:gd name="T1" fmla="*/ 0 h 338"/>
                  <a:gd name="T2" fmla="*/ 0 w 413"/>
                  <a:gd name="T3" fmla="*/ 0 h 338"/>
                  <a:gd name="T4" fmla="*/ 0 w 413"/>
                  <a:gd name="T5" fmla="*/ 0 h 338"/>
                  <a:gd name="T6" fmla="*/ 0 w 413"/>
                  <a:gd name="T7" fmla="*/ 0 h 338"/>
                  <a:gd name="T8" fmla="*/ 0 w 413"/>
                  <a:gd name="T9" fmla="*/ 0 h 338"/>
                  <a:gd name="T10" fmla="*/ 0 w 413"/>
                  <a:gd name="T11" fmla="*/ 0 h 338"/>
                  <a:gd name="T12" fmla="*/ 0 w 413"/>
                  <a:gd name="T13" fmla="*/ 0 h 338"/>
                  <a:gd name="T14" fmla="*/ 0 w 413"/>
                  <a:gd name="T15" fmla="*/ 0 h 338"/>
                  <a:gd name="T16" fmla="*/ 0 w 413"/>
                  <a:gd name="T17" fmla="*/ 0 h 338"/>
                  <a:gd name="T18" fmla="*/ 0 w 413"/>
                  <a:gd name="T19" fmla="*/ 0 h 338"/>
                  <a:gd name="T20" fmla="*/ 0 w 413"/>
                  <a:gd name="T21" fmla="*/ 0 h 338"/>
                  <a:gd name="T22" fmla="*/ 0 w 413"/>
                  <a:gd name="T23" fmla="*/ 0 h 338"/>
                  <a:gd name="T24" fmla="*/ 0 w 413"/>
                  <a:gd name="T25" fmla="*/ 0 h 338"/>
                  <a:gd name="T26" fmla="*/ 0 w 413"/>
                  <a:gd name="T27" fmla="*/ 0 h 338"/>
                  <a:gd name="T28" fmla="*/ 0 w 413"/>
                  <a:gd name="T29" fmla="*/ 0 h 338"/>
                  <a:gd name="T30" fmla="*/ 0 w 413"/>
                  <a:gd name="T31" fmla="*/ 0 h 338"/>
                  <a:gd name="T32" fmla="*/ 0 w 413"/>
                  <a:gd name="T33" fmla="*/ 0 h 338"/>
                  <a:gd name="T34" fmla="*/ 0 w 413"/>
                  <a:gd name="T35" fmla="*/ 0 h 338"/>
                  <a:gd name="T36" fmla="*/ 0 w 413"/>
                  <a:gd name="T37" fmla="*/ 0 h 338"/>
                  <a:gd name="T38" fmla="*/ 0 w 413"/>
                  <a:gd name="T39" fmla="*/ 0 h 338"/>
                  <a:gd name="T40" fmla="*/ 0 w 413"/>
                  <a:gd name="T41" fmla="*/ 0 h 338"/>
                  <a:gd name="T42" fmla="*/ 0 w 413"/>
                  <a:gd name="T43" fmla="*/ 0 h 338"/>
                  <a:gd name="T44" fmla="*/ 0 w 413"/>
                  <a:gd name="T45" fmla="*/ 0 h 338"/>
                  <a:gd name="T46" fmla="*/ 0 w 413"/>
                  <a:gd name="T47" fmla="*/ 0 h 338"/>
                  <a:gd name="T48" fmla="*/ 0 w 413"/>
                  <a:gd name="T49" fmla="*/ 0 h 338"/>
                  <a:gd name="T50" fmla="*/ 0 w 413"/>
                  <a:gd name="T51" fmla="*/ 0 h 338"/>
                  <a:gd name="T52" fmla="*/ 0 w 413"/>
                  <a:gd name="T53" fmla="*/ 0 h 338"/>
                  <a:gd name="T54" fmla="*/ 0 w 413"/>
                  <a:gd name="T55" fmla="*/ 0 h 338"/>
                  <a:gd name="T56" fmla="*/ 0 w 413"/>
                  <a:gd name="T57" fmla="*/ 0 h 338"/>
                  <a:gd name="T58" fmla="*/ 0 w 413"/>
                  <a:gd name="T59" fmla="*/ 0 h 338"/>
                  <a:gd name="T60" fmla="*/ 0 w 413"/>
                  <a:gd name="T61" fmla="*/ 0 h 338"/>
                  <a:gd name="T62" fmla="*/ 0 w 413"/>
                  <a:gd name="T63" fmla="*/ 0 h 338"/>
                  <a:gd name="T64" fmla="*/ 0 w 413"/>
                  <a:gd name="T65" fmla="*/ 0 h 338"/>
                  <a:gd name="T66" fmla="*/ 0 w 413"/>
                  <a:gd name="T67" fmla="*/ 0 h 338"/>
                  <a:gd name="T68" fmla="*/ 0 w 413"/>
                  <a:gd name="T69" fmla="*/ 0 h 338"/>
                  <a:gd name="T70" fmla="*/ 0 w 413"/>
                  <a:gd name="T71" fmla="*/ 0 h 338"/>
                  <a:gd name="T72" fmla="*/ 0 w 413"/>
                  <a:gd name="T73" fmla="*/ 0 h 338"/>
                  <a:gd name="T74" fmla="*/ 0 w 413"/>
                  <a:gd name="T75" fmla="*/ 0 h 338"/>
                  <a:gd name="T76" fmla="*/ 0 w 413"/>
                  <a:gd name="T77" fmla="*/ 0 h 338"/>
                  <a:gd name="T78" fmla="*/ 0 w 413"/>
                  <a:gd name="T79" fmla="*/ 0 h 338"/>
                  <a:gd name="T80" fmla="*/ 0 w 413"/>
                  <a:gd name="T81" fmla="*/ 0 h 338"/>
                  <a:gd name="T82" fmla="*/ 0 w 413"/>
                  <a:gd name="T83" fmla="*/ 0 h 338"/>
                  <a:gd name="T84" fmla="*/ 0 w 413"/>
                  <a:gd name="T85" fmla="*/ 0 h 338"/>
                  <a:gd name="T86" fmla="*/ 0 w 413"/>
                  <a:gd name="T87" fmla="*/ 0 h 338"/>
                  <a:gd name="T88" fmla="*/ 0 w 413"/>
                  <a:gd name="T89" fmla="*/ 0 h 338"/>
                  <a:gd name="T90" fmla="*/ 0 w 413"/>
                  <a:gd name="T91" fmla="*/ 0 h 338"/>
                  <a:gd name="T92" fmla="*/ 0 w 413"/>
                  <a:gd name="T93" fmla="*/ 0 h 338"/>
                  <a:gd name="T94" fmla="*/ 0 w 413"/>
                  <a:gd name="T95" fmla="*/ 0 h 338"/>
                  <a:gd name="T96" fmla="*/ 0 w 413"/>
                  <a:gd name="T97" fmla="*/ 0 h 338"/>
                  <a:gd name="T98" fmla="*/ 0 w 413"/>
                  <a:gd name="T99" fmla="*/ 0 h 338"/>
                  <a:gd name="T100" fmla="*/ 0 w 413"/>
                  <a:gd name="T101" fmla="*/ 0 h 338"/>
                  <a:gd name="T102" fmla="*/ 0 w 413"/>
                  <a:gd name="T103" fmla="*/ 0 h 33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13"/>
                  <a:gd name="T157" fmla="*/ 0 h 338"/>
                  <a:gd name="T158" fmla="*/ 413 w 413"/>
                  <a:gd name="T159" fmla="*/ 338 h 33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13" h="338">
                    <a:moveTo>
                      <a:pt x="411" y="309"/>
                    </a:moveTo>
                    <a:lnTo>
                      <a:pt x="397" y="311"/>
                    </a:lnTo>
                    <a:lnTo>
                      <a:pt x="377" y="309"/>
                    </a:lnTo>
                    <a:lnTo>
                      <a:pt x="358" y="305"/>
                    </a:lnTo>
                    <a:lnTo>
                      <a:pt x="335" y="299"/>
                    </a:lnTo>
                    <a:lnTo>
                      <a:pt x="312" y="289"/>
                    </a:lnTo>
                    <a:lnTo>
                      <a:pt x="288" y="277"/>
                    </a:lnTo>
                    <a:lnTo>
                      <a:pt x="263" y="262"/>
                    </a:lnTo>
                    <a:lnTo>
                      <a:pt x="237" y="244"/>
                    </a:lnTo>
                    <a:lnTo>
                      <a:pt x="212" y="223"/>
                    </a:lnTo>
                    <a:lnTo>
                      <a:pt x="187" y="199"/>
                    </a:lnTo>
                    <a:lnTo>
                      <a:pt x="163" y="172"/>
                    </a:lnTo>
                    <a:lnTo>
                      <a:pt x="140" y="144"/>
                    </a:lnTo>
                    <a:lnTo>
                      <a:pt x="118" y="111"/>
                    </a:lnTo>
                    <a:lnTo>
                      <a:pt x="99" y="77"/>
                    </a:lnTo>
                    <a:lnTo>
                      <a:pt x="82" y="40"/>
                    </a:lnTo>
                    <a:lnTo>
                      <a:pt x="67" y="0"/>
                    </a:lnTo>
                    <a:lnTo>
                      <a:pt x="58" y="3"/>
                    </a:lnTo>
                    <a:lnTo>
                      <a:pt x="51" y="6"/>
                    </a:lnTo>
                    <a:lnTo>
                      <a:pt x="44" y="9"/>
                    </a:lnTo>
                    <a:lnTo>
                      <a:pt x="35" y="12"/>
                    </a:lnTo>
                    <a:lnTo>
                      <a:pt x="27" y="15"/>
                    </a:lnTo>
                    <a:lnTo>
                      <a:pt x="20" y="18"/>
                    </a:lnTo>
                    <a:lnTo>
                      <a:pt x="12" y="20"/>
                    </a:lnTo>
                    <a:lnTo>
                      <a:pt x="5" y="23"/>
                    </a:lnTo>
                    <a:lnTo>
                      <a:pt x="0" y="25"/>
                    </a:lnTo>
                    <a:lnTo>
                      <a:pt x="21" y="98"/>
                    </a:lnTo>
                    <a:lnTo>
                      <a:pt x="33" y="165"/>
                    </a:lnTo>
                    <a:lnTo>
                      <a:pt x="38" y="219"/>
                    </a:lnTo>
                    <a:lnTo>
                      <a:pt x="33" y="251"/>
                    </a:lnTo>
                    <a:lnTo>
                      <a:pt x="32" y="257"/>
                    </a:lnTo>
                    <a:lnTo>
                      <a:pt x="38" y="262"/>
                    </a:lnTo>
                    <a:lnTo>
                      <a:pt x="44" y="266"/>
                    </a:lnTo>
                    <a:lnTo>
                      <a:pt x="50" y="271"/>
                    </a:lnTo>
                    <a:lnTo>
                      <a:pt x="55" y="274"/>
                    </a:lnTo>
                    <a:lnTo>
                      <a:pt x="76" y="287"/>
                    </a:lnTo>
                    <a:lnTo>
                      <a:pt x="97" y="298"/>
                    </a:lnTo>
                    <a:lnTo>
                      <a:pt x="120" y="308"/>
                    </a:lnTo>
                    <a:lnTo>
                      <a:pt x="142" y="317"/>
                    </a:lnTo>
                    <a:lnTo>
                      <a:pt x="164" y="324"/>
                    </a:lnTo>
                    <a:lnTo>
                      <a:pt x="187" y="329"/>
                    </a:lnTo>
                    <a:lnTo>
                      <a:pt x="210" y="333"/>
                    </a:lnTo>
                    <a:lnTo>
                      <a:pt x="233" y="336"/>
                    </a:lnTo>
                    <a:lnTo>
                      <a:pt x="257" y="338"/>
                    </a:lnTo>
                    <a:lnTo>
                      <a:pt x="279" y="338"/>
                    </a:lnTo>
                    <a:lnTo>
                      <a:pt x="303" y="336"/>
                    </a:lnTo>
                    <a:lnTo>
                      <a:pt x="325" y="335"/>
                    </a:lnTo>
                    <a:lnTo>
                      <a:pt x="347" y="330"/>
                    </a:lnTo>
                    <a:lnTo>
                      <a:pt x="370" y="326"/>
                    </a:lnTo>
                    <a:lnTo>
                      <a:pt x="392" y="318"/>
                    </a:lnTo>
                    <a:lnTo>
                      <a:pt x="413" y="311"/>
                    </a:lnTo>
                    <a:lnTo>
                      <a:pt x="411" y="309"/>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27" name="Freeform 191">
                <a:extLst>
                  <a:ext uri="{FF2B5EF4-FFF2-40B4-BE49-F238E27FC236}">
                    <a16:creationId xmlns:a16="http://schemas.microsoft.com/office/drawing/2014/main" id="{A5D2007E-659A-1B4B-8BCC-E8AE49C52917}"/>
                  </a:ext>
                </a:extLst>
              </p:cNvPr>
              <p:cNvSpPr>
                <a:spLocks/>
              </p:cNvSpPr>
              <p:nvPr/>
            </p:nvSpPr>
            <p:spPr bwMode="auto">
              <a:xfrm>
                <a:off x="1408" y="2560"/>
                <a:ext cx="86" cy="138"/>
              </a:xfrm>
              <a:custGeom>
                <a:avLst/>
                <a:gdLst>
                  <a:gd name="T0" fmla="*/ 0 w 258"/>
                  <a:gd name="T1" fmla="*/ 0 h 415"/>
                  <a:gd name="T2" fmla="*/ 0 w 258"/>
                  <a:gd name="T3" fmla="*/ 0 h 415"/>
                  <a:gd name="T4" fmla="*/ 0 w 258"/>
                  <a:gd name="T5" fmla="*/ 0 h 415"/>
                  <a:gd name="T6" fmla="*/ 0 w 258"/>
                  <a:gd name="T7" fmla="*/ 0 h 415"/>
                  <a:gd name="T8" fmla="*/ 0 w 258"/>
                  <a:gd name="T9" fmla="*/ 0 h 415"/>
                  <a:gd name="T10" fmla="*/ 0 w 258"/>
                  <a:gd name="T11" fmla="*/ 0 h 415"/>
                  <a:gd name="T12" fmla="*/ 0 w 258"/>
                  <a:gd name="T13" fmla="*/ 0 h 415"/>
                  <a:gd name="T14" fmla="*/ 0 w 258"/>
                  <a:gd name="T15" fmla="*/ 0 h 415"/>
                  <a:gd name="T16" fmla="*/ 0 w 258"/>
                  <a:gd name="T17" fmla="*/ 0 h 415"/>
                  <a:gd name="T18" fmla="*/ 0 w 258"/>
                  <a:gd name="T19" fmla="*/ 0 h 415"/>
                  <a:gd name="T20" fmla="*/ 0 w 258"/>
                  <a:gd name="T21" fmla="*/ 0 h 415"/>
                  <a:gd name="T22" fmla="*/ 0 w 258"/>
                  <a:gd name="T23" fmla="*/ 0 h 415"/>
                  <a:gd name="T24" fmla="*/ 0 w 258"/>
                  <a:gd name="T25" fmla="*/ 0 h 415"/>
                  <a:gd name="T26" fmla="*/ 0 w 258"/>
                  <a:gd name="T27" fmla="*/ 0 h 415"/>
                  <a:gd name="T28" fmla="*/ 0 w 258"/>
                  <a:gd name="T29" fmla="*/ 0 h 415"/>
                  <a:gd name="T30" fmla="*/ 0 w 258"/>
                  <a:gd name="T31" fmla="*/ 0 h 415"/>
                  <a:gd name="T32" fmla="*/ 0 w 258"/>
                  <a:gd name="T33" fmla="*/ 0 h 415"/>
                  <a:gd name="T34" fmla="*/ 0 w 258"/>
                  <a:gd name="T35" fmla="*/ 0 h 415"/>
                  <a:gd name="T36" fmla="*/ 0 w 258"/>
                  <a:gd name="T37" fmla="*/ 0 h 415"/>
                  <a:gd name="T38" fmla="*/ 0 w 258"/>
                  <a:gd name="T39" fmla="*/ 0 h 415"/>
                  <a:gd name="T40" fmla="*/ 0 w 258"/>
                  <a:gd name="T41" fmla="*/ 0 h 415"/>
                  <a:gd name="T42" fmla="*/ 0 w 258"/>
                  <a:gd name="T43" fmla="*/ 0 h 415"/>
                  <a:gd name="T44" fmla="*/ 0 w 258"/>
                  <a:gd name="T45" fmla="*/ 0 h 415"/>
                  <a:gd name="T46" fmla="*/ 0 w 258"/>
                  <a:gd name="T47" fmla="*/ 0 h 415"/>
                  <a:gd name="T48" fmla="*/ 0 w 258"/>
                  <a:gd name="T49" fmla="*/ 0 h 415"/>
                  <a:gd name="T50" fmla="*/ 0 w 258"/>
                  <a:gd name="T51" fmla="*/ 0 h 415"/>
                  <a:gd name="T52" fmla="*/ 0 w 258"/>
                  <a:gd name="T53" fmla="*/ 0 h 415"/>
                  <a:gd name="T54" fmla="*/ 0 w 258"/>
                  <a:gd name="T55" fmla="*/ 0 h 415"/>
                  <a:gd name="T56" fmla="*/ 0 w 258"/>
                  <a:gd name="T57" fmla="*/ 0 h 415"/>
                  <a:gd name="T58" fmla="*/ 0 w 258"/>
                  <a:gd name="T59" fmla="*/ 0 h 415"/>
                  <a:gd name="T60" fmla="*/ 0 w 258"/>
                  <a:gd name="T61" fmla="*/ 0 h 415"/>
                  <a:gd name="T62" fmla="*/ 0 w 258"/>
                  <a:gd name="T63" fmla="*/ 0 h 415"/>
                  <a:gd name="T64" fmla="*/ 0 w 258"/>
                  <a:gd name="T65" fmla="*/ 0 h 415"/>
                  <a:gd name="T66" fmla="*/ 0 w 258"/>
                  <a:gd name="T67" fmla="*/ 0 h 415"/>
                  <a:gd name="T68" fmla="*/ 0 w 258"/>
                  <a:gd name="T69" fmla="*/ 0 h 415"/>
                  <a:gd name="T70" fmla="*/ 0 w 258"/>
                  <a:gd name="T71" fmla="*/ 0 h 415"/>
                  <a:gd name="T72" fmla="*/ 0 w 258"/>
                  <a:gd name="T73" fmla="*/ 0 h 415"/>
                  <a:gd name="T74" fmla="*/ 0 w 258"/>
                  <a:gd name="T75" fmla="*/ 0 h 415"/>
                  <a:gd name="T76" fmla="*/ 0 w 258"/>
                  <a:gd name="T77" fmla="*/ 0 h 415"/>
                  <a:gd name="T78" fmla="*/ 0 w 258"/>
                  <a:gd name="T79" fmla="*/ 0 h 415"/>
                  <a:gd name="T80" fmla="*/ 0 w 258"/>
                  <a:gd name="T81" fmla="*/ 0 h 415"/>
                  <a:gd name="T82" fmla="*/ 0 w 258"/>
                  <a:gd name="T83" fmla="*/ 0 h 415"/>
                  <a:gd name="T84" fmla="*/ 0 w 258"/>
                  <a:gd name="T85" fmla="*/ 0 h 41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58"/>
                  <a:gd name="T130" fmla="*/ 0 h 415"/>
                  <a:gd name="T131" fmla="*/ 258 w 258"/>
                  <a:gd name="T132" fmla="*/ 415 h 41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58" h="415">
                    <a:moveTo>
                      <a:pt x="164" y="390"/>
                    </a:moveTo>
                    <a:lnTo>
                      <a:pt x="149" y="309"/>
                    </a:lnTo>
                    <a:lnTo>
                      <a:pt x="146" y="238"/>
                    </a:lnTo>
                    <a:lnTo>
                      <a:pt x="154" y="177"/>
                    </a:lnTo>
                    <a:lnTo>
                      <a:pt x="168" y="125"/>
                    </a:lnTo>
                    <a:lnTo>
                      <a:pt x="188" y="82"/>
                    </a:lnTo>
                    <a:lnTo>
                      <a:pt x="210" y="46"/>
                    </a:lnTo>
                    <a:lnTo>
                      <a:pt x="235" y="19"/>
                    </a:lnTo>
                    <a:lnTo>
                      <a:pt x="258" y="0"/>
                    </a:lnTo>
                    <a:lnTo>
                      <a:pt x="228" y="12"/>
                    </a:lnTo>
                    <a:lnTo>
                      <a:pt x="198" y="25"/>
                    </a:lnTo>
                    <a:lnTo>
                      <a:pt x="170" y="41"/>
                    </a:lnTo>
                    <a:lnTo>
                      <a:pt x="143" y="59"/>
                    </a:lnTo>
                    <a:lnTo>
                      <a:pt x="118" y="80"/>
                    </a:lnTo>
                    <a:lnTo>
                      <a:pt x="94" y="104"/>
                    </a:lnTo>
                    <a:lnTo>
                      <a:pt x="72" y="129"/>
                    </a:lnTo>
                    <a:lnTo>
                      <a:pt x="52" y="158"/>
                    </a:lnTo>
                    <a:lnTo>
                      <a:pt x="43" y="171"/>
                    </a:lnTo>
                    <a:lnTo>
                      <a:pt x="36" y="186"/>
                    </a:lnTo>
                    <a:lnTo>
                      <a:pt x="28" y="201"/>
                    </a:lnTo>
                    <a:lnTo>
                      <a:pt x="21" y="214"/>
                    </a:lnTo>
                    <a:lnTo>
                      <a:pt x="15" y="229"/>
                    </a:lnTo>
                    <a:lnTo>
                      <a:pt x="9" y="244"/>
                    </a:lnTo>
                    <a:lnTo>
                      <a:pt x="5" y="259"/>
                    </a:lnTo>
                    <a:lnTo>
                      <a:pt x="0" y="274"/>
                    </a:lnTo>
                    <a:lnTo>
                      <a:pt x="15" y="286"/>
                    </a:lnTo>
                    <a:lnTo>
                      <a:pt x="28" y="301"/>
                    </a:lnTo>
                    <a:lnTo>
                      <a:pt x="43" y="315"/>
                    </a:lnTo>
                    <a:lnTo>
                      <a:pt x="55" y="333"/>
                    </a:lnTo>
                    <a:lnTo>
                      <a:pt x="67" y="353"/>
                    </a:lnTo>
                    <a:lnTo>
                      <a:pt x="79" y="373"/>
                    </a:lnTo>
                    <a:lnTo>
                      <a:pt x="90" y="394"/>
                    </a:lnTo>
                    <a:lnTo>
                      <a:pt x="98" y="415"/>
                    </a:lnTo>
                    <a:lnTo>
                      <a:pt x="106" y="412"/>
                    </a:lnTo>
                    <a:lnTo>
                      <a:pt x="113" y="409"/>
                    </a:lnTo>
                    <a:lnTo>
                      <a:pt x="121" y="406"/>
                    </a:lnTo>
                    <a:lnTo>
                      <a:pt x="130" y="402"/>
                    </a:lnTo>
                    <a:lnTo>
                      <a:pt x="137" y="399"/>
                    </a:lnTo>
                    <a:lnTo>
                      <a:pt x="146" y="396"/>
                    </a:lnTo>
                    <a:lnTo>
                      <a:pt x="154" y="393"/>
                    </a:lnTo>
                    <a:lnTo>
                      <a:pt x="162" y="390"/>
                    </a:lnTo>
                    <a:lnTo>
                      <a:pt x="164" y="39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28" name="Freeform 192">
                <a:extLst>
                  <a:ext uri="{FF2B5EF4-FFF2-40B4-BE49-F238E27FC236}">
                    <a16:creationId xmlns:a16="http://schemas.microsoft.com/office/drawing/2014/main" id="{59679FD4-81C9-6A4F-8B39-30E88770A590}"/>
                  </a:ext>
                </a:extLst>
              </p:cNvPr>
              <p:cNvSpPr>
                <a:spLocks/>
              </p:cNvSpPr>
              <p:nvPr/>
            </p:nvSpPr>
            <p:spPr bwMode="auto">
              <a:xfrm>
                <a:off x="1477" y="2686"/>
                <a:ext cx="170" cy="113"/>
              </a:xfrm>
              <a:custGeom>
                <a:avLst/>
                <a:gdLst>
                  <a:gd name="T0" fmla="*/ 0 w 510"/>
                  <a:gd name="T1" fmla="*/ 0 h 337"/>
                  <a:gd name="T2" fmla="*/ 0 w 510"/>
                  <a:gd name="T3" fmla="*/ 0 h 337"/>
                  <a:gd name="T4" fmla="*/ 0 w 510"/>
                  <a:gd name="T5" fmla="*/ 0 h 337"/>
                  <a:gd name="T6" fmla="*/ 0 w 510"/>
                  <a:gd name="T7" fmla="*/ 0 h 337"/>
                  <a:gd name="T8" fmla="*/ 0 w 510"/>
                  <a:gd name="T9" fmla="*/ 0 h 337"/>
                  <a:gd name="T10" fmla="*/ 0 w 510"/>
                  <a:gd name="T11" fmla="*/ 0 h 337"/>
                  <a:gd name="T12" fmla="*/ 0 w 510"/>
                  <a:gd name="T13" fmla="*/ 0 h 337"/>
                  <a:gd name="T14" fmla="*/ 0 w 510"/>
                  <a:gd name="T15" fmla="*/ 0 h 337"/>
                  <a:gd name="T16" fmla="*/ 0 w 510"/>
                  <a:gd name="T17" fmla="*/ 0 h 337"/>
                  <a:gd name="T18" fmla="*/ 0 w 510"/>
                  <a:gd name="T19" fmla="*/ 0 h 337"/>
                  <a:gd name="T20" fmla="*/ 0 w 510"/>
                  <a:gd name="T21" fmla="*/ 0 h 337"/>
                  <a:gd name="T22" fmla="*/ 0 w 510"/>
                  <a:gd name="T23" fmla="*/ 0 h 337"/>
                  <a:gd name="T24" fmla="*/ 0 w 510"/>
                  <a:gd name="T25" fmla="*/ 0 h 337"/>
                  <a:gd name="T26" fmla="*/ 0 w 510"/>
                  <a:gd name="T27" fmla="*/ 0 h 337"/>
                  <a:gd name="T28" fmla="*/ 0 w 510"/>
                  <a:gd name="T29" fmla="*/ 0 h 337"/>
                  <a:gd name="T30" fmla="*/ 0 w 510"/>
                  <a:gd name="T31" fmla="*/ 0 h 337"/>
                  <a:gd name="T32" fmla="*/ 0 w 510"/>
                  <a:gd name="T33" fmla="*/ 0 h 337"/>
                  <a:gd name="T34" fmla="*/ 0 w 510"/>
                  <a:gd name="T35" fmla="*/ 0 h 337"/>
                  <a:gd name="T36" fmla="*/ 0 w 510"/>
                  <a:gd name="T37" fmla="*/ 0 h 337"/>
                  <a:gd name="T38" fmla="*/ 0 w 510"/>
                  <a:gd name="T39" fmla="*/ 0 h 337"/>
                  <a:gd name="T40" fmla="*/ 0 w 510"/>
                  <a:gd name="T41" fmla="*/ 0 h 337"/>
                  <a:gd name="T42" fmla="*/ 0 w 510"/>
                  <a:gd name="T43" fmla="*/ 0 h 337"/>
                  <a:gd name="T44" fmla="*/ 0 w 510"/>
                  <a:gd name="T45" fmla="*/ 0 h 337"/>
                  <a:gd name="T46" fmla="*/ 0 w 510"/>
                  <a:gd name="T47" fmla="*/ 0 h 337"/>
                  <a:gd name="T48" fmla="*/ 0 w 510"/>
                  <a:gd name="T49" fmla="*/ 0 h 337"/>
                  <a:gd name="T50" fmla="*/ 0 w 510"/>
                  <a:gd name="T51" fmla="*/ 0 h 337"/>
                  <a:gd name="T52" fmla="*/ 0 w 510"/>
                  <a:gd name="T53" fmla="*/ 0 h 337"/>
                  <a:gd name="T54" fmla="*/ 0 w 510"/>
                  <a:gd name="T55" fmla="*/ 0 h 337"/>
                  <a:gd name="T56" fmla="*/ 0 w 510"/>
                  <a:gd name="T57" fmla="*/ 0 h 337"/>
                  <a:gd name="T58" fmla="*/ 0 w 510"/>
                  <a:gd name="T59" fmla="*/ 0 h 337"/>
                  <a:gd name="T60" fmla="*/ 0 w 510"/>
                  <a:gd name="T61" fmla="*/ 0 h 337"/>
                  <a:gd name="T62" fmla="*/ 0 w 510"/>
                  <a:gd name="T63" fmla="*/ 0 h 337"/>
                  <a:gd name="T64" fmla="*/ 0 w 510"/>
                  <a:gd name="T65" fmla="*/ 0 h 337"/>
                  <a:gd name="T66" fmla="*/ 0 w 510"/>
                  <a:gd name="T67" fmla="*/ 0 h 337"/>
                  <a:gd name="T68" fmla="*/ 0 w 510"/>
                  <a:gd name="T69" fmla="*/ 0 h 337"/>
                  <a:gd name="T70" fmla="*/ 0 w 510"/>
                  <a:gd name="T71" fmla="*/ 0 h 337"/>
                  <a:gd name="T72" fmla="*/ 0 w 510"/>
                  <a:gd name="T73" fmla="*/ 0 h 337"/>
                  <a:gd name="T74" fmla="*/ 0 w 510"/>
                  <a:gd name="T75" fmla="*/ 0 h 337"/>
                  <a:gd name="T76" fmla="*/ 0 w 510"/>
                  <a:gd name="T77" fmla="*/ 0 h 337"/>
                  <a:gd name="T78" fmla="*/ 0 w 510"/>
                  <a:gd name="T79" fmla="*/ 0 h 337"/>
                  <a:gd name="T80" fmla="*/ 0 w 510"/>
                  <a:gd name="T81" fmla="*/ 0 h 337"/>
                  <a:gd name="T82" fmla="*/ 0 w 510"/>
                  <a:gd name="T83" fmla="*/ 0 h 337"/>
                  <a:gd name="T84" fmla="*/ 0 w 510"/>
                  <a:gd name="T85" fmla="*/ 0 h 337"/>
                  <a:gd name="T86" fmla="*/ 0 w 510"/>
                  <a:gd name="T87" fmla="*/ 0 h 337"/>
                  <a:gd name="T88" fmla="*/ 0 w 510"/>
                  <a:gd name="T89" fmla="*/ 0 h 337"/>
                  <a:gd name="T90" fmla="*/ 0 w 510"/>
                  <a:gd name="T91" fmla="*/ 0 h 337"/>
                  <a:gd name="T92" fmla="*/ 0 w 510"/>
                  <a:gd name="T93" fmla="*/ 0 h 337"/>
                  <a:gd name="T94" fmla="*/ 0 w 510"/>
                  <a:gd name="T95" fmla="*/ 0 h 337"/>
                  <a:gd name="T96" fmla="*/ 0 w 510"/>
                  <a:gd name="T97" fmla="*/ 0 h 337"/>
                  <a:gd name="T98" fmla="*/ 0 w 510"/>
                  <a:gd name="T99" fmla="*/ 0 h 33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510"/>
                  <a:gd name="T151" fmla="*/ 0 h 337"/>
                  <a:gd name="T152" fmla="*/ 510 w 510"/>
                  <a:gd name="T153" fmla="*/ 337 h 33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510" h="337">
                    <a:moveTo>
                      <a:pt x="0" y="33"/>
                    </a:moveTo>
                    <a:lnTo>
                      <a:pt x="15" y="73"/>
                    </a:lnTo>
                    <a:lnTo>
                      <a:pt x="33" y="111"/>
                    </a:lnTo>
                    <a:lnTo>
                      <a:pt x="52" y="146"/>
                    </a:lnTo>
                    <a:lnTo>
                      <a:pt x="75" y="178"/>
                    </a:lnTo>
                    <a:lnTo>
                      <a:pt x="98" y="206"/>
                    </a:lnTo>
                    <a:lnTo>
                      <a:pt x="124" y="231"/>
                    </a:lnTo>
                    <a:lnTo>
                      <a:pt x="151" y="255"/>
                    </a:lnTo>
                    <a:lnTo>
                      <a:pt x="177" y="274"/>
                    </a:lnTo>
                    <a:lnTo>
                      <a:pt x="203" y="291"/>
                    </a:lnTo>
                    <a:lnTo>
                      <a:pt x="230" y="306"/>
                    </a:lnTo>
                    <a:lnTo>
                      <a:pt x="255" y="318"/>
                    </a:lnTo>
                    <a:lnTo>
                      <a:pt x="280" y="327"/>
                    </a:lnTo>
                    <a:lnTo>
                      <a:pt x="303" y="333"/>
                    </a:lnTo>
                    <a:lnTo>
                      <a:pt x="323" y="336"/>
                    </a:lnTo>
                    <a:lnTo>
                      <a:pt x="341" y="337"/>
                    </a:lnTo>
                    <a:lnTo>
                      <a:pt x="358" y="336"/>
                    </a:lnTo>
                    <a:lnTo>
                      <a:pt x="378" y="324"/>
                    </a:lnTo>
                    <a:lnTo>
                      <a:pt x="399" y="310"/>
                    </a:lnTo>
                    <a:lnTo>
                      <a:pt x="420" y="294"/>
                    </a:lnTo>
                    <a:lnTo>
                      <a:pt x="441" y="277"/>
                    </a:lnTo>
                    <a:lnTo>
                      <a:pt x="459" y="260"/>
                    </a:lnTo>
                    <a:lnTo>
                      <a:pt x="478" y="240"/>
                    </a:lnTo>
                    <a:lnTo>
                      <a:pt x="495" y="221"/>
                    </a:lnTo>
                    <a:lnTo>
                      <a:pt x="510" y="200"/>
                    </a:lnTo>
                    <a:lnTo>
                      <a:pt x="492" y="209"/>
                    </a:lnTo>
                    <a:lnTo>
                      <a:pt x="471" y="218"/>
                    </a:lnTo>
                    <a:lnTo>
                      <a:pt x="446" y="224"/>
                    </a:lnTo>
                    <a:lnTo>
                      <a:pt x="419" y="227"/>
                    </a:lnTo>
                    <a:lnTo>
                      <a:pt x="389" y="228"/>
                    </a:lnTo>
                    <a:lnTo>
                      <a:pt x="359" y="227"/>
                    </a:lnTo>
                    <a:lnTo>
                      <a:pt x="328" y="222"/>
                    </a:lnTo>
                    <a:lnTo>
                      <a:pt x="297" y="213"/>
                    </a:lnTo>
                    <a:lnTo>
                      <a:pt x="265" y="203"/>
                    </a:lnTo>
                    <a:lnTo>
                      <a:pt x="234" y="188"/>
                    </a:lnTo>
                    <a:lnTo>
                      <a:pt x="206" y="169"/>
                    </a:lnTo>
                    <a:lnTo>
                      <a:pt x="179" y="145"/>
                    </a:lnTo>
                    <a:lnTo>
                      <a:pt x="154" y="117"/>
                    </a:lnTo>
                    <a:lnTo>
                      <a:pt x="133" y="82"/>
                    </a:lnTo>
                    <a:lnTo>
                      <a:pt x="115" y="44"/>
                    </a:lnTo>
                    <a:lnTo>
                      <a:pt x="101" y="0"/>
                    </a:lnTo>
                    <a:lnTo>
                      <a:pt x="88" y="5"/>
                    </a:lnTo>
                    <a:lnTo>
                      <a:pt x="76" y="8"/>
                    </a:lnTo>
                    <a:lnTo>
                      <a:pt x="63" y="12"/>
                    </a:lnTo>
                    <a:lnTo>
                      <a:pt x="51" y="17"/>
                    </a:lnTo>
                    <a:lnTo>
                      <a:pt x="37" y="20"/>
                    </a:lnTo>
                    <a:lnTo>
                      <a:pt x="25" y="24"/>
                    </a:lnTo>
                    <a:lnTo>
                      <a:pt x="14" y="29"/>
                    </a:lnTo>
                    <a:lnTo>
                      <a:pt x="2" y="33"/>
                    </a:lnTo>
                    <a:lnTo>
                      <a:pt x="0" y="33"/>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29" name="Freeform 193">
                <a:extLst>
                  <a:ext uri="{FF2B5EF4-FFF2-40B4-BE49-F238E27FC236}">
                    <a16:creationId xmlns:a16="http://schemas.microsoft.com/office/drawing/2014/main" id="{0DD9AFB7-57F5-8F4C-94D4-99167B9F45B0}"/>
                  </a:ext>
                </a:extLst>
              </p:cNvPr>
              <p:cNvSpPr>
                <a:spLocks/>
              </p:cNvSpPr>
              <p:nvPr/>
            </p:nvSpPr>
            <p:spPr bwMode="auto">
              <a:xfrm>
                <a:off x="1470" y="2553"/>
                <a:ext cx="111" cy="132"/>
              </a:xfrm>
              <a:custGeom>
                <a:avLst/>
                <a:gdLst>
                  <a:gd name="T0" fmla="*/ 0 w 331"/>
                  <a:gd name="T1" fmla="*/ 0 h 396"/>
                  <a:gd name="T2" fmla="*/ 0 w 331"/>
                  <a:gd name="T3" fmla="*/ 0 h 396"/>
                  <a:gd name="T4" fmla="*/ 0 w 331"/>
                  <a:gd name="T5" fmla="*/ 0 h 396"/>
                  <a:gd name="T6" fmla="*/ 0 w 331"/>
                  <a:gd name="T7" fmla="*/ 0 h 396"/>
                  <a:gd name="T8" fmla="*/ 0 w 331"/>
                  <a:gd name="T9" fmla="*/ 0 h 396"/>
                  <a:gd name="T10" fmla="*/ 0 w 331"/>
                  <a:gd name="T11" fmla="*/ 0 h 396"/>
                  <a:gd name="T12" fmla="*/ 0 w 331"/>
                  <a:gd name="T13" fmla="*/ 0 h 396"/>
                  <a:gd name="T14" fmla="*/ 0 w 331"/>
                  <a:gd name="T15" fmla="*/ 0 h 396"/>
                  <a:gd name="T16" fmla="*/ 0 w 331"/>
                  <a:gd name="T17" fmla="*/ 0 h 396"/>
                  <a:gd name="T18" fmla="*/ 0 w 331"/>
                  <a:gd name="T19" fmla="*/ 0 h 396"/>
                  <a:gd name="T20" fmla="*/ 0 w 331"/>
                  <a:gd name="T21" fmla="*/ 0 h 396"/>
                  <a:gd name="T22" fmla="*/ 0 w 331"/>
                  <a:gd name="T23" fmla="*/ 0 h 396"/>
                  <a:gd name="T24" fmla="*/ 0 w 331"/>
                  <a:gd name="T25" fmla="*/ 0 h 396"/>
                  <a:gd name="T26" fmla="*/ 0 w 331"/>
                  <a:gd name="T27" fmla="*/ 0 h 396"/>
                  <a:gd name="T28" fmla="*/ 0 w 331"/>
                  <a:gd name="T29" fmla="*/ 0 h 396"/>
                  <a:gd name="T30" fmla="*/ 0 w 331"/>
                  <a:gd name="T31" fmla="*/ 0 h 396"/>
                  <a:gd name="T32" fmla="*/ 0 w 331"/>
                  <a:gd name="T33" fmla="*/ 0 h 396"/>
                  <a:gd name="T34" fmla="*/ 0 w 331"/>
                  <a:gd name="T35" fmla="*/ 0 h 396"/>
                  <a:gd name="T36" fmla="*/ 0 w 331"/>
                  <a:gd name="T37" fmla="*/ 0 h 396"/>
                  <a:gd name="T38" fmla="*/ 0 w 331"/>
                  <a:gd name="T39" fmla="*/ 0 h 396"/>
                  <a:gd name="T40" fmla="*/ 0 w 331"/>
                  <a:gd name="T41" fmla="*/ 0 h 396"/>
                  <a:gd name="T42" fmla="*/ 0 w 331"/>
                  <a:gd name="T43" fmla="*/ 0 h 396"/>
                  <a:gd name="T44" fmla="*/ 0 w 331"/>
                  <a:gd name="T45" fmla="*/ 0 h 396"/>
                  <a:gd name="T46" fmla="*/ 0 w 331"/>
                  <a:gd name="T47" fmla="*/ 0 h 396"/>
                  <a:gd name="T48" fmla="*/ 0 w 331"/>
                  <a:gd name="T49" fmla="*/ 0 h 396"/>
                  <a:gd name="T50" fmla="*/ 0 w 331"/>
                  <a:gd name="T51" fmla="*/ 0 h 396"/>
                  <a:gd name="T52" fmla="*/ 0 w 331"/>
                  <a:gd name="T53" fmla="*/ 0 h 396"/>
                  <a:gd name="T54" fmla="*/ 0 w 331"/>
                  <a:gd name="T55" fmla="*/ 0 h 396"/>
                  <a:gd name="T56" fmla="*/ 0 w 331"/>
                  <a:gd name="T57" fmla="*/ 0 h 396"/>
                  <a:gd name="T58" fmla="*/ 0 w 331"/>
                  <a:gd name="T59" fmla="*/ 0 h 396"/>
                  <a:gd name="T60" fmla="*/ 0 w 331"/>
                  <a:gd name="T61" fmla="*/ 0 h 396"/>
                  <a:gd name="T62" fmla="*/ 0 w 331"/>
                  <a:gd name="T63" fmla="*/ 0 h 396"/>
                  <a:gd name="T64" fmla="*/ 0 w 331"/>
                  <a:gd name="T65" fmla="*/ 0 h 396"/>
                  <a:gd name="T66" fmla="*/ 0 w 331"/>
                  <a:gd name="T67" fmla="*/ 0 h 396"/>
                  <a:gd name="T68" fmla="*/ 0 w 331"/>
                  <a:gd name="T69" fmla="*/ 0 h 396"/>
                  <a:gd name="T70" fmla="*/ 0 w 331"/>
                  <a:gd name="T71" fmla="*/ 0 h 396"/>
                  <a:gd name="T72" fmla="*/ 0 w 331"/>
                  <a:gd name="T73" fmla="*/ 0 h 396"/>
                  <a:gd name="T74" fmla="*/ 0 w 331"/>
                  <a:gd name="T75" fmla="*/ 0 h 396"/>
                  <a:gd name="T76" fmla="*/ 0 w 331"/>
                  <a:gd name="T77" fmla="*/ 0 h 396"/>
                  <a:gd name="T78" fmla="*/ 0 w 331"/>
                  <a:gd name="T79" fmla="*/ 0 h 396"/>
                  <a:gd name="T80" fmla="*/ 0 w 331"/>
                  <a:gd name="T81" fmla="*/ 0 h 39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31"/>
                  <a:gd name="T124" fmla="*/ 0 h 396"/>
                  <a:gd name="T125" fmla="*/ 331 w 331"/>
                  <a:gd name="T126" fmla="*/ 396 h 39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31" h="396">
                    <a:moveTo>
                      <a:pt x="115" y="364"/>
                    </a:moveTo>
                    <a:lnTo>
                      <a:pt x="111" y="329"/>
                    </a:lnTo>
                    <a:lnTo>
                      <a:pt x="111" y="297"/>
                    </a:lnTo>
                    <a:lnTo>
                      <a:pt x="112" y="264"/>
                    </a:lnTo>
                    <a:lnTo>
                      <a:pt x="116" y="234"/>
                    </a:lnTo>
                    <a:lnTo>
                      <a:pt x="124" y="206"/>
                    </a:lnTo>
                    <a:lnTo>
                      <a:pt x="134" y="179"/>
                    </a:lnTo>
                    <a:lnTo>
                      <a:pt x="146" y="154"/>
                    </a:lnTo>
                    <a:lnTo>
                      <a:pt x="160" y="130"/>
                    </a:lnTo>
                    <a:lnTo>
                      <a:pt x="176" y="109"/>
                    </a:lnTo>
                    <a:lnTo>
                      <a:pt x="194" y="90"/>
                    </a:lnTo>
                    <a:lnTo>
                      <a:pt x="213" y="72"/>
                    </a:lnTo>
                    <a:lnTo>
                      <a:pt x="234" y="58"/>
                    </a:lnTo>
                    <a:lnTo>
                      <a:pt x="257" y="46"/>
                    </a:lnTo>
                    <a:lnTo>
                      <a:pt x="280" y="36"/>
                    </a:lnTo>
                    <a:lnTo>
                      <a:pt x="306" y="30"/>
                    </a:lnTo>
                    <a:lnTo>
                      <a:pt x="331" y="26"/>
                    </a:lnTo>
                    <a:lnTo>
                      <a:pt x="304" y="17"/>
                    </a:lnTo>
                    <a:lnTo>
                      <a:pt x="277" y="9"/>
                    </a:lnTo>
                    <a:lnTo>
                      <a:pt x="251" y="5"/>
                    </a:lnTo>
                    <a:lnTo>
                      <a:pt x="224" y="2"/>
                    </a:lnTo>
                    <a:lnTo>
                      <a:pt x="197" y="0"/>
                    </a:lnTo>
                    <a:lnTo>
                      <a:pt x="169" y="2"/>
                    </a:lnTo>
                    <a:lnTo>
                      <a:pt x="142" y="5"/>
                    </a:lnTo>
                    <a:lnTo>
                      <a:pt x="115" y="9"/>
                    </a:lnTo>
                    <a:lnTo>
                      <a:pt x="93" y="29"/>
                    </a:lnTo>
                    <a:lnTo>
                      <a:pt x="67" y="55"/>
                    </a:lnTo>
                    <a:lnTo>
                      <a:pt x="45" y="91"/>
                    </a:lnTo>
                    <a:lnTo>
                      <a:pt x="24" y="134"/>
                    </a:lnTo>
                    <a:lnTo>
                      <a:pt x="8" y="186"/>
                    </a:lnTo>
                    <a:lnTo>
                      <a:pt x="0" y="248"/>
                    </a:lnTo>
                    <a:lnTo>
                      <a:pt x="0" y="318"/>
                    </a:lnTo>
                    <a:lnTo>
                      <a:pt x="14" y="396"/>
                    </a:lnTo>
                    <a:lnTo>
                      <a:pt x="26" y="392"/>
                    </a:lnTo>
                    <a:lnTo>
                      <a:pt x="38" y="389"/>
                    </a:lnTo>
                    <a:lnTo>
                      <a:pt x="49" y="385"/>
                    </a:lnTo>
                    <a:lnTo>
                      <a:pt x="63" y="380"/>
                    </a:lnTo>
                    <a:lnTo>
                      <a:pt x="75" y="376"/>
                    </a:lnTo>
                    <a:lnTo>
                      <a:pt x="88" y="371"/>
                    </a:lnTo>
                    <a:lnTo>
                      <a:pt x="102" y="368"/>
                    </a:lnTo>
                    <a:lnTo>
                      <a:pt x="115" y="364"/>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7606" name="Group 194">
              <a:extLst>
                <a:ext uri="{FF2B5EF4-FFF2-40B4-BE49-F238E27FC236}">
                  <a16:creationId xmlns:a16="http://schemas.microsoft.com/office/drawing/2014/main" id="{B77FB6F4-C44F-AF4F-BF8D-8382B9877637}"/>
                </a:ext>
              </a:extLst>
            </p:cNvPr>
            <p:cNvGrpSpPr>
              <a:grpSpLocks noChangeAspect="1"/>
            </p:cNvGrpSpPr>
            <p:nvPr/>
          </p:nvGrpSpPr>
          <p:grpSpPr bwMode="auto">
            <a:xfrm>
              <a:off x="4032" y="2880"/>
              <a:ext cx="272" cy="283"/>
              <a:chOff x="2874" y="1218"/>
              <a:chExt cx="2021" cy="2100"/>
            </a:xfrm>
          </p:grpSpPr>
          <p:sp>
            <p:nvSpPr>
              <p:cNvPr id="17607" name="Freeform 195">
                <a:extLst>
                  <a:ext uri="{FF2B5EF4-FFF2-40B4-BE49-F238E27FC236}">
                    <a16:creationId xmlns:a16="http://schemas.microsoft.com/office/drawing/2014/main" id="{86699332-0775-F248-9B76-E6F10C101364}"/>
                  </a:ext>
                </a:extLst>
              </p:cNvPr>
              <p:cNvSpPr>
                <a:spLocks noChangeAspect="1"/>
              </p:cNvSpPr>
              <p:nvPr/>
            </p:nvSpPr>
            <p:spPr bwMode="auto">
              <a:xfrm>
                <a:off x="2932" y="1270"/>
                <a:ext cx="1895" cy="1952"/>
              </a:xfrm>
              <a:custGeom>
                <a:avLst/>
                <a:gdLst>
                  <a:gd name="T0" fmla="*/ 0 w 3791"/>
                  <a:gd name="T1" fmla="*/ 0 h 3904"/>
                  <a:gd name="T2" fmla="*/ 0 w 3791"/>
                  <a:gd name="T3" fmla="*/ 1 h 3904"/>
                  <a:gd name="T4" fmla="*/ 0 w 3791"/>
                  <a:gd name="T5" fmla="*/ 1 h 3904"/>
                  <a:gd name="T6" fmla="*/ 0 w 3791"/>
                  <a:gd name="T7" fmla="*/ 1 h 3904"/>
                  <a:gd name="T8" fmla="*/ 0 w 3791"/>
                  <a:gd name="T9" fmla="*/ 1 h 3904"/>
                  <a:gd name="T10" fmla="*/ 0 w 3791"/>
                  <a:gd name="T11" fmla="*/ 1 h 3904"/>
                  <a:gd name="T12" fmla="*/ 0 w 3791"/>
                  <a:gd name="T13" fmla="*/ 1 h 3904"/>
                  <a:gd name="T14" fmla="*/ 0 w 3791"/>
                  <a:gd name="T15" fmla="*/ 1 h 3904"/>
                  <a:gd name="T16" fmla="*/ 0 w 3791"/>
                  <a:gd name="T17" fmla="*/ 1 h 3904"/>
                  <a:gd name="T18" fmla="*/ 0 w 3791"/>
                  <a:gd name="T19" fmla="*/ 1 h 3904"/>
                  <a:gd name="T20" fmla="*/ 0 w 3791"/>
                  <a:gd name="T21" fmla="*/ 1 h 3904"/>
                  <a:gd name="T22" fmla="*/ 0 w 3791"/>
                  <a:gd name="T23" fmla="*/ 1 h 3904"/>
                  <a:gd name="T24" fmla="*/ 0 w 3791"/>
                  <a:gd name="T25" fmla="*/ 1 h 3904"/>
                  <a:gd name="T26" fmla="*/ 0 w 3791"/>
                  <a:gd name="T27" fmla="*/ 1 h 3904"/>
                  <a:gd name="T28" fmla="*/ 0 w 3791"/>
                  <a:gd name="T29" fmla="*/ 1 h 3904"/>
                  <a:gd name="T30" fmla="*/ 0 w 3791"/>
                  <a:gd name="T31" fmla="*/ 1 h 3904"/>
                  <a:gd name="T32" fmla="*/ 0 w 3791"/>
                  <a:gd name="T33" fmla="*/ 1 h 3904"/>
                  <a:gd name="T34" fmla="*/ 0 w 3791"/>
                  <a:gd name="T35" fmla="*/ 0 h 3904"/>
                  <a:gd name="T36" fmla="*/ 0 w 3791"/>
                  <a:gd name="T37" fmla="*/ 0 h 390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791"/>
                  <a:gd name="T58" fmla="*/ 0 h 3904"/>
                  <a:gd name="T59" fmla="*/ 3791 w 3791"/>
                  <a:gd name="T60" fmla="*/ 3904 h 390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791" h="3904">
                    <a:moveTo>
                      <a:pt x="1637" y="0"/>
                    </a:moveTo>
                    <a:lnTo>
                      <a:pt x="983" y="228"/>
                    </a:lnTo>
                    <a:lnTo>
                      <a:pt x="392" y="724"/>
                    </a:lnTo>
                    <a:lnTo>
                      <a:pt x="29" y="1515"/>
                    </a:lnTo>
                    <a:lnTo>
                      <a:pt x="0" y="2245"/>
                    </a:lnTo>
                    <a:lnTo>
                      <a:pt x="288" y="3045"/>
                    </a:lnTo>
                    <a:lnTo>
                      <a:pt x="578" y="3480"/>
                    </a:lnTo>
                    <a:lnTo>
                      <a:pt x="1246" y="3799"/>
                    </a:lnTo>
                    <a:lnTo>
                      <a:pt x="1884" y="3898"/>
                    </a:lnTo>
                    <a:lnTo>
                      <a:pt x="2441" y="3904"/>
                    </a:lnTo>
                    <a:lnTo>
                      <a:pt x="3150" y="3440"/>
                    </a:lnTo>
                    <a:lnTo>
                      <a:pt x="3633" y="2741"/>
                    </a:lnTo>
                    <a:lnTo>
                      <a:pt x="3791" y="1986"/>
                    </a:lnTo>
                    <a:lnTo>
                      <a:pt x="3701" y="1372"/>
                    </a:lnTo>
                    <a:lnTo>
                      <a:pt x="3439" y="876"/>
                    </a:lnTo>
                    <a:lnTo>
                      <a:pt x="2973" y="397"/>
                    </a:lnTo>
                    <a:lnTo>
                      <a:pt x="2257" y="121"/>
                    </a:lnTo>
                    <a:lnTo>
                      <a:pt x="1637" y="0"/>
                    </a:lnTo>
                    <a:close/>
                  </a:path>
                </a:pathLst>
              </a:custGeom>
              <a:solidFill>
                <a:srgbClr val="CC5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08" name="Freeform 196">
                <a:extLst>
                  <a:ext uri="{FF2B5EF4-FFF2-40B4-BE49-F238E27FC236}">
                    <a16:creationId xmlns:a16="http://schemas.microsoft.com/office/drawing/2014/main" id="{78C5616E-028C-1144-B589-8276C946207D}"/>
                  </a:ext>
                </a:extLst>
              </p:cNvPr>
              <p:cNvSpPr>
                <a:spLocks noChangeAspect="1"/>
              </p:cNvSpPr>
              <p:nvPr/>
            </p:nvSpPr>
            <p:spPr bwMode="auto">
              <a:xfrm>
                <a:off x="3207" y="1456"/>
                <a:ext cx="1114" cy="1150"/>
              </a:xfrm>
              <a:custGeom>
                <a:avLst/>
                <a:gdLst>
                  <a:gd name="T0" fmla="*/ 1 w 2228"/>
                  <a:gd name="T1" fmla="*/ 0 h 2300"/>
                  <a:gd name="T2" fmla="*/ 1 w 2228"/>
                  <a:gd name="T3" fmla="*/ 1 h 2300"/>
                  <a:gd name="T4" fmla="*/ 1 w 2228"/>
                  <a:gd name="T5" fmla="*/ 1 h 2300"/>
                  <a:gd name="T6" fmla="*/ 1 w 2228"/>
                  <a:gd name="T7" fmla="*/ 1 h 2300"/>
                  <a:gd name="T8" fmla="*/ 0 w 2228"/>
                  <a:gd name="T9" fmla="*/ 1 h 2300"/>
                  <a:gd name="T10" fmla="*/ 1 w 2228"/>
                  <a:gd name="T11" fmla="*/ 1 h 2300"/>
                  <a:gd name="T12" fmla="*/ 1 w 2228"/>
                  <a:gd name="T13" fmla="*/ 1 h 2300"/>
                  <a:gd name="T14" fmla="*/ 1 w 2228"/>
                  <a:gd name="T15" fmla="*/ 1 h 2300"/>
                  <a:gd name="T16" fmla="*/ 1 w 2228"/>
                  <a:gd name="T17" fmla="*/ 1 h 2300"/>
                  <a:gd name="T18" fmla="*/ 1 w 2228"/>
                  <a:gd name="T19" fmla="*/ 1 h 2300"/>
                  <a:gd name="T20" fmla="*/ 1 w 2228"/>
                  <a:gd name="T21" fmla="*/ 1 h 2300"/>
                  <a:gd name="T22" fmla="*/ 1 w 2228"/>
                  <a:gd name="T23" fmla="*/ 1 h 2300"/>
                  <a:gd name="T24" fmla="*/ 1 w 2228"/>
                  <a:gd name="T25" fmla="*/ 1 h 2300"/>
                  <a:gd name="T26" fmla="*/ 1 w 2228"/>
                  <a:gd name="T27" fmla="*/ 1 h 2300"/>
                  <a:gd name="T28" fmla="*/ 1 w 2228"/>
                  <a:gd name="T29" fmla="*/ 0 h 2300"/>
                  <a:gd name="T30" fmla="*/ 1 w 2228"/>
                  <a:gd name="T31" fmla="*/ 0 h 230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228"/>
                  <a:gd name="T49" fmla="*/ 0 h 2300"/>
                  <a:gd name="T50" fmla="*/ 2228 w 2228"/>
                  <a:gd name="T51" fmla="*/ 2300 h 230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228" h="2300">
                    <a:moveTo>
                      <a:pt x="1079" y="0"/>
                    </a:moveTo>
                    <a:lnTo>
                      <a:pt x="675" y="128"/>
                    </a:lnTo>
                    <a:lnTo>
                      <a:pt x="351" y="352"/>
                    </a:lnTo>
                    <a:lnTo>
                      <a:pt x="82" y="730"/>
                    </a:lnTo>
                    <a:lnTo>
                      <a:pt x="0" y="1264"/>
                    </a:lnTo>
                    <a:lnTo>
                      <a:pt x="137" y="1836"/>
                    </a:lnTo>
                    <a:lnTo>
                      <a:pt x="680" y="2200"/>
                    </a:lnTo>
                    <a:lnTo>
                      <a:pt x="1273" y="2300"/>
                    </a:lnTo>
                    <a:lnTo>
                      <a:pt x="1859" y="2108"/>
                    </a:lnTo>
                    <a:lnTo>
                      <a:pt x="2155" y="1561"/>
                    </a:lnTo>
                    <a:lnTo>
                      <a:pt x="2228" y="1021"/>
                    </a:lnTo>
                    <a:lnTo>
                      <a:pt x="2167" y="618"/>
                    </a:lnTo>
                    <a:lnTo>
                      <a:pt x="1760" y="160"/>
                    </a:lnTo>
                    <a:lnTo>
                      <a:pt x="1431" y="40"/>
                    </a:lnTo>
                    <a:lnTo>
                      <a:pt x="1079" y="0"/>
                    </a:lnTo>
                    <a:close/>
                  </a:path>
                </a:pathLst>
              </a:custGeom>
              <a:solidFill>
                <a:srgbClr val="FF7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09" name="Freeform 197">
                <a:extLst>
                  <a:ext uri="{FF2B5EF4-FFF2-40B4-BE49-F238E27FC236}">
                    <a16:creationId xmlns:a16="http://schemas.microsoft.com/office/drawing/2014/main" id="{00200A6A-8BA5-9F46-A1E8-DF3F40ECB5B3}"/>
                  </a:ext>
                </a:extLst>
              </p:cNvPr>
              <p:cNvSpPr>
                <a:spLocks noChangeAspect="1"/>
              </p:cNvSpPr>
              <p:nvPr/>
            </p:nvSpPr>
            <p:spPr bwMode="auto">
              <a:xfrm>
                <a:off x="2874" y="1218"/>
                <a:ext cx="1966" cy="2100"/>
              </a:xfrm>
              <a:custGeom>
                <a:avLst/>
                <a:gdLst>
                  <a:gd name="T0" fmla="*/ 1 w 3930"/>
                  <a:gd name="T1" fmla="*/ 0 h 4201"/>
                  <a:gd name="T2" fmla="*/ 1 w 3930"/>
                  <a:gd name="T3" fmla="*/ 0 h 4201"/>
                  <a:gd name="T4" fmla="*/ 1 w 3930"/>
                  <a:gd name="T5" fmla="*/ 0 h 4201"/>
                  <a:gd name="T6" fmla="*/ 1 w 3930"/>
                  <a:gd name="T7" fmla="*/ 0 h 4201"/>
                  <a:gd name="T8" fmla="*/ 1 w 3930"/>
                  <a:gd name="T9" fmla="*/ 0 h 4201"/>
                  <a:gd name="T10" fmla="*/ 1 w 3930"/>
                  <a:gd name="T11" fmla="*/ 0 h 4201"/>
                  <a:gd name="T12" fmla="*/ 1 w 3930"/>
                  <a:gd name="T13" fmla="*/ 0 h 4201"/>
                  <a:gd name="T14" fmla="*/ 1 w 3930"/>
                  <a:gd name="T15" fmla="*/ 0 h 4201"/>
                  <a:gd name="T16" fmla="*/ 0 w 3930"/>
                  <a:gd name="T17" fmla="*/ 0 h 4201"/>
                  <a:gd name="T18" fmla="*/ 1 w 3930"/>
                  <a:gd name="T19" fmla="*/ 0 h 4201"/>
                  <a:gd name="T20" fmla="*/ 1 w 3930"/>
                  <a:gd name="T21" fmla="*/ 0 h 4201"/>
                  <a:gd name="T22" fmla="*/ 1 w 3930"/>
                  <a:gd name="T23" fmla="*/ 0 h 4201"/>
                  <a:gd name="T24" fmla="*/ 1 w 3930"/>
                  <a:gd name="T25" fmla="*/ 0 h 4201"/>
                  <a:gd name="T26" fmla="*/ 1 w 3930"/>
                  <a:gd name="T27" fmla="*/ 0 h 4201"/>
                  <a:gd name="T28" fmla="*/ 1 w 3930"/>
                  <a:gd name="T29" fmla="*/ 0 h 4201"/>
                  <a:gd name="T30" fmla="*/ 1 w 3930"/>
                  <a:gd name="T31" fmla="*/ 0 h 4201"/>
                  <a:gd name="T32" fmla="*/ 1 w 3930"/>
                  <a:gd name="T33" fmla="*/ 0 h 4201"/>
                  <a:gd name="T34" fmla="*/ 1 w 3930"/>
                  <a:gd name="T35" fmla="*/ 0 h 4201"/>
                  <a:gd name="T36" fmla="*/ 1 w 3930"/>
                  <a:gd name="T37" fmla="*/ 0 h 4201"/>
                  <a:gd name="T38" fmla="*/ 1 w 3930"/>
                  <a:gd name="T39" fmla="*/ 0 h 4201"/>
                  <a:gd name="T40" fmla="*/ 1 w 3930"/>
                  <a:gd name="T41" fmla="*/ 0 h 4201"/>
                  <a:gd name="T42" fmla="*/ 1 w 3930"/>
                  <a:gd name="T43" fmla="*/ 0 h 4201"/>
                  <a:gd name="T44" fmla="*/ 1 w 3930"/>
                  <a:gd name="T45" fmla="*/ 0 h 4201"/>
                  <a:gd name="T46" fmla="*/ 1 w 3930"/>
                  <a:gd name="T47" fmla="*/ 0 h 4201"/>
                  <a:gd name="T48" fmla="*/ 1 w 3930"/>
                  <a:gd name="T49" fmla="*/ 0 h 4201"/>
                  <a:gd name="T50" fmla="*/ 1 w 3930"/>
                  <a:gd name="T51" fmla="*/ 0 h 4201"/>
                  <a:gd name="T52" fmla="*/ 1 w 3930"/>
                  <a:gd name="T53" fmla="*/ 0 h 4201"/>
                  <a:gd name="T54" fmla="*/ 1 w 3930"/>
                  <a:gd name="T55" fmla="*/ 0 h 4201"/>
                  <a:gd name="T56" fmla="*/ 1 w 3930"/>
                  <a:gd name="T57" fmla="*/ 0 h 4201"/>
                  <a:gd name="T58" fmla="*/ 1 w 3930"/>
                  <a:gd name="T59" fmla="*/ 0 h 4201"/>
                  <a:gd name="T60" fmla="*/ 1 w 3930"/>
                  <a:gd name="T61" fmla="*/ 0 h 4201"/>
                  <a:gd name="T62" fmla="*/ 1 w 3930"/>
                  <a:gd name="T63" fmla="*/ 0 h 4201"/>
                  <a:gd name="T64" fmla="*/ 1 w 3930"/>
                  <a:gd name="T65" fmla="*/ 0 h 4201"/>
                  <a:gd name="T66" fmla="*/ 1 w 3930"/>
                  <a:gd name="T67" fmla="*/ 0 h 4201"/>
                  <a:gd name="T68" fmla="*/ 1 w 3930"/>
                  <a:gd name="T69" fmla="*/ 0 h 4201"/>
                  <a:gd name="T70" fmla="*/ 1 w 3930"/>
                  <a:gd name="T71" fmla="*/ 0 h 4201"/>
                  <a:gd name="T72" fmla="*/ 1 w 3930"/>
                  <a:gd name="T73" fmla="*/ 0 h 4201"/>
                  <a:gd name="T74" fmla="*/ 1 w 3930"/>
                  <a:gd name="T75" fmla="*/ 0 h 4201"/>
                  <a:gd name="T76" fmla="*/ 1 w 3930"/>
                  <a:gd name="T77" fmla="*/ 0 h 4201"/>
                  <a:gd name="T78" fmla="*/ 1 w 3930"/>
                  <a:gd name="T79" fmla="*/ 0 h 4201"/>
                  <a:gd name="T80" fmla="*/ 1 w 3930"/>
                  <a:gd name="T81" fmla="*/ 0 h 4201"/>
                  <a:gd name="T82" fmla="*/ 1 w 3930"/>
                  <a:gd name="T83" fmla="*/ 0 h 420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930"/>
                  <a:gd name="T127" fmla="*/ 0 h 4201"/>
                  <a:gd name="T128" fmla="*/ 3930 w 3930"/>
                  <a:gd name="T129" fmla="*/ 4201 h 420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930" h="4201">
                    <a:moveTo>
                      <a:pt x="2132" y="0"/>
                    </a:moveTo>
                    <a:lnTo>
                      <a:pt x="1678" y="0"/>
                    </a:lnTo>
                    <a:lnTo>
                      <a:pt x="1279" y="105"/>
                    </a:lnTo>
                    <a:lnTo>
                      <a:pt x="832" y="321"/>
                    </a:lnTo>
                    <a:lnTo>
                      <a:pt x="574" y="567"/>
                    </a:lnTo>
                    <a:lnTo>
                      <a:pt x="315" y="869"/>
                    </a:lnTo>
                    <a:lnTo>
                      <a:pt x="119" y="1259"/>
                    </a:lnTo>
                    <a:lnTo>
                      <a:pt x="9" y="1781"/>
                    </a:lnTo>
                    <a:lnTo>
                      <a:pt x="0" y="2310"/>
                    </a:lnTo>
                    <a:lnTo>
                      <a:pt x="119" y="2806"/>
                    </a:lnTo>
                    <a:lnTo>
                      <a:pt x="353" y="3275"/>
                    </a:lnTo>
                    <a:lnTo>
                      <a:pt x="724" y="3718"/>
                    </a:lnTo>
                    <a:lnTo>
                      <a:pt x="1108" y="3988"/>
                    </a:lnTo>
                    <a:lnTo>
                      <a:pt x="1568" y="4161"/>
                    </a:lnTo>
                    <a:lnTo>
                      <a:pt x="2096" y="4201"/>
                    </a:lnTo>
                    <a:lnTo>
                      <a:pt x="2556" y="4134"/>
                    </a:lnTo>
                    <a:lnTo>
                      <a:pt x="2997" y="3857"/>
                    </a:lnTo>
                    <a:lnTo>
                      <a:pt x="3436" y="3484"/>
                    </a:lnTo>
                    <a:lnTo>
                      <a:pt x="3744" y="3074"/>
                    </a:lnTo>
                    <a:lnTo>
                      <a:pt x="3930" y="2659"/>
                    </a:lnTo>
                    <a:lnTo>
                      <a:pt x="3615" y="2832"/>
                    </a:lnTo>
                    <a:lnTo>
                      <a:pt x="3326" y="3230"/>
                    </a:lnTo>
                    <a:lnTo>
                      <a:pt x="3045" y="3597"/>
                    </a:lnTo>
                    <a:lnTo>
                      <a:pt x="2636" y="3847"/>
                    </a:lnTo>
                    <a:lnTo>
                      <a:pt x="2197" y="3944"/>
                    </a:lnTo>
                    <a:lnTo>
                      <a:pt x="1678" y="3950"/>
                    </a:lnTo>
                    <a:lnTo>
                      <a:pt x="1218" y="3762"/>
                    </a:lnTo>
                    <a:lnTo>
                      <a:pt x="933" y="3587"/>
                    </a:lnTo>
                    <a:lnTo>
                      <a:pt x="589" y="3195"/>
                    </a:lnTo>
                    <a:lnTo>
                      <a:pt x="378" y="2806"/>
                    </a:lnTo>
                    <a:lnTo>
                      <a:pt x="260" y="2207"/>
                    </a:lnTo>
                    <a:lnTo>
                      <a:pt x="285" y="1633"/>
                    </a:lnTo>
                    <a:lnTo>
                      <a:pt x="469" y="1198"/>
                    </a:lnTo>
                    <a:lnTo>
                      <a:pt x="739" y="793"/>
                    </a:lnTo>
                    <a:lnTo>
                      <a:pt x="1037" y="538"/>
                    </a:lnTo>
                    <a:lnTo>
                      <a:pt x="1522" y="278"/>
                    </a:lnTo>
                    <a:lnTo>
                      <a:pt x="1938" y="270"/>
                    </a:lnTo>
                    <a:lnTo>
                      <a:pt x="2237" y="278"/>
                    </a:lnTo>
                    <a:lnTo>
                      <a:pt x="2573" y="382"/>
                    </a:lnTo>
                    <a:lnTo>
                      <a:pt x="2455" y="95"/>
                    </a:lnTo>
                    <a:lnTo>
                      <a:pt x="213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10" name="Freeform 198">
                <a:extLst>
                  <a:ext uri="{FF2B5EF4-FFF2-40B4-BE49-F238E27FC236}">
                    <a16:creationId xmlns:a16="http://schemas.microsoft.com/office/drawing/2014/main" id="{9B0E4DAA-B2CE-3E4E-A52F-5CCD39BC638A}"/>
                  </a:ext>
                </a:extLst>
              </p:cNvPr>
              <p:cNvSpPr>
                <a:spLocks noChangeAspect="1"/>
              </p:cNvSpPr>
              <p:nvPr/>
            </p:nvSpPr>
            <p:spPr bwMode="auto">
              <a:xfrm>
                <a:off x="3953" y="1222"/>
                <a:ext cx="942" cy="1429"/>
              </a:xfrm>
              <a:custGeom>
                <a:avLst/>
                <a:gdLst>
                  <a:gd name="T0" fmla="*/ 0 w 1884"/>
                  <a:gd name="T1" fmla="*/ 0 h 2857"/>
                  <a:gd name="T2" fmla="*/ 1 w 1884"/>
                  <a:gd name="T3" fmla="*/ 1 h 2857"/>
                  <a:gd name="T4" fmla="*/ 1 w 1884"/>
                  <a:gd name="T5" fmla="*/ 1 h 2857"/>
                  <a:gd name="T6" fmla="*/ 1 w 1884"/>
                  <a:gd name="T7" fmla="*/ 1 h 2857"/>
                  <a:gd name="T8" fmla="*/ 1 w 1884"/>
                  <a:gd name="T9" fmla="*/ 1 h 2857"/>
                  <a:gd name="T10" fmla="*/ 1 w 1884"/>
                  <a:gd name="T11" fmla="*/ 1 h 2857"/>
                  <a:gd name="T12" fmla="*/ 1 w 1884"/>
                  <a:gd name="T13" fmla="*/ 1 h 2857"/>
                  <a:gd name="T14" fmla="*/ 1 w 1884"/>
                  <a:gd name="T15" fmla="*/ 1 h 2857"/>
                  <a:gd name="T16" fmla="*/ 1 w 1884"/>
                  <a:gd name="T17" fmla="*/ 1 h 2857"/>
                  <a:gd name="T18" fmla="*/ 1 w 1884"/>
                  <a:gd name="T19" fmla="*/ 1 h 2857"/>
                  <a:gd name="T20" fmla="*/ 1 w 1884"/>
                  <a:gd name="T21" fmla="*/ 1 h 2857"/>
                  <a:gd name="T22" fmla="*/ 1 w 1884"/>
                  <a:gd name="T23" fmla="*/ 1 h 2857"/>
                  <a:gd name="T24" fmla="*/ 1 w 1884"/>
                  <a:gd name="T25" fmla="*/ 1 h 2857"/>
                  <a:gd name="T26" fmla="*/ 1 w 1884"/>
                  <a:gd name="T27" fmla="*/ 1 h 2857"/>
                  <a:gd name="T28" fmla="*/ 1 w 1884"/>
                  <a:gd name="T29" fmla="*/ 1 h 2857"/>
                  <a:gd name="T30" fmla="*/ 1 w 1884"/>
                  <a:gd name="T31" fmla="*/ 1 h 2857"/>
                  <a:gd name="T32" fmla="*/ 1 w 1884"/>
                  <a:gd name="T33" fmla="*/ 1 h 2857"/>
                  <a:gd name="T34" fmla="*/ 1 w 1884"/>
                  <a:gd name="T35" fmla="*/ 1 h 2857"/>
                  <a:gd name="T36" fmla="*/ 1 w 1884"/>
                  <a:gd name="T37" fmla="*/ 1 h 2857"/>
                  <a:gd name="T38" fmla="*/ 1 w 1884"/>
                  <a:gd name="T39" fmla="*/ 1 h 2857"/>
                  <a:gd name="T40" fmla="*/ 0 w 1884"/>
                  <a:gd name="T41" fmla="*/ 0 h 2857"/>
                  <a:gd name="T42" fmla="*/ 0 w 1884"/>
                  <a:gd name="T43" fmla="*/ 0 h 285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884"/>
                  <a:gd name="T67" fmla="*/ 0 h 2857"/>
                  <a:gd name="T68" fmla="*/ 1884 w 1884"/>
                  <a:gd name="T69" fmla="*/ 2857 h 285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884" h="2857">
                    <a:moveTo>
                      <a:pt x="0" y="0"/>
                    </a:moveTo>
                    <a:lnTo>
                      <a:pt x="424" y="114"/>
                    </a:lnTo>
                    <a:lnTo>
                      <a:pt x="848" y="311"/>
                    </a:lnTo>
                    <a:lnTo>
                      <a:pt x="1178" y="557"/>
                    </a:lnTo>
                    <a:lnTo>
                      <a:pt x="1405" y="798"/>
                    </a:lnTo>
                    <a:lnTo>
                      <a:pt x="1663" y="1127"/>
                    </a:lnTo>
                    <a:lnTo>
                      <a:pt x="1829" y="1545"/>
                    </a:lnTo>
                    <a:lnTo>
                      <a:pt x="1884" y="1895"/>
                    </a:lnTo>
                    <a:lnTo>
                      <a:pt x="1853" y="2353"/>
                    </a:lnTo>
                    <a:lnTo>
                      <a:pt x="1733" y="2743"/>
                    </a:lnTo>
                    <a:lnTo>
                      <a:pt x="1445" y="2857"/>
                    </a:lnTo>
                    <a:lnTo>
                      <a:pt x="1593" y="2440"/>
                    </a:lnTo>
                    <a:lnTo>
                      <a:pt x="1663" y="2066"/>
                    </a:lnTo>
                    <a:lnTo>
                      <a:pt x="1657" y="1729"/>
                    </a:lnTo>
                    <a:lnTo>
                      <a:pt x="1547" y="1414"/>
                    </a:lnTo>
                    <a:lnTo>
                      <a:pt x="1382" y="1085"/>
                    </a:lnTo>
                    <a:lnTo>
                      <a:pt x="1068" y="712"/>
                    </a:lnTo>
                    <a:lnTo>
                      <a:pt x="745" y="494"/>
                    </a:lnTo>
                    <a:lnTo>
                      <a:pt x="479" y="382"/>
                    </a:lnTo>
                    <a:lnTo>
                      <a:pt x="276" y="31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11" name="Freeform 199">
                <a:extLst>
                  <a:ext uri="{FF2B5EF4-FFF2-40B4-BE49-F238E27FC236}">
                    <a16:creationId xmlns:a16="http://schemas.microsoft.com/office/drawing/2014/main" id="{23562721-6605-254B-B953-FFF519E1A71D}"/>
                  </a:ext>
                </a:extLst>
              </p:cNvPr>
              <p:cNvSpPr>
                <a:spLocks noChangeAspect="1"/>
              </p:cNvSpPr>
              <p:nvPr/>
            </p:nvSpPr>
            <p:spPr bwMode="auto">
              <a:xfrm>
                <a:off x="3356" y="1305"/>
                <a:ext cx="919" cy="1841"/>
              </a:xfrm>
              <a:custGeom>
                <a:avLst/>
                <a:gdLst>
                  <a:gd name="T0" fmla="*/ 1 w 1838"/>
                  <a:gd name="T1" fmla="*/ 0 h 3682"/>
                  <a:gd name="T2" fmla="*/ 1 w 1838"/>
                  <a:gd name="T3" fmla="*/ 1 h 3682"/>
                  <a:gd name="T4" fmla="*/ 1 w 1838"/>
                  <a:gd name="T5" fmla="*/ 1 h 3682"/>
                  <a:gd name="T6" fmla="*/ 1 w 1838"/>
                  <a:gd name="T7" fmla="*/ 1 h 3682"/>
                  <a:gd name="T8" fmla="*/ 1 w 1838"/>
                  <a:gd name="T9" fmla="*/ 1 h 3682"/>
                  <a:gd name="T10" fmla="*/ 1 w 1838"/>
                  <a:gd name="T11" fmla="*/ 1 h 3682"/>
                  <a:gd name="T12" fmla="*/ 1 w 1838"/>
                  <a:gd name="T13" fmla="*/ 1 h 3682"/>
                  <a:gd name="T14" fmla="*/ 1 w 1838"/>
                  <a:gd name="T15" fmla="*/ 1 h 3682"/>
                  <a:gd name="T16" fmla="*/ 0 w 1838"/>
                  <a:gd name="T17" fmla="*/ 1 h 3682"/>
                  <a:gd name="T18" fmla="*/ 1 w 1838"/>
                  <a:gd name="T19" fmla="*/ 1 h 3682"/>
                  <a:gd name="T20" fmla="*/ 1 w 1838"/>
                  <a:gd name="T21" fmla="*/ 1 h 3682"/>
                  <a:gd name="T22" fmla="*/ 1 w 1838"/>
                  <a:gd name="T23" fmla="*/ 1 h 3682"/>
                  <a:gd name="T24" fmla="*/ 1 w 1838"/>
                  <a:gd name="T25" fmla="*/ 1 h 3682"/>
                  <a:gd name="T26" fmla="*/ 1 w 1838"/>
                  <a:gd name="T27" fmla="*/ 1 h 3682"/>
                  <a:gd name="T28" fmla="*/ 1 w 1838"/>
                  <a:gd name="T29" fmla="*/ 1 h 3682"/>
                  <a:gd name="T30" fmla="*/ 1 w 1838"/>
                  <a:gd name="T31" fmla="*/ 1 h 3682"/>
                  <a:gd name="T32" fmla="*/ 1 w 1838"/>
                  <a:gd name="T33" fmla="*/ 1 h 3682"/>
                  <a:gd name="T34" fmla="*/ 1 w 1838"/>
                  <a:gd name="T35" fmla="*/ 0 h 3682"/>
                  <a:gd name="T36" fmla="*/ 1 w 1838"/>
                  <a:gd name="T37" fmla="*/ 0 h 368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838"/>
                  <a:gd name="T58" fmla="*/ 0 h 3682"/>
                  <a:gd name="T59" fmla="*/ 1838 w 1838"/>
                  <a:gd name="T60" fmla="*/ 3682 h 368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838" h="3682">
                    <a:moveTo>
                      <a:pt x="1547" y="0"/>
                    </a:moveTo>
                    <a:lnTo>
                      <a:pt x="1610" y="599"/>
                    </a:lnTo>
                    <a:lnTo>
                      <a:pt x="1547" y="1103"/>
                    </a:lnTo>
                    <a:lnTo>
                      <a:pt x="1439" y="1631"/>
                    </a:lnTo>
                    <a:lnTo>
                      <a:pt x="1298" y="2093"/>
                    </a:lnTo>
                    <a:lnTo>
                      <a:pt x="975" y="2587"/>
                    </a:lnTo>
                    <a:lnTo>
                      <a:pt x="675" y="2988"/>
                    </a:lnTo>
                    <a:lnTo>
                      <a:pt x="340" y="3281"/>
                    </a:lnTo>
                    <a:lnTo>
                      <a:pt x="0" y="3568"/>
                    </a:lnTo>
                    <a:lnTo>
                      <a:pt x="145" y="3682"/>
                    </a:lnTo>
                    <a:lnTo>
                      <a:pt x="645" y="3317"/>
                    </a:lnTo>
                    <a:lnTo>
                      <a:pt x="1061" y="2832"/>
                    </a:lnTo>
                    <a:lnTo>
                      <a:pt x="1454" y="2239"/>
                    </a:lnTo>
                    <a:lnTo>
                      <a:pt x="1682" y="1753"/>
                    </a:lnTo>
                    <a:lnTo>
                      <a:pt x="1808" y="1188"/>
                    </a:lnTo>
                    <a:lnTo>
                      <a:pt x="1838" y="720"/>
                    </a:lnTo>
                    <a:lnTo>
                      <a:pt x="1814" y="188"/>
                    </a:lnTo>
                    <a:lnTo>
                      <a:pt x="154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12" name="Freeform 200">
                <a:extLst>
                  <a:ext uri="{FF2B5EF4-FFF2-40B4-BE49-F238E27FC236}">
                    <a16:creationId xmlns:a16="http://schemas.microsoft.com/office/drawing/2014/main" id="{BFDA62FC-51E3-7943-BC1D-4BDB8204674B}"/>
                  </a:ext>
                </a:extLst>
              </p:cNvPr>
              <p:cNvSpPr>
                <a:spLocks noChangeAspect="1"/>
              </p:cNvSpPr>
              <p:nvPr/>
            </p:nvSpPr>
            <p:spPr bwMode="auto">
              <a:xfrm>
                <a:off x="2985" y="1392"/>
                <a:ext cx="816" cy="1198"/>
              </a:xfrm>
              <a:custGeom>
                <a:avLst/>
                <a:gdLst>
                  <a:gd name="T0" fmla="*/ 0 w 1633"/>
                  <a:gd name="T1" fmla="*/ 0 h 2397"/>
                  <a:gd name="T2" fmla="*/ 0 w 1633"/>
                  <a:gd name="T3" fmla="*/ 0 h 2397"/>
                  <a:gd name="T4" fmla="*/ 0 w 1633"/>
                  <a:gd name="T5" fmla="*/ 0 h 2397"/>
                  <a:gd name="T6" fmla="*/ 0 w 1633"/>
                  <a:gd name="T7" fmla="*/ 0 h 2397"/>
                  <a:gd name="T8" fmla="*/ 0 w 1633"/>
                  <a:gd name="T9" fmla="*/ 0 h 2397"/>
                  <a:gd name="T10" fmla="*/ 0 w 1633"/>
                  <a:gd name="T11" fmla="*/ 0 h 2397"/>
                  <a:gd name="T12" fmla="*/ 0 w 1633"/>
                  <a:gd name="T13" fmla="*/ 0 h 2397"/>
                  <a:gd name="T14" fmla="*/ 0 w 1633"/>
                  <a:gd name="T15" fmla="*/ 0 h 2397"/>
                  <a:gd name="T16" fmla="*/ 0 w 1633"/>
                  <a:gd name="T17" fmla="*/ 0 h 2397"/>
                  <a:gd name="T18" fmla="*/ 0 w 1633"/>
                  <a:gd name="T19" fmla="*/ 0 h 2397"/>
                  <a:gd name="T20" fmla="*/ 0 w 1633"/>
                  <a:gd name="T21" fmla="*/ 0 h 2397"/>
                  <a:gd name="T22" fmla="*/ 0 w 1633"/>
                  <a:gd name="T23" fmla="*/ 0 h 2397"/>
                  <a:gd name="T24" fmla="*/ 0 w 1633"/>
                  <a:gd name="T25" fmla="*/ 0 h 2397"/>
                  <a:gd name="T26" fmla="*/ 0 w 1633"/>
                  <a:gd name="T27" fmla="*/ 0 h 2397"/>
                  <a:gd name="T28" fmla="*/ 0 w 1633"/>
                  <a:gd name="T29" fmla="*/ 0 h 2397"/>
                  <a:gd name="T30" fmla="*/ 0 w 1633"/>
                  <a:gd name="T31" fmla="*/ 0 h 2397"/>
                  <a:gd name="T32" fmla="*/ 0 w 1633"/>
                  <a:gd name="T33" fmla="*/ 0 h 2397"/>
                  <a:gd name="T34" fmla="*/ 0 w 1633"/>
                  <a:gd name="T35" fmla="*/ 0 h 2397"/>
                  <a:gd name="T36" fmla="*/ 0 w 1633"/>
                  <a:gd name="T37" fmla="*/ 0 h 2397"/>
                  <a:gd name="T38" fmla="*/ 0 w 1633"/>
                  <a:gd name="T39" fmla="*/ 0 h 2397"/>
                  <a:gd name="T40" fmla="*/ 0 w 1633"/>
                  <a:gd name="T41" fmla="*/ 0 h 2397"/>
                  <a:gd name="T42" fmla="*/ 0 w 1633"/>
                  <a:gd name="T43" fmla="*/ 0 h 239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633"/>
                  <a:gd name="T67" fmla="*/ 0 h 2397"/>
                  <a:gd name="T68" fmla="*/ 1633 w 1633"/>
                  <a:gd name="T69" fmla="*/ 2397 h 239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633" h="2397">
                    <a:moveTo>
                      <a:pt x="0" y="2051"/>
                    </a:moveTo>
                    <a:lnTo>
                      <a:pt x="298" y="2188"/>
                    </a:lnTo>
                    <a:lnTo>
                      <a:pt x="589" y="2156"/>
                    </a:lnTo>
                    <a:lnTo>
                      <a:pt x="979" y="1954"/>
                    </a:lnTo>
                    <a:lnTo>
                      <a:pt x="1293" y="1572"/>
                    </a:lnTo>
                    <a:lnTo>
                      <a:pt x="1418" y="1190"/>
                    </a:lnTo>
                    <a:lnTo>
                      <a:pt x="1418" y="798"/>
                    </a:lnTo>
                    <a:lnTo>
                      <a:pt x="1317" y="468"/>
                    </a:lnTo>
                    <a:lnTo>
                      <a:pt x="1004" y="34"/>
                    </a:lnTo>
                    <a:lnTo>
                      <a:pt x="1099" y="0"/>
                    </a:lnTo>
                    <a:lnTo>
                      <a:pt x="1342" y="226"/>
                    </a:lnTo>
                    <a:lnTo>
                      <a:pt x="1547" y="557"/>
                    </a:lnTo>
                    <a:lnTo>
                      <a:pt x="1633" y="973"/>
                    </a:lnTo>
                    <a:lnTo>
                      <a:pt x="1593" y="1407"/>
                    </a:lnTo>
                    <a:lnTo>
                      <a:pt x="1498" y="1764"/>
                    </a:lnTo>
                    <a:lnTo>
                      <a:pt x="1247" y="2032"/>
                    </a:lnTo>
                    <a:lnTo>
                      <a:pt x="918" y="2249"/>
                    </a:lnTo>
                    <a:lnTo>
                      <a:pt x="589" y="2363"/>
                    </a:lnTo>
                    <a:lnTo>
                      <a:pt x="344" y="2397"/>
                    </a:lnTo>
                    <a:lnTo>
                      <a:pt x="10" y="2283"/>
                    </a:lnTo>
                    <a:lnTo>
                      <a:pt x="0" y="205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13" name="Freeform 201">
                <a:extLst>
                  <a:ext uri="{FF2B5EF4-FFF2-40B4-BE49-F238E27FC236}">
                    <a16:creationId xmlns:a16="http://schemas.microsoft.com/office/drawing/2014/main" id="{0A0F14AB-3223-7748-9554-DBB198845759}"/>
                  </a:ext>
                </a:extLst>
              </p:cNvPr>
              <p:cNvSpPr>
                <a:spLocks noChangeAspect="1"/>
              </p:cNvSpPr>
              <p:nvPr/>
            </p:nvSpPr>
            <p:spPr bwMode="auto">
              <a:xfrm>
                <a:off x="3004" y="1795"/>
                <a:ext cx="1743" cy="942"/>
              </a:xfrm>
              <a:custGeom>
                <a:avLst/>
                <a:gdLst>
                  <a:gd name="T0" fmla="*/ 0 w 3484"/>
                  <a:gd name="T1" fmla="*/ 1 h 1884"/>
                  <a:gd name="T2" fmla="*/ 1 w 3484"/>
                  <a:gd name="T3" fmla="*/ 1 h 1884"/>
                  <a:gd name="T4" fmla="*/ 1 w 3484"/>
                  <a:gd name="T5" fmla="*/ 1 h 1884"/>
                  <a:gd name="T6" fmla="*/ 1 w 3484"/>
                  <a:gd name="T7" fmla="*/ 1 h 1884"/>
                  <a:gd name="T8" fmla="*/ 1 w 3484"/>
                  <a:gd name="T9" fmla="*/ 1 h 1884"/>
                  <a:gd name="T10" fmla="*/ 1 w 3484"/>
                  <a:gd name="T11" fmla="*/ 1 h 1884"/>
                  <a:gd name="T12" fmla="*/ 1 w 3484"/>
                  <a:gd name="T13" fmla="*/ 1 h 1884"/>
                  <a:gd name="T14" fmla="*/ 1 w 3484"/>
                  <a:gd name="T15" fmla="*/ 1 h 1884"/>
                  <a:gd name="T16" fmla="*/ 1 w 3484"/>
                  <a:gd name="T17" fmla="*/ 1 h 1884"/>
                  <a:gd name="T18" fmla="*/ 1 w 3484"/>
                  <a:gd name="T19" fmla="*/ 1 h 1884"/>
                  <a:gd name="T20" fmla="*/ 1 w 3484"/>
                  <a:gd name="T21" fmla="*/ 1 h 1884"/>
                  <a:gd name="T22" fmla="*/ 1 w 3484"/>
                  <a:gd name="T23" fmla="*/ 1 h 1884"/>
                  <a:gd name="T24" fmla="*/ 1 w 3484"/>
                  <a:gd name="T25" fmla="*/ 1 h 1884"/>
                  <a:gd name="T26" fmla="*/ 1 w 3484"/>
                  <a:gd name="T27" fmla="*/ 1 h 1884"/>
                  <a:gd name="T28" fmla="*/ 1 w 3484"/>
                  <a:gd name="T29" fmla="*/ 1 h 1884"/>
                  <a:gd name="T30" fmla="*/ 1 w 3484"/>
                  <a:gd name="T31" fmla="*/ 0 h 1884"/>
                  <a:gd name="T32" fmla="*/ 0 w 3484"/>
                  <a:gd name="T33" fmla="*/ 1 h 1884"/>
                  <a:gd name="T34" fmla="*/ 0 w 3484"/>
                  <a:gd name="T35" fmla="*/ 1 h 18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484"/>
                  <a:gd name="T55" fmla="*/ 0 h 1884"/>
                  <a:gd name="T56" fmla="*/ 3484 w 3484"/>
                  <a:gd name="T57" fmla="*/ 1884 h 188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484" h="1884">
                    <a:moveTo>
                      <a:pt x="0" y="165"/>
                    </a:moveTo>
                    <a:lnTo>
                      <a:pt x="209" y="513"/>
                    </a:lnTo>
                    <a:lnTo>
                      <a:pt x="587" y="903"/>
                    </a:lnTo>
                    <a:lnTo>
                      <a:pt x="1066" y="1224"/>
                    </a:lnTo>
                    <a:lnTo>
                      <a:pt x="1458" y="1424"/>
                    </a:lnTo>
                    <a:lnTo>
                      <a:pt x="1872" y="1606"/>
                    </a:lnTo>
                    <a:lnTo>
                      <a:pt x="2385" y="1781"/>
                    </a:lnTo>
                    <a:lnTo>
                      <a:pt x="2956" y="1884"/>
                    </a:lnTo>
                    <a:lnTo>
                      <a:pt x="3355" y="1851"/>
                    </a:lnTo>
                    <a:lnTo>
                      <a:pt x="3484" y="1657"/>
                    </a:lnTo>
                    <a:lnTo>
                      <a:pt x="3066" y="1692"/>
                    </a:lnTo>
                    <a:lnTo>
                      <a:pt x="2551" y="1635"/>
                    </a:lnTo>
                    <a:lnTo>
                      <a:pt x="1623" y="1329"/>
                    </a:lnTo>
                    <a:lnTo>
                      <a:pt x="863" y="861"/>
                    </a:lnTo>
                    <a:lnTo>
                      <a:pt x="454" y="530"/>
                    </a:lnTo>
                    <a:lnTo>
                      <a:pt x="101" y="0"/>
                    </a:lnTo>
                    <a:lnTo>
                      <a:pt x="0" y="16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14" name="Freeform 202">
                <a:extLst>
                  <a:ext uri="{FF2B5EF4-FFF2-40B4-BE49-F238E27FC236}">
                    <a16:creationId xmlns:a16="http://schemas.microsoft.com/office/drawing/2014/main" id="{3297E7EC-C1F7-6949-A104-77656C4EDE5C}"/>
                  </a:ext>
                </a:extLst>
              </p:cNvPr>
              <p:cNvSpPr>
                <a:spLocks noChangeAspect="1"/>
              </p:cNvSpPr>
              <p:nvPr/>
            </p:nvSpPr>
            <p:spPr bwMode="auto">
              <a:xfrm>
                <a:off x="4197" y="1847"/>
                <a:ext cx="588" cy="1277"/>
              </a:xfrm>
              <a:custGeom>
                <a:avLst/>
                <a:gdLst>
                  <a:gd name="T0" fmla="*/ 1 w 1175"/>
                  <a:gd name="T1" fmla="*/ 0 h 2554"/>
                  <a:gd name="T2" fmla="*/ 1 w 1175"/>
                  <a:gd name="T3" fmla="*/ 1 h 2554"/>
                  <a:gd name="T4" fmla="*/ 1 w 1175"/>
                  <a:gd name="T5" fmla="*/ 1 h 2554"/>
                  <a:gd name="T6" fmla="*/ 1 w 1175"/>
                  <a:gd name="T7" fmla="*/ 1 h 2554"/>
                  <a:gd name="T8" fmla="*/ 1 w 1175"/>
                  <a:gd name="T9" fmla="*/ 1 h 2554"/>
                  <a:gd name="T10" fmla="*/ 0 w 1175"/>
                  <a:gd name="T11" fmla="*/ 1 h 2554"/>
                  <a:gd name="T12" fmla="*/ 1 w 1175"/>
                  <a:gd name="T13" fmla="*/ 1 h 2554"/>
                  <a:gd name="T14" fmla="*/ 1 w 1175"/>
                  <a:gd name="T15" fmla="*/ 1 h 2554"/>
                  <a:gd name="T16" fmla="*/ 1 w 1175"/>
                  <a:gd name="T17" fmla="*/ 1 h 2554"/>
                  <a:gd name="T18" fmla="*/ 1 w 1175"/>
                  <a:gd name="T19" fmla="*/ 1 h 2554"/>
                  <a:gd name="T20" fmla="*/ 1 w 1175"/>
                  <a:gd name="T21" fmla="*/ 1 h 2554"/>
                  <a:gd name="T22" fmla="*/ 1 w 1175"/>
                  <a:gd name="T23" fmla="*/ 1 h 2554"/>
                  <a:gd name="T24" fmla="*/ 1 w 1175"/>
                  <a:gd name="T25" fmla="*/ 1 h 2554"/>
                  <a:gd name="T26" fmla="*/ 1 w 1175"/>
                  <a:gd name="T27" fmla="*/ 1 h 2554"/>
                  <a:gd name="T28" fmla="*/ 1 w 1175"/>
                  <a:gd name="T29" fmla="*/ 1 h 2554"/>
                  <a:gd name="T30" fmla="*/ 1 w 1175"/>
                  <a:gd name="T31" fmla="*/ 0 h 2554"/>
                  <a:gd name="T32" fmla="*/ 1 w 1175"/>
                  <a:gd name="T33" fmla="*/ 0 h 255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75"/>
                  <a:gd name="T52" fmla="*/ 0 h 2554"/>
                  <a:gd name="T53" fmla="*/ 1175 w 1175"/>
                  <a:gd name="T54" fmla="*/ 2554 h 255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75" h="2554">
                    <a:moveTo>
                      <a:pt x="1120" y="0"/>
                    </a:moveTo>
                    <a:lnTo>
                      <a:pt x="721" y="150"/>
                    </a:lnTo>
                    <a:lnTo>
                      <a:pt x="352" y="461"/>
                    </a:lnTo>
                    <a:lnTo>
                      <a:pt x="147" y="878"/>
                    </a:lnTo>
                    <a:lnTo>
                      <a:pt x="31" y="1216"/>
                    </a:lnTo>
                    <a:lnTo>
                      <a:pt x="0" y="1720"/>
                    </a:lnTo>
                    <a:lnTo>
                      <a:pt x="16" y="2155"/>
                    </a:lnTo>
                    <a:lnTo>
                      <a:pt x="221" y="2554"/>
                    </a:lnTo>
                    <a:lnTo>
                      <a:pt x="407" y="2423"/>
                    </a:lnTo>
                    <a:lnTo>
                      <a:pt x="297" y="1980"/>
                    </a:lnTo>
                    <a:lnTo>
                      <a:pt x="297" y="1408"/>
                    </a:lnTo>
                    <a:lnTo>
                      <a:pt x="430" y="824"/>
                    </a:lnTo>
                    <a:lnTo>
                      <a:pt x="681" y="452"/>
                    </a:lnTo>
                    <a:lnTo>
                      <a:pt x="924" y="296"/>
                    </a:lnTo>
                    <a:lnTo>
                      <a:pt x="1175" y="201"/>
                    </a:lnTo>
                    <a:lnTo>
                      <a:pt x="112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15" name="Freeform 203">
                <a:extLst>
                  <a:ext uri="{FF2B5EF4-FFF2-40B4-BE49-F238E27FC236}">
                    <a16:creationId xmlns:a16="http://schemas.microsoft.com/office/drawing/2014/main" id="{AE7CA428-0BFB-7A4B-9D14-ADDC540D2C77}"/>
                  </a:ext>
                </a:extLst>
              </p:cNvPr>
              <p:cNvSpPr>
                <a:spLocks noChangeAspect="1"/>
              </p:cNvSpPr>
              <p:nvPr/>
            </p:nvSpPr>
            <p:spPr bwMode="auto">
              <a:xfrm>
                <a:off x="3585" y="2963"/>
                <a:ext cx="293" cy="279"/>
              </a:xfrm>
              <a:custGeom>
                <a:avLst/>
                <a:gdLst>
                  <a:gd name="T0" fmla="*/ 0 w 586"/>
                  <a:gd name="T1" fmla="*/ 1 h 557"/>
                  <a:gd name="T2" fmla="*/ 1 w 586"/>
                  <a:gd name="T3" fmla="*/ 1 h 557"/>
                  <a:gd name="T4" fmla="*/ 1 w 586"/>
                  <a:gd name="T5" fmla="*/ 0 h 557"/>
                  <a:gd name="T6" fmla="*/ 1 w 586"/>
                  <a:gd name="T7" fmla="*/ 1 h 557"/>
                  <a:gd name="T8" fmla="*/ 1 w 586"/>
                  <a:gd name="T9" fmla="*/ 1 h 557"/>
                  <a:gd name="T10" fmla="*/ 1 w 586"/>
                  <a:gd name="T11" fmla="*/ 1 h 557"/>
                  <a:gd name="T12" fmla="*/ 0 w 586"/>
                  <a:gd name="T13" fmla="*/ 1 h 557"/>
                  <a:gd name="T14" fmla="*/ 0 w 586"/>
                  <a:gd name="T15" fmla="*/ 1 h 557"/>
                  <a:gd name="T16" fmla="*/ 0 60000 65536"/>
                  <a:gd name="T17" fmla="*/ 0 60000 65536"/>
                  <a:gd name="T18" fmla="*/ 0 60000 65536"/>
                  <a:gd name="T19" fmla="*/ 0 60000 65536"/>
                  <a:gd name="T20" fmla="*/ 0 60000 65536"/>
                  <a:gd name="T21" fmla="*/ 0 60000 65536"/>
                  <a:gd name="T22" fmla="*/ 0 60000 65536"/>
                  <a:gd name="T23" fmla="*/ 0 60000 65536"/>
                  <a:gd name="T24" fmla="*/ 0 w 586"/>
                  <a:gd name="T25" fmla="*/ 0 h 557"/>
                  <a:gd name="T26" fmla="*/ 586 w 586"/>
                  <a:gd name="T27" fmla="*/ 557 h 5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86" h="557">
                    <a:moveTo>
                      <a:pt x="0" y="466"/>
                    </a:moveTo>
                    <a:lnTo>
                      <a:pt x="276" y="276"/>
                    </a:lnTo>
                    <a:lnTo>
                      <a:pt x="586" y="0"/>
                    </a:lnTo>
                    <a:lnTo>
                      <a:pt x="565" y="160"/>
                    </a:lnTo>
                    <a:lnTo>
                      <a:pt x="297" y="435"/>
                    </a:lnTo>
                    <a:lnTo>
                      <a:pt x="116" y="557"/>
                    </a:lnTo>
                    <a:lnTo>
                      <a:pt x="0" y="46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16" name="Freeform 204">
                <a:extLst>
                  <a:ext uri="{FF2B5EF4-FFF2-40B4-BE49-F238E27FC236}">
                    <a16:creationId xmlns:a16="http://schemas.microsoft.com/office/drawing/2014/main" id="{A1BB3C6F-739D-0441-BA8C-B5E3F59A3944}"/>
                  </a:ext>
                </a:extLst>
              </p:cNvPr>
              <p:cNvSpPr>
                <a:spLocks noChangeAspect="1"/>
              </p:cNvSpPr>
              <p:nvPr/>
            </p:nvSpPr>
            <p:spPr bwMode="auto">
              <a:xfrm>
                <a:off x="3774" y="2933"/>
                <a:ext cx="280" cy="324"/>
              </a:xfrm>
              <a:custGeom>
                <a:avLst/>
                <a:gdLst>
                  <a:gd name="T0" fmla="*/ 1 w 558"/>
                  <a:gd name="T1" fmla="*/ 1 h 648"/>
                  <a:gd name="T2" fmla="*/ 1 w 558"/>
                  <a:gd name="T3" fmla="*/ 1 h 648"/>
                  <a:gd name="T4" fmla="*/ 1 w 558"/>
                  <a:gd name="T5" fmla="*/ 0 h 648"/>
                  <a:gd name="T6" fmla="*/ 1 w 558"/>
                  <a:gd name="T7" fmla="*/ 1 h 648"/>
                  <a:gd name="T8" fmla="*/ 1 w 558"/>
                  <a:gd name="T9" fmla="*/ 1 h 648"/>
                  <a:gd name="T10" fmla="*/ 0 w 558"/>
                  <a:gd name="T11" fmla="*/ 1 h 648"/>
                  <a:gd name="T12" fmla="*/ 1 w 558"/>
                  <a:gd name="T13" fmla="*/ 1 h 648"/>
                  <a:gd name="T14" fmla="*/ 1 w 558"/>
                  <a:gd name="T15" fmla="*/ 1 h 648"/>
                  <a:gd name="T16" fmla="*/ 0 60000 65536"/>
                  <a:gd name="T17" fmla="*/ 0 60000 65536"/>
                  <a:gd name="T18" fmla="*/ 0 60000 65536"/>
                  <a:gd name="T19" fmla="*/ 0 60000 65536"/>
                  <a:gd name="T20" fmla="*/ 0 60000 65536"/>
                  <a:gd name="T21" fmla="*/ 0 60000 65536"/>
                  <a:gd name="T22" fmla="*/ 0 60000 65536"/>
                  <a:gd name="T23" fmla="*/ 0 60000 65536"/>
                  <a:gd name="T24" fmla="*/ 0 w 558"/>
                  <a:gd name="T25" fmla="*/ 0 h 648"/>
                  <a:gd name="T26" fmla="*/ 558 w 558"/>
                  <a:gd name="T27" fmla="*/ 648 h 6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58" h="648">
                    <a:moveTo>
                      <a:pt x="116" y="502"/>
                    </a:moveTo>
                    <a:lnTo>
                      <a:pt x="427" y="160"/>
                    </a:lnTo>
                    <a:lnTo>
                      <a:pt x="549" y="0"/>
                    </a:lnTo>
                    <a:lnTo>
                      <a:pt x="558" y="221"/>
                    </a:lnTo>
                    <a:lnTo>
                      <a:pt x="262" y="563"/>
                    </a:lnTo>
                    <a:lnTo>
                      <a:pt x="0" y="648"/>
                    </a:lnTo>
                    <a:lnTo>
                      <a:pt x="116" y="5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17" name="Freeform 205">
                <a:extLst>
                  <a:ext uri="{FF2B5EF4-FFF2-40B4-BE49-F238E27FC236}">
                    <a16:creationId xmlns:a16="http://schemas.microsoft.com/office/drawing/2014/main" id="{65C20A33-A4CA-184C-8197-43FEC5022E73}"/>
                  </a:ext>
                </a:extLst>
              </p:cNvPr>
              <p:cNvSpPr>
                <a:spLocks noChangeAspect="1"/>
              </p:cNvSpPr>
              <p:nvPr/>
            </p:nvSpPr>
            <p:spPr bwMode="auto">
              <a:xfrm>
                <a:off x="4046" y="2986"/>
                <a:ext cx="156" cy="228"/>
              </a:xfrm>
              <a:custGeom>
                <a:avLst/>
                <a:gdLst>
                  <a:gd name="T0" fmla="*/ 0 w 312"/>
                  <a:gd name="T1" fmla="*/ 1 h 456"/>
                  <a:gd name="T2" fmla="*/ 1 w 312"/>
                  <a:gd name="T3" fmla="*/ 0 h 456"/>
                  <a:gd name="T4" fmla="*/ 1 w 312"/>
                  <a:gd name="T5" fmla="*/ 1 h 456"/>
                  <a:gd name="T6" fmla="*/ 1 w 312"/>
                  <a:gd name="T7" fmla="*/ 1 h 456"/>
                  <a:gd name="T8" fmla="*/ 0 w 312"/>
                  <a:gd name="T9" fmla="*/ 1 h 456"/>
                  <a:gd name="T10" fmla="*/ 0 w 312"/>
                  <a:gd name="T11" fmla="*/ 1 h 456"/>
                  <a:gd name="T12" fmla="*/ 0 60000 65536"/>
                  <a:gd name="T13" fmla="*/ 0 60000 65536"/>
                  <a:gd name="T14" fmla="*/ 0 60000 65536"/>
                  <a:gd name="T15" fmla="*/ 0 60000 65536"/>
                  <a:gd name="T16" fmla="*/ 0 60000 65536"/>
                  <a:gd name="T17" fmla="*/ 0 60000 65536"/>
                  <a:gd name="T18" fmla="*/ 0 w 312"/>
                  <a:gd name="T19" fmla="*/ 0 h 456"/>
                  <a:gd name="T20" fmla="*/ 312 w 312"/>
                  <a:gd name="T21" fmla="*/ 456 h 456"/>
                </a:gdLst>
                <a:ahLst/>
                <a:cxnLst>
                  <a:cxn ang="T12">
                    <a:pos x="T0" y="T1"/>
                  </a:cxn>
                  <a:cxn ang="T13">
                    <a:pos x="T2" y="T3"/>
                  </a:cxn>
                  <a:cxn ang="T14">
                    <a:pos x="T4" y="T5"/>
                  </a:cxn>
                  <a:cxn ang="T15">
                    <a:pos x="T6" y="T7"/>
                  </a:cxn>
                  <a:cxn ang="T16">
                    <a:pos x="T8" y="T9"/>
                  </a:cxn>
                  <a:cxn ang="T17">
                    <a:pos x="T10" y="T11"/>
                  </a:cxn>
                </a:cxnLst>
                <a:rect l="T18" t="T19" r="T20" b="T21"/>
                <a:pathLst>
                  <a:path w="312" h="456">
                    <a:moveTo>
                      <a:pt x="0" y="425"/>
                    </a:moveTo>
                    <a:lnTo>
                      <a:pt x="291" y="0"/>
                    </a:lnTo>
                    <a:lnTo>
                      <a:pt x="312" y="138"/>
                    </a:lnTo>
                    <a:lnTo>
                      <a:pt x="198" y="456"/>
                    </a:lnTo>
                    <a:lnTo>
                      <a:pt x="0" y="4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18" name="Freeform 206">
                <a:extLst>
                  <a:ext uri="{FF2B5EF4-FFF2-40B4-BE49-F238E27FC236}">
                    <a16:creationId xmlns:a16="http://schemas.microsoft.com/office/drawing/2014/main" id="{9F8F233A-2E59-3148-A3B8-035484BCC759}"/>
                  </a:ext>
                </a:extLst>
              </p:cNvPr>
              <p:cNvSpPr>
                <a:spLocks noChangeAspect="1"/>
              </p:cNvSpPr>
              <p:nvPr/>
            </p:nvSpPr>
            <p:spPr bwMode="auto">
              <a:xfrm>
                <a:off x="3048" y="2652"/>
                <a:ext cx="208" cy="80"/>
              </a:xfrm>
              <a:custGeom>
                <a:avLst/>
                <a:gdLst>
                  <a:gd name="T0" fmla="*/ 0 w 417"/>
                  <a:gd name="T1" fmla="*/ 0 h 159"/>
                  <a:gd name="T2" fmla="*/ 0 w 417"/>
                  <a:gd name="T3" fmla="*/ 1 h 159"/>
                  <a:gd name="T4" fmla="*/ 0 w 417"/>
                  <a:gd name="T5" fmla="*/ 1 h 159"/>
                  <a:gd name="T6" fmla="*/ 0 w 417"/>
                  <a:gd name="T7" fmla="*/ 0 h 159"/>
                  <a:gd name="T8" fmla="*/ 0 w 417"/>
                  <a:gd name="T9" fmla="*/ 0 h 159"/>
                  <a:gd name="T10" fmla="*/ 0 60000 65536"/>
                  <a:gd name="T11" fmla="*/ 0 60000 65536"/>
                  <a:gd name="T12" fmla="*/ 0 60000 65536"/>
                  <a:gd name="T13" fmla="*/ 0 60000 65536"/>
                  <a:gd name="T14" fmla="*/ 0 60000 65536"/>
                  <a:gd name="T15" fmla="*/ 0 w 417"/>
                  <a:gd name="T16" fmla="*/ 0 h 159"/>
                  <a:gd name="T17" fmla="*/ 417 w 417"/>
                  <a:gd name="T18" fmla="*/ 159 h 159"/>
                </a:gdLst>
                <a:ahLst/>
                <a:cxnLst>
                  <a:cxn ang="T10">
                    <a:pos x="T0" y="T1"/>
                  </a:cxn>
                  <a:cxn ang="T11">
                    <a:pos x="T2" y="T3"/>
                  </a:cxn>
                  <a:cxn ang="T12">
                    <a:pos x="T4" y="T5"/>
                  </a:cxn>
                  <a:cxn ang="T13">
                    <a:pos x="T6" y="T7"/>
                  </a:cxn>
                  <a:cxn ang="T14">
                    <a:pos x="T8" y="T9"/>
                  </a:cxn>
                </a:cxnLst>
                <a:rect l="T15" t="T16" r="T17" b="T18"/>
                <a:pathLst>
                  <a:path w="417" h="159">
                    <a:moveTo>
                      <a:pt x="0" y="0"/>
                    </a:moveTo>
                    <a:lnTo>
                      <a:pt x="417" y="22"/>
                    </a:lnTo>
                    <a:lnTo>
                      <a:pt x="84" y="15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19" name="Freeform 207">
                <a:extLst>
                  <a:ext uri="{FF2B5EF4-FFF2-40B4-BE49-F238E27FC236}">
                    <a16:creationId xmlns:a16="http://schemas.microsoft.com/office/drawing/2014/main" id="{EAE103E4-1EFF-B34F-81CD-3F673B30CD96}"/>
                  </a:ext>
                </a:extLst>
              </p:cNvPr>
              <p:cNvSpPr>
                <a:spLocks noChangeAspect="1"/>
              </p:cNvSpPr>
              <p:nvPr/>
            </p:nvSpPr>
            <p:spPr bwMode="auto">
              <a:xfrm>
                <a:off x="3141" y="2762"/>
                <a:ext cx="187" cy="100"/>
              </a:xfrm>
              <a:custGeom>
                <a:avLst/>
                <a:gdLst>
                  <a:gd name="T0" fmla="*/ 0 w 372"/>
                  <a:gd name="T1" fmla="*/ 1 h 200"/>
                  <a:gd name="T2" fmla="*/ 1 w 372"/>
                  <a:gd name="T3" fmla="*/ 0 h 200"/>
                  <a:gd name="T4" fmla="*/ 1 w 372"/>
                  <a:gd name="T5" fmla="*/ 1 h 200"/>
                  <a:gd name="T6" fmla="*/ 0 w 372"/>
                  <a:gd name="T7" fmla="*/ 1 h 200"/>
                  <a:gd name="T8" fmla="*/ 0 w 372"/>
                  <a:gd name="T9" fmla="*/ 1 h 200"/>
                  <a:gd name="T10" fmla="*/ 0 60000 65536"/>
                  <a:gd name="T11" fmla="*/ 0 60000 65536"/>
                  <a:gd name="T12" fmla="*/ 0 60000 65536"/>
                  <a:gd name="T13" fmla="*/ 0 60000 65536"/>
                  <a:gd name="T14" fmla="*/ 0 60000 65536"/>
                  <a:gd name="T15" fmla="*/ 0 w 372"/>
                  <a:gd name="T16" fmla="*/ 0 h 200"/>
                  <a:gd name="T17" fmla="*/ 372 w 372"/>
                  <a:gd name="T18" fmla="*/ 200 h 200"/>
                </a:gdLst>
                <a:ahLst/>
                <a:cxnLst>
                  <a:cxn ang="T10">
                    <a:pos x="T0" y="T1"/>
                  </a:cxn>
                  <a:cxn ang="T11">
                    <a:pos x="T2" y="T3"/>
                  </a:cxn>
                  <a:cxn ang="T12">
                    <a:pos x="T4" y="T5"/>
                  </a:cxn>
                  <a:cxn ang="T13">
                    <a:pos x="T6" y="T7"/>
                  </a:cxn>
                  <a:cxn ang="T14">
                    <a:pos x="T8" y="T9"/>
                  </a:cxn>
                </a:cxnLst>
                <a:rect l="T15" t="T16" r="T17" b="T18"/>
                <a:pathLst>
                  <a:path w="372" h="200">
                    <a:moveTo>
                      <a:pt x="0" y="84"/>
                    </a:moveTo>
                    <a:lnTo>
                      <a:pt x="372" y="0"/>
                    </a:lnTo>
                    <a:lnTo>
                      <a:pt x="99" y="200"/>
                    </a:lnTo>
                    <a:lnTo>
                      <a:pt x="0" y="8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20" name="Freeform 208">
                <a:extLst>
                  <a:ext uri="{FF2B5EF4-FFF2-40B4-BE49-F238E27FC236}">
                    <a16:creationId xmlns:a16="http://schemas.microsoft.com/office/drawing/2014/main" id="{3D397143-7852-D24F-977D-026D7753B9E1}"/>
                  </a:ext>
                </a:extLst>
              </p:cNvPr>
              <p:cNvSpPr>
                <a:spLocks noChangeAspect="1"/>
              </p:cNvSpPr>
              <p:nvPr/>
            </p:nvSpPr>
            <p:spPr bwMode="auto">
              <a:xfrm>
                <a:off x="3221" y="2849"/>
                <a:ext cx="169" cy="141"/>
              </a:xfrm>
              <a:custGeom>
                <a:avLst/>
                <a:gdLst>
                  <a:gd name="T0" fmla="*/ 0 w 339"/>
                  <a:gd name="T1" fmla="*/ 1 h 281"/>
                  <a:gd name="T2" fmla="*/ 0 w 339"/>
                  <a:gd name="T3" fmla="*/ 0 h 281"/>
                  <a:gd name="T4" fmla="*/ 0 w 339"/>
                  <a:gd name="T5" fmla="*/ 1 h 281"/>
                  <a:gd name="T6" fmla="*/ 0 w 339"/>
                  <a:gd name="T7" fmla="*/ 1 h 281"/>
                  <a:gd name="T8" fmla="*/ 0 w 339"/>
                  <a:gd name="T9" fmla="*/ 1 h 281"/>
                  <a:gd name="T10" fmla="*/ 0 60000 65536"/>
                  <a:gd name="T11" fmla="*/ 0 60000 65536"/>
                  <a:gd name="T12" fmla="*/ 0 60000 65536"/>
                  <a:gd name="T13" fmla="*/ 0 60000 65536"/>
                  <a:gd name="T14" fmla="*/ 0 60000 65536"/>
                  <a:gd name="T15" fmla="*/ 0 w 339"/>
                  <a:gd name="T16" fmla="*/ 0 h 281"/>
                  <a:gd name="T17" fmla="*/ 339 w 339"/>
                  <a:gd name="T18" fmla="*/ 281 h 281"/>
                </a:gdLst>
                <a:ahLst/>
                <a:cxnLst>
                  <a:cxn ang="T10">
                    <a:pos x="T0" y="T1"/>
                  </a:cxn>
                  <a:cxn ang="T11">
                    <a:pos x="T2" y="T3"/>
                  </a:cxn>
                  <a:cxn ang="T12">
                    <a:pos x="T4" y="T5"/>
                  </a:cxn>
                  <a:cxn ang="T13">
                    <a:pos x="T6" y="T7"/>
                  </a:cxn>
                  <a:cxn ang="T14">
                    <a:pos x="T8" y="T9"/>
                  </a:cxn>
                </a:cxnLst>
                <a:rect l="T15" t="T16" r="T17" b="T18"/>
                <a:pathLst>
                  <a:path w="339" h="281">
                    <a:moveTo>
                      <a:pt x="0" y="131"/>
                    </a:moveTo>
                    <a:lnTo>
                      <a:pt x="339" y="0"/>
                    </a:lnTo>
                    <a:lnTo>
                      <a:pt x="116" y="281"/>
                    </a:lnTo>
                    <a:lnTo>
                      <a:pt x="0" y="1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sp>
        <p:nvSpPr>
          <p:cNvPr id="17433" name="AutoShape 209">
            <a:extLst>
              <a:ext uri="{FF2B5EF4-FFF2-40B4-BE49-F238E27FC236}">
                <a16:creationId xmlns:a16="http://schemas.microsoft.com/office/drawing/2014/main" id="{ECD2DEAF-7E10-0246-A270-FE71B71D68A7}"/>
              </a:ext>
            </a:extLst>
          </p:cNvPr>
          <p:cNvSpPr>
            <a:spLocks/>
          </p:cNvSpPr>
          <p:nvPr/>
        </p:nvSpPr>
        <p:spPr bwMode="auto">
          <a:xfrm>
            <a:off x="2533650" y="1346200"/>
            <a:ext cx="533400" cy="2667000"/>
          </a:xfrm>
          <a:prstGeom prst="leftBrace">
            <a:avLst>
              <a:gd name="adj1" fmla="val 100556"/>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tr-TR" altLang="tr-TR" sz="1800">
              <a:latin typeface="Arial" panose="020B0604020202020204" pitchFamily="34" charset="0"/>
            </a:endParaRPr>
          </a:p>
        </p:txBody>
      </p:sp>
      <p:sp>
        <p:nvSpPr>
          <p:cNvPr id="17434" name="AutoShape 210">
            <a:extLst>
              <a:ext uri="{FF2B5EF4-FFF2-40B4-BE49-F238E27FC236}">
                <a16:creationId xmlns:a16="http://schemas.microsoft.com/office/drawing/2014/main" id="{A42030EF-AC5D-6E43-8285-805233C547F0}"/>
              </a:ext>
            </a:extLst>
          </p:cNvPr>
          <p:cNvSpPr>
            <a:spLocks/>
          </p:cNvSpPr>
          <p:nvPr/>
        </p:nvSpPr>
        <p:spPr bwMode="auto">
          <a:xfrm>
            <a:off x="5743575" y="1241425"/>
            <a:ext cx="533400" cy="2667000"/>
          </a:xfrm>
          <a:prstGeom prst="lef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tr-TR" altLang="tr-TR" sz="1800">
              <a:latin typeface="Arial" panose="020B0604020202020204" pitchFamily="34" charset="0"/>
            </a:endParaRPr>
          </a:p>
        </p:txBody>
      </p:sp>
      <p:sp>
        <p:nvSpPr>
          <p:cNvPr id="120019" name="Text Box 211">
            <a:extLst>
              <a:ext uri="{FF2B5EF4-FFF2-40B4-BE49-F238E27FC236}">
                <a16:creationId xmlns:a16="http://schemas.microsoft.com/office/drawing/2014/main" id="{6902C84E-E65E-0A46-A2D3-2C459FD9ABB4}"/>
              </a:ext>
            </a:extLst>
          </p:cNvPr>
          <p:cNvSpPr txBox="1">
            <a:spLocks noChangeArrowheads="1"/>
          </p:cNvSpPr>
          <p:nvPr/>
        </p:nvSpPr>
        <p:spPr bwMode="auto">
          <a:xfrm>
            <a:off x="1495426" y="2209800"/>
            <a:ext cx="1323975"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tr-TR" altLang="tr-TR" sz="2400" b="1">
                <a:latin typeface="Times New Roman" panose="02020603050405020304" pitchFamily="18" charset="0"/>
              </a:rPr>
              <a:t>Interest Earning Assets</a:t>
            </a:r>
          </a:p>
          <a:p>
            <a:pPr algn="ctr" eaLnBrk="1" hangingPunct="1">
              <a:spcBef>
                <a:spcPct val="0"/>
              </a:spcBef>
              <a:buFontTx/>
              <a:buNone/>
            </a:pPr>
            <a:r>
              <a:rPr lang="tr-TR" altLang="tr-TR" sz="2400" b="1">
                <a:latin typeface="Times New Roman" panose="02020603050405020304" pitchFamily="18" charset="0"/>
              </a:rPr>
              <a:t>(IEA)</a:t>
            </a:r>
            <a:endParaRPr lang="en-US" altLang="tr-TR" sz="1800" b="1">
              <a:latin typeface="Times New Roman" panose="02020603050405020304" pitchFamily="18" charset="0"/>
            </a:endParaRPr>
          </a:p>
        </p:txBody>
      </p:sp>
      <p:sp>
        <p:nvSpPr>
          <p:cNvPr id="120020" name="Text Box 212">
            <a:extLst>
              <a:ext uri="{FF2B5EF4-FFF2-40B4-BE49-F238E27FC236}">
                <a16:creationId xmlns:a16="http://schemas.microsoft.com/office/drawing/2014/main" id="{C971AC41-8A78-5048-B9CB-CF59228B958D}"/>
              </a:ext>
            </a:extLst>
          </p:cNvPr>
          <p:cNvSpPr txBox="1">
            <a:spLocks noChangeArrowheads="1"/>
          </p:cNvSpPr>
          <p:nvPr/>
        </p:nvSpPr>
        <p:spPr bwMode="auto">
          <a:xfrm>
            <a:off x="4419601" y="2057400"/>
            <a:ext cx="1770063"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tr-TR" altLang="tr-TR" sz="2400" b="1">
                <a:latin typeface="Times New Roman" panose="02020603050405020304" pitchFamily="18" charset="0"/>
              </a:rPr>
              <a:t>Interest Bearing Liabilities</a:t>
            </a:r>
          </a:p>
          <a:p>
            <a:pPr algn="ctr" eaLnBrk="1" hangingPunct="1">
              <a:spcBef>
                <a:spcPct val="0"/>
              </a:spcBef>
              <a:buFontTx/>
              <a:buNone/>
            </a:pPr>
            <a:r>
              <a:rPr lang="tr-TR" altLang="tr-TR" sz="2400" b="1">
                <a:latin typeface="Times New Roman" panose="02020603050405020304" pitchFamily="18" charset="0"/>
              </a:rPr>
              <a:t>(IBL)</a:t>
            </a:r>
            <a:endParaRPr lang="en-US" altLang="tr-TR" sz="1800" b="1">
              <a:latin typeface="Times New Roman" panose="02020603050405020304" pitchFamily="18" charset="0"/>
            </a:endParaRPr>
          </a:p>
        </p:txBody>
      </p:sp>
      <p:sp>
        <p:nvSpPr>
          <p:cNvPr id="120021" name="Text Box 213">
            <a:extLst>
              <a:ext uri="{FF2B5EF4-FFF2-40B4-BE49-F238E27FC236}">
                <a16:creationId xmlns:a16="http://schemas.microsoft.com/office/drawing/2014/main" id="{8DA36E5F-0390-4D4A-AA0E-918BBC543C81}"/>
              </a:ext>
            </a:extLst>
          </p:cNvPr>
          <p:cNvSpPr txBox="1">
            <a:spLocks noChangeArrowheads="1"/>
          </p:cNvSpPr>
          <p:nvPr/>
        </p:nvSpPr>
        <p:spPr bwMode="auto">
          <a:xfrm>
            <a:off x="1962151" y="4657726"/>
            <a:ext cx="10191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tr-TR" altLang="tr-TR" sz="1800" b="1">
                <a:latin typeface="Times New Roman" panose="02020603050405020304" pitchFamily="18" charset="0"/>
              </a:rPr>
              <a:t>NON</a:t>
            </a:r>
          </a:p>
          <a:p>
            <a:pPr algn="ctr" eaLnBrk="1" hangingPunct="1">
              <a:spcBef>
                <a:spcPct val="0"/>
              </a:spcBef>
              <a:buFontTx/>
              <a:buNone/>
            </a:pPr>
            <a:r>
              <a:rPr lang="tr-TR" altLang="tr-TR" sz="1800" b="1">
                <a:latin typeface="Times New Roman" panose="02020603050405020304" pitchFamily="18" charset="0"/>
              </a:rPr>
              <a:t>IEA</a:t>
            </a:r>
            <a:endParaRPr lang="en-US" altLang="tr-TR" sz="1800" b="1">
              <a:latin typeface="Times New Roman" panose="02020603050405020304" pitchFamily="18" charset="0"/>
            </a:endParaRPr>
          </a:p>
        </p:txBody>
      </p:sp>
      <p:sp>
        <p:nvSpPr>
          <p:cNvPr id="120022" name="Text Box 214">
            <a:extLst>
              <a:ext uri="{FF2B5EF4-FFF2-40B4-BE49-F238E27FC236}">
                <a16:creationId xmlns:a16="http://schemas.microsoft.com/office/drawing/2014/main" id="{12D4E1DD-EE5A-3C45-8331-B49F2053B943}"/>
              </a:ext>
            </a:extLst>
          </p:cNvPr>
          <p:cNvSpPr txBox="1">
            <a:spLocks noChangeArrowheads="1"/>
          </p:cNvSpPr>
          <p:nvPr/>
        </p:nvSpPr>
        <p:spPr bwMode="auto">
          <a:xfrm>
            <a:off x="4976814" y="4103688"/>
            <a:ext cx="10191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tr-TR" sz="1800" b="1">
                <a:latin typeface="Times New Roman" panose="02020603050405020304" pitchFamily="18" charset="0"/>
              </a:rPr>
              <a:t>NON</a:t>
            </a:r>
            <a:br>
              <a:rPr lang="en-US" altLang="tr-TR" sz="1800" b="1">
                <a:latin typeface="Times New Roman" panose="02020603050405020304" pitchFamily="18" charset="0"/>
              </a:rPr>
            </a:br>
            <a:r>
              <a:rPr lang="en-US" altLang="tr-TR" sz="1800" b="1">
                <a:latin typeface="Times New Roman" panose="02020603050405020304" pitchFamily="18" charset="0"/>
              </a:rPr>
              <a:t>IBL</a:t>
            </a:r>
          </a:p>
        </p:txBody>
      </p:sp>
      <p:sp>
        <p:nvSpPr>
          <p:cNvPr id="120023" name="Text Box 215">
            <a:extLst>
              <a:ext uri="{FF2B5EF4-FFF2-40B4-BE49-F238E27FC236}">
                <a16:creationId xmlns:a16="http://schemas.microsoft.com/office/drawing/2014/main" id="{6ED08BD1-125F-204F-9AB3-3FFD16B7C6E8}"/>
              </a:ext>
            </a:extLst>
          </p:cNvPr>
          <p:cNvSpPr txBox="1">
            <a:spLocks noChangeArrowheads="1"/>
          </p:cNvSpPr>
          <p:nvPr/>
        </p:nvSpPr>
        <p:spPr bwMode="auto">
          <a:xfrm>
            <a:off x="4527550" y="5334000"/>
            <a:ext cx="121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tr-TR" altLang="tr-TR" sz="1200" i="1">
                <a:solidFill>
                  <a:schemeClr val="bg1"/>
                </a:solidFill>
                <a:latin typeface="Times New Roman" panose="02020603050405020304" pitchFamily="18" charset="0"/>
              </a:rPr>
              <a:t>Share Holders</a:t>
            </a:r>
            <a:r>
              <a:rPr lang="tr-TR" altLang="en-US" sz="1200" i="1">
                <a:solidFill>
                  <a:schemeClr val="bg1"/>
                </a:solidFill>
                <a:latin typeface="Times New Roman" panose="02020603050405020304" pitchFamily="18" charset="0"/>
              </a:rPr>
              <a:t>’</a:t>
            </a:r>
            <a:r>
              <a:rPr lang="tr-TR" altLang="tr-TR" sz="1200" i="1">
                <a:solidFill>
                  <a:schemeClr val="bg1"/>
                </a:solidFill>
                <a:latin typeface="Times New Roman" panose="02020603050405020304" pitchFamily="18" charset="0"/>
              </a:rPr>
              <a:t> Equity</a:t>
            </a:r>
            <a:endParaRPr lang="en-US" altLang="tr-TR" sz="1200" i="1">
              <a:solidFill>
                <a:schemeClr val="bg1"/>
              </a:solidFill>
              <a:latin typeface="Times New Roman" panose="02020603050405020304" pitchFamily="18" charset="0"/>
            </a:endParaRPr>
          </a:p>
        </p:txBody>
      </p:sp>
      <p:grpSp>
        <p:nvGrpSpPr>
          <p:cNvPr id="17440" name="Group 216">
            <a:extLst>
              <a:ext uri="{FF2B5EF4-FFF2-40B4-BE49-F238E27FC236}">
                <a16:creationId xmlns:a16="http://schemas.microsoft.com/office/drawing/2014/main" id="{D78DA6D3-5C9B-314F-A171-9C5B7BF8726D}"/>
              </a:ext>
            </a:extLst>
          </p:cNvPr>
          <p:cNvGrpSpPr>
            <a:grpSpLocks/>
          </p:cNvGrpSpPr>
          <p:nvPr/>
        </p:nvGrpSpPr>
        <p:grpSpPr bwMode="auto">
          <a:xfrm>
            <a:off x="2362200" y="6029325"/>
            <a:ext cx="1981200" cy="76200"/>
            <a:chOff x="528" y="3696"/>
            <a:chExt cx="1248" cy="48"/>
          </a:xfrm>
        </p:grpSpPr>
        <p:sp>
          <p:nvSpPr>
            <p:cNvPr id="17602" name="Line 217">
              <a:extLst>
                <a:ext uri="{FF2B5EF4-FFF2-40B4-BE49-F238E27FC236}">
                  <a16:creationId xmlns:a16="http://schemas.microsoft.com/office/drawing/2014/main" id="{B02FA1C5-4C72-1A4C-A26F-423291CB5B15}"/>
                </a:ext>
              </a:extLst>
            </p:cNvPr>
            <p:cNvSpPr>
              <a:spLocks noChangeShapeType="1"/>
            </p:cNvSpPr>
            <p:nvPr/>
          </p:nvSpPr>
          <p:spPr bwMode="auto">
            <a:xfrm>
              <a:off x="528" y="3696"/>
              <a:ext cx="1248" cy="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7603" name="Line 218">
              <a:extLst>
                <a:ext uri="{FF2B5EF4-FFF2-40B4-BE49-F238E27FC236}">
                  <a16:creationId xmlns:a16="http://schemas.microsoft.com/office/drawing/2014/main" id="{E308DCEC-42D3-D848-A747-548267B54A20}"/>
                </a:ext>
              </a:extLst>
            </p:cNvPr>
            <p:cNvSpPr>
              <a:spLocks noChangeShapeType="1"/>
            </p:cNvSpPr>
            <p:nvPr/>
          </p:nvSpPr>
          <p:spPr bwMode="auto">
            <a:xfrm>
              <a:off x="528" y="3744"/>
              <a:ext cx="1248" cy="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1" name="Group 219">
            <a:extLst>
              <a:ext uri="{FF2B5EF4-FFF2-40B4-BE49-F238E27FC236}">
                <a16:creationId xmlns:a16="http://schemas.microsoft.com/office/drawing/2014/main" id="{89F05F45-1FCE-834E-A7DF-110E0060AE6D}"/>
              </a:ext>
            </a:extLst>
          </p:cNvPr>
          <p:cNvGrpSpPr>
            <a:grpSpLocks/>
          </p:cNvGrpSpPr>
          <p:nvPr/>
        </p:nvGrpSpPr>
        <p:grpSpPr bwMode="auto">
          <a:xfrm>
            <a:off x="4648201" y="6029325"/>
            <a:ext cx="2447925" cy="76200"/>
            <a:chOff x="1968" y="3696"/>
            <a:chExt cx="1248" cy="48"/>
          </a:xfrm>
        </p:grpSpPr>
        <p:sp>
          <p:nvSpPr>
            <p:cNvPr id="17600" name="Line 220">
              <a:extLst>
                <a:ext uri="{FF2B5EF4-FFF2-40B4-BE49-F238E27FC236}">
                  <a16:creationId xmlns:a16="http://schemas.microsoft.com/office/drawing/2014/main" id="{4B885CF6-4CC7-7945-A2A1-B689D70D6D16}"/>
                </a:ext>
              </a:extLst>
            </p:cNvPr>
            <p:cNvSpPr>
              <a:spLocks noChangeShapeType="1"/>
            </p:cNvSpPr>
            <p:nvPr/>
          </p:nvSpPr>
          <p:spPr bwMode="auto">
            <a:xfrm>
              <a:off x="1968" y="3696"/>
              <a:ext cx="1248" cy="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7601" name="Line 221">
              <a:extLst>
                <a:ext uri="{FF2B5EF4-FFF2-40B4-BE49-F238E27FC236}">
                  <a16:creationId xmlns:a16="http://schemas.microsoft.com/office/drawing/2014/main" id="{6137C580-68CF-B14F-B687-1C3A12182099}"/>
                </a:ext>
              </a:extLst>
            </p:cNvPr>
            <p:cNvSpPr>
              <a:spLocks noChangeShapeType="1"/>
            </p:cNvSpPr>
            <p:nvPr/>
          </p:nvSpPr>
          <p:spPr bwMode="auto">
            <a:xfrm>
              <a:off x="1968" y="3744"/>
              <a:ext cx="1248" cy="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20030" name="Text Box 222">
            <a:extLst>
              <a:ext uri="{FF2B5EF4-FFF2-40B4-BE49-F238E27FC236}">
                <a16:creationId xmlns:a16="http://schemas.microsoft.com/office/drawing/2014/main" id="{59EE2F92-C750-FD44-9BEE-415ABC34C369}"/>
              </a:ext>
            </a:extLst>
          </p:cNvPr>
          <p:cNvSpPr txBox="1">
            <a:spLocks noChangeArrowheads="1"/>
          </p:cNvSpPr>
          <p:nvPr/>
        </p:nvSpPr>
        <p:spPr bwMode="auto">
          <a:xfrm>
            <a:off x="2206626" y="6137275"/>
            <a:ext cx="14779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tr-TR" altLang="tr-TR" sz="2000" b="1">
                <a:latin typeface="Times New Roman" panose="02020603050405020304" pitchFamily="18" charset="0"/>
              </a:rPr>
              <a:t>Total Assets</a:t>
            </a:r>
            <a:endParaRPr lang="en-US" altLang="tr-TR" sz="2000" b="1">
              <a:latin typeface="Times New Roman" panose="02020603050405020304" pitchFamily="18" charset="0"/>
            </a:endParaRPr>
          </a:p>
        </p:txBody>
      </p:sp>
      <p:sp>
        <p:nvSpPr>
          <p:cNvPr id="120031" name="Text Box 223">
            <a:extLst>
              <a:ext uri="{FF2B5EF4-FFF2-40B4-BE49-F238E27FC236}">
                <a16:creationId xmlns:a16="http://schemas.microsoft.com/office/drawing/2014/main" id="{A697CA35-A854-6D40-956F-D3334CC19D61}"/>
              </a:ext>
            </a:extLst>
          </p:cNvPr>
          <p:cNvSpPr txBox="1">
            <a:spLocks noChangeArrowheads="1"/>
          </p:cNvSpPr>
          <p:nvPr/>
        </p:nvSpPr>
        <p:spPr bwMode="auto">
          <a:xfrm>
            <a:off x="4818064" y="6059488"/>
            <a:ext cx="27654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tr-TR" altLang="tr-TR" sz="2000" b="1">
                <a:latin typeface="Times New Roman" panose="02020603050405020304" pitchFamily="18" charset="0"/>
              </a:rPr>
              <a:t>Total Liabilities+SHEQ</a:t>
            </a:r>
            <a:endParaRPr lang="en-US" altLang="tr-TR" sz="2000" b="1">
              <a:latin typeface="Times New Roman" panose="02020603050405020304" pitchFamily="18" charset="0"/>
            </a:endParaRPr>
          </a:p>
        </p:txBody>
      </p:sp>
      <p:sp>
        <p:nvSpPr>
          <p:cNvPr id="120032" name="Text Box 224">
            <a:extLst>
              <a:ext uri="{FF2B5EF4-FFF2-40B4-BE49-F238E27FC236}">
                <a16:creationId xmlns:a16="http://schemas.microsoft.com/office/drawing/2014/main" id="{EB763A65-56F9-2F41-B254-7CB1090D1E7F}"/>
              </a:ext>
            </a:extLst>
          </p:cNvPr>
          <p:cNvSpPr txBox="1">
            <a:spLocks noChangeArrowheads="1"/>
          </p:cNvSpPr>
          <p:nvPr/>
        </p:nvSpPr>
        <p:spPr bwMode="auto">
          <a:xfrm>
            <a:off x="4289426" y="6019800"/>
            <a:ext cx="41592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tr-TR" altLang="tr-TR" b="1">
                <a:solidFill>
                  <a:schemeClr val="bg1"/>
                </a:solidFill>
                <a:latin typeface="Times New Roman" panose="02020603050405020304" pitchFamily="18" charset="0"/>
              </a:rPr>
              <a:t>=</a:t>
            </a:r>
            <a:endParaRPr lang="en-US" altLang="tr-TR" b="1">
              <a:solidFill>
                <a:schemeClr val="bg1"/>
              </a:solidFill>
              <a:latin typeface="Times New Roman" panose="02020603050405020304" pitchFamily="18" charset="0"/>
            </a:endParaRPr>
          </a:p>
        </p:txBody>
      </p:sp>
      <p:sp>
        <p:nvSpPr>
          <p:cNvPr id="17445" name="Freeform 225">
            <a:extLst>
              <a:ext uri="{FF2B5EF4-FFF2-40B4-BE49-F238E27FC236}">
                <a16:creationId xmlns:a16="http://schemas.microsoft.com/office/drawing/2014/main" id="{81C0D8AA-614D-E440-A99A-195A4A686EAA}"/>
              </a:ext>
            </a:extLst>
          </p:cNvPr>
          <p:cNvSpPr>
            <a:spLocks/>
          </p:cNvSpPr>
          <p:nvPr/>
        </p:nvSpPr>
        <p:spPr bwMode="auto">
          <a:xfrm>
            <a:off x="3054350" y="1538289"/>
            <a:ext cx="812800" cy="161925"/>
          </a:xfrm>
          <a:custGeom>
            <a:avLst/>
            <a:gdLst>
              <a:gd name="T0" fmla="*/ 0 w 2046"/>
              <a:gd name="T1" fmla="*/ 2147483646 h 409"/>
              <a:gd name="T2" fmla="*/ 2147483646 w 2046"/>
              <a:gd name="T3" fmla="*/ 2147483646 h 409"/>
              <a:gd name="T4" fmla="*/ 2147483646 w 2046"/>
              <a:gd name="T5" fmla="*/ 2147483646 h 409"/>
              <a:gd name="T6" fmla="*/ 2147483646 w 2046"/>
              <a:gd name="T7" fmla="*/ 2147483646 h 409"/>
              <a:gd name="T8" fmla="*/ 2147483646 w 2046"/>
              <a:gd name="T9" fmla="*/ 2147483646 h 409"/>
              <a:gd name="T10" fmla="*/ 2147483646 w 2046"/>
              <a:gd name="T11" fmla="*/ 2147483646 h 409"/>
              <a:gd name="T12" fmla="*/ 2147483646 w 2046"/>
              <a:gd name="T13" fmla="*/ 2147483646 h 409"/>
              <a:gd name="T14" fmla="*/ 2147483646 w 2046"/>
              <a:gd name="T15" fmla="*/ 2147483646 h 409"/>
              <a:gd name="T16" fmla="*/ 2147483646 w 2046"/>
              <a:gd name="T17" fmla="*/ 2147483646 h 409"/>
              <a:gd name="T18" fmla="*/ 2147483646 w 2046"/>
              <a:gd name="T19" fmla="*/ 2147483646 h 409"/>
              <a:gd name="T20" fmla="*/ 2147483646 w 2046"/>
              <a:gd name="T21" fmla="*/ 2147483646 h 409"/>
              <a:gd name="T22" fmla="*/ 2147483646 w 2046"/>
              <a:gd name="T23" fmla="*/ 2147483646 h 409"/>
              <a:gd name="T24" fmla="*/ 2147483646 w 2046"/>
              <a:gd name="T25" fmla="*/ 2147483646 h 409"/>
              <a:gd name="T26" fmla="*/ 2147483646 w 2046"/>
              <a:gd name="T27" fmla="*/ 2147483646 h 409"/>
              <a:gd name="T28" fmla="*/ 2147483646 w 2046"/>
              <a:gd name="T29" fmla="*/ 2147483646 h 409"/>
              <a:gd name="T30" fmla="*/ 2147483646 w 2046"/>
              <a:gd name="T31" fmla="*/ 2147483646 h 409"/>
              <a:gd name="T32" fmla="*/ 2147483646 w 2046"/>
              <a:gd name="T33" fmla="*/ 2147483646 h 409"/>
              <a:gd name="T34" fmla="*/ 2147483646 w 2046"/>
              <a:gd name="T35" fmla="*/ 2147483646 h 409"/>
              <a:gd name="T36" fmla="*/ 2147483646 w 2046"/>
              <a:gd name="T37" fmla="*/ 2147483646 h 409"/>
              <a:gd name="T38" fmla="*/ 2147483646 w 2046"/>
              <a:gd name="T39" fmla="*/ 2147483646 h 409"/>
              <a:gd name="T40" fmla="*/ 2147483646 w 2046"/>
              <a:gd name="T41" fmla="*/ 2147483646 h 409"/>
              <a:gd name="T42" fmla="*/ 2147483646 w 2046"/>
              <a:gd name="T43" fmla="*/ 2147483646 h 409"/>
              <a:gd name="T44" fmla="*/ 2147483646 w 2046"/>
              <a:gd name="T45" fmla="*/ 2147483646 h 409"/>
              <a:gd name="T46" fmla="*/ 2147483646 w 2046"/>
              <a:gd name="T47" fmla="*/ 2147483646 h 409"/>
              <a:gd name="T48" fmla="*/ 2147483646 w 2046"/>
              <a:gd name="T49" fmla="*/ 2147483646 h 409"/>
              <a:gd name="T50" fmla="*/ 2147483646 w 2046"/>
              <a:gd name="T51" fmla="*/ 2147483646 h 409"/>
              <a:gd name="T52" fmla="*/ 2147483646 w 2046"/>
              <a:gd name="T53" fmla="*/ 2147483646 h 409"/>
              <a:gd name="T54" fmla="*/ 2147483646 w 2046"/>
              <a:gd name="T55" fmla="*/ 0 h 409"/>
              <a:gd name="T56" fmla="*/ 2147483646 w 2046"/>
              <a:gd name="T57" fmla="*/ 2147483646 h 409"/>
              <a:gd name="T58" fmla="*/ 2147483646 w 2046"/>
              <a:gd name="T59" fmla="*/ 2147483646 h 409"/>
              <a:gd name="T60" fmla="*/ 2147483646 w 2046"/>
              <a:gd name="T61" fmla="*/ 2147483646 h 409"/>
              <a:gd name="T62" fmla="*/ 2147483646 w 2046"/>
              <a:gd name="T63" fmla="*/ 2147483646 h 409"/>
              <a:gd name="T64" fmla="*/ 2147483646 w 2046"/>
              <a:gd name="T65" fmla="*/ 2147483646 h 409"/>
              <a:gd name="T66" fmla="*/ 2147483646 w 2046"/>
              <a:gd name="T67" fmla="*/ 2147483646 h 409"/>
              <a:gd name="T68" fmla="*/ 2147483646 w 2046"/>
              <a:gd name="T69" fmla="*/ 2147483646 h 409"/>
              <a:gd name="T70" fmla="*/ 2147483646 w 2046"/>
              <a:gd name="T71" fmla="*/ 2147483646 h 409"/>
              <a:gd name="T72" fmla="*/ 2147483646 w 2046"/>
              <a:gd name="T73" fmla="*/ 2147483646 h 409"/>
              <a:gd name="T74" fmla="*/ 2147483646 w 2046"/>
              <a:gd name="T75" fmla="*/ 2147483646 h 409"/>
              <a:gd name="T76" fmla="*/ 2147483646 w 2046"/>
              <a:gd name="T77" fmla="*/ 2147483646 h 409"/>
              <a:gd name="T78" fmla="*/ 2147483646 w 2046"/>
              <a:gd name="T79" fmla="*/ 2147483646 h 409"/>
              <a:gd name="T80" fmla="*/ 2147483646 w 2046"/>
              <a:gd name="T81" fmla="*/ 2147483646 h 409"/>
              <a:gd name="T82" fmla="*/ 2147483646 w 2046"/>
              <a:gd name="T83" fmla="*/ 2147483646 h 409"/>
              <a:gd name="T84" fmla="*/ 0 w 2046"/>
              <a:gd name="T85" fmla="*/ 2147483646 h 409"/>
              <a:gd name="T86" fmla="*/ 0 w 2046"/>
              <a:gd name="T87" fmla="*/ 2147483646 h 40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046"/>
              <a:gd name="T133" fmla="*/ 0 h 409"/>
              <a:gd name="T134" fmla="*/ 2046 w 2046"/>
              <a:gd name="T135" fmla="*/ 409 h 409"/>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046" h="409">
                <a:moveTo>
                  <a:pt x="0" y="116"/>
                </a:moveTo>
                <a:lnTo>
                  <a:pt x="15" y="258"/>
                </a:lnTo>
                <a:lnTo>
                  <a:pt x="100" y="358"/>
                </a:lnTo>
                <a:lnTo>
                  <a:pt x="227" y="409"/>
                </a:lnTo>
                <a:lnTo>
                  <a:pt x="377" y="401"/>
                </a:lnTo>
                <a:lnTo>
                  <a:pt x="477" y="354"/>
                </a:lnTo>
                <a:lnTo>
                  <a:pt x="608" y="205"/>
                </a:lnTo>
                <a:lnTo>
                  <a:pt x="685" y="281"/>
                </a:lnTo>
                <a:lnTo>
                  <a:pt x="794" y="324"/>
                </a:lnTo>
                <a:lnTo>
                  <a:pt x="878" y="312"/>
                </a:lnTo>
                <a:lnTo>
                  <a:pt x="997" y="262"/>
                </a:lnTo>
                <a:lnTo>
                  <a:pt x="1095" y="169"/>
                </a:lnTo>
                <a:lnTo>
                  <a:pt x="1186" y="154"/>
                </a:lnTo>
                <a:lnTo>
                  <a:pt x="1256" y="174"/>
                </a:lnTo>
                <a:lnTo>
                  <a:pt x="1329" y="231"/>
                </a:lnTo>
                <a:lnTo>
                  <a:pt x="1349" y="278"/>
                </a:lnTo>
                <a:lnTo>
                  <a:pt x="1464" y="212"/>
                </a:lnTo>
                <a:lnTo>
                  <a:pt x="1576" y="212"/>
                </a:lnTo>
                <a:lnTo>
                  <a:pt x="1653" y="239"/>
                </a:lnTo>
                <a:lnTo>
                  <a:pt x="1723" y="293"/>
                </a:lnTo>
                <a:lnTo>
                  <a:pt x="1780" y="239"/>
                </a:lnTo>
                <a:lnTo>
                  <a:pt x="1854" y="216"/>
                </a:lnTo>
                <a:lnTo>
                  <a:pt x="1943" y="223"/>
                </a:lnTo>
                <a:lnTo>
                  <a:pt x="2046" y="250"/>
                </a:lnTo>
                <a:lnTo>
                  <a:pt x="1965" y="138"/>
                </a:lnTo>
                <a:lnTo>
                  <a:pt x="1846" y="50"/>
                </a:lnTo>
                <a:lnTo>
                  <a:pt x="1676" y="7"/>
                </a:lnTo>
                <a:lnTo>
                  <a:pt x="1569" y="0"/>
                </a:lnTo>
                <a:lnTo>
                  <a:pt x="1426" y="46"/>
                </a:lnTo>
                <a:lnTo>
                  <a:pt x="1325" y="85"/>
                </a:lnTo>
                <a:lnTo>
                  <a:pt x="1244" y="23"/>
                </a:lnTo>
                <a:lnTo>
                  <a:pt x="1144" y="16"/>
                </a:lnTo>
                <a:lnTo>
                  <a:pt x="1051" y="42"/>
                </a:lnTo>
                <a:lnTo>
                  <a:pt x="994" y="112"/>
                </a:lnTo>
                <a:lnTo>
                  <a:pt x="859" y="178"/>
                </a:lnTo>
                <a:lnTo>
                  <a:pt x="770" y="178"/>
                </a:lnTo>
                <a:lnTo>
                  <a:pt x="643" y="100"/>
                </a:lnTo>
                <a:lnTo>
                  <a:pt x="605" y="50"/>
                </a:lnTo>
                <a:lnTo>
                  <a:pt x="547" y="150"/>
                </a:lnTo>
                <a:lnTo>
                  <a:pt x="392" y="258"/>
                </a:lnTo>
                <a:lnTo>
                  <a:pt x="254" y="270"/>
                </a:lnTo>
                <a:lnTo>
                  <a:pt x="134" y="220"/>
                </a:lnTo>
                <a:lnTo>
                  <a:pt x="0" y="116"/>
                </a:lnTo>
                <a:close/>
              </a:path>
            </a:pathLst>
          </a:custGeom>
          <a:solidFill>
            <a:srgbClr val="66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46" name="Freeform 226">
            <a:extLst>
              <a:ext uri="{FF2B5EF4-FFF2-40B4-BE49-F238E27FC236}">
                <a16:creationId xmlns:a16="http://schemas.microsoft.com/office/drawing/2014/main" id="{BACAEA8A-EE62-744A-94D4-1C5C876F0780}"/>
              </a:ext>
            </a:extLst>
          </p:cNvPr>
          <p:cNvSpPr>
            <a:spLocks/>
          </p:cNvSpPr>
          <p:nvPr/>
        </p:nvSpPr>
        <p:spPr bwMode="auto">
          <a:xfrm>
            <a:off x="3554414" y="1657351"/>
            <a:ext cx="382587" cy="492125"/>
          </a:xfrm>
          <a:custGeom>
            <a:avLst/>
            <a:gdLst>
              <a:gd name="T0" fmla="*/ 0 w 963"/>
              <a:gd name="T1" fmla="*/ 2147483646 h 1240"/>
              <a:gd name="T2" fmla="*/ 2147483646 w 963"/>
              <a:gd name="T3" fmla="*/ 0 h 1240"/>
              <a:gd name="T4" fmla="*/ 2147483646 w 963"/>
              <a:gd name="T5" fmla="*/ 2147483646 h 1240"/>
              <a:gd name="T6" fmla="*/ 2147483646 w 963"/>
              <a:gd name="T7" fmla="*/ 2147483646 h 1240"/>
              <a:gd name="T8" fmla="*/ 2147483646 w 963"/>
              <a:gd name="T9" fmla="*/ 2147483646 h 1240"/>
              <a:gd name="T10" fmla="*/ 2147483646 w 963"/>
              <a:gd name="T11" fmla="*/ 2147483646 h 1240"/>
              <a:gd name="T12" fmla="*/ 2147483646 w 963"/>
              <a:gd name="T13" fmla="*/ 2147483646 h 1240"/>
              <a:gd name="T14" fmla="*/ 2147483646 w 963"/>
              <a:gd name="T15" fmla="*/ 2147483646 h 1240"/>
              <a:gd name="T16" fmla="*/ 2147483646 w 963"/>
              <a:gd name="T17" fmla="*/ 2147483646 h 1240"/>
              <a:gd name="T18" fmla="*/ 2147483646 w 963"/>
              <a:gd name="T19" fmla="*/ 2147483646 h 1240"/>
              <a:gd name="T20" fmla="*/ 2147483646 w 963"/>
              <a:gd name="T21" fmla="*/ 2147483646 h 1240"/>
              <a:gd name="T22" fmla="*/ 2147483646 w 963"/>
              <a:gd name="T23" fmla="*/ 2147483646 h 1240"/>
              <a:gd name="T24" fmla="*/ 0 w 963"/>
              <a:gd name="T25" fmla="*/ 2147483646 h 1240"/>
              <a:gd name="T26" fmla="*/ 0 w 963"/>
              <a:gd name="T27" fmla="*/ 2147483646 h 124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963"/>
              <a:gd name="T43" fmla="*/ 0 h 1240"/>
              <a:gd name="T44" fmla="*/ 963 w 963"/>
              <a:gd name="T45" fmla="*/ 1240 h 124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963" h="1240">
                <a:moveTo>
                  <a:pt x="0" y="1240"/>
                </a:moveTo>
                <a:lnTo>
                  <a:pt x="51" y="0"/>
                </a:lnTo>
                <a:lnTo>
                  <a:pt x="130" y="8"/>
                </a:lnTo>
                <a:lnTo>
                  <a:pt x="260" y="1189"/>
                </a:lnTo>
                <a:lnTo>
                  <a:pt x="382" y="1189"/>
                </a:lnTo>
                <a:lnTo>
                  <a:pt x="403" y="4"/>
                </a:lnTo>
                <a:lnTo>
                  <a:pt x="482" y="8"/>
                </a:lnTo>
                <a:lnTo>
                  <a:pt x="607" y="1157"/>
                </a:lnTo>
                <a:lnTo>
                  <a:pt x="714" y="1169"/>
                </a:lnTo>
                <a:lnTo>
                  <a:pt x="765" y="8"/>
                </a:lnTo>
                <a:lnTo>
                  <a:pt x="856" y="12"/>
                </a:lnTo>
                <a:lnTo>
                  <a:pt x="963" y="1240"/>
                </a:lnTo>
                <a:lnTo>
                  <a:pt x="0" y="1240"/>
                </a:lnTo>
                <a:close/>
              </a:path>
            </a:pathLst>
          </a:custGeom>
          <a:solidFill>
            <a:srgbClr val="FF828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47" name="Freeform 227">
            <a:extLst>
              <a:ext uri="{FF2B5EF4-FFF2-40B4-BE49-F238E27FC236}">
                <a16:creationId xmlns:a16="http://schemas.microsoft.com/office/drawing/2014/main" id="{DB807202-F459-3941-91F2-877BCB0550CC}"/>
              </a:ext>
            </a:extLst>
          </p:cNvPr>
          <p:cNvSpPr>
            <a:spLocks/>
          </p:cNvSpPr>
          <p:nvPr/>
        </p:nvSpPr>
        <p:spPr bwMode="auto">
          <a:xfrm>
            <a:off x="3057525" y="1970089"/>
            <a:ext cx="889000" cy="439737"/>
          </a:xfrm>
          <a:custGeom>
            <a:avLst/>
            <a:gdLst>
              <a:gd name="T0" fmla="*/ 2147483646 w 2240"/>
              <a:gd name="T1" fmla="*/ 2147483646 h 1108"/>
              <a:gd name="T2" fmla="*/ 0 w 2240"/>
              <a:gd name="T3" fmla="*/ 2147483646 h 1108"/>
              <a:gd name="T4" fmla="*/ 2147483646 w 2240"/>
              <a:gd name="T5" fmla="*/ 2147483646 h 1108"/>
              <a:gd name="T6" fmla="*/ 2147483646 w 2240"/>
              <a:gd name="T7" fmla="*/ 2147483646 h 1108"/>
              <a:gd name="T8" fmla="*/ 2147483646 w 2240"/>
              <a:gd name="T9" fmla="*/ 2147483646 h 1108"/>
              <a:gd name="T10" fmla="*/ 2147483646 w 2240"/>
              <a:gd name="T11" fmla="*/ 0 h 1108"/>
              <a:gd name="T12" fmla="*/ 2147483646 w 2240"/>
              <a:gd name="T13" fmla="*/ 2147483646 h 1108"/>
              <a:gd name="T14" fmla="*/ 2147483646 w 2240"/>
              <a:gd name="T15" fmla="*/ 0 h 1108"/>
              <a:gd name="T16" fmla="*/ 2147483646 w 2240"/>
              <a:gd name="T17" fmla="*/ 2147483646 h 1108"/>
              <a:gd name="T18" fmla="*/ 2147483646 w 2240"/>
              <a:gd name="T19" fmla="*/ 0 h 1108"/>
              <a:gd name="T20" fmla="*/ 2147483646 w 2240"/>
              <a:gd name="T21" fmla="*/ 2147483646 h 1108"/>
              <a:gd name="T22" fmla="*/ 2147483646 w 2240"/>
              <a:gd name="T23" fmla="*/ 0 h 1108"/>
              <a:gd name="T24" fmla="*/ 2147483646 w 2240"/>
              <a:gd name="T25" fmla="*/ 2147483646 h 1108"/>
              <a:gd name="T26" fmla="*/ 2147483646 w 2240"/>
              <a:gd name="T27" fmla="*/ 2147483646 h 110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240"/>
              <a:gd name="T43" fmla="*/ 0 h 1108"/>
              <a:gd name="T44" fmla="*/ 2240 w 2240"/>
              <a:gd name="T45" fmla="*/ 1108 h 110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240" h="1108">
                <a:moveTo>
                  <a:pt x="8" y="201"/>
                </a:moveTo>
                <a:lnTo>
                  <a:pt x="0" y="1108"/>
                </a:lnTo>
                <a:lnTo>
                  <a:pt x="2218" y="1108"/>
                </a:lnTo>
                <a:lnTo>
                  <a:pt x="2240" y="402"/>
                </a:lnTo>
                <a:lnTo>
                  <a:pt x="1153" y="402"/>
                </a:lnTo>
                <a:lnTo>
                  <a:pt x="1156" y="0"/>
                </a:lnTo>
                <a:lnTo>
                  <a:pt x="852" y="201"/>
                </a:lnTo>
                <a:lnTo>
                  <a:pt x="856" y="0"/>
                </a:lnTo>
                <a:lnTo>
                  <a:pt x="548" y="201"/>
                </a:lnTo>
                <a:lnTo>
                  <a:pt x="557" y="0"/>
                </a:lnTo>
                <a:lnTo>
                  <a:pt x="253" y="201"/>
                </a:lnTo>
                <a:lnTo>
                  <a:pt x="253" y="0"/>
                </a:lnTo>
                <a:lnTo>
                  <a:pt x="8" y="201"/>
                </a:lnTo>
                <a:close/>
              </a:path>
            </a:pathLst>
          </a:custGeom>
          <a:solidFill>
            <a:srgbClr val="D4D4E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48" name="Freeform 228">
            <a:extLst>
              <a:ext uri="{FF2B5EF4-FFF2-40B4-BE49-F238E27FC236}">
                <a16:creationId xmlns:a16="http://schemas.microsoft.com/office/drawing/2014/main" id="{C8EC0791-AB6D-9E47-A801-596021B7C534}"/>
              </a:ext>
            </a:extLst>
          </p:cNvPr>
          <p:cNvSpPr>
            <a:spLocks/>
          </p:cNvSpPr>
          <p:nvPr/>
        </p:nvSpPr>
        <p:spPr bwMode="auto">
          <a:xfrm>
            <a:off x="3514725" y="2201864"/>
            <a:ext cx="382588" cy="58737"/>
          </a:xfrm>
          <a:custGeom>
            <a:avLst/>
            <a:gdLst>
              <a:gd name="T0" fmla="*/ 0 w 962"/>
              <a:gd name="T1" fmla="*/ 0 h 147"/>
              <a:gd name="T2" fmla="*/ 0 w 962"/>
              <a:gd name="T3" fmla="*/ 2147483646 h 147"/>
              <a:gd name="T4" fmla="*/ 2147483646 w 962"/>
              <a:gd name="T5" fmla="*/ 2147483646 h 147"/>
              <a:gd name="T6" fmla="*/ 2147483646 w 962"/>
              <a:gd name="T7" fmla="*/ 0 h 147"/>
              <a:gd name="T8" fmla="*/ 0 w 962"/>
              <a:gd name="T9" fmla="*/ 0 h 147"/>
              <a:gd name="T10" fmla="*/ 0 w 962"/>
              <a:gd name="T11" fmla="*/ 0 h 147"/>
              <a:gd name="T12" fmla="*/ 0 60000 65536"/>
              <a:gd name="T13" fmla="*/ 0 60000 65536"/>
              <a:gd name="T14" fmla="*/ 0 60000 65536"/>
              <a:gd name="T15" fmla="*/ 0 60000 65536"/>
              <a:gd name="T16" fmla="*/ 0 60000 65536"/>
              <a:gd name="T17" fmla="*/ 0 60000 65536"/>
              <a:gd name="T18" fmla="*/ 0 w 962"/>
              <a:gd name="T19" fmla="*/ 0 h 147"/>
              <a:gd name="T20" fmla="*/ 962 w 962"/>
              <a:gd name="T21" fmla="*/ 147 h 147"/>
            </a:gdLst>
            <a:ahLst/>
            <a:cxnLst>
              <a:cxn ang="T12">
                <a:pos x="T0" y="T1"/>
              </a:cxn>
              <a:cxn ang="T13">
                <a:pos x="T2" y="T3"/>
              </a:cxn>
              <a:cxn ang="T14">
                <a:pos x="T4" y="T5"/>
              </a:cxn>
              <a:cxn ang="T15">
                <a:pos x="T6" y="T7"/>
              </a:cxn>
              <a:cxn ang="T16">
                <a:pos x="T8" y="T9"/>
              </a:cxn>
              <a:cxn ang="T17">
                <a:pos x="T10" y="T11"/>
              </a:cxn>
            </a:cxnLst>
            <a:rect l="T18" t="T19" r="T20" b="T21"/>
            <a:pathLst>
              <a:path w="962" h="147">
                <a:moveTo>
                  <a:pt x="0" y="0"/>
                </a:moveTo>
                <a:lnTo>
                  <a:pt x="0" y="139"/>
                </a:lnTo>
                <a:lnTo>
                  <a:pt x="962" y="147"/>
                </a:lnTo>
                <a:lnTo>
                  <a:pt x="958" y="0"/>
                </a:lnTo>
                <a:lnTo>
                  <a:pt x="0"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49" name="Freeform 229">
            <a:extLst>
              <a:ext uri="{FF2B5EF4-FFF2-40B4-BE49-F238E27FC236}">
                <a16:creationId xmlns:a16="http://schemas.microsoft.com/office/drawing/2014/main" id="{4629213E-B071-5F48-A9A4-80CAA9006E30}"/>
              </a:ext>
            </a:extLst>
          </p:cNvPr>
          <p:cNvSpPr>
            <a:spLocks/>
          </p:cNvSpPr>
          <p:nvPr/>
        </p:nvSpPr>
        <p:spPr bwMode="auto">
          <a:xfrm>
            <a:off x="3876676" y="1660525"/>
            <a:ext cx="60325" cy="469900"/>
          </a:xfrm>
          <a:custGeom>
            <a:avLst/>
            <a:gdLst>
              <a:gd name="T0" fmla="*/ 0 w 150"/>
              <a:gd name="T1" fmla="*/ 0 h 1185"/>
              <a:gd name="T2" fmla="*/ 2147483646 w 150"/>
              <a:gd name="T3" fmla="*/ 2147483646 h 1185"/>
              <a:gd name="T4" fmla="*/ 2147483646 w 150"/>
              <a:gd name="T5" fmla="*/ 2147483646 h 1185"/>
              <a:gd name="T6" fmla="*/ 2147483646 w 150"/>
              <a:gd name="T7" fmla="*/ 2147483646 h 1185"/>
              <a:gd name="T8" fmla="*/ 0 w 150"/>
              <a:gd name="T9" fmla="*/ 0 h 1185"/>
              <a:gd name="T10" fmla="*/ 0 w 150"/>
              <a:gd name="T11" fmla="*/ 0 h 1185"/>
              <a:gd name="T12" fmla="*/ 0 60000 65536"/>
              <a:gd name="T13" fmla="*/ 0 60000 65536"/>
              <a:gd name="T14" fmla="*/ 0 60000 65536"/>
              <a:gd name="T15" fmla="*/ 0 60000 65536"/>
              <a:gd name="T16" fmla="*/ 0 60000 65536"/>
              <a:gd name="T17" fmla="*/ 0 60000 65536"/>
              <a:gd name="T18" fmla="*/ 0 w 150"/>
              <a:gd name="T19" fmla="*/ 0 h 1185"/>
              <a:gd name="T20" fmla="*/ 150 w 150"/>
              <a:gd name="T21" fmla="*/ 1185 h 1185"/>
            </a:gdLst>
            <a:ahLst/>
            <a:cxnLst>
              <a:cxn ang="T12">
                <a:pos x="T0" y="T1"/>
              </a:cxn>
              <a:cxn ang="T13">
                <a:pos x="T2" y="T3"/>
              </a:cxn>
              <a:cxn ang="T14">
                <a:pos x="T4" y="T5"/>
              </a:cxn>
              <a:cxn ang="T15">
                <a:pos x="T6" y="T7"/>
              </a:cxn>
              <a:cxn ang="T16">
                <a:pos x="T8" y="T9"/>
              </a:cxn>
              <a:cxn ang="T17">
                <a:pos x="T10" y="T11"/>
              </a:cxn>
            </a:cxnLst>
            <a:rect l="T18" t="T19" r="T20" b="T21"/>
            <a:pathLst>
              <a:path w="150" h="1185">
                <a:moveTo>
                  <a:pt x="0" y="0"/>
                </a:moveTo>
                <a:lnTo>
                  <a:pt x="20" y="1185"/>
                </a:lnTo>
                <a:lnTo>
                  <a:pt x="150" y="1185"/>
                </a:lnTo>
                <a:lnTo>
                  <a:pt x="51" y="27"/>
                </a:lnTo>
                <a:lnTo>
                  <a:pt x="0" y="0"/>
                </a:lnTo>
                <a:close/>
              </a:path>
            </a:pathLst>
          </a:custGeom>
          <a:solidFill>
            <a:srgbClr val="C46B6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50" name="Freeform 230">
            <a:extLst>
              <a:ext uri="{FF2B5EF4-FFF2-40B4-BE49-F238E27FC236}">
                <a16:creationId xmlns:a16="http://schemas.microsoft.com/office/drawing/2014/main" id="{BDEC0C89-B58C-AC40-9CC0-454BF661F077}"/>
              </a:ext>
            </a:extLst>
          </p:cNvPr>
          <p:cNvSpPr>
            <a:spLocks/>
          </p:cNvSpPr>
          <p:nvPr/>
        </p:nvSpPr>
        <p:spPr bwMode="auto">
          <a:xfrm>
            <a:off x="3738564" y="1658939"/>
            <a:ext cx="58737" cy="471487"/>
          </a:xfrm>
          <a:custGeom>
            <a:avLst/>
            <a:gdLst>
              <a:gd name="T0" fmla="*/ 0 w 149"/>
              <a:gd name="T1" fmla="*/ 0 h 1185"/>
              <a:gd name="T2" fmla="*/ 2147483646 w 149"/>
              <a:gd name="T3" fmla="*/ 2147483646 h 1185"/>
              <a:gd name="T4" fmla="*/ 2147483646 w 149"/>
              <a:gd name="T5" fmla="*/ 2147483646 h 1185"/>
              <a:gd name="T6" fmla="*/ 2147483646 w 149"/>
              <a:gd name="T7" fmla="*/ 2147483646 h 1185"/>
              <a:gd name="T8" fmla="*/ 0 w 149"/>
              <a:gd name="T9" fmla="*/ 0 h 1185"/>
              <a:gd name="T10" fmla="*/ 0 w 149"/>
              <a:gd name="T11" fmla="*/ 0 h 1185"/>
              <a:gd name="T12" fmla="*/ 0 60000 65536"/>
              <a:gd name="T13" fmla="*/ 0 60000 65536"/>
              <a:gd name="T14" fmla="*/ 0 60000 65536"/>
              <a:gd name="T15" fmla="*/ 0 60000 65536"/>
              <a:gd name="T16" fmla="*/ 0 60000 65536"/>
              <a:gd name="T17" fmla="*/ 0 60000 65536"/>
              <a:gd name="T18" fmla="*/ 0 w 149"/>
              <a:gd name="T19" fmla="*/ 0 h 1185"/>
              <a:gd name="T20" fmla="*/ 149 w 149"/>
              <a:gd name="T21" fmla="*/ 1185 h 1185"/>
            </a:gdLst>
            <a:ahLst/>
            <a:cxnLst>
              <a:cxn ang="T12">
                <a:pos x="T0" y="T1"/>
              </a:cxn>
              <a:cxn ang="T13">
                <a:pos x="T2" y="T3"/>
              </a:cxn>
              <a:cxn ang="T14">
                <a:pos x="T4" y="T5"/>
              </a:cxn>
              <a:cxn ang="T15">
                <a:pos x="T6" y="T7"/>
              </a:cxn>
              <a:cxn ang="T16">
                <a:pos x="T8" y="T9"/>
              </a:cxn>
              <a:cxn ang="T17">
                <a:pos x="T10" y="T11"/>
              </a:cxn>
            </a:cxnLst>
            <a:rect l="T18" t="T19" r="T20" b="T21"/>
            <a:pathLst>
              <a:path w="149" h="1185">
                <a:moveTo>
                  <a:pt x="0" y="0"/>
                </a:moveTo>
                <a:lnTo>
                  <a:pt x="20" y="1185"/>
                </a:lnTo>
                <a:lnTo>
                  <a:pt x="149" y="1185"/>
                </a:lnTo>
                <a:lnTo>
                  <a:pt x="51" y="28"/>
                </a:lnTo>
                <a:lnTo>
                  <a:pt x="0" y="0"/>
                </a:lnTo>
                <a:close/>
              </a:path>
            </a:pathLst>
          </a:custGeom>
          <a:solidFill>
            <a:srgbClr val="C46B6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51" name="Freeform 231">
            <a:extLst>
              <a:ext uri="{FF2B5EF4-FFF2-40B4-BE49-F238E27FC236}">
                <a16:creationId xmlns:a16="http://schemas.microsoft.com/office/drawing/2014/main" id="{A1F288E0-3335-6642-A3C8-A9F3E2862AA1}"/>
              </a:ext>
            </a:extLst>
          </p:cNvPr>
          <p:cNvSpPr>
            <a:spLocks/>
          </p:cNvSpPr>
          <p:nvPr/>
        </p:nvSpPr>
        <p:spPr bwMode="auto">
          <a:xfrm>
            <a:off x="3598864" y="1658939"/>
            <a:ext cx="58737" cy="471487"/>
          </a:xfrm>
          <a:custGeom>
            <a:avLst/>
            <a:gdLst>
              <a:gd name="T0" fmla="*/ 2147483646 w 146"/>
              <a:gd name="T1" fmla="*/ 2147483646 h 1185"/>
              <a:gd name="T2" fmla="*/ 0 w 146"/>
              <a:gd name="T3" fmla="*/ 0 h 1185"/>
              <a:gd name="T4" fmla="*/ 2147483646 w 146"/>
              <a:gd name="T5" fmla="*/ 2147483646 h 1185"/>
              <a:gd name="T6" fmla="*/ 2147483646 w 146"/>
              <a:gd name="T7" fmla="*/ 2147483646 h 1185"/>
              <a:gd name="T8" fmla="*/ 2147483646 w 146"/>
              <a:gd name="T9" fmla="*/ 2147483646 h 1185"/>
              <a:gd name="T10" fmla="*/ 2147483646 w 146"/>
              <a:gd name="T11" fmla="*/ 2147483646 h 1185"/>
              <a:gd name="T12" fmla="*/ 0 60000 65536"/>
              <a:gd name="T13" fmla="*/ 0 60000 65536"/>
              <a:gd name="T14" fmla="*/ 0 60000 65536"/>
              <a:gd name="T15" fmla="*/ 0 60000 65536"/>
              <a:gd name="T16" fmla="*/ 0 60000 65536"/>
              <a:gd name="T17" fmla="*/ 0 60000 65536"/>
              <a:gd name="T18" fmla="*/ 0 w 146"/>
              <a:gd name="T19" fmla="*/ 0 h 1185"/>
              <a:gd name="T20" fmla="*/ 146 w 146"/>
              <a:gd name="T21" fmla="*/ 1185 h 1185"/>
            </a:gdLst>
            <a:ahLst/>
            <a:cxnLst>
              <a:cxn ang="T12">
                <a:pos x="T0" y="T1"/>
              </a:cxn>
              <a:cxn ang="T13">
                <a:pos x="T2" y="T3"/>
              </a:cxn>
              <a:cxn ang="T14">
                <a:pos x="T4" y="T5"/>
              </a:cxn>
              <a:cxn ang="T15">
                <a:pos x="T6" y="T7"/>
              </a:cxn>
              <a:cxn ang="T16">
                <a:pos x="T8" y="T9"/>
              </a:cxn>
              <a:cxn ang="T17">
                <a:pos x="T10" y="T11"/>
              </a:cxn>
            </a:cxnLst>
            <a:rect l="T18" t="T19" r="T20" b="T21"/>
            <a:pathLst>
              <a:path w="146" h="1185">
                <a:moveTo>
                  <a:pt x="20" y="1185"/>
                </a:moveTo>
                <a:lnTo>
                  <a:pt x="0" y="0"/>
                </a:lnTo>
                <a:lnTo>
                  <a:pt x="44" y="28"/>
                </a:lnTo>
                <a:lnTo>
                  <a:pt x="146" y="1185"/>
                </a:lnTo>
                <a:lnTo>
                  <a:pt x="20" y="1185"/>
                </a:lnTo>
                <a:close/>
              </a:path>
            </a:pathLst>
          </a:custGeom>
          <a:solidFill>
            <a:srgbClr val="C46B6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52" name="Freeform 232">
            <a:extLst>
              <a:ext uri="{FF2B5EF4-FFF2-40B4-BE49-F238E27FC236}">
                <a16:creationId xmlns:a16="http://schemas.microsoft.com/office/drawing/2014/main" id="{28F7BF2B-6AF5-3F4C-8DAB-ECADD824E3FF}"/>
              </a:ext>
            </a:extLst>
          </p:cNvPr>
          <p:cNvSpPr>
            <a:spLocks/>
          </p:cNvSpPr>
          <p:nvPr/>
        </p:nvSpPr>
        <p:spPr bwMode="auto">
          <a:xfrm>
            <a:off x="3048001" y="1651001"/>
            <a:ext cx="898525" cy="779463"/>
          </a:xfrm>
          <a:custGeom>
            <a:avLst/>
            <a:gdLst>
              <a:gd name="T0" fmla="*/ 2147483646 w 2263"/>
              <a:gd name="T1" fmla="*/ 2147483646 h 1964"/>
              <a:gd name="T2" fmla="*/ 2147483646 w 2263"/>
              <a:gd name="T3" fmla="*/ 2147483646 h 1964"/>
              <a:gd name="T4" fmla="*/ 2147483646 w 2263"/>
              <a:gd name="T5" fmla="*/ 2147483646 h 1964"/>
              <a:gd name="T6" fmla="*/ 2147483646 w 2263"/>
              <a:gd name="T7" fmla="*/ 2147483646 h 1964"/>
              <a:gd name="T8" fmla="*/ 2147483646 w 2263"/>
              <a:gd name="T9" fmla="*/ 0 h 1964"/>
              <a:gd name="T10" fmla="*/ 2147483646 w 2263"/>
              <a:gd name="T11" fmla="*/ 0 h 1964"/>
              <a:gd name="T12" fmla="*/ 2147483646 w 2263"/>
              <a:gd name="T13" fmla="*/ 2147483646 h 1964"/>
              <a:gd name="T14" fmla="*/ 2147483646 w 2263"/>
              <a:gd name="T15" fmla="*/ 2147483646 h 1964"/>
              <a:gd name="T16" fmla="*/ 2147483646 w 2263"/>
              <a:gd name="T17" fmla="*/ 0 h 1964"/>
              <a:gd name="T18" fmla="*/ 2147483646 w 2263"/>
              <a:gd name="T19" fmla="*/ 0 h 1964"/>
              <a:gd name="T20" fmla="*/ 2147483646 w 2263"/>
              <a:gd name="T21" fmla="*/ 2147483646 h 1964"/>
              <a:gd name="T22" fmla="*/ 2147483646 w 2263"/>
              <a:gd name="T23" fmla="*/ 2147483646 h 1964"/>
              <a:gd name="T24" fmla="*/ 2147483646 w 2263"/>
              <a:gd name="T25" fmla="*/ 0 h 1964"/>
              <a:gd name="T26" fmla="*/ 2147483646 w 2263"/>
              <a:gd name="T27" fmla="*/ 0 h 1964"/>
              <a:gd name="T28" fmla="*/ 2147483646 w 2263"/>
              <a:gd name="T29" fmla="*/ 2147483646 h 1964"/>
              <a:gd name="T30" fmla="*/ 2147483646 w 2263"/>
              <a:gd name="T31" fmla="*/ 2147483646 h 1964"/>
              <a:gd name="T32" fmla="*/ 2147483646 w 2263"/>
              <a:gd name="T33" fmla="*/ 2147483646 h 1964"/>
              <a:gd name="T34" fmla="*/ 2147483646 w 2263"/>
              <a:gd name="T35" fmla="*/ 2147483646 h 1964"/>
              <a:gd name="T36" fmla="*/ 2147483646 w 2263"/>
              <a:gd name="T37" fmla="*/ 2147483646 h 1964"/>
              <a:gd name="T38" fmla="*/ 2147483646 w 2263"/>
              <a:gd name="T39" fmla="*/ 2147483646 h 1964"/>
              <a:gd name="T40" fmla="*/ 2147483646 w 2263"/>
              <a:gd name="T41" fmla="*/ 2147483646 h 1964"/>
              <a:gd name="T42" fmla="*/ 2147483646 w 2263"/>
              <a:gd name="T43" fmla="*/ 2147483646 h 1964"/>
              <a:gd name="T44" fmla="*/ 2147483646 w 2263"/>
              <a:gd name="T45" fmla="*/ 2147483646 h 1964"/>
              <a:gd name="T46" fmla="*/ 0 w 2263"/>
              <a:gd name="T47" fmla="*/ 2147483646 h 1964"/>
              <a:gd name="T48" fmla="*/ 0 w 2263"/>
              <a:gd name="T49" fmla="*/ 2147483646 h 1964"/>
              <a:gd name="T50" fmla="*/ 2147483646 w 2263"/>
              <a:gd name="T51" fmla="*/ 2147483646 h 1964"/>
              <a:gd name="T52" fmla="*/ 2147483646 w 2263"/>
              <a:gd name="T53" fmla="*/ 2147483646 h 1964"/>
              <a:gd name="T54" fmla="*/ 2147483646 w 2263"/>
              <a:gd name="T55" fmla="*/ 2147483646 h 1964"/>
              <a:gd name="T56" fmla="*/ 2147483646 w 2263"/>
              <a:gd name="T57" fmla="*/ 2147483646 h 1964"/>
              <a:gd name="T58" fmla="*/ 2147483646 w 2263"/>
              <a:gd name="T59" fmla="*/ 2147483646 h 1964"/>
              <a:gd name="T60" fmla="*/ 2147483646 w 2263"/>
              <a:gd name="T61" fmla="*/ 2147483646 h 1964"/>
              <a:gd name="T62" fmla="*/ 2147483646 w 2263"/>
              <a:gd name="T63" fmla="*/ 2147483646 h 1964"/>
              <a:gd name="T64" fmla="*/ 2147483646 w 2263"/>
              <a:gd name="T65" fmla="*/ 2147483646 h 1964"/>
              <a:gd name="T66" fmla="*/ 2147483646 w 2263"/>
              <a:gd name="T67" fmla="*/ 2147483646 h 1964"/>
              <a:gd name="T68" fmla="*/ 2147483646 w 2263"/>
              <a:gd name="T69" fmla="*/ 2147483646 h 1964"/>
              <a:gd name="T70" fmla="*/ 2147483646 w 2263"/>
              <a:gd name="T71" fmla="*/ 2147483646 h 1964"/>
              <a:gd name="T72" fmla="*/ 2147483646 w 2263"/>
              <a:gd name="T73" fmla="*/ 2147483646 h 1964"/>
              <a:gd name="T74" fmla="*/ 2147483646 w 2263"/>
              <a:gd name="T75" fmla="*/ 2147483646 h 1964"/>
              <a:gd name="T76" fmla="*/ 2147483646 w 2263"/>
              <a:gd name="T77" fmla="*/ 2147483646 h 1964"/>
              <a:gd name="T78" fmla="*/ 2147483646 w 2263"/>
              <a:gd name="T79" fmla="*/ 2147483646 h 1964"/>
              <a:gd name="T80" fmla="*/ 2147483646 w 2263"/>
              <a:gd name="T81" fmla="*/ 2147483646 h 1964"/>
              <a:gd name="T82" fmla="*/ 2147483646 w 2263"/>
              <a:gd name="T83" fmla="*/ 2147483646 h 1964"/>
              <a:gd name="T84" fmla="*/ 2147483646 w 2263"/>
              <a:gd name="T85" fmla="*/ 2147483646 h 1964"/>
              <a:gd name="T86" fmla="*/ 2147483646 w 2263"/>
              <a:gd name="T87" fmla="*/ 2147483646 h 1964"/>
              <a:gd name="T88" fmla="*/ 2147483646 w 2263"/>
              <a:gd name="T89" fmla="*/ 2147483646 h 1964"/>
              <a:gd name="T90" fmla="*/ 2147483646 w 2263"/>
              <a:gd name="T91" fmla="*/ 2147483646 h 1964"/>
              <a:gd name="T92" fmla="*/ 2147483646 w 2263"/>
              <a:gd name="T93" fmla="*/ 2147483646 h 1964"/>
              <a:gd name="T94" fmla="*/ 2147483646 w 2263"/>
              <a:gd name="T95" fmla="*/ 2147483646 h 1964"/>
              <a:gd name="T96" fmla="*/ 2147483646 w 2263"/>
              <a:gd name="T97" fmla="*/ 2147483646 h 1964"/>
              <a:gd name="T98" fmla="*/ 2147483646 w 2263"/>
              <a:gd name="T99" fmla="*/ 2147483646 h 1964"/>
              <a:gd name="T100" fmla="*/ 2147483646 w 2263"/>
              <a:gd name="T101" fmla="*/ 2147483646 h 1964"/>
              <a:gd name="T102" fmla="*/ 2147483646 w 2263"/>
              <a:gd name="T103" fmla="*/ 2147483646 h 196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263"/>
              <a:gd name="T157" fmla="*/ 0 h 1964"/>
              <a:gd name="T158" fmla="*/ 2263 w 2263"/>
              <a:gd name="T159" fmla="*/ 1964 h 196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263" h="1964">
                <a:moveTo>
                  <a:pt x="50" y="1964"/>
                </a:moveTo>
                <a:lnTo>
                  <a:pt x="2263" y="1964"/>
                </a:lnTo>
                <a:lnTo>
                  <a:pt x="2263" y="1208"/>
                </a:lnTo>
                <a:lnTo>
                  <a:pt x="2263" y="1158"/>
                </a:lnTo>
                <a:lnTo>
                  <a:pt x="2163" y="0"/>
                </a:lnTo>
                <a:lnTo>
                  <a:pt x="2012" y="0"/>
                </a:lnTo>
                <a:lnTo>
                  <a:pt x="1962" y="1158"/>
                </a:lnTo>
                <a:lnTo>
                  <a:pt x="1911" y="1158"/>
                </a:lnTo>
                <a:lnTo>
                  <a:pt x="1811" y="0"/>
                </a:lnTo>
                <a:lnTo>
                  <a:pt x="1660" y="0"/>
                </a:lnTo>
                <a:lnTo>
                  <a:pt x="1609" y="1158"/>
                </a:lnTo>
                <a:lnTo>
                  <a:pt x="1559" y="1158"/>
                </a:lnTo>
                <a:lnTo>
                  <a:pt x="1459" y="0"/>
                </a:lnTo>
                <a:lnTo>
                  <a:pt x="1308" y="0"/>
                </a:lnTo>
                <a:lnTo>
                  <a:pt x="1257" y="1158"/>
                </a:lnTo>
                <a:lnTo>
                  <a:pt x="1207" y="1158"/>
                </a:lnTo>
                <a:lnTo>
                  <a:pt x="1207" y="755"/>
                </a:lnTo>
                <a:lnTo>
                  <a:pt x="905" y="956"/>
                </a:lnTo>
                <a:lnTo>
                  <a:pt x="905" y="755"/>
                </a:lnTo>
                <a:lnTo>
                  <a:pt x="603" y="956"/>
                </a:lnTo>
                <a:lnTo>
                  <a:pt x="603" y="755"/>
                </a:lnTo>
                <a:lnTo>
                  <a:pt x="302" y="956"/>
                </a:lnTo>
                <a:lnTo>
                  <a:pt x="302" y="755"/>
                </a:lnTo>
                <a:lnTo>
                  <a:pt x="0" y="1007"/>
                </a:lnTo>
                <a:lnTo>
                  <a:pt x="0" y="1863"/>
                </a:lnTo>
                <a:lnTo>
                  <a:pt x="50" y="1863"/>
                </a:lnTo>
                <a:lnTo>
                  <a:pt x="50" y="1038"/>
                </a:lnTo>
                <a:lnTo>
                  <a:pt x="251" y="872"/>
                </a:lnTo>
                <a:lnTo>
                  <a:pt x="251" y="1058"/>
                </a:lnTo>
                <a:lnTo>
                  <a:pt x="553" y="856"/>
                </a:lnTo>
                <a:lnTo>
                  <a:pt x="553" y="1058"/>
                </a:lnTo>
                <a:lnTo>
                  <a:pt x="854" y="856"/>
                </a:lnTo>
                <a:lnTo>
                  <a:pt x="854" y="1058"/>
                </a:lnTo>
                <a:lnTo>
                  <a:pt x="1157" y="856"/>
                </a:lnTo>
                <a:lnTo>
                  <a:pt x="1157" y="1208"/>
                </a:lnTo>
                <a:lnTo>
                  <a:pt x="1308" y="1208"/>
                </a:lnTo>
                <a:lnTo>
                  <a:pt x="1357" y="51"/>
                </a:lnTo>
                <a:lnTo>
                  <a:pt x="1408" y="51"/>
                </a:lnTo>
                <a:lnTo>
                  <a:pt x="1509" y="1208"/>
                </a:lnTo>
                <a:lnTo>
                  <a:pt x="1660" y="1208"/>
                </a:lnTo>
                <a:lnTo>
                  <a:pt x="1710" y="51"/>
                </a:lnTo>
                <a:lnTo>
                  <a:pt x="1760" y="51"/>
                </a:lnTo>
                <a:lnTo>
                  <a:pt x="1860" y="1208"/>
                </a:lnTo>
                <a:lnTo>
                  <a:pt x="2012" y="1208"/>
                </a:lnTo>
                <a:lnTo>
                  <a:pt x="2062" y="51"/>
                </a:lnTo>
                <a:lnTo>
                  <a:pt x="2113" y="51"/>
                </a:lnTo>
                <a:lnTo>
                  <a:pt x="2213" y="1208"/>
                </a:lnTo>
                <a:lnTo>
                  <a:pt x="2213" y="1310"/>
                </a:lnTo>
                <a:lnTo>
                  <a:pt x="2213" y="1914"/>
                </a:lnTo>
                <a:lnTo>
                  <a:pt x="50" y="1914"/>
                </a:lnTo>
                <a:lnTo>
                  <a:pt x="50" y="196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53" name="Freeform 233">
            <a:extLst>
              <a:ext uri="{FF2B5EF4-FFF2-40B4-BE49-F238E27FC236}">
                <a16:creationId xmlns:a16="http://schemas.microsoft.com/office/drawing/2014/main" id="{2F183D6D-688A-F049-B626-C3F125EF35E0}"/>
              </a:ext>
            </a:extLst>
          </p:cNvPr>
          <p:cNvSpPr>
            <a:spLocks/>
          </p:cNvSpPr>
          <p:nvPr/>
        </p:nvSpPr>
        <p:spPr bwMode="auto">
          <a:xfrm>
            <a:off x="3048000" y="2349501"/>
            <a:ext cx="19050" cy="80963"/>
          </a:xfrm>
          <a:custGeom>
            <a:avLst/>
            <a:gdLst>
              <a:gd name="T0" fmla="*/ 2147483646 w 50"/>
              <a:gd name="T1" fmla="*/ 0 h 201"/>
              <a:gd name="T2" fmla="*/ 2147483646 w 50"/>
              <a:gd name="T3" fmla="*/ 2147483646 h 201"/>
              <a:gd name="T4" fmla="*/ 0 w 50"/>
              <a:gd name="T5" fmla="*/ 2147483646 h 201"/>
              <a:gd name="T6" fmla="*/ 0 w 50"/>
              <a:gd name="T7" fmla="*/ 0 h 201"/>
              <a:gd name="T8" fmla="*/ 2147483646 w 50"/>
              <a:gd name="T9" fmla="*/ 0 h 201"/>
              <a:gd name="T10" fmla="*/ 2147483646 w 50"/>
              <a:gd name="T11" fmla="*/ 0 h 201"/>
              <a:gd name="T12" fmla="*/ 0 60000 65536"/>
              <a:gd name="T13" fmla="*/ 0 60000 65536"/>
              <a:gd name="T14" fmla="*/ 0 60000 65536"/>
              <a:gd name="T15" fmla="*/ 0 60000 65536"/>
              <a:gd name="T16" fmla="*/ 0 60000 65536"/>
              <a:gd name="T17" fmla="*/ 0 60000 65536"/>
              <a:gd name="T18" fmla="*/ 0 w 50"/>
              <a:gd name="T19" fmla="*/ 0 h 201"/>
              <a:gd name="T20" fmla="*/ 50 w 50"/>
              <a:gd name="T21" fmla="*/ 201 h 201"/>
            </a:gdLst>
            <a:ahLst/>
            <a:cxnLst>
              <a:cxn ang="T12">
                <a:pos x="T0" y="T1"/>
              </a:cxn>
              <a:cxn ang="T13">
                <a:pos x="T2" y="T3"/>
              </a:cxn>
              <a:cxn ang="T14">
                <a:pos x="T4" y="T5"/>
              </a:cxn>
              <a:cxn ang="T15">
                <a:pos x="T6" y="T7"/>
              </a:cxn>
              <a:cxn ang="T16">
                <a:pos x="T8" y="T9"/>
              </a:cxn>
              <a:cxn ang="T17">
                <a:pos x="T10" y="T11"/>
              </a:cxn>
            </a:cxnLst>
            <a:rect l="T18" t="T19" r="T20" b="T21"/>
            <a:pathLst>
              <a:path w="50" h="201">
                <a:moveTo>
                  <a:pt x="50" y="0"/>
                </a:moveTo>
                <a:lnTo>
                  <a:pt x="50" y="201"/>
                </a:lnTo>
                <a:lnTo>
                  <a:pt x="0" y="201"/>
                </a:lnTo>
                <a:lnTo>
                  <a:pt x="0" y="0"/>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54" name="Freeform 234">
            <a:extLst>
              <a:ext uri="{FF2B5EF4-FFF2-40B4-BE49-F238E27FC236}">
                <a16:creationId xmlns:a16="http://schemas.microsoft.com/office/drawing/2014/main" id="{29B9A75F-2037-924A-B26F-57B88677C7B5}"/>
              </a:ext>
            </a:extLst>
          </p:cNvPr>
          <p:cNvSpPr>
            <a:spLocks/>
          </p:cNvSpPr>
          <p:nvPr/>
        </p:nvSpPr>
        <p:spPr bwMode="auto">
          <a:xfrm>
            <a:off x="3506788" y="2190751"/>
            <a:ext cx="400050" cy="79375"/>
          </a:xfrm>
          <a:custGeom>
            <a:avLst/>
            <a:gdLst>
              <a:gd name="T0" fmla="*/ 0 w 1006"/>
              <a:gd name="T1" fmla="*/ 0 h 202"/>
              <a:gd name="T2" fmla="*/ 0 w 1006"/>
              <a:gd name="T3" fmla="*/ 2147483646 h 202"/>
              <a:gd name="T4" fmla="*/ 2147483646 w 1006"/>
              <a:gd name="T5" fmla="*/ 2147483646 h 202"/>
              <a:gd name="T6" fmla="*/ 2147483646 w 1006"/>
              <a:gd name="T7" fmla="*/ 0 h 202"/>
              <a:gd name="T8" fmla="*/ 2147483646 w 1006"/>
              <a:gd name="T9" fmla="*/ 0 h 202"/>
              <a:gd name="T10" fmla="*/ 2147483646 w 1006"/>
              <a:gd name="T11" fmla="*/ 2147483646 h 202"/>
              <a:gd name="T12" fmla="*/ 2147483646 w 1006"/>
              <a:gd name="T13" fmla="*/ 2147483646 h 202"/>
              <a:gd name="T14" fmla="*/ 2147483646 w 1006"/>
              <a:gd name="T15" fmla="*/ 2147483646 h 202"/>
              <a:gd name="T16" fmla="*/ 2147483646 w 1006"/>
              <a:gd name="T17" fmla="*/ 2147483646 h 202"/>
              <a:gd name="T18" fmla="*/ 0 w 1006"/>
              <a:gd name="T19" fmla="*/ 0 h 202"/>
              <a:gd name="T20" fmla="*/ 0 w 1006"/>
              <a:gd name="T21" fmla="*/ 0 h 20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006"/>
              <a:gd name="T34" fmla="*/ 0 h 202"/>
              <a:gd name="T35" fmla="*/ 1006 w 1006"/>
              <a:gd name="T36" fmla="*/ 202 h 20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006" h="202">
                <a:moveTo>
                  <a:pt x="0" y="0"/>
                </a:moveTo>
                <a:lnTo>
                  <a:pt x="0" y="202"/>
                </a:lnTo>
                <a:lnTo>
                  <a:pt x="1006" y="202"/>
                </a:lnTo>
                <a:lnTo>
                  <a:pt x="1006" y="0"/>
                </a:lnTo>
                <a:lnTo>
                  <a:pt x="50" y="0"/>
                </a:lnTo>
                <a:lnTo>
                  <a:pt x="50" y="50"/>
                </a:lnTo>
                <a:lnTo>
                  <a:pt x="956" y="50"/>
                </a:lnTo>
                <a:lnTo>
                  <a:pt x="956" y="151"/>
                </a:lnTo>
                <a:lnTo>
                  <a:pt x="50" y="15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55" name="Freeform 235">
            <a:extLst>
              <a:ext uri="{FF2B5EF4-FFF2-40B4-BE49-F238E27FC236}">
                <a16:creationId xmlns:a16="http://schemas.microsoft.com/office/drawing/2014/main" id="{78181689-1EBB-D54D-B7AE-CFEBAE3E46DC}"/>
              </a:ext>
            </a:extLst>
          </p:cNvPr>
          <p:cNvSpPr>
            <a:spLocks/>
          </p:cNvSpPr>
          <p:nvPr/>
        </p:nvSpPr>
        <p:spPr bwMode="auto">
          <a:xfrm>
            <a:off x="3506789" y="2190751"/>
            <a:ext cx="20637" cy="79375"/>
          </a:xfrm>
          <a:custGeom>
            <a:avLst/>
            <a:gdLst>
              <a:gd name="T0" fmla="*/ 0 w 50"/>
              <a:gd name="T1" fmla="*/ 0 h 202"/>
              <a:gd name="T2" fmla="*/ 2147483646 w 50"/>
              <a:gd name="T3" fmla="*/ 0 h 202"/>
              <a:gd name="T4" fmla="*/ 2147483646 w 50"/>
              <a:gd name="T5" fmla="*/ 2147483646 h 202"/>
              <a:gd name="T6" fmla="*/ 0 w 50"/>
              <a:gd name="T7" fmla="*/ 2147483646 h 202"/>
              <a:gd name="T8" fmla="*/ 0 w 50"/>
              <a:gd name="T9" fmla="*/ 0 h 202"/>
              <a:gd name="T10" fmla="*/ 0 w 50"/>
              <a:gd name="T11" fmla="*/ 0 h 202"/>
              <a:gd name="T12" fmla="*/ 0 60000 65536"/>
              <a:gd name="T13" fmla="*/ 0 60000 65536"/>
              <a:gd name="T14" fmla="*/ 0 60000 65536"/>
              <a:gd name="T15" fmla="*/ 0 60000 65536"/>
              <a:gd name="T16" fmla="*/ 0 60000 65536"/>
              <a:gd name="T17" fmla="*/ 0 60000 65536"/>
              <a:gd name="T18" fmla="*/ 0 w 50"/>
              <a:gd name="T19" fmla="*/ 0 h 202"/>
              <a:gd name="T20" fmla="*/ 50 w 50"/>
              <a:gd name="T21" fmla="*/ 202 h 202"/>
            </a:gdLst>
            <a:ahLst/>
            <a:cxnLst>
              <a:cxn ang="T12">
                <a:pos x="T0" y="T1"/>
              </a:cxn>
              <a:cxn ang="T13">
                <a:pos x="T2" y="T3"/>
              </a:cxn>
              <a:cxn ang="T14">
                <a:pos x="T4" y="T5"/>
              </a:cxn>
              <a:cxn ang="T15">
                <a:pos x="T6" y="T7"/>
              </a:cxn>
              <a:cxn ang="T16">
                <a:pos x="T8" y="T9"/>
              </a:cxn>
              <a:cxn ang="T17">
                <a:pos x="T10" y="T11"/>
              </a:cxn>
            </a:cxnLst>
            <a:rect l="T18" t="T19" r="T20" b="T21"/>
            <a:pathLst>
              <a:path w="50" h="202">
                <a:moveTo>
                  <a:pt x="0" y="0"/>
                </a:moveTo>
                <a:lnTo>
                  <a:pt x="50" y="0"/>
                </a:lnTo>
                <a:lnTo>
                  <a:pt x="50" y="202"/>
                </a:lnTo>
                <a:lnTo>
                  <a:pt x="0" y="20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56" name="Freeform 236">
            <a:extLst>
              <a:ext uri="{FF2B5EF4-FFF2-40B4-BE49-F238E27FC236}">
                <a16:creationId xmlns:a16="http://schemas.microsoft.com/office/drawing/2014/main" id="{17FE9771-0C31-D243-A5B9-684E30001029}"/>
              </a:ext>
            </a:extLst>
          </p:cNvPr>
          <p:cNvSpPr>
            <a:spLocks/>
          </p:cNvSpPr>
          <p:nvPr/>
        </p:nvSpPr>
        <p:spPr bwMode="auto">
          <a:xfrm>
            <a:off x="3597275" y="2190751"/>
            <a:ext cx="20638" cy="79375"/>
          </a:xfrm>
          <a:custGeom>
            <a:avLst/>
            <a:gdLst>
              <a:gd name="T0" fmla="*/ 0 w 51"/>
              <a:gd name="T1" fmla="*/ 0 h 202"/>
              <a:gd name="T2" fmla="*/ 2147483646 w 51"/>
              <a:gd name="T3" fmla="*/ 0 h 202"/>
              <a:gd name="T4" fmla="*/ 2147483646 w 51"/>
              <a:gd name="T5" fmla="*/ 2147483646 h 202"/>
              <a:gd name="T6" fmla="*/ 0 w 51"/>
              <a:gd name="T7" fmla="*/ 2147483646 h 202"/>
              <a:gd name="T8" fmla="*/ 0 w 51"/>
              <a:gd name="T9" fmla="*/ 0 h 202"/>
              <a:gd name="T10" fmla="*/ 0 w 51"/>
              <a:gd name="T11" fmla="*/ 0 h 202"/>
              <a:gd name="T12" fmla="*/ 0 60000 65536"/>
              <a:gd name="T13" fmla="*/ 0 60000 65536"/>
              <a:gd name="T14" fmla="*/ 0 60000 65536"/>
              <a:gd name="T15" fmla="*/ 0 60000 65536"/>
              <a:gd name="T16" fmla="*/ 0 60000 65536"/>
              <a:gd name="T17" fmla="*/ 0 60000 65536"/>
              <a:gd name="T18" fmla="*/ 0 w 51"/>
              <a:gd name="T19" fmla="*/ 0 h 202"/>
              <a:gd name="T20" fmla="*/ 51 w 51"/>
              <a:gd name="T21" fmla="*/ 202 h 202"/>
            </a:gdLst>
            <a:ahLst/>
            <a:cxnLst>
              <a:cxn ang="T12">
                <a:pos x="T0" y="T1"/>
              </a:cxn>
              <a:cxn ang="T13">
                <a:pos x="T2" y="T3"/>
              </a:cxn>
              <a:cxn ang="T14">
                <a:pos x="T4" y="T5"/>
              </a:cxn>
              <a:cxn ang="T15">
                <a:pos x="T6" y="T7"/>
              </a:cxn>
              <a:cxn ang="T16">
                <a:pos x="T8" y="T9"/>
              </a:cxn>
              <a:cxn ang="T17">
                <a:pos x="T10" y="T11"/>
              </a:cxn>
            </a:cxnLst>
            <a:rect l="T18" t="T19" r="T20" b="T21"/>
            <a:pathLst>
              <a:path w="51" h="202">
                <a:moveTo>
                  <a:pt x="0" y="0"/>
                </a:moveTo>
                <a:lnTo>
                  <a:pt x="51" y="0"/>
                </a:lnTo>
                <a:lnTo>
                  <a:pt x="51" y="202"/>
                </a:lnTo>
                <a:lnTo>
                  <a:pt x="0" y="20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57" name="Freeform 237">
            <a:extLst>
              <a:ext uri="{FF2B5EF4-FFF2-40B4-BE49-F238E27FC236}">
                <a16:creationId xmlns:a16="http://schemas.microsoft.com/office/drawing/2014/main" id="{F254F2F4-2590-344F-B70D-3BD535C8FC3C}"/>
              </a:ext>
            </a:extLst>
          </p:cNvPr>
          <p:cNvSpPr>
            <a:spLocks/>
          </p:cNvSpPr>
          <p:nvPr/>
        </p:nvSpPr>
        <p:spPr bwMode="auto">
          <a:xfrm>
            <a:off x="3698875" y="2190751"/>
            <a:ext cx="20638" cy="79375"/>
          </a:xfrm>
          <a:custGeom>
            <a:avLst/>
            <a:gdLst>
              <a:gd name="T0" fmla="*/ 0 w 50"/>
              <a:gd name="T1" fmla="*/ 0 h 202"/>
              <a:gd name="T2" fmla="*/ 2147483646 w 50"/>
              <a:gd name="T3" fmla="*/ 0 h 202"/>
              <a:gd name="T4" fmla="*/ 2147483646 w 50"/>
              <a:gd name="T5" fmla="*/ 2147483646 h 202"/>
              <a:gd name="T6" fmla="*/ 0 w 50"/>
              <a:gd name="T7" fmla="*/ 2147483646 h 202"/>
              <a:gd name="T8" fmla="*/ 0 w 50"/>
              <a:gd name="T9" fmla="*/ 0 h 202"/>
              <a:gd name="T10" fmla="*/ 0 w 50"/>
              <a:gd name="T11" fmla="*/ 0 h 202"/>
              <a:gd name="T12" fmla="*/ 0 60000 65536"/>
              <a:gd name="T13" fmla="*/ 0 60000 65536"/>
              <a:gd name="T14" fmla="*/ 0 60000 65536"/>
              <a:gd name="T15" fmla="*/ 0 60000 65536"/>
              <a:gd name="T16" fmla="*/ 0 60000 65536"/>
              <a:gd name="T17" fmla="*/ 0 60000 65536"/>
              <a:gd name="T18" fmla="*/ 0 w 50"/>
              <a:gd name="T19" fmla="*/ 0 h 202"/>
              <a:gd name="T20" fmla="*/ 50 w 50"/>
              <a:gd name="T21" fmla="*/ 202 h 202"/>
            </a:gdLst>
            <a:ahLst/>
            <a:cxnLst>
              <a:cxn ang="T12">
                <a:pos x="T0" y="T1"/>
              </a:cxn>
              <a:cxn ang="T13">
                <a:pos x="T2" y="T3"/>
              </a:cxn>
              <a:cxn ang="T14">
                <a:pos x="T4" y="T5"/>
              </a:cxn>
              <a:cxn ang="T15">
                <a:pos x="T6" y="T7"/>
              </a:cxn>
              <a:cxn ang="T16">
                <a:pos x="T8" y="T9"/>
              </a:cxn>
              <a:cxn ang="T17">
                <a:pos x="T10" y="T11"/>
              </a:cxn>
            </a:cxnLst>
            <a:rect l="T18" t="T19" r="T20" b="T21"/>
            <a:pathLst>
              <a:path w="50" h="202">
                <a:moveTo>
                  <a:pt x="0" y="0"/>
                </a:moveTo>
                <a:lnTo>
                  <a:pt x="50" y="0"/>
                </a:lnTo>
                <a:lnTo>
                  <a:pt x="50" y="202"/>
                </a:lnTo>
                <a:lnTo>
                  <a:pt x="0" y="20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58" name="Freeform 238">
            <a:extLst>
              <a:ext uri="{FF2B5EF4-FFF2-40B4-BE49-F238E27FC236}">
                <a16:creationId xmlns:a16="http://schemas.microsoft.com/office/drawing/2014/main" id="{B65B2F68-155C-1F4C-B1A7-9F6EC3030D93}"/>
              </a:ext>
            </a:extLst>
          </p:cNvPr>
          <p:cNvSpPr>
            <a:spLocks/>
          </p:cNvSpPr>
          <p:nvPr/>
        </p:nvSpPr>
        <p:spPr bwMode="auto">
          <a:xfrm>
            <a:off x="3795714" y="2190751"/>
            <a:ext cx="20637" cy="79375"/>
          </a:xfrm>
          <a:custGeom>
            <a:avLst/>
            <a:gdLst>
              <a:gd name="T0" fmla="*/ 0 w 51"/>
              <a:gd name="T1" fmla="*/ 0 h 202"/>
              <a:gd name="T2" fmla="*/ 2147483646 w 51"/>
              <a:gd name="T3" fmla="*/ 0 h 202"/>
              <a:gd name="T4" fmla="*/ 2147483646 w 51"/>
              <a:gd name="T5" fmla="*/ 2147483646 h 202"/>
              <a:gd name="T6" fmla="*/ 0 w 51"/>
              <a:gd name="T7" fmla="*/ 2147483646 h 202"/>
              <a:gd name="T8" fmla="*/ 0 w 51"/>
              <a:gd name="T9" fmla="*/ 0 h 202"/>
              <a:gd name="T10" fmla="*/ 0 w 51"/>
              <a:gd name="T11" fmla="*/ 0 h 202"/>
              <a:gd name="T12" fmla="*/ 0 60000 65536"/>
              <a:gd name="T13" fmla="*/ 0 60000 65536"/>
              <a:gd name="T14" fmla="*/ 0 60000 65536"/>
              <a:gd name="T15" fmla="*/ 0 60000 65536"/>
              <a:gd name="T16" fmla="*/ 0 60000 65536"/>
              <a:gd name="T17" fmla="*/ 0 60000 65536"/>
              <a:gd name="T18" fmla="*/ 0 w 51"/>
              <a:gd name="T19" fmla="*/ 0 h 202"/>
              <a:gd name="T20" fmla="*/ 51 w 51"/>
              <a:gd name="T21" fmla="*/ 202 h 202"/>
            </a:gdLst>
            <a:ahLst/>
            <a:cxnLst>
              <a:cxn ang="T12">
                <a:pos x="T0" y="T1"/>
              </a:cxn>
              <a:cxn ang="T13">
                <a:pos x="T2" y="T3"/>
              </a:cxn>
              <a:cxn ang="T14">
                <a:pos x="T4" y="T5"/>
              </a:cxn>
              <a:cxn ang="T15">
                <a:pos x="T6" y="T7"/>
              </a:cxn>
              <a:cxn ang="T16">
                <a:pos x="T8" y="T9"/>
              </a:cxn>
              <a:cxn ang="T17">
                <a:pos x="T10" y="T11"/>
              </a:cxn>
            </a:cxnLst>
            <a:rect l="T18" t="T19" r="T20" b="T21"/>
            <a:pathLst>
              <a:path w="51" h="202">
                <a:moveTo>
                  <a:pt x="0" y="0"/>
                </a:moveTo>
                <a:lnTo>
                  <a:pt x="51" y="0"/>
                </a:lnTo>
                <a:lnTo>
                  <a:pt x="51" y="202"/>
                </a:lnTo>
                <a:lnTo>
                  <a:pt x="0" y="20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59" name="Freeform 239">
            <a:extLst>
              <a:ext uri="{FF2B5EF4-FFF2-40B4-BE49-F238E27FC236}">
                <a16:creationId xmlns:a16="http://schemas.microsoft.com/office/drawing/2014/main" id="{221E259C-4A14-7843-8818-C97542B67755}"/>
              </a:ext>
            </a:extLst>
          </p:cNvPr>
          <p:cNvSpPr>
            <a:spLocks/>
          </p:cNvSpPr>
          <p:nvPr/>
        </p:nvSpPr>
        <p:spPr bwMode="auto">
          <a:xfrm>
            <a:off x="3048001" y="1590676"/>
            <a:ext cx="538163" cy="117475"/>
          </a:xfrm>
          <a:custGeom>
            <a:avLst/>
            <a:gdLst>
              <a:gd name="T0" fmla="*/ 2147483646 w 1357"/>
              <a:gd name="T1" fmla="*/ 2147483646 h 297"/>
              <a:gd name="T2" fmla="*/ 2147483646 w 1357"/>
              <a:gd name="T3" fmla="*/ 2147483646 h 297"/>
              <a:gd name="T4" fmla="*/ 2147483646 w 1357"/>
              <a:gd name="T5" fmla="*/ 2147483646 h 297"/>
              <a:gd name="T6" fmla="*/ 2147483646 w 1357"/>
              <a:gd name="T7" fmla="*/ 2147483646 h 297"/>
              <a:gd name="T8" fmla="*/ 2147483646 w 1357"/>
              <a:gd name="T9" fmla="*/ 2147483646 h 297"/>
              <a:gd name="T10" fmla="*/ 2147483646 w 1357"/>
              <a:gd name="T11" fmla="*/ 2147483646 h 297"/>
              <a:gd name="T12" fmla="*/ 2147483646 w 1357"/>
              <a:gd name="T13" fmla="*/ 2147483646 h 297"/>
              <a:gd name="T14" fmla="*/ 2147483646 w 1357"/>
              <a:gd name="T15" fmla="*/ 2147483646 h 297"/>
              <a:gd name="T16" fmla="*/ 2147483646 w 1357"/>
              <a:gd name="T17" fmla="*/ 2147483646 h 297"/>
              <a:gd name="T18" fmla="*/ 2147483646 w 1357"/>
              <a:gd name="T19" fmla="*/ 2147483646 h 297"/>
              <a:gd name="T20" fmla="*/ 2147483646 w 1357"/>
              <a:gd name="T21" fmla="*/ 2147483646 h 297"/>
              <a:gd name="T22" fmla="*/ 2147483646 w 1357"/>
              <a:gd name="T23" fmla="*/ 2147483646 h 297"/>
              <a:gd name="T24" fmla="*/ 2147483646 w 1357"/>
              <a:gd name="T25" fmla="*/ 2147483646 h 297"/>
              <a:gd name="T26" fmla="*/ 2147483646 w 1357"/>
              <a:gd name="T27" fmla="*/ 2147483646 h 297"/>
              <a:gd name="T28" fmla="*/ 2147483646 w 1357"/>
              <a:gd name="T29" fmla="*/ 2147483646 h 297"/>
              <a:gd name="T30" fmla="*/ 2147483646 w 1357"/>
              <a:gd name="T31" fmla="*/ 2147483646 h 297"/>
              <a:gd name="T32" fmla="*/ 2147483646 w 1357"/>
              <a:gd name="T33" fmla="*/ 2147483646 h 297"/>
              <a:gd name="T34" fmla="*/ 2147483646 w 1357"/>
              <a:gd name="T35" fmla="*/ 2147483646 h 297"/>
              <a:gd name="T36" fmla="*/ 2147483646 w 1357"/>
              <a:gd name="T37" fmla="*/ 2147483646 h 297"/>
              <a:gd name="T38" fmla="*/ 2147483646 w 1357"/>
              <a:gd name="T39" fmla="*/ 2147483646 h 297"/>
              <a:gd name="T40" fmla="*/ 2147483646 w 1357"/>
              <a:gd name="T41" fmla="*/ 2147483646 h 297"/>
              <a:gd name="T42" fmla="*/ 2147483646 w 1357"/>
              <a:gd name="T43" fmla="*/ 2147483646 h 297"/>
              <a:gd name="T44" fmla="*/ 2147483646 w 1357"/>
              <a:gd name="T45" fmla="*/ 2147483646 h 297"/>
              <a:gd name="T46" fmla="*/ 2147483646 w 1357"/>
              <a:gd name="T47" fmla="*/ 2147483646 h 297"/>
              <a:gd name="T48" fmla="*/ 2147483646 w 1357"/>
              <a:gd name="T49" fmla="*/ 2147483646 h 297"/>
              <a:gd name="T50" fmla="*/ 2147483646 w 1357"/>
              <a:gd name="T51" fmla="*/ 2147483646 h 297"/>
              <a:gd name="T52" fmla="*/ 2147483646 w 1357"/>
              <a:gd name="T53" fmla="*/ 2147483646 h 297"/>
              <a:gd name="T54" fmla="*/ 2147483646 w 1357"/>
              <a:gd name="T55" fmla="*/ 2147483646 h 297"/>
              <a:gd name="T56" fmla="*/ 2147483646 w 1357"/>
              <a:gd name="T57" fmla="*/ 2147483646 h 297"/>
              <a:gd name="T58" fmla="*/ 2147483646 w 1357"/>
              <a:gd name="T59" fmla="*/ 2147483646 h 297"/>
              <a:gd name="T60" fmla="*/ 2147483646 w 1357"/>
              <a:gd name="T61" fmla="*/ 2147483646 h 297"/>
              <a:gd name="T62" fmla="*/ 2147483646 w 1357"/>
              <a:gd name="T63" fmla="*/ 2147483646 h 297"/>
              <a:gd name="T64" fmla="*/ 2147483646 w 1357"/>
              <a:gd name="T65" fmla="*/ 2147483646 h 297"/>
              <a:gd name="T66" fmla="*/ 2147483646 w 1357"/>
              <a:gd name="T67" fmla="*/ 2147483646 h 297"/>
              <a:gd name="T68" fmla="*/ 2147483646 w 1357"/>
              <a:gd name="T69" fmla="*/ 2147483646 h 297"/>
              <a:gd name="T70" fmla="*/ 2147483646 w 1357"/>
              <a:gd name="T71" fmla="*/ 2147483646 h 297"/>
              <a:gd name="T72" fmla="*/ 2147483646 w 1357"/>
              <a:gd name="T73" fmla="*/ 2147483646 h 297"/>
              <a:gd name="T74" fmla="*/ 2147483646 w 1357"/>
              <a:gd name="T75" fmla="*/ 2147483646 h 297"/>
              <a:gd name="T76" fmla="*/ 2147483646 w 1357"/>
              <a:gd name="T77" fmla="*/ 2147483646 h 297"/>
              <a:gd name="T78" fmla="*/ 2147483646 w 1357"/>
              <a:gd name="T79" fmla="*/ 2147483646 h 297"/>
              <a:gd name="T80" fmla="*/ 2147483646 w 1357"/>
              <a:gd name="T81" fmla="*/ 2147483646 h 297"/>
              <a:gd name="T82" fmla="*/ 2147483646 w 1357"/>
              <a:gd name="T83" fmla="*/ 2147483646 h 297"/>
              <a:gd name="T84" fmla="*/ 2147483646 w 1357"/>
              <a:gd name="T85" fmla="*/ 2147483646 h 297"/>
              <a:gd name="T86" fmla="*/ 2147483646 w 1357"/>
              <a:gd name="T87" fmla="*/ 2147483646 h 297"/>
              <a:gd name="T88" fmla="*/ 2147483646 w 1357"/>
              <a:gd name="T89" fmla="*/ 2147483646 h 297"/>
              <a:gd name="T90" fmla="*/ 2147483646 w 1357"/>
              <a:gd name="T91" fmla="*/ 2147483646 h 297"/>
              <a:gd name="T92" fmla="*/ 2147483646 w 1357"/>
              <a:gd name="T93" fmla="*/ 2147483646 h 297"/>
              <a:gd name="T94" fmla="*/ 2147483646 w 1357"/>
              <a:gd name="T95" fmla="*/ 2147483646 h 297"/>
              <a:gd name="T96" fmla="*/ 2147483646 w 1357"/>
              <a:gd name="T97" fmla="*/ 2147483646 h 297"/>
              <a:gd name="T98" fmla="*/ 2147483646 w 1357"/>
              <a:gd name="T99" fmla="*/ 2147483646 h 297"/>
              <a:gd name="T100" fmla="*/ 2147483646 w 1357"/>
              <a:gd name="T101" fmla="*/ 2147483646 h 297"/>
              <a:gd name="T102" fmla="*/ 2147483646 w 1357"/>
              <a:gd name="T103" fmla="*/ 2147483646 h 297"/>
              <a:gd name="T104" fmla="*/ 2147483646 w 1357"/>
              <a:gd name="T105" fmla="*/ 2147483646 h 297"/>
              <a:gd name="T106" fmla="*/ 2147483646 w 1357"/>
              <a:gd name="T107" fmla="*/ 2147483646 h 297"/>
              <a:gd name="T108" fmla="*/ 0 w 1357"/>
              <a:gd name="T109" fmla="*/ 2147483646 h 29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357"/>
              <a:gd name="T166" fmla="*/ 0 h 297"/>
              <a:gd name="T167" fmla="*/ 1357 w 1357"/>
              <a:gd name="T168" fmla="*/ 297 h 29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357" h="297">
                <a:moveTo>
                  <a:pt x="0" y="101"/>
                </a:moveTo>
                <a:lnTo>
                  <a:pt x="1" y="105"/>
                </a:lnTo>
                <a:lnTo>
                  <a:pt x="3" y="109"/>
                </a:lnTo>
                <a:lnTo>
                  <a:pt x="5" y="113"/>
                </a:lnTo>
                <a:lnTo>
                  <a:pt x="7" y="117"/>
                </a:lnTo>
                <a:lnTo>
                  <a:pt x="10" y="120"/>
                </a:lnTo>
                <a:lnTo>
                  <a:pt x="12" y="124"/>
                </a:lnTo>
                <a:lnTo>
                  <a:pt x="14" y="128"/>
                </a:lnTo>
                <a:lnTo>
                  <a:pt x="17" y="131"/>
                </a:lnTo>
                <a:lnTo>
                  <a:pt x="19" y="136"/>
                </a:lnTo>
                <a:lnTo>
                  <a:pt x="22" y="139"/>
                </a:lnTo>
                <a:lnTo>
                  <a:pt x="24" y="143"/>
                </a:lnTo>
                <a:lnTo>
                  <a:pt x="26" y="147"/>
                </a:lnTo>
                <a:lnTo>
                  <a:pt x="29" y="150"/>
                </a:lnTo>
                <a:lnTo>
                  <a:pt x="31" y="154"/>
                </a:lnTo>
                <a:lnTo>
                  <a:pt x="34" y="157"/>
                </a:lnTo>
                <a:lnTo>
                  <a:pt x="36" y="160"/>
                </a:lnTo>
                <a:lnTo>
                  <a:pt x="39" y="164"/>
                </a:lnTo>
                <a:lnTo>
                  <a:pt x="42" y="168"/>
                </a:lnTo>
                <a:lnTo>
                  <a:pt x="48" y="174"/>
                </a:lnTo>
                <a:lnTo>
                  <a:pt x="50" y="177"/>
                </a:lnTo>
                <a:lnTo>
                  <a:pt x="53" y="181"/>
                </a:lnTo>
                <a:lnTo>
                  <a:pt x="59" y="187"/>
                </a:lnTo>
                <a:lnTo>
                  <a:pt x="62" y="190"/>
                </a:lnTo>
                <a:lnTo>
                  <a:pt x="65" y="193"/>
                </a:lnTo>
                <a:lnTo>
                  <a:pt x="71" y="199"/>
                </a:lnTo>
                <a:lnTo>
                  <a:pt x="77" y="205"/>
                </a:lnTo>
                <a:lnTo>
                  <a:pt x="84" y="211"/>
                </a:lnTo>
                <a:lnTo>
                  <a:pt x="90" y="216"/>
                </a:lnTo>
                <a:lnTo>
                  <a:pt x="96" y="221"/>
                </a:lnTo>
                <a:lnTo>
                  <a:pt x="103" y="226"/>
                </a:lnTo>
                <a:lnTo>
                  <a:pt x="109" y="232"/>
                </a:lnTo>
                <a:lnTo>
                  <a:pt x="117" y="237"/>
                </a:lnTo>
                <a:lnTo>
                  <a:pt x="124" y="241"/>
                </a:lnTo>
                <a:lnTo>
                  <a:pt x="131" y="245"/>
                </a:lnTo>
                <a:lnTo>
                  <a:pt x="138" y="250"/>
                </a:lnTo>
                <a:lnTo>
                  <a:pt x="146" y="254"/>
                </a:lnTo>
                <a:lnTo>
                  <a:pt x="153" y="257"/>
                </a:lnTo>
                <a:lnTo>
                  <a:pt x="160" y="262"/>
                </a:lnTo>
                <a:lnTo>
                  <a:pt x="168" y="265"/>
                </a:lnTo>
                <a:lnTo>
                  <a:pt x="176" y="269"/>
                </a:lnTo>
                <a:lnTo>
                  <a:pt x="184" y="272"/>
                </a:lnTo>
                <a:lnTo>
                  <a:pt x="199" y="278"/>
                </a:lnTo>
                <a:lnTo>
                  <a:pt x="215" y="282"/>
                </a:lnTo>
                <a:lnTo>
                  <a:pt x="231" y="287"/>
                </a:lnTo>
                <a:lnTo>
                  <a:pt x="248" y="291"/>
                </a:lnTo>
                <a:lnTo>
                  <a:pt x="264" y="294"/>
                </a:lnTo>
                <a:lnTo>
                  <a:pt x="298" y="297"/>
                </a:lnTo>
                <a:lnTo>
                  <a:pt x="332" y="297"/>
                </a:lnTo>
                <a:lnTo>
                  <a:pt x="366" y="293"/>
                </a:lnTo>
                <a:lnTo>
                  <a:pt x="400" y="286"/>
                </a:lnTo>
                <a:lnTo>
                  <a:pt x="416" y="281"/>
                </a:lnTo>
                <a:lnTo>
                  <a:pt x="433" y="276"/>
                </a:lnTo>
                <a:lnTo>
                  <a:pt x="449" y="269"/>
                </a:lnTo>
                <a:lnTo>
                  <a:pt x="458" y="266"/>
                </a:lnTo>
                <a:lnTo>
                  <a:pt x="466" y="262"/>
                </a:lnTo>
                <a:lnTo>
                  <a:pt x="477" y="255"/>
                </a:lnTo>
                <a:lnTo>
                  <a:pt x="482" y="252"/>
                </a:lnTo>
                <a:lnTo>
                  <a:pt x="489" y="249"/>
                </a:lnTo>
                <a:lnTo>
                  <a:pt x="494" y="245"/>
                </a:lnTo>
                <a:lnTo>
                  <a:pt x="500" y="241"/>
                </a:lnTo>
                <a:lnTo>
                  <a:pt x="506" y="237"/>
                </a:lnTo>
                <a:lnTo>
                  <a:pt x="512" y="233"/>
                </a:lnTo>
                <a:lnTo>
                  <a:pt x="518" y="229"/>
                </a:lnTo>
                <a:lnTo>
                  <a:pt x="524" y="223"/>
                </a:lnTo>
                <a:lnTo>
                  <a:pt x="530" y="218"/>
                </a:lnTo>
                <a:lnTo>
                  <a:pt x="535" y="213"/>
                </a:lnTo>
                <a:lnTo>
                  <a:pt x="541" y="209"/>
                </a:lnTo>
                <a:lnTo>
                  <a:pt x="546" y="204"/>
                </a:lnTo>
                <a:lnTo>
                  <a:pt x="552" y="198"/>
                </a:lnTo>
                <a:lnTo>
                  <a:pt x="558" y="192"/>
                </a:lnTo>
                <a:lnTo>
                  <a:pt x="563" y="187"/>
                </a:lnTo>
                <a:lnTo>
                  <a:pt x="568" y="181"/>
                </a:lnTo>
                <a:lnTo>
                  <a:pt x="573" y="176"/>
                </a:lnTo>
                <a:lnTo>
                  <a:pt x="578" y="170"/>
                </a:lnTo>
                <a:lnTo>
                  <a:pt x="584" y="165"/>
                </a:lnTo>
                <a:lnTo>
                  <a:pt x="589" y="158"/>
                </a:lnTo>
                <a:lnTo>
                  <a:pt x="593" y="153"/>
                </a:lnTo>
                <a:lnTo>
                  <a:pt x="598" y="147"/>
                </a:lnTo>
                <a:lnTo>
                  <a:pt x="602" y="141"/>
                </a:lnTo>
                <a:lnTo>
                  <a:pt x="606" y="135"/>
                </a:lnTo>
                <a:lnTo>
                  <a:pt x="611" y="129"/>
                </a:lnTo>
                <a:lnTo>
                  <a:pt x="614" y="123"/>
                </a:lnTo>
                <a:lnTo>
                  <a:pt x="618" y="118"/>
                </a:lnTo>
                <a:lnTo>
                  <a:pt x="621" y="112"/>
                </a:lnTo>
                <a:lnTo>
                  <a:pt x="624" y="106"/>
                </a:lnTo>
                <a:lnTo>
                  <a:pt x="627" y="101"/>
                </a:lnTo>
                <a:lnTo>
                  <a:pt x="631" y="106"/>
                </a:lnTo>
                <a:lnTo>
                  <a:pt x="636" y="111"/>
                </a:lnTo>
                <a:lnTo>
                  <a:pt x="640" y="116"/>
                </a:lnTo>
                <a:lnTo>
                  <a:pt x="646" y="121"/>
                </a:lnTo>
                <a:lnTo>
                  <a:pt x="651" y="126"/>
                </a:lnTo>
                <a:lnTo>
                  <a:pt x="656" y="130"/>
                </a:lnTo>
                <a:lnTo>
                  <a:pt x="661" y="136"/>
                </a:lnTo>
                <a:lnTo>
                  <a:pt x="665" y="140"/>
                </a:lnTo>
                <a:lnTo>
                  <a:pt x="671" y="144"/>
                </a:lnTo>
                <a:lnTo>
                  <a:pt x="677" y="148"/>
                </a:lnTo>
                <a:lnTo>
                  <a:pt x="682" y="152"/>
                </a:lnTo>
                <a:lnTo>
                  <a:pt x="687" y="156"/>
                </a:lnTo>
                <a:lnTo>
                  <a:pt x="693" y="159"/>
                </a:lnTo>
                <a:lnTo>
                  <a:pt x="698" y="164"/>
                </a:lnTo>
                <a:lnTo>
                  <a:pt x="705" y="167"/>
                </a:lnTo>
                <a:lnTo>
                  <a:pt x="711" y="170"/>
                </a:lnTo>
                <a:lnTo>
                  <a:pt x="716" y="173"/>
                </a:lnTo>
                <a:lnTo>
                  <a:pt x="722" y="176"/>
                </a:lnTo>
                <a:lnTo>
                  <a:pt x="733" y="182"/>
                </a:lnTo>
                <a:lnTo>
                  <a:pt x="746" y="186"/>
                </a:lnTo>
                <a:lnTo>
                  <a:pt x="758" y="191"/>
                </a:lnTo>
                <a:lnTo>
                  <a:pt x="771" y="194"/>
                </a:lnTo>
                <a:lnTo>
                  <a:pt x="783" y="198"/>
                </a:lnTo>
                <a:lnTo>
                  <a:pt x="809" y="203"/>
                </a:lnTo>
                <a:lnTo>
                  <a:pt x="835" y="205"/>
                </a:lnTo>
                <a:lnTo>
                  <a:pt x="859" y="205"/>
                </a:lnTo>
                <a:lnTo>
                  <a:pt x="911" y="197"/>
                </a:lnTo>
                <a:lnTo>
                  <a:pt x="924" y="193"/>
                </a:lnTo>
                <a:lnTo>
                  <a:pt x="936" y="189"/>
                </a:lnTo>
                <a:lnTo>
                  <a:pt x="948" y="184"/>
                </a:lnTo>
                <a:lnTo>
                  <a:pt x="960" y="179"/>
                </a:lnTo>
                <a:lnTo>
                  <a:pt x="972" y="173"/>
                </a:lnTo>
                <a:lnTo>
                  <a:pt x="983" y="167"/>
                </a:lnTo>
                <a:lnTo>
                  <a:pt x="989" y="162"/>
                </a:lnTo>
                <a:lnTo>
                  <a:pt x="995" y="159"/>
                </a:lnTo>
                <a:lnTo>
                  <a:pt x="1000" y="155"/>
                </a:lnTo>
                <a:lnTo>
                  <a:pt x="1006" y="151"/>
                </a:lnTo>
                <a:lnTo>
                  <a:pt x="1011" y="146"/>
                </a:lnTo>
                <a:lnTo>
                  <a:pt x="1019" y="140"/>
                </a:lnTo>
                <a:lnTo>
                  <a:pt x="1026" y="134"/>
                </a:lnTo>
                <a:lnTo>
                  <a:pt x="1029" y="130"/>
                </a:lnTo>
                <a:lnTo>
                  <a:pt x="1032" y="127"/>
                </a:lnTo>
                <a:lnTo>
                  <a:pt x="1035" y="123"/>
                </a:lnTo>
                <a:lnTo>
                  <a:pt x="1039" y="120"/>
                </a:lnTo>
                <a:lnTo>
                  <a:pt x="1042" y="117"/>
                </a:lnTo>
                <a:lnTo>
                  <a:pt x="1045" y="113"/>
                </a:lnTo>
                <a:lnTo>
                  <a:pt x="1049" y="110"/>
                </a:lnTo>
                <a:lnTo>
                  <a:pt x="1051" y="107"/>
                </a:lnTo>
                <a:lnTo>
                  <a:pt x="1056" y="101"/>
                </a:lnTo>
                <a:lnTo>
                  <a:pt x="1062" y="95"/>
                </a:lnTo>
                <a:lnTo>
                  <a:pt x="1068" y="89"/>
                </a:lnTo>
                <a:lnTo>
                  <a:pt x="1074" y="84"/>
                </a:lnTo>
                <a:lnTo>
                  <a:pt x="1083" y="79"/>
                </a:lnTo>
                <a:lnTo>
                  <a:pt x="1090" y="74"/>
                </a:lnTo>
                <a:lnTo>
                  <a:pt x="1097" y="68"/>
                </a:lnTo>
                <a:lnTo>
                  <a:pt x="1105" y="64"/>
                </a:lnTo>
                <a:lnTo>
                  <a:pt x="1112" y="60"/>
                </a:lnTo>
                <a:lnTo>
                  <a:pt x="1121" y="57"/>
                </a:lnTo>
                <a:lnTo>
                  <a:pt x="1129" y="54"/>
                </a:lnTo>
                <a:lnTo>
                  <a:pt x="1148" y="49"/>
                </a:lnTo>
                <a:lnTo>
                  <a:pt x="1165" y="45"/>
                </a:lnTo>
                <a:lnTo>
                  <a:pt x="1183" y="44"/>
                </a:lnTo>
                <a:lnTo>
                  <a:pt x="1219" y="46"/>
                </a:lnTo>
                <a:lnTo>
                  <a:pt x="1253" y="55"/>
                </a:lnTo>
                <a:lnTo>
                  <a:pt x="1270" y="62"/>
                </a:lnTo>
                <a:lnTo>
                  <a:pt x="1278" y="65"/>
                </a:lnTo>
                <a:lnTo>
                  <a:pt x="1285" y="71"/>
                </a:lnTo>
                <a:lnTo>
                  <a:pt x="1293" y="75"/>
                </a:lnTo>
                <a:lnTo>
                  <a:pt x="1301" y="80"/>
                </a:lnTo>
                <a:lnTo>
                  <a:pt x="1308" y="86"/>
                </a:lnTo>
                <a:lnTo>
                  <a:pt x="1314" y="91"/>
                </a:lnTo>
                <a:lnTo>
                  <a:pt x="1321" y="97"/>
                </a:lnTo>
                <a:lnTo>
                  <a:pt x="1327" y="105"/>
                </a:lnTo>
                <a:lnTo>
                  <a:pt x="1331" y="108"/>
                </a:lnTo>
                <a:lnTo>
                  <a:pt x="1333" y="112"/>
                </a:lnTo>
                <a:lnTo>
                  <a:pt x="1336" y="115"/>
                </a:lnTo>
                <a:lnTo>
                  <a:pt x="1339" y="119"/>
                </a:lnTo>
                <a:lnTo>
                  <a:pt x="1342" y="122"/>
                </a:lnTo>
                <a:lnTo>
                  <a:pt x="1344" y="126"/>
                </a:lnTo>
                <a:lnTo>
                  <a:pt x="1347" y="130"/>
                </a:lnTo>
                <a:lnTo>
                  <a:pt x="1349" y="135"/>
                </a:lnTo>
                <a:lnTo>
                  <a:pt x="1351" y="139"/>
                </a:lnTo>
                <a:lnTo>
                  <a:pt x="1353" y="142"/>
                </a:lnTo>
                <a:lnTo>
                  <a:pt x="1355" y="147"/>
                </a:lnTo>
                <a:lnTo>
                  <a:pt x="1357" y="151"/>
                </a:lnTo>
                <a:lnTo>
                  <a:pt x="1357" y="79"/>
                </a:lnTo>
                <a:lnTo>
                  <a:pt x="1353" y="74"/>
                </a:lnTo>
                <a:lnTo>
                  <a:pt x="1348" y="68"/>
                </a:lnTo>
                <a:lnTo>
                  <a:pt x="1342" y="63"/>
                </a:lnTo>
                <a:lnTo>
                  <a:pt x="1337" y="59"/>
                </a:lnTo>
                <a:lnTo>
                  <a:pt x="1331" y="54"/>
                </a:lnTo>
                <a:lnTo>
                  <a:pt x="1324" y="49"/>
                </a:lnTo>
                <a:lnTo>
                  <a:pt x="1318" y="45"/>
                </a:lnTo>
                <a:lnTo>
                  <a:pt x="1311" y="40"/>
                </a:lnTo>
                <a:lnTo>
                  <a:pt x="1305" y="35"/>
                </a:lnTo>
                <a:lnTo>
                  <a:pt x="1297" y="31"/>
                </a:lnTo>
                <a:lnTo>
                  <a:pt x="1290" y="27"/>
                </a:lnTo>
                <a:lnTo>
                  <a:pt x="1282" y="24"/>
                </a:lnTo>
                <a:lnTo>
                  <a:pt x="1275" y="20"/>
                </a:lnTo>
                <a:lnTo>
                  <a:pt x="1266" y="17"/>
                </a:lnTo>
                <a:lnTo>
                  <a:pt x="1259" y="14"/>
                </a:lnTo>
                <a:lnTo>
                  <a:pt x="1251" y="11"/>
                </a:lnTo>
                <a:lnTo>
                  <a:pt x="1234" y="7"/>
                </a:lnTo>
                <a:lnTo>
                  <a:pt x="1217" y="3"/>
                </a:lnTo>
                <a:lnTo>
                  <a:pt x="1182" y="0"/>
                </a:lnTo>
                <a:lnTo>
                  <a:pt x="1147" y="4"/>
                </a:lnTo>
                <a:lnTo>
                  <a:pt x="1129" y="10"/>
                </a:lnTo>
                <a:lnTo>
                  <a:pt x="1112" y="17"/>
                </a:lnTo>
                <a:lnTo>
                  <a:pt x="1105" y="20"/>
                </a:lnTo>
                <a:lnTo>
                  <a:pt x="1097" y="24"/>
                </a:lnTo>
                <a:lnTo>
                  <a:pt x="1090" y="29"/>
                </a:lnTo>
                <a:lnTo>
                  <a:pt x="1083" y="34"/>
                </a:lnTo>
                <a:lnTo>
                  <a:pt x="1074" y="40"/>
                </a:lnTo>
                <a:lnTo>
                  <a:pt x="1068" y="45"/>
                </a:lnTo>
                <a:lnTo>
                  <a:pt x="1062" y="50"/>
                </a:lnTo>
                <a:lnTo>
                  <a:pt x="1056" y="55"/>
                </a:lnTo>
                <a:lnTo>
                  <a:pt x="1054" y="59"/>
                </a:lnTo>
                <a:lnTo>
                  <a:pt x="1050" y="62"/>
                </a:lnTo>
                <a:lnTo>
                  <a:pt x="1046" y="66"/>
                </a:lnTo>
                <a:lnTo>
                  <a:pt x="1041" y="71"/>
                </a:lnTo>
                <a:lnTo>
                  <a:pt x="1036" y="76"/>
                </a:lnTo>
                <a:lnTo>
                  <a:pt x="1031" y="81"/>
                </a:lnTo>
                <a:lnTo>
                  <a:pt x="1026" y="85"/>
                </a:lnTo>
                <a:lnTo>
                  <a:pt x="1021" y="90"/>
                </a:lnTo>
                <a:lnTo>
                  <a:pt x="1014" y="95"/>
                </a:lnTo>
                <a:lnTo>
                  <a:pt x="1009" y="101"/>
                </a:lnTo>
                <a:lnTo>
                  <a:pt x="1003" y="105"/>
                </a:lnTo>
                <a:lnTo>
                  <a:pt x="998" y="110"/>
                </a:lnTo>
                <a:lnTo>
                  <a:pt x="994" y="113"/>
                </a:lnTo>
                <a:lnTo>
                  <a:pt x="989" y="117"/>
                </a:lnTo>
                <a:lnTo>
                  <a:pt x="981" y="122"/>
                </a:lnTo>
                <a:lnTo>
                  <a:pt x="976" y="126"/>
                </a:lnTo>
                <a:lnTo>
                  <a:pt x="971" y="130"/>
                </a:lnTo>
                <a:lnTo>
                  <a:pt x="965" y="135"/>
                </a:lnTo>
                <a:lnTo>
                  <a:pt x="960" y="138"/>
                </a:lnTo>
                <a:lnTo>
                  <a:pt x="953" y="142"/>
                </a:lnTo>
                <a:lnTo>
                  <a:pt x="948" y="145"/>
                </a:lnTo>
                <a:lnTo>
                  <a:pt x="942" y="148"/>
                </a:lnTo>
                <a:lnTo>
                  <a:pt x="936" y="151"/>
                </a:lnTo>
                <a:lnTo>
                  <a:pt x="925" y="156"/>
                </a:lnTo>
                <a:lnTo>
                  <a:pt x="912" y="161"/>
                </a:lnTo>
                <a:lnTo>
                  <a:pt x="900" y="166"/>
                </a:lnTo>
                <a:lnTo>
                  <a:pt x="888" y="170"/>
                </a:lnTo>
                <a:lnTo>
                  <a:pt x="876" y="173"/>
                </a:lnTo>
                <a:lnTo>
                  <a:pt x="864" y="175"/>
                </a:lnTo>
                <a:lnTo>
                  <a:pt x="839" y="177"/>
                </a:lnTo>
                <a:lnTo>
                  <a:pt x="789" y="173"/>
                </a:lnTo>
                <a:lnTo>
                  <a:pt x="765" y="166"/>
                </a:lnTo>
                <a:lnTo>
                  <a:pt x="754" y="161"/>
                </a:lnTo>
                <a:lnTo>
                  <a:pt x="742" y="155"/>
                </a:lnTo>
                <a:lnTo>
                  <a:pt x="731" y="149"/>
                </a:lnTo>
                <a:lnTo>
                  <a:pt x="725" y="146"/>
                </a:lnTo>
                <a:lnTo>
                  <a:pt x="720" y="142"/>
                </a:lnTo>
                <a:lnTo>
                  <a:pt x="714" y="138"/>
                </a:lnTo>
                <a:lnTo>
                  <a:pt x="709" y="134"/>
                </a:lnTo>
                <a:lnTo>
                  <a:pt x="703" y="129"/>
                </a:lnTo>
                <a:lnTo>
                  <a:pt x="698" y="125"/>
                </a:lnTo>
                <a:lnTo>
                  <a:pt x="693" y="120"/>
                </a:lnTo>
                <a:lnTo>
                  <a:pt x="688" y="115"/>
                </a:lnTo>
                <a:lnTo>
                  <a:pt x="683" y="110"/>
                </a:lnTo>
                <a:lnTo>
                  <a:pt x="678" y="105"/>
                </a:lnTo>
                <a:lnTo>
                  <a:pt x="674" y="98"/>
                </a:lnTo>
                <a:lnTo>
                  <a:pt x="668" y="92"/>
                </a:lnTo>
                <a:lnTo>
                  <a:pt x="664" y="86"/>
                </a:lnTo>
                <a:lnTo>
                  <a:pt x="659" y="80"/>
                </a:lnTo>
                <a:lnTo>
                  <a:pt x="657" y="77"/>
                </a:lnTo>
                <a:lnTo>
                  <a:pt x="655" y="74"/>
                </a:lnTo>
                <a:lnTo>
                  <a:pt x="651" y="66"/>
                </a:lnTo>
                <a:lnTo>
                  <a:pt x="649" y="63"/>
                </a:lnTo>
                <a:lnTo>
                  <a:pt x="647" y="59"/>
                </a:lnTo>
                <a:lnTo>
                  <a:pt x="645" y="56"/>
                </a:lnTo>
                <a:lnTo>
                  <a:pt x="643" y="52"/>
                </a:lnTo>
                <a:lnTo>
                  <a:pt x="640" y="48"/>
                </a:lnTo>
                <a:lnTo>
                  <a:pt x="638" y="45"/>
                </a:lnTo>
                <a:lnTo>
                  <a:pt x="636" y="41"/>
                </a:lnTo>
                <a:lnTo>
                  <a:pt x="634" y="36"/>
                </a:lnTo>
                <a:lnTo>
                  <a:pt x="632" y="32"/>
                </a:lnTo>
                <a:lnTo>
                  <a:pt x="630" y="28"/>
                </a:lnTo>
                <a:lnTo>
                  <a:pt x="628" y="24"/>
                </a:lnTo>
                <a:lnTo>
                  <a:pt x="627" y="20"/>
                </a:lnTo>
                <a:lnTo>
                  <a:pt x="624" y="25"/>
                </a:lnTo>
                <a:lnTo>
                  <a:pt x="621" y="31"/>
                </a:lnTo>
                <a:lnTo>
                  <a:pt x="618" y="38"/>
                </a:lnTo>
                <a:lnTo>
                  <a:pt x="616" y="41"/>
                </a:lnTo>
                <a:lnTo>
                  <a:pt x="614" y="44"/>
                </a:lnTo>
                <a:lnTo>
                  <a:pt x="612" y="47"/>
                </a:lnTo>
                <a:lnTo>
                  <a:pt x="609" y="51"/>
                </a:lnTo>
                <a:lnTo>
                  <a:pt x="607" y="54"/>
                </a:lnTo>
                <a:lnTo>
                  <a:pt x="605" y="57"/>
                </a:lnTo>
                <a:lnTo>
                  <a:pt x="603" y="60"/>
                </a:lnTo>
                <a:lnTo>
                  <a:pt x="601" y="64"/>
                </a:lnTo>
                <a:lnTo>
                  <a:pt x="599" y="67"/>
                </a:lnTo>
                <a:lnTo>
                  <a:pt x="597" y="71"/>
                </a:lnTo>
                <a:lnTo>
                  <a:pt x="595" y="75"/>
                </a:lnTo>
                <a:lnTo>
                  <a:pt x="592" y="78"/>
                </a:lnTo>
                <a:lnTo>
                  <a:pt x="590" y="82"/>
                </a:lnTo>
                <a:lnTo>
                  <a:pt x="588" y="85"/>
                </a:lnTo>
                <a:lnTo>
                  <a:pt x="585" y="88"/>
                </a:lnTo>
                <a:lnTo>
                  <a:pt x="583" y="92"/>
                </a:lnTo>
                <a:lnTo>
                  <a:pt x="581" y="95"/>
                </a:lnTo>
                <a:lnTo>
                  <a:pt x="577" y="99"/>
                </a:lnTo>
                <a:lnTo>
                  <a:pt x="575" y="103"/>
                </a:lnTo>
                <a:lnTo>
                  <a:pt x="572" y="107"/>
                </a:lnTo>
                <a:lnTo>
                  <a:pt x="570" y="110"/>
                </a:lnTo>
                <a:lnTo>
                  <a:pt x="567" y="114"/>
                </a:lnTo>
                <a:lnTo>
                  <a:pt x="564" y="117"/>
                </a:lnTo>
                <a:lnTo>
                  <a:pt x="562" y="121"/>
                </a:lnTo>
                <a:lnTo>
                  <a:pt x="559" y="124"/>
                </a:lnTo>
                <a:lnTo>
                  <a:pt x="556" y="127"/>
                </a:lnTo>
                <a:lnTo>
                  <a:pt x="554" y="131"/>
                </a:lnTo>
                <a:lnTo>
                  <a:pt x="551" y="135"/>
                </a:lnTo>
                <a:lnTo>
                  <a:pt x="547" y="139"/>
                </a:lnTo>
                <a:lnTo>
                  <a:pt x="544" y="142"/>
                </a:lnTo>
                <a:lnTo>
                  <a:pt x="542" y="145"/>
                </a:lnTo>
                <a:lnTo>
                  <a:pt x="539" y="148"/>
                </a:lnTo>
                <a:lnTo>
                  <a:pt x="536" y="152"/>
                </a:lnTo>
                <a:lnTo>
                  <a:pt x="533" y="155"/>
                </a:lnTo>
                <a:lnTo>
                  <a:pt x="528" y="161"/>
                </a:lnTo>
                <a:lnTo>
                  <a:pt x="525" y="165"/>
                </a:lnTo>
                <a:lnTo>
                  <a:pt x="522" y="168"/>
                </a:lnTo>
                <a:lnTo>
                  <a:pt x="517" y="174"/>
                </a:lnTo>
                <a:lnTo>
                  <a:pt x="510" y="180"/>
                </a:lnTo>
                <a:lnTo>
                  <a:pt x="504" y="186"/>
                </a:lnTo>
                <a:lnTo>
                  <a:pt x="499" y="191"/>
                </a:lnTo>
                <a:lnTo>
                  <a:pt x="493" y="197"/>
                </a:lnTo>
                <a:lnTo>
                  <a:pt x="488" y="202"/>
                </a:lnTo>
                <a:lnTo>
                  <a:pt x="481" y="206"/>
                </a:lnTo>
                <a:lnTo>
                  <a:pt x="476" y="210"/>
                </a:lnTo>
                <a:lnTo>
                  <a:pt x="471" y="214"/>
                </a:lnTo>
                <a:lnTo>
                  <a:pt x="466" y="217"/>
                </a:lnTo>
                <a:lnTo>
                  <a:pt x="458" y="222"/>
                </a:lnTo>
                <a:lnTo>
                  <a:pt x="450" y="226"/>
                </a:lnTo>
                <a:lnTo>
                  <a:pt x="442" y="232"/>
                </a:lnTo>
                <a:lnTo>
                  <a:pt x="434" y="235"/>
                </a:lnTo>
                <a:lnTo>
                  <a:pt x="426" y="239"/>
                </a:lnTo>
                <a:lnTo>
                  <a:pt x="417" y="242"/>
                </a:lnTo>
                <a:lnTo>
                  <a:pt x="409" y="245"/>
                </a:lnTo>
                <a:lnTo>
                  <a:pt x="401" y="248"/>
                </a:lnTo>
                <a:lnTo>
                  <a:pt x="383" y="252"/>
                </a:lnTo>
                <a:lnTo>
                  <a:pt x="366" y="255"/>
                </a:lnTo>
                <a:lnTo>
                  <a:pt x="331" y="260"/>
                </a:lnTo>
                <a:lnTo>
                  <a:pt x="294" y="259"/>
                </a:lnTo>
                <a:lnTo>
                  <a:pt x="259" y="254"/>
                </a:lnTo>
                <a:lnTo>
                  <a:pt x="242" y="250"/>
                </a:lnTo>
                <a:lnTo>
                  <a:pt x="224" y="245"/>
                </a:lnTo>
                <a:lnTo>
                  <a:pt x="207" y="240"/>
                </a:lnTo>
                <a:lnTo>
                  <a:pt x="190" y="233"/>
                </a:lnTo>
                <a:lnTo>
                  <a:pt x="181" y="230"/>
                </a:lnTo>
                <a:lnTo>
                  <a:pt x="174" y="225"/>
                </a:lnTo>
                <a:lnTo>
                  <a:pt x="165" y="221"/>
                </a:lnTo>
                <a:lnTo>
                  <a:pt x="157" y="217"/>
                </a:lnTo>
                <a:lnTo>
                  <a:pt x="149" y="212"/>
                </a:lnTo>
                <a:lnTo>
                  <a:pt x="140" y="208"/>
                </a:lnTo>
                <a:lnTo>
                  <a:pt x="133" y="203"/>
                </a:lnTo>
                <a:lnTo>
                  <a:pt x="126" y="198"/>
                </a:lnTo>
                <a:lnTo>
                  <a:pt x="118" y="192"/>
                </a:lnTo>
                <a:lnTo>
                  <a:pt x="111" y="186"/>
                </a:lnTo>
                <a:lnTo>
                  <a:pt x="103" y="181"/>
                </a:lnTo>
                <a:lnTo>
                  <a:pt x="97" y="175"/>
                </a:lnTo>
                <a:lnTo>
                  <a:pt x="90" y="169"/>
                </a:lnTo>
                <a:lnTo>
                  <a:pt x="84" y="162"/>
                </a:lnTo>
                <a:lnTo>
                  <a:pt x="80" y="159"/>
                </a:lnTo>
                <a:lnTo>
                  <a:pt x="76" y="155"/>
                </a:lnTo>
                <a:lnTo>
                  <a:pt x="73" y="152"/>
                </a:lnTo>
                <a:lnTo>
                  <a:pt x="70" y="149"/>
                </a:lnTo>
                <a:lnTo>
                  <a:pt x="67" y="146"/>
                </a:lnTo>
                <a:lnTo>
                  <a:pt x="64" y="142"/>
                </a:lnTo>
                <a:lnTo>
                  <a:pt x="61" y="139"/>
                </a:lnTo>
                <a:lnTo>
                  <a:pt x="58" y="136"/>
                </a:lnTo>
                <a:lnTo>
                  <a:pt x="56" y="131"/>
                </a:lnTo>
                <a:lnTo>
                  <a:pt x="53" y="128"/>
                </a:lnTo>
                <a:lnTo>
                  <a:pt x="50" y="124"/>
                </a:lnTo>
                <a:lnTo>
                  <a:pt x="48" y="121"/>
                </a:lnTo>
                <a:lnTo>
                  <a:pt x="44" y="117"/>
                </a:lnTo>
                <a:lnTo>
                  <a:pt x="41" y="113"/>
                </a:lnTo>
                <a:lnTo>
                  <a:pt x="39" y="110"/>
                </a:lnTo>
                <a:lnTo>
                  <a:pt x="36" y="106"/>
                </a:lnTo>
                <a:lnTo>
                  <a:pt x="34" y="102"/>
                </a:lnTo>
                <a:lnTo>
                  <a:pt x="32" y="97"/>
                </a:lnTo>
                <a:lnTo>
                  <a:pt x="29" y="93"/>
                </a:lnTo>
                <a:lnTo>
                  <a:pt x="27" y="89"/>
                </a:lnTo>
                <a:lnTo>
                  <a:pt x="25" y="85"/>
                </a:lnTo>
                <a:lnTo>
                  <a:pt x="23" y="81"/>
                </a:lnTo>
                <a:lnTo>
                  <a:pt x="21" y="77"/>
                </a:lnTo>
                <a:lnTo>
                  <a:pt x="19" y="73"/>
                </a:lnTo>
                <a:lnTo>
                  <a:pt x="17" y="68"/>
                </a:lnTo>
                <a:lnTo>
                  <a:pt x="14" y="64"/>
                </a:lnTo>
                <a:lnTo>
                  <a:pt x="12" y="60"/>
                </a:lnTo>
                <a:lnTo>
                  <a:pt x="11" y="56"/>
                </a:lnTo>
                <a:lnTo>
                  <a:pt x="9" y="52"/>
                </a:lnTo>
                <a:lnTo>
                  <a:pt x="7" y="47"/>
                </a:lnTo>
                <a:lnTo>
                  <a:pt x="6" y="43"/>
                </a:lnTo>
                <a:lnTo>
                  <a:pt x="5" y="39"/>
                </a:lnTo>
                <a:lnTo>
                  <a:pt x="3" y="33"/>
                </a:lnTo>
                <a:lnTo>
                  <a:pt x="2" y="29"/>
                </a:lnTo>
                <a:lnTo>
                  <a:pt x="1" y="24"/>
                </a:lnTo>
                <a:lnTo>
                  <a:pt x="0" y="20"/>
                </a:lnTo>
                <a:lnTo>
                  <a:pt x="0" y="10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60" name="Freeform 240">
            <a:extLst>
              <a:ext uri="{FF2B5EF4-FFF2-40B4-BE49-F238E27FC236}">
                <a16:creationId xmlns:a16="http://schemas.microsoft.com/office/drawing/2014/main" id="{EF7E448C-FA48-2248-82DB-B15D9ABE03E3}"/>
              </a:ext>
            </a:extLst>
          </p:cNvPr>
          <p:cNvSpPr>
            <a:spLocks/>
          </p:cNvSpPr>
          <p:nvPr/>
        </p:nvSpPr>
        <p:spPr bwMode="auto">
          <a:xfrm>
            <a:off x="3048001" y="1533526"/>
            <a:ext cx="538163" cy="117475"/>
          </a:xfrm>
          <a:custGeom>
            <a:avLst/>
            <a:gdLst>
              <a:gd name="T0" fmla="*/ 2147483646 w 1357"/>
              <a:gd name="T1" fmla="*/ 2147483646 h 296"/>
              <a:gd name="T2" fmla="*/ 2147483646 w 1357"/>
              <a:gd name="T3" fmla="*/ 2147483646 h 296"/>
              <a:gd name="T4" fmla="*/ 2147483646 w 1357"/>
              <a:gd name="T5" fmla="*/ 2147483646 h 296"/>
              <a:gd name="T6" fmla="*/ 2147483646 w 1357"/>
              <a:gd name="T7" fmla="*/ 2147483646 h 296"/>
              <a:gd name="T8" fmla="*/ 2147483646 w 1357"/>
              <a:gd name="T9" fmla="*/ 2147483646 h 296"/>
              <a:gd name="T10" fmla="*/ 2147483646 w 1357"/>
              <a:gd name="T11" fmla="*/ 2147483646 h 296"/>
              <a:gd name="T12" fmla="*/ 2147483646 w 1357"/>
              <a:gd name="T13" fmla="*/ 2147483646 h 296"/>
              <a:gd name="T14" fmla="*/ 2147483646 w 1357"/>
              <a:gd name="T15" fmla="*/ 2147483646 h 296"/>
              <a:gd name="T16" fmla="*/ 2147483646 w 1357"/>
              <a:gd name="T17" fmla="*/ 2147483646 h 296"/>
              <a:gd name="T18" fmla="*/ 2147483646 w 1357"/>
              <a:gd name="T19" fmla="*/ 2147483646 h 296"/>
              <a:gd name="T20" fmla="*/ 2147483646 w 1357"/>
              <a:gd name="T21" fmla="*/ 2147483646 h 296"/>
              <a:gd name="T22" fmla="*/ 2147483646 w 1357"/>
              <a:gd name="T23" fmla="*/ 2147483646 h 296"/>
              <a:gd name="T24" fmla="*/ 2147483646 w 1357"/>
              <a:gd name="T25" fmla="*/ 2147483646 h 296"/>
              <a:gd name="T26" fmla="*/ 2147483646 w 1357"/>
              <a:gd name="T27" fmla="*/ 2147483646 h 296"/>
              <a:gd name="T28" fmla="*/ 2147483646 w 1357"/>
              <a:gd name="T29" fmla="*/ 2147483646 h 296"/>
              <a:gd name="T30" fmla="*/ 2147483646 w 1357"/>
              <a:gd name="T31" fmla="*/ 2147483646 h 296"/>
              <a:gd name="T32" fmla="*/ 2147483646 w 1357"/>
              <a:gd name="T33" fmla="*/ 2147483646 h 296"/>
              <a:gd name="T34" fmla="*/ 2147483646 w 1357"/>
              <a:gd name="T35" fmla="*/ 2147483646 h 296"/>
              <a:gd name="T36" fmla="*/ 2147483646 w 1357"/>
              <a:gd name="T37" fmla="*/ 2147483646 h 296"/>
              <a:gd name="T38" fmla="*/ 2147483646 w 1357"/>
              <a:gd name="T39" fmla="*/ 2147483646 h 296"/>
              <a:gd name="T40" fmla="*/ 2147483646 w 1357"/>
              <a:gd name="T41" fmla="*/ 2147483646 h 296"/>
              <a:gd name="T42" fmla="*/ 2147483646 w 1357"/>
              <a:gd name="T43" fmla="*/ 2147483646 h 296"/>
              <a:gd name="T44" fmla="*/ 2147483646 w 1357"/>
              <a:gd name="T45" fmla="*/ 2147483646 h 296"/>
              <a:gd name="T46" fmla="*/ 2147483646 w 1357"/>
              <a:gd name="T47" fmla="*/ 2147483646 h 296"/>
              <a:gd name="T48" fmla="*/ 2147483646 w 1357"/>
              <a:gd name="T49" fmla="*/ 2147483646 h 296"/>
              <a:gd name="T50" fmla="*/ 2147483646 w 1357"/>
              <a:gd name="T51" fmla="*/ 2147483646 h 296"/>
              <a:gd name="T52" fmla="*/ 2147483646 w 1357"/>
              <a:gd name="T53" fmla="*/ 2147483646 h 296"/>
              <a:gd name="T54" fmla="*/ 2147483646 w 1357"/>
              <a:gd name="T55" fmla="*/ 2147483646 h 296"/>
              <a:gd name="T56" fmla="*/ 2147483646 w 1357"/>
              <a:gd name="T57" fmla="*/ 2147483646 h 296"/>
              <a:gd name="T58" fmla="*/ 2147483646 w 1357"/>
              <a:gd name="T59" fmla="*/ 2147483646 h 296"/>
              <a:gd name="T60" fmla="*/ 2147483646 w 1357"/>
              <a:gd name="T61" fmla="*/ 2147483646 h 296"/>
              <a:gd name="T62" fmla="*/ 2147483646 w 1357"/>
              <a:gd name="T63" fmla="*/ 2147483646 h 296"/>
              <a:gd name="T64" fmla="*/ 2147483646 w 1357"/>
              <a:gd name="T65" fmla="*/ 2147483646 h 296"/>
              <a:gd name="T66" fmla="*/ 2147483646 w 1357"/>
              <a:gd name="T67" fmla="*/ 2147483646 h 296"/>
              <a:gd name="T68" fmla="*/ 2147483646 w 1357"/>
              <a:gd name="T69" fmla="*/ 2147483646 h 296"/>
              <a:gd name="T70" fmla="*/ 2147483646 w 1357"/>
              <a:gd name="T71" fmla="*/ 2147483646 h 296"/>
              <a:gd name="T72" fmla="*/ 2147483646 w 1357"/>
              <a:gd name="T73" fmla="*/ 2147483646 h 296"/>
              <a:gd name="T74" fmla="*/ 2147483646 w 1357"/>
              <a:gd name="T75" fmla="*/ 2147483646 h 296"/>
              <a:gd name="T76" fmla="*/ 2147483646 w 1357"/>
              <a:gd name="T77" fmla="*/ 2147483646 h 296"/>
              <a:gd name="T78" fmla="*/ 2147483646 w 1357"/>
              <a:gd name="T79" fmla="*/ 2147483646 h 296"/>
              <a:gd name="T80" fmla="*/ 2147483646 w 1357"/>
              <a:gd name="T81" fmla="*/ 2147483646 h 296"/>
              <a:gd name="T82" fmla="*/ 2147483646 w 1357"/>
              <a:gd name="T83" fmla="*/ 2147483646 h 296"/>
              <a:gd name="T84" fmla="*/ 2147483646 w 1357"/>
              <a:gd name="T85" fmla="*/ 2147483646 h 296"/>
              <a:gd name="T86" fmla="*/ 2147483646 w 1357"/>
              <a:gd name="T87" fmla="*/ 2147483646 h 296"/>
              <a:gd name="T88" fmla="*/ 2147483646 w 1357"/>
              <a:gd name="T89" fmla="*/ 2147483646 h 296"/>
              <a:gd name="T90" fmla="*/ 2147483646 w 1357"/>
              <a:gd name="T91" fmla="*/ 2147483646 h 296"/>
              <a:gd name="T92" fmla="*/ 2147483646 w 1357"/>
              <a:gd name="T93" fmla="*/ 2147483646 h 296"/>
              <a:gd name="T94" fmla="*/ 2147483646 w 1357"/>
              <a:gd name="T95" fmla="*/ 2147483646 h 296"/>
              <a:gd name="T96" fmla="*/ 2147483646 w 1357"/>
              <a:gd name="T97" fmla="*/ 2147483646 h 296"/>
              <a:gd name="T98" fmla="*/ 2147483646 w 1357"/>
              <a:gd name="T99" fmla="*/ 2147483646 h 296"/>
              <a:gd name="T100" fmla="*/ 2147483646 w 1357"/>
              <a:gd name="T101" fmla="*/ 2147483646 h 296"/>
              <a:gd name="T102" fmla="*/ 2147483646 w 1357"/>
              <a:gd name="T103" fmla="*/ 2147483646 h 296"/>
              <a:gd name="T104" fmla="*/ 2147483646 w 1357"/>
              <a:gd name="T105" fmla="*/ 2147483646 h 296"/>
              <a:gd name="T106" fmla="*/ 2147483646 w 1357"/>
              <a:gd name="T107" fmla="*/ 2147483646 h 296"/>
              <a:gd name="T108" fmla="*/ 2147483646 w 1357"/>
              <a:gd name="T109" fmla="*/ 2147483646 h 296"/>
              <a:gd name="T110" fmla="*/ 2147483646 w 1357"/>
              <a:gd name="T111" fmla="*/ 2147483646 h 296"/>
              <a:gd name="T112" fmla="*/ 2147483646 w 1357"/>
              <a:gd name="T113" fmla="*/ 2147483646 h 296"/>
              <a:gd name="T114" fmla="*/ 2147483646 w 1357"/>
              <a:gd name="T115" fmla="*/ 2147483646 h 296"/>
              <a:gd name="T116" fmla="*/ 2147483646 w 1357"/>
              <a:gd name="T117" fmla="*/ 2147483646 h 296"/>
              <a:gd name="T118" fmla="*/ 2147483646 w 1357"/>
              <a:gd name="T119" fmla="*/ 2147483646 h 296"/>
              <a:gd name="T120" fmla="*/ 2147483646 w 1357"/>
              <a:gd name="T121" fmla="*/ 2147483646 h 296"/>
              <a:gd name="T122" fmla="*/ 2147483646 w 1357"/>
              <a:gd name="T123" fmla="*/ 2147483646 h 29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357"/>
              <a:gd name="T187" fmla="*/ 0 h 296"/>
              <a:gd name="T188" fmla="*/ 1357 w 1357"/>
              <a:gd name="T189" fmla="*/ 296 h 29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357" h="296">
                <a:moveTo>
                  <a:pt x="0" y="100"/>
                </a:moveTo>
                <a:lnTo>
                  <a:pt x="1" y="104"/>
                </a:lnTo>
                <a:lnTo>
                  <a:pt x="3" y="108"/>
                </a:lnTo>
                <a:lnTo>
                  <a:pt x="5" y="112"/>
                </a:lnTo>
                <a:lnTo>
                  <a:pt x="7" y="115"/>
                </a:lnTo>
                <a:lnTo>
                  <a:pt x="10" y="120"/>
                </a:lnTo>
                <a:lnTo>
                  <a:pt x="12" y="124"/>
                </a:lnTo>
                <a:lnTo>
                  <a:pt x="14" y="128"/>
                </a:lnTo>
                <a:lnTo>
                  <a:pt x="17" y="131"/>
                </a:lnTo>
                <a:lnTo>
                  <a:pt x="19" y="135"/>
                </a:lnTo>
                <a:lnTo>
                  <a:pt x="22" y="138"/>
                </a:lnTo>
                <a:lnTo>
                  <a:pt x="26" y="146"/>
                </a:lnTo>
                <a:lnTo>
                  <a:pt x="29" y="149"/>
                </a:lnTo>
                <a:lnTo>
                  <a:pt x="31" y="154"/>
                </a:lnTo>
                <a:lnTo>
                  <a:pt x="34" y="157"/>
                </a:lnTo>
                <a:lnTo>
                  <a:pt x="36" y="160"/>
                </a:lnTo>
                <a:lnTo>
                  <a:pt x="42" y="167"/>
                </a:lnTo>
                <a:lnTo>
                  <a:pt x="44" y="170"/>
                </a:lnTo>
                <a:lnTo>
                  <a:pt x="48" y="173"/>
                </a:lnTo>
                <a:lnTo>
                  <a:pt x="50" y="176"/>
                </a:lnTo>
                <a:lnTo>
                  <a:pt x="53" y="180"/>
                </a:lnTo>
                <a:lnTo>
                  <a:pt x="56" y="184"/>
                </a:lnTo>
                <a:lnTo>
                  <a:pt x="59" y="187"/>
                </a:lnTo>
                <a:lnTo>
                  <a:pt x="65" y="193"/>
                </a:lnTo>
                <a:lnTo>
                  <a:pt x="71" y="198"/>
                </a:lnTo>
                <a:lnTo>
                  <a:pt x="77" y="204"/>
                </a:lnTo>
                <a:lnTo>
                  <a:pt x="84" y="209"/>
                </a:lnTo>
                <a:lnTo>
                  <a:pt x="90" y="216"/>
                </a:lnTo>
                <a:lnTo>
                  <a:pt x="96" y="221"/>
                </a:lnTo>
                <a:lnTo>
                  <a:pt x="103" y="226"/>
                </a:lnTo>
                <a:lnTo>
                  <a:pt x="109" y="231"/>
                </a:lnTo>
                <a:lnTo>
                  <a:pt x="117" y="236"/>
                </a:lnTo>
                <a:lnTo>
                  <a:pt x="124" y="240"/>
                </a:lnTo>
                <a:lnTo>
                  <a:pt x="131" y="245"/>
                </a:lnTo>
                <a:lnTo>
                  <a:pt x="138" y="250"/>
                </a:lnTo>
                <a:lnTo>
                  <a:pt x="146" y="254"/>
                </a:lnTo>
                <a:lnTo>
                  <a:pt x="153" y="257"/>
                </a:lnTo>
                <a:lnTo>
                  <a:pt x="160" y="261"/>
                </a:lnTo>
                <a:lnTo>
                  <a:pt x="168" y="264"/>
                </a:lnTo>
                <a:lnTo>
                  <a:pt x="176" y="268"/>
                </a:lnTo>
                <a:lnTo>
                  <a:pt x="184" y="271"/>
                </a:lnTo>
                <a:lnTo>
                  <a:pt x="199" y="277"/>
                </a:lnTo>
                <a:lnTo>
                  <a:pt x="215" y="282"/>
                </a:lnTo>
                <a:lnTo>
                  <a:pt x="231" y="286"/>
                </a:lnTo>
                <a:lnTo>
                  <a:pt x="248" y="290"/>
                </a:lnTo>
                <a:lnTo>
                  <a:pt x="264" y="293"/>
                </a:lnTo>
                <a:lnTo>
                  <a:pt x="298" y="296"/>
                </a:lnTo>
                <a:lnTo>
                  <a:pt x="332" y="296"/>
                </a:lnTo>
                <a:lnTo>
                  <a:pt x="366" y="292"/>
                </a:lnTo>
                <a:lnTo>
                  <a:pt x="400" y="286"/>
                </a:lnTo>
                <a:lnTo>
                  <a:pt x="416" y="281"/>
                </a:lnTo>
                <a:lnTo>
                  <a:pt x="433" y="274"/>
                </a:lnTo>
                <a:lnTo>
                  <a:pt x="449" y="268"/>
                </a:lnTo>
                <a:lnTo>
                  <a:pt x="458" y="265"/>
                </a:lnTo>
                <a:lnTo>
                  <a:pt x="466" y="261"/>
                </a:lnTo>
                <a:lnTo>
                  <a:pt x="477" y="255"/>
                </a:lnTo>
                <a:lnTo>
                  <a:pt x="482" y="252"/>
                </a:lnTo>
                <a:lnTo>
                  <a:pt x="489" y="248"/>
                </a:lnTo>
                <a:lnTo>
                  <a:pt x="494" y="245"/>
                </a:lnTo>
                <a:lnTo>
                  <a:pt x="500" y="240"/>
                </a:lnTo>
                <a:lnTo>
                  <a:pt x="506" y="236"/>
                </a:lnTo>
                <a:lnTo>
                  <a:pt x="512" y="232"/>
                </a:lnTo>
                <a:lnTo>
                  <a:pt x="518" y="228"/>
                </a:lnTo>
                <a:lnTo>
                  <a:pt x="524" y="223"/>
                </a:lnTo>
                <a:lnTo>
                  <a:pt x="530" y="218"/>
                </a:lnTo>
                <a:lnTo>
                  <a:pt x="535" y="214"/>
                </a:lnTo>
                <a:lnTo>
                  <a:pt x="541" y="208"/>
                </a:lnTo>
                <a:lnTo>
                  <a:pt x="546" y="203"/>
                </a:lnTo>
                <a:lnTo>
                  <a:pt x="552" y="197"/>
                </a:lnTo>
                <a:lnTo>
                  <a:pt x="558" y="192"/>
                </a:lnTo>
                <a:lnTo>
                  <a:pt x="563" y="187"/>
                </a:lnTo>
                <a:lnTo>
                  <a:pt x="568" y="180"/>
                </a:lnTo>
                <a:lnTo>
                  <a:pt x="573" y="175"/>
                </a:lnTo>
                <a:lnTo>
                  <a:pt x="578" y="169"/>
                </a:lnTo>
                <a:lnTo>
                  <a:pt x="584" y="164"/>
                </a:lnTo>
                <a:lnTo>
                  <a:pt x="589" y="158"/>
                </a:lnTo>
                <a:lnTo>
                  <a:pt x="593" y="152"/>
                </a:lnTo>
                <a:lnTo>
                  <a:pt x="598" y="146"/>
                </a:lnTo>
                <a:lnTo>
                  <a:pt x="602" y="140"/>
                </a:lnTo>
                <a:lnTo>
                  <a:pt x="606" y="135"/>
                </a:lnTo>
                <a:lnTo>
                  <a:pt x="611" y="129"/>
                </a:lnTo>
                <a:lnTo>
                  <a:pt x="614" y="123"/>
                </a:lnTo>
                <a:lnTo>
                  <a:pt x="618" y="117"/>
                </a:lnTo>
                <a:lnTo>
                  <a:pt x="621" y="111"/>
                </a:lnTo>
                <a:lnTo>
                  <a:pt x="624" y="106"/>
                </a:lnTo>
                <a:lnTo>
                  <a:pt x="627" y="100"/>
                </a:lnTo>
                <a:lnTo>
                  <a:pt x="631" y="105"/>
                </a:lnTo>
                <a:lnTo>
                  <a:pt x="636" y="110"/>
                </a:lnTo>
                <a:lnTo>
                  <a:pt x="640" y="115"/>
                </a:lnTo>
                <a:lnTo>
                  <a:pt x="646" y="121"/>
                </a:lnTo>
                <a:lnTo>
                  <a:pt x="651" y="126"/>
                </a:lnTo>
                <a:lnTo>
                  <a:pt x="656" y="130"/>
                </a:lnTo>
                <a:lnTo>
                  <a:pt x="661" y="135"/>
                </a:lnTo>
                <a:lnTo>
                  <a:pt x="665" y="139"/>
                </a:lnTo>
                <a:lnTo>
                  <a:pt x="671" y="143"/>
                </a:lnTo>
                <a:lnTo>
                  <a:pt x="677" y="147"/>
                </a:lnTo>
                <a:lnTo>
                  <a:pt x="682" y="152"/>
                </a:lnTo>
                <a:lnTo>
                  <a:pt x="687" y="156"/>
                </a:lnTo>
                <a:lnTo>
                  <a:pt x="693" y="159"/>
                </a:lnTo>
                <a:lnTo>
                  <a:pt x="698" y="163"/>
                </a:lnTo>
                <a:lnTo>
                  <a:pt x="705" y="166"/>
                </a:lnTo>
                <a:lnTo>
                  <a:pt x="711" y="169"/>
                </a:lnTo>
                <a:lnTo>
                  <a:pt x="716" y="172"/>
                </a:lnTo>
                <a:lnTo>
                  <a:pt x="722" y="175"/>
                </a:lnTo>
                <a:lnTo>
                  <a:pt x="733" y="180"/>
                </a:lnTo>
                <a:lnTo>
                  <a:pt x="746" y="186"/>
                </a:lnTo>
                <a:lnTo>
                  <a:pt x="758" y="190"/>
                </a:lnTo>
                <a:lnTo>
                  <a:pt x="771" y="194"/>
                </a:lnTo>
                <a:lnTo>
                  <a:pt x="783" y="197"/>
                </a:lnTo>
                <a:lnTo>
                  <a:pt x="809" y="202"/>
                </a:lnTo>
                <a:lnTo>
                  <a:pt x="835" y="204"/>
                </a:lnTo>
                <a:lnTo>
                  <a:pt x="859" y="204"/>
                </a:lnTo>
                <a:lnTo>
                  <a:pt x="911" y="196"/>
                </a:lnTo>
                <a:lnTo>
                  <a:pt x="924" y="193"/>
                </a:lnTo>
                <a:lnTo>
                  <a:pt x="936" y="189"/>
                </a:lnTo>
                <a:lnTo>
                  <a:pt x="948" y="184"/>
                </a:lnTo>
                <a:lnTo>
                  <a:pt x="960" y="178"/>
                </a:lnTo>
                <a:lnTo>
                  <a:pt x="972" y="172"/>
                </a:lnTo>
                <a:lnTo>
                  <a:pt x="983" y="166"/>
                </a:lnTo>
                <a:lnTo>
                  <a:pt x="989" y="162"/>
                </a:lnTo>
                <a:lnTo>
                  <a:pt x="995" y="158"/>
                </a:lnTo>
                <a:lnTo>
                  <a:pt x="1000" y="155"/>
                </a:lnTo>
                <a:lnTo>
                  <a:pt x="1006" y="151"/>
                </a:lnTo>
                <a:lnTo>
                  <a:pt x="1011" y="145"/>
                </a:lnTo>
                <a:lnTo>
                  <a:pt x="1019" y="139"/>
                </a:lnTo>
                <a:lnTo>
                  <a:pt x="1026" y="133"/>
                </a:lnTo>
                <a:lnTo>
                  <a:pt x="1032" y="127"/>
                </a:lnTo>
                <a:lnTo>
                  <a:pt x="1035" y="123"/>
                </a:lnTo>
                <a:lnTo>
                  <a:pt x="1039" y="120"/>
                </a:lnTo>
                <a:lnTo>
                  <a:pt x="1042" y="116"/>
                </a:lnTo>
                <a:lnTo>
                  <a:pt x="1045" y="112"/>
                </a:lnTo>
                <a:lnTo>
                  <a:pt x="1049" y="109"/>
                </a:lnTo>
                <a:lnTo>
                  <a:pt x="1051" y="106"/>
                </a:lnTo>
                <a:lnTo>
                  <a:pt x="1056" y="100"/>
                </a:lnTo>
                <a:lnTo>
                  <a:pt x="1062" y="95"/>
                </a:lnTo>
                <a:lnTo>
                  <a:pt x="1068" y="89"/>
                </a:lnTo>
                <a:lnTo>
                  <a:pt x="1074" y="83"/>
                </a:lnTo>
                <a:lnTo>
                  <a:pt x="1083" y="78"/>
                </a:lnTo>
                <a:lnTo>
                  <a:pt x="1090" y="73"/>
                </a:lnTo>
                <a:lnTo>
                  <a:pt x="1097" y="68"/>
                </a:lnTo>
                <a:lnTo>
                  <a:pt x="1105" y="64"/>
                </a:lnTo>
                <a:lnTo>
                  <a:pt x="1112" y="60"/>
                </a:lnTo>
                <a:lnTo>
                  <a:pt x="1121" y="57"/>
                </a:lnTo>
                <a:lnTo>
                  <a:pt x="1129" y="53"/>
                </a:lnTo>
                <a:lnTo>
                  <a:pt x="1148" y="48"/>
                </a:lnTo>
                <a:lnTo>
                  <a:pt x="1165" y="45"/>
                </a:lnTo>
                <a:lnTo>
                  <a:pt x="1184" y="44"/>
                </a:lnTo>
                <a:lnTo>
                  <a:pt x="1220" y="46"/>
                </a:lnTo>
                <a:lnTo>
                  <a:pt x="1254" y="54"/>
                </a:lnTo>
                <a:lnTo>
                  <a:pt x="1271" y="61"/>
                </a:lnTo>
                <a:lnTo>
                  <a:pt x="1279" y="65"/>
                </a:lnTo>
                <a:lnTo>
                  <a:pt x="1286" y="68"/>
                </a:lnTo>
                <a:lnTo>
                  <a:pt x="1294" y="72"/>
                </a:lnTo>
                <a:lnTo>
                  <a:pt x="1302" y="76"/>
                </a:lnTo>
                <a:lnTo>
                  <a:pt x="1309" y="81"/>
                </a:lnTo>
                <a:lnTo>
                  <a:pt x="1315" y="85"/>
                </a:lnTo>
                <a:lnTo>
                  <a:pt x="1322" y="91"/>
                </a:lnTo>
                <a:lnTo>
                  <a:pt x="1327" y="96"/>
                </a:lnTo>
                <a:lnTo>
                  <a:pt x="1334" y="101"/>
                </a:lnTo>
                <a:lnTo>
                  <a:pt x="1340" y="106"/>
                </a:lnTo>
                <a:lnTo>
                  <a:pt x="1345" y="111"/>
                </a:lnTo>
                <a:lnTo>
                  <a:pt x="1349" y="117"/>
                </a:lnTo>
                <a:lnTo>
                  <a:pt x="1354" y="123"/>
                </a:lnTo>
                <a:lnTo>
                  <a:pt x="1357" y="129"/>
                </a:lnTo>
                <a:lnTo>
                  <a:pt x="1357" y="78"/>
                </a:lnTo>
                <a:lnTo>
                  <a:pt x="1353" y="73"/>
                </a:lnTo>
                <a:lnTo>
                  <a:pt x="1348" y="68"/>
                </a:lnTo>
                <a:lnTo>
                  <a:pt x="1342" y="63"/>
                </a:lnTo>
                <a:lnTo>
                  <a:pt x="1337" y="59"/>
                </a:lnTo>
                <a:lnTo>
                  <a:pt x="1331" y="53"/>
                </a:lnTo>
                <a:lnTo>
                  <a:pt x="1324" y="48"/>
                </a:lnTo>
                <a:lnTo>
                  <a:pt x="1318" y="44"/>
                </a:lnTo>
                <a:lnTo>
                  <a:pt x="1311" y="39"/>
                </a:lnTo>
                <a:lnTo>
                  <a:pt x="1305" y="35"/>
                </a:lnTo>
                <a:lnTo>
                  <a:pt x="1297" y="31"/>
                </a:lnTo>
                <a:lnTo>
                  <a:pt x="1290" y="27"/>
                </a:lnTo>
                <a:lnTo>
                  <a:pt x="1282" y="24"/>
                </a:lnTo>
                <a:lnTo>
                  <a:pt x="1275" y="19"/>
                </a:lnTo>
                <a:lnTo>
                  <a:pt x="1266" y="16"/>
                </a:lnTo>
                <a:lnTo>
                  <a:pt x="1259" y="13"/>
                </a:lnTo>
                <a:lnTo>
                  <a:pt x="1251" y="10"/>
                </a:lnTo>
                <a:lnTo>
                  <a:pt x="1234" y="6"/>
                </a:lnTo>
                <a:lnTo>
                  <a:pt x="1217" y="3"/>
                </a:lnTo>
                <a:lnTo>
                  <a:pt x="1182" y="0"/>
                </a:lnTo>
                <a:lnTo>
                  <a:pt x="1147" y="4"/>
                </a:lnTo>
                <a:lnTo>
                  <a:pt x="1129" y="9"/>
                </a:lnTo>
                <a:lnTo>
                  <a:pt x="1112" y="16"/>
                </a:lnTo>
                <a:lnTo>
                  <a:pt x="1105" y="19"/>
                </a:lnTo>
                <a:lnTo>
                  <a:pt x="1097" y="24"/>
                </a:lnTo>
                <a:lnTo>
                  <a:pt x="1090" y="29"/>
                </a:lnTo>
                <a:lnTo>
                  <a:pt x="1083" y="33"/>
                </a:lnTo>
                <a:lnTo>
                  <a:pt x="1074" y="39"/>
                </a:lnTo>
                <a:lnTo>
                  <a:pt x="1068" y="44"/>
                </a:lnTo>
                <a:lnTo>
                  <a:pt x="1062" y="49"/>
                </a:lnTo>
                <a:lnTo>
                  <a:pt x="1056" y="54"/>
                </a:lnTo>
                <a:lnTo>
                  <a:pt x="1054" y="58"/>
                </a:lnTo>
                <a:lnTo>
                  <a:pt x="1050" y="62"/>
                </a:lnTo>
                <a:lnTo>
                  <a:pt x="1046" y="66"/>
                </a:lnTo>
                <a:lnTo>
                  <a:pt x="1041" y="70"/>
                </a:lnTo>
                <a:lnTo>
                  <a:pt x="1036" y="75"/>
                </a:lnTo>
                <a:lnTo>
                  <a:pt x="1031" y="80"/>
                </a:lnTo>
                <a:lnTo>
                  <a:pt x="1026" y="84"/>
                </a:lnTo>
                <a:lnTo>
                  <a:pt x="1021" y="90"/>
                </a:lnTo>
                <a:lnTo>
                  <a:pt x="1014" y="95"/>
                </a:lnTo>
                <a:lnTo>
                  <a:pt x="1009" y="100"/>
                </a:lnTo>
                <a:lnTo>
                  <a:pt x="1003" y="104"/>
                </a:lnTo>
                <a:lnTo>
                  <a:pt x="998" y="108"/>
                </a:lnTo>
                <a:lnTo>
                  <a:pt x="994" y="112"/>
                </a:lnTo>
                <a:lnTo>
                  <a:pt x="989" y="116"/>
                </a:lnTo>
                <a:lnTo>
                  <a:pt x="981" y="122"/>
                </a:lnTo>
                <a:lnTo>
                  <a:pt x="976" y="126"/>
                </a:lnTo>
                <a:lnTo>
                  <a:pt x="971" y="130"/>
                </a:lnTo>
                <a:lnTo>
                  <a:pt x="965" y="134"/>
                </a:lnTo>
                <a:lnTo>
                  <a:pt x="960" y="137"/>
                </a:lnTo>
                <a:lnTo>
                  <a:pt x="953" y="141"/>
                </a:lnTo>
                <a:lnTo>
                  <a:pt x="948" y="144"/>
                </a:lnTo>
                <a:lnTo>
                  <a:pt x="942" y="147"/>
                </a:lnTo>
                <a:lnTo>
                  <a:pt x="936" y="151"/>
                </a:lnTo>
                <a:lnTo>
                  <a:pt x="925" y="156"/>
                </a:lnTo>
                <a:lnTo>
                  <a:pt x="912" y="161"/>
                </a:lnTo>
                <a:lnTo>
                  <a:pt x="900" y="165"/>
                </a:lnTo>
                <a:lnTo>
                  <a:pt x="888" y="169"/>
                </a:lnTo>
                <a:lnTo>
                  <a:pt x="876" y="172"/>
                </a:lnTo>
                <a:lnTo>
                  <a:pt x="864" y="174"/>
                </a:lnTo>
                <a:lnTo>
                  <a:pt x="839" y="176"/>
                </a:lnTo>
                <a:lnTo>
                  <a:pt x="789" y="172"/>
                </a:lnTo>
                <a:lnTo>
                  <a:pt x="765" y="165"/>
                </a:lnTo>
                <a:lnTo>
                  <a:pt x="754" y="161"/>
                </a:lnTo>
                <a:lnTo>
                  <a:pt x="742" y="155"/>
                </a:lnTo>
                <a:lnTo>
                  <a:pt x="731" y="148"/>
                </a:lnTo>
                <a:lnTo>
                  <a:pt x="725" y="145"/>
                </a:lnTo>
                <a:lnTo>
                  <a:pt x="720" y="141"/>
                </a:lnTo>
                <a:lnTo>
                  <a:pt x="714" y="137"/>
                </a:lnTo>
                <a:lnTo>
                  <a:pt x="709" y="133"/>
                </a:lnTo>
                <a:lnTo>
                  <a:pt x="703" y="129"/>
                </a:lnTo>
                <a:lnTo>
                  <a:pt x="698" y="125"/>
                </a:lnTo>
                <a:lnTo>
                  <a:pt x="693" y="120"/>
                </a:lnTo>
                <a:lnTo>
                  <a:pt x="688" y="114"/>
                </a:lnTo>
                <a:lnTo>
                  <a:pt x="683" y="109"/>
                </a:lnTo>
                <a:lnTo>
                  <a:pt x="678" y="104"/>
                </a:lnTo>
                <a:lnTo>
                  <a:pt x="674" y="98"/>
                </a:lnTo>
                <a:lnTo>
                  <a:pt x="668" y="92"/>
                </a:lnTo>
                <a:lnTo>
                  <a:pt x="664" y="85"/>
                </a:lnTo>
                <a:lnTo>
                  <a:pt x="659" y="79"/>
                </a:lnTo>
                <a:lnTo>
                  <a:pt x="655" y="73"/>
                </a:lnTo>
                <a:lnTo>
                  <a:pt x="653" y="69"/>
                </a:lnTo>
                <a:lnTo>
                  <a:pt x="651" y="66"/>
                </a:lnTo>
                <a:lnTo>
                  <a:pt x="647" y="59"/>
                </a:lnTo>
                <a:lnTo>
                  <a:pt x="645" y="56"/>
                </a:lnTo>
                <a:lnTo>
                  <a:pt x="643" y="51"/>
                </a:lnTo>
                <a:lnTo>
                  <a:pt x="640" y="47"/>
                </a:lnTo>
                <a:lnTo>
                  <a:pt x="638" y="44"/>
                </a:lnTo>
                <a:lnTo>
                  <a:pt x="636" y="40"/>
                </a:lnTo>
                <a:lnTo>
                  <a:pt x="634" y="36"/>
                </a:lnTo>
                <a:lnTo>
                  <a:pt x="632" y="32"/>
                </a:lnTo>
                <a:lnTo>
                  <a:pt x="630" y="28"/>
                </a:lnTo>
                <a:lnTo>
                  <a:pt x="628" y="24"/>
                </a:lnTo>
                <a:lnTo>
                  <a:pt x="627" y="19"/>
                </a:lnTo>
                <a:lnTo>
                  <a:pt x="624" y="25"/>
                </a:lnTo>
                <a:lnTo>
                  <a:pt x="621" y="31"/>
                </a:lnTo>
                <a:lnTo>
                  <a:pt x="618" y="37"/>
                </a:lnTo>
                <a:lnTo>
                  <a:pt x="616" y="40"/>
                </a:lnTo>
                <a:lnTo>
                  <a:pt x="614" y="43"/>
                </a:lnTo>
                <a:lnTo>
                  <a:pt x="612" y="46"/>
                </a:lnTo>
                <a:lnTo>
                  <a:pt x="609" y="50"/>
                </a:lnTo>
                <a:lnTo>
                  <a:pt x="607" y="53"/>
                </a:lnTo>
                <a:lnTo>
                  <a:pt x="605" y="57"/>
                </a:lnTo>
                <a:lnTo>
                  <a:pt x="603" y="60"/>
                </a:lnTo>
                <a:lnTo>
                  <a:pt x="601" y="64"/>
                </a:lnTo>
                <a:lnTo>
                  <a:pt x="599" y="67"/>
                </a:lnTo>
                <a:lnTo>
                  <a:pt x="597" y="70"/>
                </a:lnTo>
                <a:lnTo>
                  <a:pt x="595" y="74"/>
                </a:lnTo>
                <a:lnTo>
                  <a:pt x="592" y="77"/>
                </a:lnTo>
                <a:lnTo>
                  <a:pt x="590" y="80"/>
                </a:lnTo>
                <a:lnTo>
                  <a:pt x="588" y="84"/>
                </a:lnTo>
                <a:lnTo>
                  <a:pt x="583" y="92"/>
                </a:lnTo>
                <a:lnTo>
                  <a:pt x="581" y="95"/>
                </a:lnTo>
                <a:lnTo>
                  <a:pt x="577" y="99"/>
                </a:lnTo>
                <a:lnTo>
                  <a:pt x="575" y="102"/>
                </a:lnTo>
                <a:lnTo>
                  <a:pt x="572" y="106"/>
                </a:lnTo>
                <a:lnTo>
                  <a:pt x="570" y="109"/>
                </a:lnTo>
                <a:lnTo>
                  <a:pt x="567" y="113"/>
                </a:lnTo>
                <a:lnTo>
                  <a:pt x="564" y="116"/>
                </a:lnTo>
                <a:lnTo>
                  <a:pt x="562" y="120"/>
                </a:lnTo>
                <a:lnTo>
                  <a:pt x="559" y="124"/>
                </a:lnTo>
                <a:lnTo>
                  <a:pt x="556" y="127"/>
                </a:lnTo>
                <a:lnTo>
                  <a:pt x="554" y="131"/>
                </a:lnTo>
                <a:lnTo>
                  <a:pt x="551" y="134"/>
                </a:lnTo>
                <a:lnTo>
                  <a:pt x="547" y="137"/>
                </a:lnTo>
                <a:lnTo>
                  <a:pt x="544" y="141"/>
                </a:lnTo>
                <a:lnTo>
                  <a:pt x="542" y="144"/>
                </a:lnTo>
                <a:lnTo>
                  <a:pt x="539" y="147"/>
                </a:lnTo>
                <a:lnTo>
                  <a:pt x="536" y="152"/>
                </a:lnTo>
                <a:lnTo>
                  <a:pt x="533" y="155"/>
                </a:lnTo>
                <a:lnTo>
                  <a:pt x="531" y="158"/>
                </a:lnTo>
                <a:lnTo>
                  <a:pt x="528" y="161"/>
                </a:lnTo>
                <a:lnTo>
                  <a:pt x="525" y="164"/>
                </a:lnTo>
                <a:lnTo>
                  <a:pt x="522" y="167"/>
                </a:lnTo>
                <a:lnTo>
                  <a:pt x="517" y="173"/>
                </a:lnTo>
                <a:lnTo>
                  <a:pt x="510" y="179"/>
                </a:lnTo>
                <a:lnTo>
                  <a:pt x="504" y="185"/>
                </a:lnTo>
                <a:lnTo>
                  <a:pt x="499" y="191"/>
                </a:lnTo>
                <a:lnTo>
                  <a:pt x="493" y="196"/>
                </a:lnTo>
                <a:lnTo>
                  <a:pt x="488" y="201"/>
                </a:lnTo>
                <a:lnTo>
                  <a:pt x="481" y="205"/>
                </a:lnTo>
                <a:lnTo>
                  <a:pt x="476" y="209"/>
                </a:lnTo>
                <a:lnTo>
                  <a:pt x="471" y="214"/>
                </a:lnTo>
                <a:lnTo>
                  <a:pt x="466" y="217"/>
                </a:lnTo>
                <a:lnTo>
                  <a:pt x="458" y="222"/>
                </a:lnTo>
                <a:lnTo>
                  <a:pt x="450" y="227"/>
                </a:lnTo>
                <a:lnTo>
                  <a:pt x="442" y="231"/>
                </a:lnTo>
                <a:lnTo>
                  <a:pt x="434" y="234"/>
                </a:lnTo>
                <a:lnTo>
                  <a:pt x="426" y="238"/>
                </a:lnTo>
                <a:lnTo>
                  <a:pt x="417" y="241"/>
                </a:lnTo>
                <a:lnTo>
                  <a:pt x="409" y="245"/>
                </a:lnTo>
                <a:lnTo>
                  <a:pt x="401" y="248"/>
                </a:lnTo>
                <a:lnTo>
                  <a:pt x="383" y="252"/>
                </a:lnTo>
                <a:lnTo>
                  <a:pt x="366" y="255"/>
                </a:lnTo>
                <a:lnTo>
                  <a:pt x="331" y="259"/>
                </a:lnTo>
                <a:lnTo>
                  <a:pt x="294" y="258"/>
                </a:lnTo>
                <a:lnTo>
                  <a:pt x="259" y="254"/>
                </a:lnTo>
                <a:lnTo>
                  <a:pt x="242" y="250"/>
                </a:lnTo>
                <a:lnTo>
                  <a:pt x="224" y="245"/>
                </a:lnTo>
                <a:lnTo>
                  <a:pt x="207" y="238"/>
                </a:lnTo>
                <a:lnTo>
                  <a:pt x="190" y="232"/>
                </a:lnTo>
                <a:lnTo>
                  <a:pt x="181" y="228"/>
                </a:lnTo>
                <a:lnTo>
                  <a:pt x="174" y="225"/>
                </a:lnTo>
                <a:lnTo>
                  <a:pt x="165" y="221"/>
                </a:lnTo>
                <a:lnTo>
                  <a:pt x="157" y="216"/>
                </a:lnTo>
                <a:lnTo>
                  <a:pt x="149" y="211"/>
                </a:lnTo>
                <a:lnTo>
                  <a:pt x="140" y="207"/>
                </a:lnTo>
                <a:lnTo>
                  <a:pt x="133" y="202"/>
                </a:lnTo>
                <a:lnTo>
                  <a:pt x="126" y="197"/>
                </a:lnTo>
                <a:lnTo>
                  <a:pt x="118" y="191"/>
                </a:lnTo>
                <a:lnTo>
                  <a:pt x="111" y="186"/>
                </a:lnTo>
                <a:lnTo>
                  <a:pt x="103" y="180"/>
                </a:lnTo>
                <a:lnTo>
                  <a:pt x="97" y="174"/>
                </a:lnTo>
                <a:lnTo>
                  <a:pt x="90" y="168"/>
                </a:lnTo>
                <a:lnTo>
                  <a:pt x="84" y="162"/>
                </a:lnTo>
                <a:lnTo>
                  <a:pt x="80" y="159"/>
                </a:lnTo>
                <a:lnTo>
                  <a:pt x="76" y="155"/>
                </a:lnTo>
                <a:lnTo>
                  <a:pt x="73" y="152"/>
                </a:lnTo>
                <a:lnTo>
                  <a:pt x="70" y="148"/>
                </a:lnTo>
                <a:lnTo>
                  <a:pt x="67" y="145"/>
                </a:lnTo>
                <a:lnTo>
                  <a:pt x="64" y="141"/>
                </a:lnTo>
                <a:lnTo>
                  <a:pt x="58" y="135"/>
                </a:lnTo>
                <a:lnTo>
                  <a:pt x="56" y="131"/>
                </a:lnTo>
                <a:lnTo>
                  <a:pt x="53" y="127"/>
                </a:lnTo>
                <a:lnTo>
                  <a:pt x="50" y="124"/>
                </a:lnTo>
                <a:lnTo>
                  <a:pt x="48" y="120"/>
                </a:lnTo>
                <a:lnTo>
                  <a:pt x="44" y="116"/>
                </a:lnTo>
                <a:lnTo>
                  <a:pt x="41" y="112"/>
                </a:lnTo>
                <a:lnTo>
                  <a:pt x="39" y="108"/>
                </a:lnTo>
                <a:lnTo>
                  <a:pt x="36" y="105"/>
                </a:lnTo>
                <a:lnTo>
                  <a:pt x="34" y="101"/>
                </a:lnTo>
                <a:lnTo>
                  <a:pt x="32" y="97"/>
                </a:lnTo>
                <a:lnTo>
                  <a:pt x="29" y="93"/>
                </a:lnTo>
                <a:lnTo>
                  <a:pt x="27" y="89"/>
                </a:lnTo>
                <a:lnTo>
                  <a:pt x="25" y="84"/>
                </a:lnTo>
                <a:lnTo>
                  <a:pt x="23" y="80"/>
                </a:lnTo>
                <a:lnTo>
                  <a:pt x="21" y="76"/>
                </a:lnTo>
                <a:lnTo>
                  <a:pt x="19" y="72"/>
                </a:lnTo>
                <a:lnTo>
                  <a:pt x="17" y="68"/>
                </a:lnTo>
                <a:lnTo>
                  <a:pt x="14" y="64"/>
                </a:lnTo>
                <a:lnTo>
                  <a:pt x="12" y="60"/>
                </a:lnTo>
                <a:lnTo>
                  <a:pt x="11" y="56"/>
                </a:lnTo>
                <a:lnTo>
                  <a:pt x="9" y="51"/>
                </a:lnTo>
                <a:lnTo>
                  <a:pt x="7" y="46"/>
                </a:lnTo>
                <a:lnTo>
                  <a:pt x="6" y="42"/>
                </a:lnTo>
                <a:lnTo>
                  <a:pt x="5" y="38"/>
                </a:lnTo>
                <a:lnTo>
                  <a:pt x="3" y="33"/>
                </a:lnTo>
                <a:lnTo>
                  <a:pt x="2" y="29"/>
                </a:lnTo>
                <a:lnTo>
                  <a:pt x="1" y="24"/>
                </a:lnTo>
                <a:lnTo>
                  <a:pt x="0" y="19"/>
                </a:lnTo>
                <a:lnTo>
                  <a:pt x="0" y="10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61" name="Freeform 241">
            <a:extLst>
              <a:ext uri="{FF2B5EF4-FFF2-40B4-BE49-F238E27FC236}">
                <a16:creationId xmlns:a16="http://schemas.microsoft.com/office/drawing/2014/main" id="{7EDA3EFC-5CC3-3A46-8F69-B4F52B914870}"/>
              </a:ext>
            </a:extLst>
          </p:cNvPr>
          <p:cNvSpPr>
            <a:spLocks/>
          </p:cNvSpPr>
          <p:nvPr/>
        </p:nvSpPr>
        <p:spPr bwMode="auto">
          <a:xfrm>
            <a:off x="3586164" y="1614488"/>
            <a:ext cx="160337" cy="36512"/>
          </a:xfrm>
          <a:custGeom>
            <a:avLst/>
            <a:gdLst>
              <a:gd name="T0" fmla="*/ 2147483646 w 403"/>
              <a:gd name="T1" fmla="*/ 2147483646 h 91"/>
              <a:gd name="T2" fmla="*/ 2147483646 w 403"/>
              <a:gd name="T3" fmla="*/ 2147483646 h 91"/>
              <a:gd name="T4" fmla="*/ 2147483646 w 403"/>
              <a:gd name="T5" fmla="*/ 2147483646 h 91"/>
              <a:gd name="T6" fmla="*/ 2147483646 w 403"/>
              <a:gd name="T7" fmla="*/ 2147483646 h 91"/>
              <a:gd name="T8" fmla="*/ 2147483646 w 403"/>
              <a:gd name="T9" fmla="*/ 2147483646 h 91"/>
              <a:gd name="T10" fmla="*/ 2147483646 w 403"/>
              <a:gd name="T11" fmla="*/ 2147483646 h 91"/>
              <a:gd name="T12" fmla="*/ 2147483646 w 403"/>
              <a:gd name="T13" fmla="*/ 2147483646 h 91"/>
              <a:gd name="T14" fmla="*/ 2147483646 w 403"/>
              <a:gd name="T15" fmla="*/ 2147483646 h 91"/>
              <a:gd name="T16" fmla="*/ 2147483646 w 403"/>
              <a:gd name="T17" fmla="*/ 2147483646 h 91"/>
              <a:gd name="T18" fmla="*/ 2147483646 w 403"/>
              <a:gd name="T19" fmla="*/ 2147483646 h 91"/>
              <a:gd name="T20" fmla="*/ 2147483646 w 403"/>
              <a:gd name="T21" fmla="*/ 2147483646 h 91"/>
              <a:gd name="T22" fmla="*/ 2147483646 w 403"/>
              <a:gd name="T23" fmla="*/ 2147483646 h 91"/>
              <a:gd name="T24" fmla="*/ 2147483646 w 403"/>
              <a:gd name="T25" fmla="*/ 2147483646 h 91"/>
              <a:gd name="T26" fmla="*/ 2147483646 w 403"/>
              <a:gd name="T27" fmla="*/ 2147483646 h 91"/>
              <a:gd name="T28" fmla="*/ 2147483646 w 403"/>
              <a:gd name="T29" fmla="*/ 2147483646 h 91"/>
              <a:gd name="T30" fmla="*/ 2147483646 w 403"/>
              <a:gd name="T31" fmla="*/ 2147483646 h 91"/>
              <a:gd name="T32" fmla="*/ 2147483646 w 403"/>
              <a:gd name="T33" fmla="*/ 2147483646 h 91"/>
              <a:gd name="T34" fmla="*/ 2147483646 w 403"/>
              <a:gd name="T35" fmla="*/ 2147483646 h 91"/>
              <a:gd name="T36" fmla="*/ 2147483646 w 403"/>
              <a:gd name="T37" fmla="*/ 2147483646 h 91"/>
              <a:gd name="T38" fmla="*/ 2147483646 w 403"/>
              <a:gd name="T39" fmla="*/ 2147483646 h 91"/>
              <a:gd name="T40" fmla="*/ 2147483646 w 403"/>
              <a:gd name="T41" fmla="*/ 2147483646 h 91"/>
              <a:gd name="T42" fmla="*/ 2147483646 w 403"/>
              <a:gd name="T43" fmla="*/ 2147483646 h 91"/>
              <a:gd name="T44" fmla="*/ 2147483646 w 403"/>
              <a:gd name="T45" fmla="*/ 2147483646 h 91"/>
              <a:gd name="T46" fmla="*/ 2147483646 w 403"/>
              <a:gd name="T47" fmla="*/ 2147483646 h 91"/>
              <a:gd name="T48" fmla="*/ 2147483646 w 403"/>
              <a:gd name="T49" fmla="*/ 2147483646 h 91"/>
              <a:gd name="T50" fmla="*/ 2147483646 w 403"/>
              <a:gd name="T51" fmla="*/ 2147483646 h 91"/>
              <a:gd name="T52" fmla="*/ 2147483646 w 403"/>
              <a:gd name="T53" fmla="*/ 2147483646 h 91"/>
              <a:gd name="T54" fmla="*/ 2147483646 w 403"/>
              <a:gd name="T55" fmla="*/ 2147483646 h 91"/>
              <a:gd name="T56" fmla="*/ 2147483646 w 403"/>
              <a:gd name="T57" fmla="*/ 2147483646 h 91"/>
              <a:gd name="T58" fmla="*/ 2147483646 w 403"/>
              <a:gd name="T59" fmla="*/ 2147483646 h 91"/>
              <a:gd name="T60" fmla="*/ 2147483646 w 403"/>
              <a:gd name="T61" fmla="*/ 2147483646 h 91"/>
              <a:gd name="T62" fmla="*/ 2147483646 w 403"/>
              <a:gd name="T63" fmla="*/ 2147483646 h 91"/>
              <a:gd name="T64" fmla="*/ 2147483646 w 403"/>
              <a:gd name="T65" fmla="*/ 2147483646 h 91"/>
              <a:gd name="T66" fmla="*/ 2147483646 w 403"/>
              <a:gd name="T67" fmla="*/ 2147483646 h 91"/>
              <a:gd name="T68" fmla="*/ 2147483646 w 403"/>
              <a:gd name="T69" fmla="*/ 2147483646 h 91"/>
              <a:gd name="T70" fmla="*/ 2147483646 w 403"/>
              <a:gd name="T71" fmla="*/ 2147483646 h 91"/>
              <a:gd name="T72" fmla="*/ 2147483646 w 403"/>
              <a:gd name="T73" fmla="*/ 2147483646 h 91"/>
              <a:gd name="T74" fmla="*/ 2147483646 w 403"/>
              <a:gd name="T75" fmla="*/ 2147483646 h 91"/>
              <a:gd name="T76" fmla="*/ 2147483646 w 403"/>
              <a:gd name="T77" fmla="*/ 2147483646 h 91"/>
              <a:gd name="T78" fmla="*/ 2147483646 w 403"/>
              <a:gd name="T79" fmla="*/ 2147483646 h 91"/>
              <a:gd name="T80" fmla="*/ 2147483646 w 403"/>
              <a:gd name="T81" fmla="*/ 2147483646 h 91"/>
              <a:gd name="T82" fmla="*/ 2147483646 w 403"/>
              <a:gd name="T83" fmla="*/ 2147483646 h 91"/>
              <a:gd name="T84" fmla="*/ 2147483646 w 403"/>
              <a:gd name="T85" fmla="*/ 2147483646 h 91"/>
              <a:gd name="T86" fmla="*/ 2147483646 w 403"/>
              <a:gd name="T87" fmla="*/ 2147483646 h 91"/>
              <a:gd name="T88" fmla="*/ 2147483646 w 403"/>
              <a:gd name="T89" fmla="*/ 0 h 91"/>
              <a:gd name="T90" fmla="*/ 2147483646 w 403"/>
              <a:gd name="T91" fmla="*/ 0 h 91"/>
              <a:gd name="T92" fmla="*/ 2147483646 w 403"/>
              <a:gd name="T93" fmla="*/ 2147483646 h 91"/>
              <a:gd name="T94" fmla="*/ 2147483646 w 403"/>
              <a:gd name="T95" fmla="*/ 2147483646 h 91"/>
              <a:gd name="T96" fmla="*/ 2147483646 w 403"/>
              <a:gd name="T97" fmla="*/ 2147483646 h 91"/>
              <a:gd name="T98" fmla="*/ 2147483646 w 403"/>
              <a:gd name="T99" fmla="*/ 2147483646 h 91"/>
              <a:gd name="T100" fmla="*/ 2147483646 w 403"/>
              <a:gd name="T101" fmla="*/ 2147483646 h 91"/>
              <a:gd name="T102" fmla="*/ 2147483646 w 403"/>
              <a:gd name="T103" fmla="*/ 2147483646 h 91"/>
              <a:gd name="T104" fmla="*/ 2147483646 w 403"/>
              <a:gd name="T105" fmla="*/ 2147483646 h 91"/>
              <a:gd name="T106" fmla="*/ 2147483646 w 403"/>
              <a:gd name="T107" fmla="*/ 2147483646 h 91"/>
              <a:gd name="T108" fmla="*/ 2147483646 w 403"/>
              <a:gd name="T109" fmla="*/ 2147483646 h 91"/>
              <a:gd name="T110" fmla="*/ 2147483646 w 403"/>
              <a:gd name="T111" fmla="*/ 2147483646 h 91"/>
              <a:gd name="T112" fmla="*/ 2147483646 w 403"/>
              <a:gd name="T113" fmla="*/ 2147483646 h 91"/>
              <a:gd name="T114" fmla="*/ 0 w 403"/>
              <a:gd name="T115" fmla="*/ 2147483646 h 91"/>
              <a:gd name="T116" fmla="*/ 0 w 403"/>
              <a:gd name="T117" fmla="*/ 2147483646 h 91"/>
              <a:gd name="T118" fmla="*/ 2147483646 w 403"/>
              <a:gd name="T119" fmla="*/ 2147483646 h 91"/>
              <a:gd name="T120" fmla="*/ 2147483646 w 403"/>
              <a:gd name="T121" fmla="*/ 2147483646 h 9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03"/>
              <a:gd name="T184" fmla="*/ 0 h 91"/>
              <a:gd name="T185" fmla="*/ 403 w 403"/>
              <a:gd name="T186" fmla="*/ 91 h 9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03" h="91">
                <a:moveTo>
                  <a:pt x="51" y="91"/>
                </a:moveTo>
                <a:lnTo>
                  <a:pt x="59" y="85"/>
                </a:lnTo>
                <a:lnTo>
                  <a:pt x="68" y="80"/>
                </a:lnTo>
                <a:lnTo>
                  <a:pt x="76" y="75"/>
                </a:lnTo>
                <a:lnTo>
                  <a:pt x="84" y="70"/>
                </a:lnTo>
                <a:lnTo>
                  <a:pt x="93" y="66"/>
                </a:lnTo>
                <a:lnTo>
                  <a:pt x="103" y="62"/>
                </a:lnTo>
                <a:lnTo>
                  <a:pt x="112" y="59"/>
                </a:lnTo>
                <a:lnTo>
                  <a:pt x="121" y="56"/>
                </a:lnTo>
                <a:lnTo>
                  <a:pt x="141" y="51"/>
                </a:lnTo>
                <a:lnTo>
                  <a:pt x="162" y="47"/>
                </a:lnTo>
                <a:lnTo>
                  <a:pt x="202" y="44"/>
                </a:lnTo>
                <a:lnTo>
                  <a:pt x="243" y="47"/>
                </a:lnTo>
                <a:lnTo>
                  <a:pt x="282" y="56"/>
                </a:lnTo>
                <a:lnTo>
                  <a:pt x="301" y="62"/>
                </a:lnTo>
                <a:lnTo>
                  <a:pt x="310" y="66"/>
                </a:lnTo>
                <a:lnTo>
                  <a:pt x="320" y="70"/>
                </a:lnTo>
                <a:lnTo>
                  <a:pt x="328" y="75"/>
                </a:lnTo>
                <a:lnTo>
                  <a:pt x="337" y="80"/>
                </a:lnTo>
                <a:lnTo>
                  <a:pt x="345" y="85"/>
                </a:lnTo>
                <a:lnTo>
                  <a:pt x="353" y="91"/>
                </a:lnTo>
                <a:lnTo>
                  <a:pt x="403" y="91"/>
                </a:lnTo>
                <a:lnTo>
                  <a:pt x="399" y="86"/>
                </a:lnTo>
                <a:lnTo>
                  <a:pt x="395" y="81"/>
                </a:lnTo>
                <a:lnTo>
                  <a:pt x="391" y="76"/>
                </a:lnTo>
                <a:lnTo>
                  <a:pt x="387" y="71"/>
                </a:lnTo>
                <a:lnTo>
                  <a:pt x="383" y="66"/>
                </a:lnTo>
                <a:lnTo>
                  <a:pt x="377" y="62"/>
                </a:lnTo>
                <a:lnTo>
                  <a:pt x="373" y="58"/>
                </a:lnTo>
                <a:lnTo>
                  <a:pt x="368" y="54"/>
                </a:lnTo>
                <a:lnTo>
                  <a:pt x="363" y="50"/>
                </a:lnTo>
                <a:lnTo>
                  <a:pt x="358" y="47"/>
                </a:lnTo>
                <a:lnTo>
                  <a:pt x="353" y="43"/>
                </a:lnTo>
                <a:lnTo>
                  <a:pt x="347" y="39"/>
                </a:lnTo>
                <a:lnTo>
                  <a:pt x="342" y="36"/>
                </a:lnTo>
                <a:lnTo>
                  <a:pt x="337" y="32"/>
                </a:lnTo>
                <a:lnTo>
                  <a:pt x="331" y="29"/>
                </a:lnTo>
                <a:lnTo>
                  <a:pt x="326" y="27"/>
                </a:lnTo>
                <a:lnTo>
                  <a:pt x="314" y="21"/>
                </a:lnTo>
                <a:lnTo>
                  <a:pt x="302" y="17"/>
                </a:lnTo>
                <a:lnTo>
                  <a:pt x="291" y="13"/>
                </a:lnTo>
                <a:lnTo>
                  <a:pt x="278" y="8"/>
                </a:lnTo>
                <a:lnTo>
                  <a:pt x="266" y="5"/>
                </a:lnTo>
                <a:lnTo>
                  <a:pt x="252" y="3"/>
                </a:lnTo>
                <a:lnTo>
                  <a:pt x="228" y="0"/>
                </a:lnTo>
                <a:lnTo>
                  <a:pt x="175" y="0"/>
                </a:lnTo>
                <a:lnTo>
                  <a:pt x="123" y="10"/>
                </a:lnTo>
                <a:lnTo>
                  <a:pt x="111" y="14"/>
                </a:lnTo>
                <a:lnTo>
                  <a:pt x="99" y="18"/>
                </a:lnTo>
                <a:lnTo>
                  <a:pt x="87" y="22"/>
                </a:lnTo>
                <a:lnTo>
                  <a:pt x="75" y="28"/>
                </a:lnTo>
                <a:lnTo>
                  <a:pt x="63" y="33"/>
                </a:lnTo>
                <a:lnTo>
                  <a:pt x="52" y="41"/>
                </a:lnTo>
                <a:lnTo>
                  <a:pt x="47" y="44"/>
                </a:lnTo>
                <a:lnTo>
                  <a:pt x="41" y="47"/>
                </a:lnTo>
                <a:lnTo>
                  <a:pt x="36" y="51"/>
                </a:lnTo>
                <a:lnTo>
                  <a:pt x="30" y="55"/>
                </a:lnTo>
                <a:lnTo>
                  <a:pt x="0" y="21"/>
                </a:lnTo>
                <a:lnTo>
                  <a:pt x="0" y="91"/>
                </a:lnTo>
                <a:lnTo>
                  <a:pt x="51" y="9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62" name="Freeform 242">
            <a:extLst>
              <a:ext uri="{FF2B5EF4-FFF2-40B4-BE49-F238E27FC236}">
                <a16:creationId xmlns:a16="http://schemas.microsoft.com/office/drawing/2014/main" id="{533FD0C7-3794-5049-9A50-6C0689AE2288}"/>
              </a:ext>
            </a:extLst>
          </p:cNvPr>
          <p:cNvSpPr>
            <a:spLocks/>
          </p:cNvSpPr>
          <p:nvPr/>
        </p:nvSpPr>
        <p:spPr bwMode="auto">
          <a:xfrm>
            <a:off x="3725864" y="1614488"/>
            <a:ext cx="160337" cy="36512"/>
          </a:xfrm>
          <a:custGeom>
            <a:avLst/>
            <a:gdLst>
              <a:gd name="T0" fmla="*/ 2147483646 w 403"/>
              <a:gd name="T1" fmla="*/ 2147483646 h 92"/>
              <a:gd name="T2" fmla="*/ 2147483646 w 403"/>
              <a:gd name="T3" fmla="*/ 2147483646 h 92"/>
              <a:gd name="T4" fmla="*/ 2147483646 w 403"/>
              <a:gd name="T5" fmla="*/ 2147483646 h 92"/>
              <a:gd name="T6" fmla="*/ 2147483646 w 403"/>
              <a:gd name="T7" fmla="*/ 2147483646 h 92"/>
              <a:gd name="T8" fmla="*/ 2147483646 w 403"/>
              <a:gd name="T9" fmla="*/ 2147483646 h 92"/>
              <a:gd name="T10" fmla="*/ 2147483646 w 403"/>
              <a:gd name="T11" fmla="*/ 2147483646 h 92"/>
              <a:gd name="T12" fmla="*/ 2147483646 w 403"/>
              <a:gd name="T13" fmla="*/ 2147483646 h 92"/>
              <a:gd name="T14" fmla="*/ 2147483646 w 403"/>
              <a:gd name="T15" fmla="*/ 2147483646 h 92"/>
              <a:gd name="T16" fmla="*/ 2147483646 w 403"/>
              <a:gd name="T17" fmla="*/ 2147483646 h 92"/>
              <a:gd name="T18" fmla="*/ 2147483646 w 403"/>
              <a:gd name="T19" fmla="*/ 2147483646 h 92"/>
              <a:gd name="T20" fmla="*/ 0 w 403"/>
              <a:gd name="T21" fmla="*/ 2147483646 h 92"/>
              <a:gd name="T22" fmla="*/ 2147483646 w 403"/>
              <a:gd name="T23" fmla="*/ 2147483646 h 92"/>
              <a:gd name="T24" fmla="*/ 2147483646 w 403"/>
              <a:gd name="T25" fmla="*/ 2147483646 h 92"/>
              <a:gd name="T26" fmla="*/ 2147483646 w 403"/>
              <a:gd name="T27" fmla="*/ 2147483646 h 92"/>
              <a:gd name="T28" fmla="*/ 2147483646 w 403"/>
              <a:gd name="T29" fmla="*/ 2147483646 h 92"/>
              <a:gd name="T30" fmla="*/ 2147483646 w 403"/>
              <a:gd name="T31" fmla="*/ 2147483646 h 92"/>
              <a:gd name="T32" fmla="*/ 2147483646 w 403"/>
              <a:gd name="T33" fmla="*/ 2147483646 h 92"/>
              <a:gd name="T34" fmla="*/ 2147483646 w 403"/>
              <a:gd name="T35" fmla="*/ 2147483646 h 92"/>
              <a:gd name="T36" fmla="*/ 2147483646 w 403"/>
              <a:gd name="T37" fmla="*/ 2147483646 h 92"/>
              <a:gd name="T38" fmla="*/ 2147483646 w 403"/>
              <a:gd name="T39" fmla="*/ 2147483646 h 92"/>
              <a:gd name="T40" fmla="*/ 2147483646 w 403"/>
              <a:gd name="T41" fmla="*/ 2147483646 h 92"/>
              <a:gd name="T42" fmla="*/ 2147483646 w 403"/>
              <a:gd name="T43" fmla="*/ 2147483646 h 92"/>
              <a:gd name="T44" fmla="*/ 2147483646 w 403"/>
              <a:gd name="T45" fmla="*/ 0 h 92"/>
              <a:gd name="T46" fmla="*/ 2147483646 w 403"/>
              <a:gd name="T47" fmla="*/ 2147483646 h 92"/>
              <a:gd name="T48" fmla="*/ 2147483646 w 403"/>
              <a:gd name="T49" fmla="*/ 2147483646 h 92"/>
              <a:gd name="T50" fmla="*/ 2147483646 w 403"/>
              <a:gd name="T51" fmla="*/ 2147483646 h 92"/>
              <a:gd name="T52" fmla="*/ 2147483646 w 403"/>
              <a:gd name="T53" fmla="*/ 2147483646 h 92"/>
              <a:gd name="T54" fmla="*/ 2147483646 w 403"/>
              <a:gd name="T55" fmla="*/ 2147483646 h 92"/>
              <a:gd name="T56" fmla="*/ 2147483646 w 403"/>
              <a:gd name="T57" fmla="*/ 2147483646 h 92"/>
              <a:gd name="T58" fmla="*/ 2147483646 w 403"/>
              <a:gd name="T59" fmla="*/ 2147483646 h 92"/>
              <a:gd name="T60" fmla="*/ 2147483646 w 403"/>
              <a:gd name="T61" fmla="*/ 2147483646 h 92"/>
              <a:gd name="T62" fmla="*/ 2147483646 w 403"/>
              <a:gd name="T63" fmla="*/ 2147483646 h 92"/>
              <a:gd name="T64" fmla="*/ 2147483646 w 403"/>
              <a:gd name="T65" fmla="*/ 2147483646 h 92"/>
              <a:gd name="T66" fmla="*/ 2147483646 w 403"/>
              <a:gd name="T67" fmla="*/ 2147483646 h 9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403"/>
              <a:gd name="T103" fmla="*/ 0 h 92"/>
              <a:gd name="T104" fmla="*/ 403 w 403"/>
              <a:gd name="T105" fmla="*/ 92 h 9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403" h="92">
                <a:moveTo>
                  <a:pt x="352" y="92"/>
                </a:moveTo>
                <a:lnTo>
                  <a:pt x="345" y="86"/>
                </a:lnTo>
                <a:lnTo>
                  <a:pt x="336" y="81"/>
                </a:lnTo>
                <a:lnTo>
                  <a:pt x="327" y="76"/>
                </a:lnTo>
                <a:lnTo>
                  <a:pt x="319" y="71"/>
                </a:lnTo>
                <a:lnTo>
                  <a:pt x="310" y="67"/>
                </a:lnTo>
                <a:lnTo>
                  <a:pt x="300" y="63"/>
                </a:lnTo>
                <a:lnTo>
                  <a:pt x="291" y="60"/>
                </a:lnTo>
                <a:lnTo>
                  <a:pt x="282" y="57"/>
                </a:lnTo>
                <a:lnTo>
                  <a:pt x="262" y="52"/>
                </a:lnTo>
                <a:lnTo>
                  <a:pt x="242" y="48"/>
                </a:lnTo>
                <a:lnTo>
                  <a:pt x="201" y="45"/>
                </a:lnTo>
                <a:lnTo>
                  <a:pt x="161" y="48"/>
                </a:lnTo>
                <a:lnTo>
                  <a:pt x="121" y="57"/>
                </a:lnTo>
                <a:lnTo>
                  <a:pt x="102" y="63"/>
                </a:lnTo>
                <a:lnTo>
                  <a:pt x="93" y="67"/>
                </a:lnTo>
                <a:lnTo>
                  <a:pt x="83" y="71"/>
                </a:lnTo>
                <a:lnTo>
                  <a:pt x="75" y="76"/>
                </a:lnTo>
                <a:lnTo>
                  <a:pt x="67" y="81"/>
                </a:lnTo>
                <a:lnTo>
                  <a:pt x="59" y="86"/>
                </a:lnTo>
                <a:lnTo>
                  <a:pt x="50" y="92"/>
                </a:lnTo>
                <a:lnTo>
                  <a:pt x="0" y="92"/>
                </a:lnTo>
                <a:lnTo>
                  <a:pt x="3" y="89"/>
                </a:lnTo>
                <a:lnTo>
                  <a:pt x="6" y="86"/>
                </a:lnTo>
                <a:lnTo>
                  <a:pt x="9" y="83"/>
                </a:lnTo>
                <a:lnTo>
                  <a:pt x="12" y="79"/>
                </a:lnTo>
                <a:lnTo>
                  <a:pt x="16" y="76"/>
                </a:lnTo>
                <a:lnTo>
                  <a:pt x="19" y="72"/>
                </a:lnTo>
                <a:lnTo>
                  <a:pt x="25" y="66"/>
                </a:lnTo>
                <a:lnTo>
                  <a:pt x="31" y="62"/>
                </a:lnTo>
                <a:lnTo>
                  <a:pt x="36" y="58"/>
                </a:lnTo>
                <a:lnTo>
                  <a:pt x="41" y="54"/>
                </a:lnTo>
                <a:lnTo>
                  <a:pt x="47" y="50"/>
                </a:lnTo>
                <a:lnTo>
                  <a:pt x="52" y="46"/>
                </a:lnTo>
                <a:lnTo>
                  <a:pt x="59" y="43"/>
                </a:lnTo>
                <a:lnTo>
                  <a:pt x="64" y="38"/>
                </a:lnTo>
                <a:lnTo>
                  <a:pt x="70" y="35"/>
                </a:lnTo>
                <a:lnTo>
                  <a:pt x="75" y="32"/>
                </a:lnTo>
                <a:lnTo>
                  <a:pt x="81" y="29"/>
                </a:lnTo>
                <a:lnTo>
                  <a:pt x="94" y="23"/>
                </a:lnTo>
                <a:lnTo>
                  <a:pt x="105" y="18"/>
                </a:lnTo>
                <a:lnTo>
                  <a:pt x="117" y="14"/>
                </a:lnTo>
                <a:lnTo>
                  <a:pt x="130" y="11"/>
                </a:lnTo>
                <a:lnTo>
                  <a:pt x="142" y="6"/>
                </a:lnTo>
                <a:lnTo>
                  <a:pt x="168" y="2"/>
                </a:lnTo>
                <a:lnTo>
                  <a:pt x="194" y="0"/>
                </a:lnTo>
                <a:lnTo>
                  <a:pt x="220" y="1"/>
                </a:lnTo>
                <a:lnTo>
                  <a:pt x="270" y="9"/>
                </a:lnTo>
                <a:lnTo>
                  <a:pt x="283" y="13"/>
                </a:lnTo>
                <a:lnTo>
                  <a:pt x="294" y="18"/>
                </a:lnTo>
                <a:lnTo>
                  <a:pt x="306" y="22"/>
                </a:lnTo>
                <a:lnTo>
                  <a:pt x="318" y="27"/>
                </a:lnTo>
                <a:lnTo>
                  <a:pt x="330" y="33"/>
                </a:lnTo>
                <a:lnTo>
                  <a:pt x="342" y="40"/>
                </a:lnTo>
                <a:lnTo>
                  <a:pt x="347" y="44"/>
                </a:lnTo>
                <a:lnTo>
                  <a:pt x="352" y="47"/>
                </a:lnTo>
                <a:lnTo>
                  <a:pt x="358" y="51"/>
                </a:lnTo>
                <a:lnTo>
                  <a:pt x="363" y="55"/>
                </a:lnTo>
                <a:lnTo>
                  <a:pt x="368" y="59"/>
                </a:lnTo>
                <a:lnTo>
                  <a:pt x="374" y="63"/>
                </a:lnTo>
                <a:lnTo>
                  <a:pt x="379" y="67"/>
                </a:lnTo>
                <a:lnTo>
                  <a:pt x="384" y="72"/>
                </a:lnTo>
                <a:lnTo>
                  <a:pt x="388" y="77"/>
                </a:lnTo>
                <a:lnTo>
                  <a:pt x="393" y="82"/>
                </a:lnTo>
                <a:lnTo>
                  <a:pt x="397" y="87"/>
                </a:lnTo>
                <a:lnTo>
                  <a:pt x="403" y="92"/>
                </a:lnTo>
                <a:lnTo>
                  <a:pt x="352" y="9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63" name="Freeform 243">
            <a:extLst>
              <a:ext uri="{FF2B5EF4-FFF2-40B4-BE49-F238E27FC236}">
                <a16:creationId xmlns:a16="http://schemas.microsoft.com/office/drawing/2014/main" id="{B05374F8-C271-734F-B2EA-FA90906C5390}"/>
              </a:ext>
            </a:extLst>
          </p:cNvPr>
          <p:cNvSpPr>
            <a:spLocks/>
          </p:cNvSpPr>
          <p:nvPr/>
        </p:nvSpPr>
        <p:spPr bwMode="auto">
          <a:xfrm>
            <a:off x="3586164" y="1531938"/>
            <a:ext cx="300037" cy="119062"/>
          </a:xfrm>
          <a:custGeom>
            <a:avLst/>
            <a:gdLst>
              <a:gd name="T0" fmla="*/ 2147483646 w 756"/>
              <a:gd name="T1" fmla="*/ 2147483646 h 298"/>
              <a:gd name="T2" fmla="*/ 2147483646 w 756"/>
              <a:gd name="T3" fmla="*/ 2147483646 h 298"/>
              <a:gd name="T4" fmla="*/ 2147483646 w 756"/>
              <a:gd name="T5" fmla="*/ 2147483646 h 298"/>
              <a:gd name="T6" fmla="*/ 2147483646 w 756"/>
              <a:gd name="T7" fmla="*/ 2147483646 h 298"/>
              <a:gd name="T8" fmla="*/ 2147483646 w 756"/>
              <a:gd name="T9" fmla="*/ 2147483646 h 298"/>
              <a:gd name="T10" fmla="*/ 2147483646 w 756"/>
              <a:gd name="T11" fmla="*/ 2147483646 h 298"/>
              <a:gd name="T12" fmla="*/ 2147483646 w 756"/>
              <a:gd name="T13" fmla="*/ 0 h 298"/>
              <a:gd name="T14" fmla="*/ 2147483646 w 756"/>
              <a:gd name="T15" fmla="*/ 2147483646 h 298"/>
              <a:gd name="T16" fmla="*/ 2147483646 w 756"/>
              <a:gd name="T17" fmla="*/ 2147483646 h 298"/>
              <a:gd name="T18" fmla="*/ 2147483646 w 756"/>
              <a:gd name="T19" fmla="*/ 2147483646 h 298"/>
              <a:gd name="T20" fmla="*/ 2147483646 w 756"/>
              <a:gd name="T21" fmla="*/ 2147483646 h 298"/>
              <a:gd name="T22" fmla="*/ 2147483646 w 756"/>
              <a:gd name="T23" fmla="*/ 2147483646 h 298"/>
              <a:gd name="T24" fmla="*/ 2147483646 w 756"/>
              <a:gd name="T25" fmla="*/ 2147483646 h 298"/>
              <a:gd name="T26" fmla="*/ 2147483646 w 756"/>
              <a:gd name="T27" fmla="*/ 2147483646 h 298"/>
              <a:gd name="T28" fmla="*/ 2147483646 w 756"/>
              <a:gd name="T29" fmla="*/ 2147483646 h 298"/>
              <a:gd name="T30" fmla="*/ 2147483646 w 756"/>
              <a:gd name="T31" fmla="*/ 2147483646 h 298"/>
              <a:gd name="T32" fmla="*/ 2147483646 w 756"/>
              <a:gd name="T33" fmla="*/ 2147483646 h 298"/>
              <a:gd name="T34" fmla="*/ 2147483646 w 756"/>
              <a:gd name="T35" fmla="*/ 2147483646 h 298"/>
              <a:gd name="T36" fmla="*/ 2147483646 w 756"/>
              <a:gd name="T37" fmla="*/ 2147483646 h 298"/>
              <a:gd name="T38" fmla="*/ 2147483646 w 756"/>
              <a:gd name="T39" fmla="*/ 2147483646 h 298"/>
              <a:gd name="T40" fmla="*/ 2147483646 w 756"/>
              <a:gd name="T41" fmla="*/ 2147483646 h 298"/>
              <a:gd name="T42" fmla="*/ 2147483646 w 756"/>
              <a:gd name="T43" fmla="*/ 2147483646 h 298"/>
              <a:gd name="T44" fmla="*/ 2147483646 w 756"/>
              <a:gd name="T45" fmla="*/ 2147483646 h 298"/>
              <a:gd name="T46" fmla="*/ 2147483646 w 756"/>
              <a:gd name="T47" fmla="*/ 2147483646 h 298"/>
              <a:gd name="T48" fmla="*/ 2147483646 w 756"/>
              <a:gd name="T49" fmla="*/ 2147483646 h 298"/>
              <a:gd name="T50" fmla="*/ 2147483646 w 756"/>
              <a:gd name="T51" fmla="*/ 2147483646 h 298"/>
              <a:gd name="T52" fmla="*/ 2147483646 w 756"/>
              <a:gd name="T53" fmla="*/ 2147483646 h 298"/>
              <a:gd name="T54" fmla="*/ 2147483646 w 756"/>
              <a:gd name="T55" fmla="*/ 2147483646 h 298"/>
              <a:gd name="T56" fmla="*/ 2147483646 w 756"/>
              <a:gd name="T57" fmla="*/ 2147483646 h 298"/>
              <a:gd name="T58" fmla="*/ 2147483646 w 756"/>
              <a:gd name="T59" fmla="*/ 2147483646 h 298"/>
              <a:gd name="T60" fmla="*/ 2147483646 w 756"/>
              <a:gd name="T61" fmla="*/ 2147483646 h 298"/>
              <a:gd name="T62" fmla="*/ 2147483646 w 756"/>
              <a:gd name="T63" fmla="*/ 2147483646 h 298"/>
              <a:gd name="T64" fmla="*/ 2147483646 w 756"/>
              <a:gd name="T65" fmla="*/ 2147483646 h 298"/>
              <a:gd name="T66" fmla="*/ 2147483646 w 756"/>
              <a:gd name="T67" fmla="*/ 2147483646 h 298"/>
              <a:gd name="T68" fmla="*/ 2147483646 w 756"/>
              <a:gd name="T69" fmla="*/ 2147483646 h 298"/>
              <a:gd name="T70" fmla="*/ 2147483646 w 756"/>
              <a:gd name="T71" fmla="*/ 2147483646 h 298"/>
              <a:gd name="T72" fmla="*/ 2147483646 w 756"/>
              <a:gd name="T73" fmla="*/ 2147483646 h 298"/>
              <a:gd name="T74" fmla="*/ 2147483646 w 756"/>
              <a:gd name="T75" fmla="*/ 2147483646 h 298"/>
              <a:gd name="T76" fmla="*/ 2147483646 w 756"/>
              <a:gd name="T77" fmla="*/ 2147483646 h 298"/>
              <a:gd name="T78" fmla="*/ 2147483646 w 756"/>
              <a:gd name="T79" fmla="*/ 2147483646 h 298"/>
              <a:gd name="T80" fmla="*/ 2147483646 w 756"/>
              <a:gd name="T81" fmla="*/ 2147483646 h 298"/>
              <a:gd name="T82" fmla="*/ 2147483646 w 756"/>
              <a:gd name="T83" fmla="*/ 2147483646 h 298"/>
              <a:gd name="T84" fmla="*/ 2147483646 w 756"/>
              <a:gd name="T85" fmla="*/ 2147483646 h 298"/>
              <a:gd name="T86" fmla="*/ 2147483646 w 756"/>
              <a:gd name="T87" fmla="*/ 2147483646 h 298"/>
              <a:gd name="T88" fmla="*/ 2147483646 w 756"/>
              <a:gd name="T89" fmla="*/ 2147483646 h 298"/>
              <a:gd name="T90" fmla="*/ 2147483646 w 756"/>
              <a:gd name="T91" fmla="*/ 2147483646 h 298"/>
              <a:gd name="T92" fmla="*/ 2147483646 w 756"/>
              <a:gd name="T93" fmla="*/ 2147483646 h 298"/>
              <a:gd name="T94" fmla="*/ 2147483646 w 756"/>
              <a:gd name="T95" fmla="*/ 2147483646 h 298"/>
              <a:gd name="T96" fmla="*/ 2147483646 w 756"/>
              <a:gd name="T97" fmla="*/ 2147483646 h 298"/>
              <a:gd name="T98" fmla="*/ 2147483646 w 756"/>
              <a:gd name="T99" fmla="*/ 2147483646 h 298"/>
              <a:gd name="T100" fmla="*/ 2147483646 w 756"/>
              <a:gd name="T101" fmla="*/ 2147483646 h 298"/>
              <a:gd name="T102" fmla="*/ 2147483646 w 756"/>
              <a:gd name="T103" fmla="*/ 2147483646 h 298"/>
              <a:gd name="T104" fmla="*/ 2147483646 w 756"/>
              <a:gd name="T105" fmla="*/ 2147483646 h 298"/>
              <a:gd name="T106" fmla="*/ 2147483646 w 756"/>
              <a:gd name="T107" fmla="*/ 2147483646 h 298"/>
              <a:gd name="T108" fmla="*/ 0 w 756"/>
              <a:gd name="T109" fmla="*/ 2147483646 h 29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756"/>
              <a:gd name="T166" fmla="*/ 0 h 298"/>
              <a:gd name="T167" fmla="*/ 756 w 756"/>
              <a:gd name="T168" fmla="*/ 298 h 29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756" h="298">
                <a:moveTo>
                  <a:pt x="0" y="84"/>
                </a:moveTo>
                <a:lnTo>
                  <a:pt x="8" y="79"/>
                </a:lnTo>
                <a:lnTo>
                  <a:pt x="15" y="75"/>
                </a:lnTo>
                <a:lnTo>
                  <a:pt x="23" y="71"/>
                </a:lnTo>
                <a:lnTo>
                  <a:pt x="31" y="66"/>
                </a:lnTo>
                <a:lnTo>
                  <a:pt x="40" y="61"/>
                </a:lnTo>
                <a:lnTo>
                  <a:pt x="48" y="56"/>
                </a:lnTo>
                <a:lnTo>
                  <a:pt x="56" y="52"/>
                </a:lnTo>
                <a:lnTo>
                  <a:pt x="63" y="49"/>
                </a:lnTo>
                <a:lnTo>
                  <a:pt x="76" y="44"/>
                </a:lnTo>
                <a:lnTo>
                  <a:pt x="87" y="38"/>
                </a:lnTo>
                <a:lnTo>
                  <a:pt x="100" y="34"/>
                </a:lnTo>
                <a:lnTo>
                  <a:pt x="112" y="29"/>
                </a:lnTo>
                <a:lnTo>
                  <a:pt x="124" y="24"/>
                </a:lnTo>
                <a:lnTo>
                  <a:pt x="137" y="20"/>
                </a:lnTo>
                <a:lnTo>
                  <a:pt x="149" y="17"/>
                </a:lnTo>
                <a:lnTo>
                  <a:pt x="163" y="14"/>
                </a:lnTo>
                <a:lnTo>
                  <a:pt x="187" y="9"/>
                </a:lnTo>
                <a:lnTo>
                  <a:pt x="213" y="5"/>
                </a:lnTo>
                <a:lnTo>
                  <a:pt x="238" y="2"/>
                </a:lnTo>
                <a:lnTo>
                  <a:pt x="264" y="0"/>
                </a:lnTo>
                <a:lnTo>
                  <a:pt x="314" y="1"/>
                </a:lnTo>
                <a:lnTo>
                  <a:pt x="364" y="6"/>
                </a:lnTo>
                <a:lnTo>
                  <a:pt x="389" y="10"/>
                </a:lnTo>
                <a:lnTo>
                  <a:pt x="413" y="15"/>
                </a:lnTo>
                <a:lnTo>
                  <a:pt x="437" y="22"/>
                </a:lnTo>
                <a:lnTo>
                  <a:pt x="449" y="27"/>
                </a:lnTo>
                <a:lnTo>
                  <a:pt x="461" y="31"/>
                </a:lnTo>
                <a:lnTo>
                  <a:pt x="472" y="35"/>
                </a:lnTo>
                <a:lnTo>
                  <a:pt x="484" y="39"/>
                </a:lnTo>
                <a:lnTo>
                  <a:pt x="495" y="44"/>
                </a:lnTo>
                <a:lnTo>
                  <a:pt x="507" y="49"/>
                </a:lnTo>
                <a:lnTo>
                  <a:pt x="518" y="54"/>
                </a:lnTo>
                <a:lnTo>
                  <a:pt x="529" y="61"/>
                </a:lnTo>
                <a:lnTo>
                  <a:pt x="541" y="67"/>
                </a:lnTo>
                <a:lnTo>
                  <a:pt x="551" y="73"/>
                </a:lnTo>
                <a:lnTo>
                  <a:pt x="556" y="76"/>
                </a:lnTo>
                <a:lnTo>
                  <a:pt x="561" y="79"/>
                </a:lnTo>
                <a:lnTo>
                  <a:pt x="568" y="82"/>
                </a:lnTo>
                <a:lnTo>
                  <a:pt x="573" y="86"/>
                </a:lnTo>
                <a:lnTo>
                  <a:pt x="578" y="90"/>
                </a:lnTo>
                <a:lnTo>
                  <a:pt x="583" y="94"/>
                </a:lnTo>
                <a:lnTo>
                  <a:pt x="588" y="97"/>
                </a:lnTo>
                <a:lnTo>
                  <a:pt x="593" y="101"/>
                </a:lnTo>
                <a:lnTo>
                  <a:pt x="597" y="104"/>
                </a:lnTo>
                <a:lnTo>
                  <a:pt x="603" y="108"/>
                </a:lnTo>
                <a:lnTo>
                  <a:pt x="608" y="112"/>
                </a:lnTo>
                <a:lnTo>
                  <a:pt x="613" y="116"/>
                </a:lnTo>
                <a:lnTo>
                  <a:pt x="618" y="119"/>
                </a:lnTo>
                <a:lnTo>
                  <a:pt x="622" y="124"/>
                </a:lnTo>
                <a:lnTo>
                  <a:pt x="627" y="128"/>
                </a:lnTo>
                <a:lnTo>
                  <a:pt x="633" y="132"/>
                </a:lnTo>
                <a:lnTo>
                  <a:pt x="637" y="137"/>
                </a:lnTo>
                <a:lnTo>
                  <a:pt x="642" y="141"/>
                </a:lnTo>
                <a:lnTo>
                  <a:pt x="646" y="145"/>
                </a:lnTo>
                <a:lnTo>
                  <a:pt x="650" y="149"/>
                </a:lnTo>
                <a:lnTo>
                  <a:pt x="655" y="155"/>
                </a:lnTo>
                <a:lnTo>
                  <a:pt x="659" y="159"/>
                </a:lnTo>
                <a:lnTo>
                  <a:pt x="664" y="164"/>
                </a:lnTo>
                <a:lnTo>
                  <a:pt x="669" y="168"/>
                </a:lnTo>
                <a:lnTo>
                  <a:pt x="673" y="173"/>
                </a:lnTo>
                <a:lnTo>
                  <a:pt x="677" y="177"/>
                </a:lnTo>
                <a:lnTo>
                  <a:pt x="681" y="182"/>
                </a:lnTo>
                <a:lnTo>
                  <a:pt x="685" y="188"/>
                </a:lnTo>
                <a:lnTo>
                  <a:pt x="689" y="193"/>
                </a:lnTo>
                <a:lnTo>
                  <a:pt x="694" y="197"/>
                </a:lnTo>
                <a:lnTo>
                  <a:pt x="698" y="202"/>
                </a:lnTo>
                <a:lnTo>
                  <a:pt x="701" y="207"/>
                </a:lnTo>
                <a:lnTo>
                  <a:pt x="705" y="212"/>
                </a:lnTo>
                <a:lnTo>
                  <a:pt x="709" y="219"/>
                </a:lnTo>
                <a:lnTo>
                  <a:pt x="713" y="224"/>
                </a:lnTo>
                <a:lnTo>
                  <a:pt x="716" y="229"/>
                </a:lnTo>
                <a:lnTo>
                  <a:pt x="720" y="234"/>
                </a:lnTo>
                <a:lnTo>
                  <a:pt x="723" y="240"/>
                </a:lnTo>
                <a:lnTo>
                  <a:pt x="727" y="245"/>
                </a:lnTo>
                <a:lnTo>
                  <a:pt x="731" y="251"/>
                </a:lnTo>
                <a:lnTo>
                  <a:pt x="734" y="257"/>
                </a:lnTo>
                <a:lnTo>
                  <a:pt x="737" y="262"/>
                </a:lnTo>
                <a:lnTo>
                  <a:pt x="740" y="268"/>
                </a:lnTo>
                <a:lnTo>
                  <a:pt x="743" y="274"/>
                </a:lnTo>
                <a:lnTo>
                  <a:pt x="746" y="280"/>
                </a:lnTo>
                <a:lnTo>
                  <a:pt x="749" y="286"/>
                </a:lnTo>
                <a:lnTo>
                  <a:pt x="752" y="292"/>
                </a:lnTo>
                <a:lnTo>
                  <a:pt x="756" y="298"/>
                </a:lnTo>
                <a:lnTo>
                  <a:pt x="705" y="298"/>
                </a:lnTo>
                <a:lnTo>
                  <a:pt x="702" y="293"/>
                </a:lnTo>
                <a:lnTo>
                  <a:pt x="699" y="287"/>
                </a:lnTo>
                <a:lnTo>
                  <a:pt x="696" y="282"/>
                </a:lnTo>
                <a:lnTo>
                  <a:pt x="693" y="276"/>
                </a:lnTo>
                <a:lnTo>
                  <a:pt x="689" y="271"/>
                </a:lnTo>
                <a:lnTo>
                  <a:pt x="686" y="266"/>
                </a:lnTo>
                <a:lnTo>
                  <a:pt x="683" y="261"/>
                </a:lnTo>
                <a:lnTo>
                  <a:pt x="679" y="256"/>
                </a:lnTo>
                <a:lnTo>
                  <a:pt x="676" y="251"/>
                </a:lnTo>
                <a:lnTo>
                  <a:pt x="673" y="245"/>
                </a:lnTo>
                <a:lnTo>
                  <a:pt x="669" y="241"/>
                </a:lnTo>
                <a:lnTo>
                  <a:pt x="666" y="236"/>
                </a:lnTo>
                <a:lnTo>
                  <a:pt x="662" y="231"/>
                </a:lnTo>
                <a:lnTo>
                  <a:pt x="658" y="227"/>
                </a:lnTo>
                <a:lnTo>
                  <a:pt x="654" y="222"/>
                </a:lnTo>
                <a:lnTo>
                  <a:pt x="650" y="218"/>
                </a:lnTo>
                <a:lnTo>
                  <a:pt x="646" y="212"/>
                </a:lnTo>
                <a:lnTo>
                  <a:pt x="643" y="208"/>
                </a:lnTo>
                <a:lnTo>
                  <a:pt x="639" y="204"/>
                </a:lnTo>
                <a:lnTo>
                  <a:pt x="635" y="199"/>
                </a:lnTo>
                <a:lnTo>
                  <a:pt x="631" y="195"/>
                </a:lnTo>
                <a:lnTo>
                  <a:pt x="626" y="191"/>
                </a:lnTo>
                <a:lnTo>
                  <a:pt x="622" y="187"/>
                </a:lnTo>
                <a:lnTo>
                  <a:pt x="618" y="182"/>
                </a:lnTo>
                <a:lnTo>
                  <a:pt x="614" y="178"/>
                </a:lnTo>
                <a:lnTo>
                  <a:pt x="609" y="174"/>
                </a:lnTo>
                <a:lnTo>
                  <a:pt x="605" y="170"/>
                </a:lnTo>
                <a:lnTo>
                  <a:pt x="601" y="166"/>
                </a:lnTo>
                <a:lnTo>
                  <a:pt x="596" y="163"/>
                </a:lnTo>
                <a:lnTo>
                  <a:pt x="591" y="159"/>
                </a:lnTo>
                <a:lnTo>
                  <a:pt x="587" y="155"/>
                </a:lnTo>
                <a:lnTo>
                  <a:pt x="583" y="151"/>
                </a:lnTo>
                <a:lnTo>
                  <a:pt x="578" y="147"/>
                </a:lnTo>
                <a:lnTo>
                  <a:pt x="574" y="144"/>
                </a:lnTo>
                <a:lnTo>
                  <a:pt x="569" y="140"/>
                </a:lnTo>
                <a:lnTo>
                  <a:pt x="563" y="137"/>
                </a:lnTo>
                <a:lnTo>
                  <a:pt x="559" y="134"/>
                </a:lnTo>
                <a:lnTo>
                  <a:pt x="554" y="130"/>
                </a:lnTo>
                <a:lnTo>
                  <a:pt x="550" y="127"/>
                </a:lnTo>
                <a:lnTo>
                  <a:pt x="545" y="124"/>
                </a:lnTo>
                <a:lnTo>
                  <a:pt x="540" y="120"/>
                </a:lnTo>
                <a:lnTo>
                  <a:pt x="534" y="117"/>
                </a:lnTo>
                <a:lnTo>
                  <a:pt x="525" y="111"/>
                </a:lnTo>
                <a:lnTo>
                  <a:pt x="515" y="106"/>
                </a:lnTo>
                <a:lnTo>
                  <a:pt x="504" y="100"/>
                </a:lnTo>
                <a:lnTo>
                  <a:pt x="494" y="95"/>
                </a:lnTo>
                <a:lnTo>
                  <a:pt x="484" y="90"/>
                </a:lnTo>
                <a:lnTo>
                  <a:pt x="472" y="85"/>
                </a:lnTo>
                <a:lnTo>
                  <a:pt x="462" y="80"/>
                </a:lnTo>
                <a:lnTo>
                  <a:pt x="452" y="76"/>
                </a:lnTo>
                <a:lnTo>
                  <a:pt x="440" y="73"/>
                </a:lnTo>
                <a:lnTo>
                  <a:pt x="430" y="69"/>
                </a:lnTo>
                <a:lnTo>
                  <a:pt x="419" y="66"/>
                </a:lnTo>
                <a:lnTo>
                  <a:pt x="407" y="63"/>
                </a:lnTo>
                <a:lnTo>
                  <a:pt x="396" y="60"/>
                </a:lnTo>
                <a:lnTo>
                  <a:pt x="373" y="54"/>
                </a:lnTo>
                <a:lnTo>
                  <a:pt x="351" y="50"/>
                </a:lnTo>
                <a:lnTo>
                  <a:pt x="328" y="47"/>
                </a:lnTo>
                <a:lnTo>
                  <a:pt x="281" y="45"/>
                </a:lnTo>
                <a:lnTo>
                  <a:pt x="235" y="47"/>
                </a:lnTo>
                <a:lnTo>
                  <a:pt x="188" y="54"/>
                </a:lnTo>
                <a:lnTo>
                  <a:pt x="165" y="60"/>
                </a:lnTo>
                <a:lnTo>
                  <a:pt x="142" y="66"/>
                </a:lnTo>
                <a:lnTo>
                  <a:pt x="131" y="70"/>
                </a:lnTo>
                <a:lnTo>
                  <a:pt x="119" y="73"/>
                </a:lnTo>
                <a:lnTo>
                  <a:pt x="108" y="78"/>
                </a:lnTo>
                <a:lnTo>
                  <a:pt x="96" y="82"/>
                </a:lnTo>
                <a:lnTo>
                  <a:pt x="85" y="87"/>
                </a:lnTo>
                <a:lnTo>
                  <a:pt x="74" y="93"/>
                </a:lnTo>
                <a:lnTo>
                  <a:pt x="62" y="98"/>
                </a:lnTo>
                <a:lnTo>
                  <a:pt x="52" y="103"/>
                </a:lnTo>
                <a:lnTo>
                  <a:pt x="46" y="107"/>
                </a:lnTo>
                <a:lnTo>
                  <a:pt x="40" y="110"/>
                </a:lnTo>
                <a:lnTo>
                  <a:pt x="32" y="114"/>
                </a:lnTo>
                <a:lnTo>
                  <a:pt x="26" y="118"/>
                </a:lnTo>
                <a:lnTo>
                  <a:pt x="19" y="124"/>
                </a:lnTo>
                <a:lnTo>
                  <a:pt x="13" y="128"/>
                </a:lnTo>
                <a:lnTo>
                  <a:pt x="7" y="132"/>
                </a:lnTo>
                <a:lnTo>
                  <a:pt x="0" y="135"/>
                </a:lnTo>
                <a:lnTo>
                  <a:pt x="0" y="8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64" name="Freeform 244">
            <a:extLst>
              <a:ext uri="{FF2B5EF4-FFF2-40B4-BE49-F238E27FC236}">
                <a16:creationId xmlns:a16="http://schemas.microsoft.com/office/drawing/2014/main" id="{D7D0469D-AA8A-CE41-B4E6-A8CEA4E5501C}"/>
              </a:ext>
            </a:extLst>
          </p:cNvPr>
          <p:cNvSpPr>
            <a:spLocks/>
          </p:cNvSpPr>
          <p:nvPr/>
        </p:nvSpPr>
        <p:spPr bwMode="auto">
          <a:xfrm>
            <a:off x="3048000" y="1557338"/>
            <a:ext cx="19050" cy="93662"/>
          </a:xfrm>
          <a:custGeom>
            <a:avLst/>
            <a:gdLst>
              <a:gd name="T0" fmla="*/ 0 w 50"/>
              <a:gd name="T1" fmla="*/ 0 h 235"/>
              <a:gd name="T2" fmla="*/ 0 w 50"/>
              <a:gd name="T3" fmla="*/ 2147483646 h 235"/>
              <a:gd name="T4" fmla="*/ 2147483646 w 50"/>
              <a:gd name="T5" fmla="*/ 2147483646 h 235"/>
              <a:gd name="T6" fmla="*/ 2147483646 w 50"/>
              <a:gd name="T7" fmla="*/ 2147483646 h 235"/>
              <a:gd name="T8" fmla="*/ 0 w 50"/>
              <a:gd name="T9" fmla="*/ 0 h 235"/>
              <a:gd name="T10" fmla="*/ 0 w 50"/>
              <a:gd name="T11" fmla="*/ 0 h 235"/>
              <a:gd name="T12" fmla="*/ 0 60000 65536"/>
              <a:gd name="T13" fmla="*/ 0 60000 65536"/>
              <a:gd name="T14" fmla="*/ 0 60000 65536"/>
              <a:gd name="T15" fmla="*/ 0 60000 65536"/>
              <a:gd name="T16" fmla="*/ 0 60000 65536"/>
              <a:gd name="T17" fmla="*/ 0 60000 65536"/>
              <a:gd name="T18" fmla="*/ 0 w 50"/>
              <a:gd name="T19" fmla="*/ 0 h 235"/>
              <a:gd name="T20" fmla="*/ 50 w 50"/>
              <a:gd name="T21" fmla="*/ 235 h 235"/>
            </a:gdLst>
            <a:ahLst/>
            <a:cxnLst>
              <a:cxn ang="T12">
                <a:pos x="T0" y="T1"/>
              </a:cxn>
              <a:cxn ang="T13">
                <a:pos x="T2" y="T3"/>
              </a:cxn>
              <a:cxn ang="T14">
                <a:pos x="T4" y="T5"/>
              </a:cxn>
              <a:cxn ang="T15">
                <a:pos x="T6" y="T7"/>
              </a:cxn>
              <a:cxn ang="T16">
                <a:pos x="T8" y="T9"/>
              </a:cxn>
              <a:cxn ang="T17">
                <a:pos x="T10" y="T11"/>
              </a:cxn>
            </a:cxnLst>
            <a:rect l="T18" t="T19" r="T20" b="T21"/>
            <a:pathLst>
              <a:path w="50" h="235">
                <a:moveTo>
                  <a:pt x="0" y="0"/>
                </a:moveTo>
                <a:lnTo>
                  <a:pt x="0" y="179"/>
                </a:lnTo>
                <a:lnTo>
                  <a:pt x="50" y="235"/>
                </a:lnTo>
                <a:lnTo>
                  <a:pt x="50" y="67"/>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65" name="Freeform 245">
            <a:extLst>
              <a:ext uri="{FF2B5EF4-FFF2-40B4-BE49-F238E27FC236}">
                <a16:creationId xmlns:a16="http://schemas.microsoft.com/office/drawing/2014/main" id="{43F3A845-7583-1549-92F8-59C4F405E693}"/>
              </a:ext>
            </a:extLst>
          </p:cNvPr>
          <p:cNvSpPr>
            <a:spLocks/>
          </p:cNvSpPr>
          <p:nvPr/>
        </p:nvSpPr>
        <p:spPr bwMode="auto">
          <a:xfrm>
            <a:off x="3544889" y="1568451"/>
            <a:ext cx="269875" cy="49213"/>
          </a:xfrm>
          <a:custGeom>
            <a:avLst/>
            <a:gdLst>
              <a:gd name="T0" fmla="*/ 2147483646 w 683"/>
              <a:gd name="T1" fmla="*/ 2147483646 h 123"/>
              <a:gd name="T2" fmla="*/ 2147483646 w 683"/>
              <a:gd name="T3" fmla="*/ 2147483646 h 123"/>
              <a:gd name="T4" fmla="*/ 2147483646 w 683"/>
              <a:gd name="T5" fmla="*/ 2147483646 h 123"/>
              <a:gd name="T6" fmla="*/ 2147483646 w 683"/>
              <a:gd name="T7" fmla="*/ 2147483646 h 123"/>
              <a:gd name="T8" fmla="*/ 2147483646 w 683"/>
              <a:gd name="T9" fmla="*/ 2147483646 h 123"/>
              <a:gd name="T10" fmla="*/ 2147483646 w 683"/>
              <a:gd name="T11" fmla="*/ 2147483646 h 123"/>
              <a:gd name="T12" fmla="*/ 2147483646 w 683"/>
              <a:gd name="T13" fmla="*/ 2147483646 h 123"/>
              <a:gd name="T14" fmla="*/ 0 w 683"/>
              <a:gd name="T15" fmla="*/ 2147483646 h 123"/>
              <a:gd name="T16" fmla="*/ 2147483646 w 683"/>
              <a:gd name="T17" fmla="*/ 2147483646 h 123"/>
              <a:gd name="T18" fmla="*/ 2147483646 w 683"/>
              <a:gd name="T19" fmla="*/ 2147483646 h 123"/>
              <a:gd name="T20" fmla="*/ 2147483646 w 683"/>
              <a:gd name="T21" fmla="*/ 0 h 123"/>
              <a:gd name="T22" fmla="*/ 2147483646 w 683"/>
              <a:gd name="T23" fmla="*/ 2147483646 h 123"/>
              <a:gd name="T24" fmla="*/ 2147483646 w 683"/>
              <a:gd name="T25" fmla="*/ 2147483646 h 123"/>
              <a:gd name="T26" fmla="*/ 2147483646 w 683"/>
              <a:gd name="T27" fmla="*/ 2147483646 h 12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83"/>
              <a:gd name="T43" fmla="*/ 0 h 123"/>
              <a:gd name="T44" fmla="*/ 683 w 683"/>
              <a:gd name="T45" fmla="*/ 123 h 12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83" h="123">
                <a:moveTo>
                  <a:pt x="683" y="88"/>
                </a:moveTo>
                <a:lnTo>
                  <a:pt x="567" y="81"/>
                </a:lnTo>
                <a:lnTo>
                  <a:pt x="497" y="123"/>
                </a:lnTo>
                <a:lnTo>
                  <a:pt x="443" y="97"/>
                </a:lnTo>
                <a:lnTo>
                  <a:pt x="351" y="70"/>
                </a:lnTo>
                <a:lnTo>
                  <a:pt x="262" y="81"/>
                </a:lnTo>
                <a:lnTo>
                  <a:pt x="135" y="119"/>
                </a:lnTo>
                <a:lnTo>
                  <a:pt x="0" y="15"/>
                </a:lnTo>
                <a:lnTo>
                  <a:pt x="138" y="88"/>
                </a:lnTo>
                <a:lnTo>
                  <a:pt x="254" y="23"/>
                </a:lnTo>
                <a:lnTo>
                  <a:pt x="394" y="0"/>
                </a:lnTo>
                <a:lnTo>
                  <a:pt x="570" y="39"/>
                </a:lnTo>
                <a:lnTo>
                  <a:pt x="683" y="88"/>
                </a:lnTo>
                <a:close/>
              </a:path>
            </a:pathLst>
          </a:custGeom>
          <a:solidFill>
            <a:srgbClr val="4F4F4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66" name="Freeform 246">
            <a:extLst>
              <a:ext uri="{FF2B5EF4-FFF2-40B4-BE49-F238E27FC236}">
                <a16:creationId xmlns:a16="http://schemas.microsoft.com/office/drawing/2014/main" id="{C321EB4F-8751-8D4C-BED5-532221A4FA69}"/>
              </a:ext>
            </a:extLst>
          </p:cNvPr>
          <p:cNvSpPr>
            <a:spLocks/>
          </p:cNvSpPr>
          <p:nvPr/>
        </p:nvSpPr>
        <p:spPr bwMode="auto">
          <a:xfrm>
            <a:off x="3319463" y="1598613"/>
            <a:ext cx="152400" cy="50800"/>
          </a:xfrm>
          <a:custGeom>
            <a:avLst/>
            <a:gdLst>
              <a:gd name="T0" fmla="*/ 2147483646 w 382"/>
              <a:gd name="T1" fmla="*/ 0 h 127"/>
              <a:gd name="T2" fmla="*/ 2147483646 w 382"/>
              <a:gd name="T3" fmla="*/ 2147483646 h 127"/>
              <a:gd name="T4" fmla="*/ 2147483646 w 382"/>
              <a:gd name="T5" fmla="*/ 2147483646 h 127"/>
              <a:gd name="T6" fmla="*/ 2147483646 w 382"/>
              <a:gd name="T7" fmla="*/ 2147483646 h 127"/>
              <a:gd name="T8" fmla="*/ 2147483646 w 382"/>
              <a:gd name="T9" fmla="*/ 2147483646 h 127"/>
              <a:gd name="T10" fmla="*/ 0 w 382"/>
              <a:gd name="T11" fmla="*/ 2147483646 h 127"/>
              <a:gd name="T12" fmla="*/ 2147483646 w 382"/>
              <a:gd name="T13" fmla="*/ 2147483646 h 127"/>
              <a:gd name="T14" fmla="*/ 2147483646 w 382"/>
              <a:gd name="T15" fmla="*/ 2147483646 h 127"/>
              <a:gd name="T16" fmla="*/ 2147483646 w 382"/>
              <a:gd name="T17" fmla="*/ 0 h 127"/>
              <a:gd name="T18" fmla="*/ 2147483646 w 382"/>
              <a:gd name="T19" fmla="*/ 0 h 12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82"/>
              <a:gd name="T31" fmla="*/ 0 h 127"/>
              <a:gd name="T32" fmla="*/ 382 w 382"/>
              <a:gd name="T33" fmla="*/ 127 h 12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82" h="127">
                <a:moveTo>
                  <a:pt x="382" y="0"/>
                </a:moveTo>
                <a:lnTo>
                  <a:pt x="316" y="69"/>
                </a:lnTo>
                <a:lnTo>
                  <a:pt x="231" y="120"/>
                </a:lnTo>
                <a:lnTo>
                  <a:pt x="142" y="127"/>
                </a:lnTo>
                <a:lnTo>
                  <a:pt x="77" y="96"/>
                </a:lnTo>
                <a:lnTo>
                  <a:pt x="0" y="38"/>
                </a:lnTo>
                <a:lnTo>
                  <a:pt x="151" y="93"/>
                </a:lnTo>
                <a:lnTo>
                  <a:pt x="278" y="58"/>
                </a:lnTo>
                <a:lnTo>
                  <a:pt x="382" y="0"/>
                </a:lnTo>
                <a:close/>
              </a:path>
            </a:pathLst>
          </a:custGeom>
          <a:solidFill>
            <a:srgbClr val="4F4F4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67" name="Freeform 247">
            <a:extLst>
              <a:ext uri="{FF2B5EF4-FFF2-40B4-BE49-F238E27FC236}">
                <a16:creationId xmlns:a16="http://schemas.microsoft.com/office/drawing/2014/main" id="{DE46E731-9F44-8247-AE81-5537568B8C8B}"/>
              </a:ext>
            </a:extLst>
          </p:cNvPr>
          <p:cNvSpPr>
            <a:spLocks/>
          </p:cNvSpPr>
          <p:nvPr/>
        </p:nvSpPr>
        <p:spPr bwMode="auto">
          <a:xfrm>
            <a:off x="3094039" y="1646239"/>
            <a:ext cx="155575" cy="34925"/>
          </a:xfrm>
          <a:custGeom>
            <a:avLst/>
            <a:gdLst>
              <a:gd name="T0" fmla="*/ 2147483646 w 389"/>
              <a:gd name="T1" fmla="*/ 0 h 89"/>
              <a:gd name="T2" fmla="*/ 2147483646 w 389"/>
              <a:gd name="T3" fmla="*/ 2147483646 h 89"/>
              <a:gd name="T4" fmla="*/ 2147483646 w 389"/>
              <a:gd name="T5" fmla="*/ 2147483646 h 89"/>
              <a:gd name="T6" fmla="*/ 2147483646 w 389"/>
              <a:gd name="T7" fmla="*/ 2147483646 h 89"/>
              <a:gd name="T8" fmla="*/ 2147483646 w 389"/>
              <a:gd name="T9" fmla="*/ 2147483646 h 89"/>
              <a:gd name="T10" fmla="*/ 0 w 389"/>
              <a:gd name="T11" fmla="*/ 2147483646 h 89"/>
              <a:gd name="T12" fmla="*/ 2147483646 w 389"/>
              <a:gd name="T13" fmla="*/ 2147483646 h 89"/>
              <a:gd name="T14" fmla="*/ 2147483646 w 389"/>
              <a:gd name="T15" fmla="*/ 2147483646 h 89"/>
              <a:gd name="T16" fmla="*/ 2147483646 w 389"/>
              <a:gd name="T17" fmla="*/ 0 h 89"/>
              <a:gd name="T18" fmla="*/ 2147483646 w 389"/>
              <a:gd name="T19" fmla="*/ 0 h 8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89"/>
              <a:gd name="T31" fmla="*/ 0 h 89"/>
              <a:gd name="T32" fmla="*/ 389 w 389"/>
              <a:gd name="T33" fmla="*/ 89 h 8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89" h="89">
                <a:moveTo>
                  <a:pt x="389" y="0"/>
                </a:moveTo>
                <a:lnTo>
                  <a:pt x="303" y="65"/>
                </a:lnTo>
                <a:lnTo>
                  <a:pt x="234" y="80"/>
                </a:lnTo>
                <a:lnTo>
                  <a:pt x="173" y="89"/>
                </a:lnTo>
                <a:lnTo>
                  <a:pt x="88" y="62"/>
                </a:lnTo>
                <a:lnTo>
                  <a:pt x="0" y="4"/>
                </a:lnTo>
                <a:lnTo>
                  <a:pt x="145" y="53"/>
                </a:lnTo>
                <a:lnTo>
                  <a:pt x="269" y="42"/>
                </a:lnTo>
                <a:lnTo>
                  <a:pt x="389" y="0"/>
                </a:lnTo>
                <a:close/>
              </a:path>
            </a:pathLst>
          </a:custGeom>
          <a:solidFill>
            <a:srgbClr val="4F4F4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68" name="Freeform 248">
            <a:extLst>
              <a:ext uri="{FF2B5EF4-FFF2-40B4-BE49-F238E27FC236}">
                <a16:creationId xmlns:a16="http://schemas.microsoft.com/office/drawing/2014/main" id="{9C4542B2-83BD-224E-BC77-032365C10D92}"/>
              </a:ext>
            </a:extLst>
          </p:cNvPr>
          <p:cNvSpPr>
            <a:spLocks/>
          </p:cNvSpPr>
          <p:nvPr/>
        </p:nvSpPr>
        <p:spPr bwMode="auto">
          <a:xfrm>
            <a:off x="3506789" y="2098675"/>
            <a:ext cx="428625" cy="31750"/>
          </a:xfrm>
          <a:custGeom>
            <a:avLst/>
            <a:gdLst>
              <a:gd name="T0" fmla="*/ 0 w 1077"/>
              <a:gd name="T1" fmla="*/ 2147483646 h 80"/>
              <a:gd name="T2" fmla="*/ 0 w 1077"/>
              <a:gd name="T3" fmla="*/ 2147483646 h 80"/>
              <a:gd name="T4" fmla="*/ 2147483646 w 1077"/>
              <a:gd name="T5" fmla="*/ 2147483646 h 80"/>
              <a:gd name="T6" fmla="*/ 2147483646 w 1077"/>
              <a:gd name="T7" fmla="*/ 2147483646 h 80"/>
              <a:gd name="T8" fmla="*/ 2147483646 w 1077"/>
              <a:gd name="T9" fmla="*/ 2147483646 h 80"/>
              <a:gd name="T10" fmla="*/ 2147483646 w 1077"/>
              <a:gd name="T11" fmla="*/ 0 h 80"/>
              <a:gd name="T12" fmla="*/ 0 w 1077"/>
              <a:gd name="T13" fmla="*/ 2147483646 h 80"/>
              <a:gd name="T14" fmla="*/ 0 w 1077"/>
              <a:gd name="T15" fmla="*/ 2147483646 h 80"/>
              <a:gd name="T16" fmla="*/ 0 60000 65536"/>
              <a:gd name="T17" fmla="*/ 0 60000 65536"/>
              <a:gd name="T18" fmla="*/ 0 60000 65536"/>
              <a:gd name="T19" fmla="*/ 0 60000 65536"/>
              <a:gd name="T20" fmla="*/ 0 60000 65536"/>
              <a:gd name="T21" fmla="*/ 0 60000 65536"/>
              <a:gd name="T22" fmla="*/ 0 60000 65536"/>
              <a:gd name="T23" fmla="*/ 0 60000 65536"/>
              <a:gd name="T24" fmla="*/ 0 w 1077"/>
              <a:gd name="T25" fmla="*/ 0 h 80"/>
              <a:gd name="T26" fmla="*/ 1077 w 1077"/>
              <a:gd name="T27" fmla="*/ 80 h 8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77" h="80">
                <a:moveTo>
                  <a:pt x="0" y="11"/>
                </a:moveTo>
                <a:lnTo>
                  <a:pt x="0" y="80"/>
                </a:lnTo>
                <a:lnTo>
                  <a:pt x="1077" y="80"/>
                </a:lnTo>
                <a:lnTo>
                  <a:pt x="1077" y="30"/>
                </a:lnTo>
                <a:lnTo>
                  <a:pt x="50" y="30"/>
                </a:lnTo>
                <a:lnTo>
                  <a:pt x="50" y="0"/>
                </a:lnTo>
                <a:lnTo>
                  <a:pt x="0"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7469" name="Group 249">
            <a:extLst>
              <a:ext uri="{FF2B5EF4-FFF2-40B4-BE49-F238E27FC236}">
                <a16:creationId xmlns:a16="http://schemas.microsoft.com/office/drawing/2014/main" id="{821B711A-B3AC-BE43-9717-2B565B7AE330}"/>
              </a:ext>
            </a:extLst>
          </p:cNvPr>
          <p:cNvGrpSpPr>
            <a:grpSpLocks/>
          </p:cNvGrpSpPr>
          <p:nvPr/>
        </p:nvGrpSpPr>
        <p:grpSpPr bwMode="auto">
          <a:xfrm>
            <a:off x="3171825" y="2105025"/>
            <a:ext cx="228600" cy="228600"/>
            <a:chOff x="1392" y="2544"/>
            <a:chExt cx="281" cy="280"/>
          </a:xfrm>
        </p:grpSpPr>
        <p:sp>
          <p:nvSpPr>
            <p:cNvPr id="17591" name="Freeform 250">
              <a:extLst>
                <a:ext uri="{FF2B5EF4-FFF2-40B4-BE49-F238E27FC236}">
                  <a16:creationId xmlns:a16="http://schemas.microsoft.com/office/drawing/2014/main" id="{EF2540AF-A79C-3645-B948-5F699B3F0ED3}"/>
                </a:ext>
              </a:extLst>
            </p:cNvPr>
            <p:cNvSpPr>
              <a:spLocks/>
            </p:cNvSpPr>
            <p:nvPr/>
          </p:nvSpPr>
          <p:spPr bwMode="auto">
            <a:xfrm>
              <a:off x="1392" y="2544"/>
              <a:ext cx="281" cy="280"/>
            </a:xfrm>
            <a:custGeom>
              <a:avLst/>
              <a:gdLst>
                <a:gd name="T0" fmla="*/ 0 w 843"/>
                <a:gd name="T1" fmla="*/ 0 h 840"/>
                <a:gd name="T2" fmla="*/ 0 w 843"/>
                <a:gd name="T3" fmla="*/ 0 h 840"/>
                <a:gd name="T4" fmla="*/ 0 w 843"/>
                <a:gd name="T5" fmla="*/ 0 h 840"/>
                <a:gd name="T6" fmla="*/ 0 w 843"/>
                <a:gd name="T7" fmla="*/ 0 h 840"/>
                <a:gd name="T8" fmla="*/ 0 w 843"/>
                <a:gd name="T9" fmla="*/ 0 h 840"/>
                <a:gd name="T10" fmla="*/ 0 w 843"/>
                <a:gd name="T11" fmla="*/ 0 h 840"/>
                <a:gd name="T12" fmla="*/ 0 w 843"/>
                <a:gd name="T13" fmla="*/ 0 h 840"/>
                <a:gd name="T14" fmla="*/ 0 w 843"/>
                <a:gd name="T15" fmla="*/ 0 h 840"/>
                <a:gd name="T16" fmla="*/ 0 w 843"/>
                <a:gd name="T17" fmla="*/ 0 h 840"/>
                <a:gd name="T18" fmla="*/ 0 w 843"/>
                <a:gd name="T19" fmla="*/ 0 h 840"/>
                <a:gd name="T20" fmla="*/ 0 w 843"/>
                <a:gd name="T21" fmla="*/ 0 h 840"/>
                <a:gd name="T22" fmla="*/ 0 w 843"/>
                <a:gd name="T23" fmla="*/ 0 h 840"/>
                <a:gd name="T24" fmla="*/ 0 w 843"/>
                <a:gd name="T25" fmla="*/ 0 h 840"/>
                <a:gd name="T26" fmla="*/ 0 w 843"/>
                <a:gd name="T27" fmla="*/ 0 h 840"/>
                <a:gd name="T28" fmla="*/ 0 w 843"/>
                <a:gd name="T29" fmla="*/ 0 h 840"/>
                <a:gd name="T30" fmla="*/ 0 w 843"/>
                <a:gd name="T31" fmla="*/ 0 h 840"/>
                <a:gd name="T32" fmla="*/ 0 w 843"/>
                <a:gd name="T33" fmla="*/ 0 h 840"/>
                <a:gd name="T34" fmla="*/ 0 w 843"/>
                <a:gd name="T35" fmla="*/ 0 h 840"/>
                <a:gd name="T36" fmla="*/ 0 w 843"/>
                <a:gd name="T37" fmla="*/ 0 h 840"/>
                <a:gd name="T38" fmla="*/ 0 w 843"/>
                <a:gd name="T39" fmla="*/ 0 h 840"/>
                <a:gd name="T40" fmla="*/ 0 w 843"/>
                <a:gd name="T41" fmla="*/ 0 h 840"/>
                <a:gd name="T42" fmla="*/ 0 w 843"/>
                <a:gd name="T43" fmla="*/ 0 h 840"/>
                <a:gd name="T44" fmla="*/ 0 w 843"/>
                <a:gd name="T45" fmla="*/ 0 h 840"/>
                <a:gd name="T46" fmla="*/ 0 w 843"/>
                <a:gd name="T47" fmla="*/ 0 h 840"/>
                <a:gd name="T48" fmla="*/ 0 w 843"/>
                <a:gd name="T49" fmla="*/ 0 h 840"/>
                <a:gd name="T50" fmla="*/ 0 w 843"/>
                <a:gd name="T51" fmla="*/ 0 h 840"/>
                <a:gd name="T52" fmla="*/ 0 w 843"/>
                <a:gd name="T53" fmla="*/ 0 h 840"/>
                <a:gd name="T54" fmla="*/ 0 w 843"/>
                <a:gd name="T55" fmla="*/ 0 h 840"/>
                <a:gd name="T56" fmla="*/ 0 w 843"/>
                <a:gd name="T57" fmla="*/ 0 h 840"/>
                <a:gd name="T58" fmla="*/ 0 w 843"/>
                <a:gd name="T59" fmla="*/ 0 h 840"/>
                <a:gd name="T60" fmla="*/ 0 w 843"/>
                <a:gd name="T61" fmla="*/ 0 h 840"/>
                <a:gd name="T62" fmla="*/ 0 w 843"/>
                <a:gd name="T63" fmla="*/ 0 h 84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43"/>
                <a:gd name="T97" fmla="*/ 0 h 840"/>
                <a:gd name="T98" fmla="*/ 843 w 843"/>
                <a:gd name="T99" fmla="*/ 840 h 84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43" h="840">
                  <a:moveTo>
                    <a:pt x="422" y="840"/>
                  </a:moveTo>
                  <a:lnTo>
                    <a:pt x="465" y="839"/>
                  </a:lnTo>
                  <a:lnTo>
                    <a:pt x="506" y="831"/>
                  </a:lnTo>
                  <a:lnTo>
                    <a:pt x="547" y="821"/>
                  </a:lnTo>
                  <a:lnTo>
                    <a:pt x="585" y="807"/>
                  </a:lnTo>
                  <a:lnTo>
                    <a:pt x="623" y="789"/>
                  </a:lnTo>
                  <a:lnTo>
                    <a:pt x="658" y="769"/>
                  </a:lnTo>
                  <a:lnTo>
                    <a:pt x="690" y="745"/>
                  </a:lnTo>
                  <a:lnTo>
                    <a:pt x="719" y="716"/>
                  </a:lnTo>
                  <a:lnTo>
                    <a:pt x="748" y="687"/>
                  </a:lnTo>
                  <a:lnTo>
                    <a:pt x="772" y="655"/>
                  </a:lnTo>
                  <a:lnTo>
                    <a:pt x="792" y="621"/>
                  </a:lnTo>
                  <a:lnTo>
                    <a:pt x="810" y="584"/>
                  </a:lnTo>
                  <a:lnTo>
                    <a:pt x="824" y="545"/>
                  </a:lnTo>
                  <a:lnTo>
                    <a:pt x="834" y="505"/>
                  </a:lnTo>
                  <a:lnTo>
                    <a:pt x="842" y="463"/>
                  </a:lnTo>
                  <a:lnTo>
                    <a:pt x="843" y="420"/>
                  </a:lnTo>
                  <a:lnTo>
                    <a:pt x="842" y="377"/>
                  </a:lnTo>
                  <a:lnTo>
                    <a:pt x="834" y="335"/>
                  </a:lnTo>
                  <a:lnTo>
                    <a:pt x="824" y="295"/>
                  </a:lnTo>
                  <a:lnTo>
                    <a:pt x="810" y="256"/>
                  </a:lnTo>
                  <a:lnTo>
                    <a:pt x="792" y="219"/>
                  </a:lnTo>
                  <a:lnTo>
                    <a:pt x="772" y="185"/>
                  </a:lnTo>
                  <a:lnTo>
                    <a:pt x="748" y="153"/>
                  </a:lnTo>
                  <a:lnTo>
                    <a:pt x="719" y="122"/>
                  </a:lnTo>
                  <a:lnTo>
                    <a:pt x="690" y="95"/>
                  </a:lnTo>
                  <a:lnTo>
                    <a:pt x="658" y="71"/>
                  </a:lnTo>
                  <a:lnTo>
                    <a:pt x="623" y="51"/>
                  </a:lnTo>
                  <a:lnTo>
                    <a:pt x="585" y="33"/>
                  </a:lnTo>
                  <a:lnTo>
                    <a:pt x="547" y="19"/>
                  </a:lnTo>
                  <a:lnTo>
                    <a:pt x="506" y="9"/>
                  </a:lnTo>
                  <a:lnTo>
                    <a:pt x="465" y="1"/>
                  </a:lnTo>
                  <a:lnTo>
                    <a:pt x="422" y="0"/>
                  </a:lnTo>
                  <a:lnTo>
                    <a:pt x="378" y="1"/>
                  </a:lnTo>
                  <a:lnTo>
                    <a:pt x="337" y="9"/>
                  </a:lnTo>
                  <a:lnTo>
                    <a:pt x="296" y="19"/>
                  </a:lnTo>
                  <a:lnTo>
                    <a:pt x="258" y="33"/>
                  </a:lnTo>
                  <a:lnTo>
                    <a:pt x="220" y="51"/>
                  </a:lnTo>
                  <a:lnTo>
                    <a:pt x="186" y="71"/>
                  </a:lnTo>
                  <a:lnTo>
                    <a:pt x="153" y="95"/>
                  </a:lnTo>
                  <a:lnTo>
                    <a:pt x="124" y="122"/>
                  </a:lnTo>
                  <a:lnTo>
                    <a:pt x="97" y="153"/>
                  </a:lnTo>
                  <a:lnTo>
                    <a:pt x="71" y="185"/>
                  </a:lnTo>
                  <a:lnTo>
                    <a:pt x="51" y="219"/>
                  </a:lnTo>
                  <a:lnTo>
                    <a:pt x="33" y="256"/>
                  </a:lnTo>
                  <a:lnTo>
                    <a:pt x="19" y="295"/>
                  </a:lnTo>
                  <a:lnTo>
                    <a:pt x="9" y="335"/>
                  </a:lnTo>
                  <a:lnTo>
                    <a:pt x="1" y="377"/>
                  </a:lnTo>
                  <a:lnTo>
                    <a:pt x="0" y="420"/>
                  </a:lnTo>
                  <a:lnTo>
                    <a:pt x="1" y="463"/>
                  </a:lnTo>
                  <a:lnTo>
                    <a:pt x="9" y="505"/>
                  </a:lnTo>
                  <a:lnTo>
                    <a:pt x="19" y="545"/>
                  </a:lnTo>
                  <a:lnTo>
                    <a:pt x="33" y="584"/>
                  </a:lnTo>
                  <a:lnTo>
                    <a:pt x="51" y="621"/>
                  </a:lnTo>
                  <a:lnTo>
                    <a:pt x="71" y="655"/>
                  </a:lnTo>
                  <a:lnTo>
                    <a:pt x="97" y="687"/>
                  </a:lnTo>
                  <a:lnTo>
                    <a:pt x="124" y="716"/>
                  </a:lnTo>
                  <a:lnTo>
                    <a:pt x="153" y="745"/>
                  </a:lnTo>
                  <a:lnTo>
                    <a:pt x="186" y="769"/>
                  </a:lnTo>
                  <a:lnTo>
                    <a:pt x="220" y="789"/>
                  </a:lnTo>
                  <a:lnTo>
                    <a:pt x="258" y="807"/>
                  </a:lnTo>
                  <a:lnTo>
                    <a:pt x="296" y="821"/>
                  </a:lnTo>
                  <a:lnTo>
                    <a:pt x="337" y="831"/>
                  </a:lnTo>
                  <a:lnTo>
                    <a:pt x="378" y="839"/>
                  </a:lnTo>
                  <a:lnTo>
                    <a:pt x="422" y="84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92" name="Freeform 251">
              <a:extLst>
                <a:ext uri="{FF2B5EF4-FFF2-40B4-BE49-F238E27FC236}">
                  <a16:creationId xmlns:a16="http://schemas.microsoft.com/office/drawing/2014/main" id="{C6DD48CC-7B4E-B743-9D5F-05B1AF96CC59}"/>
                </a:ext>
              </a:extLst>
            </p:cNvPr>
            <p:cNvSpPr>
              <a:spLocks/>
            </p:cNvSpPr>
            <p:nvPr/>
          </p:nvSpPr>
          <p:spPr bwMode="auto">
            <a:xfrm>
              <a:off x="1523" y="2654"/>
              <a:ext cx="142" cy="99"/>
            </a:xfrm>
            <a:custGeom>
              <a:avLst/>
              <a:gdLst>
                <a:gd name="T0" fmla="*/ 0 w 426"/>
                <a:gd name="T1" fmla="*/ 0 h 296"/>
                <a:gd name="T2" fmla="*/ 0 w 426"/>
                <a:gd name="T3" fmla="*/ 0 h 296"/>
                <a:gd name="T4" fmla="*/ 0 w 426"/>
                <a:gd name="T5" fmla="*/ 0 h 296"/>
                <a:gd name="T6" fmla="*/ 0 w 426"/>
                <a:gd name="T7" fmla="*/ 0 h 296"/>
                <a:gd name="T8" fmla="*/ 0 w 426"/>
                <a:gd name="T9" fmla="*/ 0 h 296"/>
                <a:gd name="T10" fmla="*/ 0 w 426"/>
                <a:gd name="T11" fmla="*/ 0 h 296"/>
                <a:gd name="T12" fmla="*/ 0 w 426"/>
                <a:gd name="T13" fmla="*/ 0 h 296"/>
                <a:gd name="T14" fmla="*/ 0 w 426"/>
                <a:gd name="T15" fmla="*/ 0 h 296"/>
                <a:gd name="T16" fmla="*/ 0 w 426"/>
                <a:gd name="T17" fmla="*/ 0 h 296"/>
                <a:gd name="T18" fmla="*/ 0 w 426"/>
                <a:gd name="T19" fmla="*/ 0 h 296"/>
                <a:gd name="T20" fmla="*/ 0 w 426"/>
                <a:gd name="T21" fmla="*/ 0 h 296"/>
                <a:gd name="T22" fmla="*/ 0 w 426"/>
                <a:gd name="T23" fmla="*/ 0 h 296"/>
                <a:gd name="T24" fmla="*/ 0 w 426"/>
                <a:gd name="T25" fmla="*/ 0 h 296"/>
                <a:gd name="T26" fmla="*/ 0 w 426"/>
                <a:gd name="T27" fmla="*/ 0 h 296"/>
                <a:gd name="T28" fmla="*/ 0 w 426"/>
                <a:gd name="T29" fmla="*/ 0 h 296"/>
                <a:gd name="T30" fmla="*/ 0 w 426"/>
                <a:gd name="T31" fmla="*/ 0 h 296"/>
                <a:gd name="T32" fmla="*/ 0 w 426"/>
                <a:gd name="T33" fmla="*/ 0 h 296"/>
                <a:gd name="T34" fmla="*/ 0 w 426"/>
                <a:gd name="T35" fmla="*/ 0 h 296"/>
                <a:gd name="T36" fmla="*/ 0 w 426"/>
                <a:gd name="T37" fmla="*/ 0 h 296"/>
                <a:gd name="T38" fmla="*/ 0 w 426"/>
                <a:gd name="T39" fmla="*/ 0 h 296"/>
                <a:gd name="T40" fmla="*/ 0 w 426"/>
                <a:gd name="T41" fmla="*/ 0 h 296"/>
                <a:gd name="T42" fmla="*/ 0 w 426"/>
                <a:gd name="T43" fmla="*/ 0 h 296"/>
                <a:gd name="T44" fmla="*/ 0 w 426"/>
                <a:gd name="T45" fmla="*/ 0 h 296"/>
                <a:gd name="T46" fmla="*/ 0 w 426"/>
                <a:gd name="T47" fmla="*/ 0 h 296"/>
                <a:gd name="T48" fmla="*/ 0 w 426"/>
                <a:gd name="T49" fmla="*/ 0 h 296"/>
                <a:gd name="T50" fmla="*/ 0 w 426"/>
                <a:gd name="T51" fmla="*/ 0 h 296"/>
                <a:gd name="T52" fmla="*/ 0 w 426"/>
                <a:gd name="T53" fmla="*/ 0 h 296"/>
                <a:gd name="T54" fmla="*/ 0 w 426"/>
                <a:gd name="T55" fmla="*/ 0 h 296"/>
                <a:gd name="T56" fmla="*/ 0 w 426"/>
                <a:gd name="T57" fmla="*/ 0 h 296"/>
                <a:gd name="T58" fmla="*/ 0 w 426"/>
                <a:gd name="T59" fmla="*/ 0 h 296"/>
                <a:gd name="T60" fmla="*/ 0 w 426"/>
                <a:gd name="T61" fmla="*/ 0 h 296"/>
                <a:gd name="T62" fmla="*/ 0 w 426"/>
                <a:gd name="T63" fmla="*/ 0 h 296"/>
                <a:gd name="T64" fmla="*/ 0 w 426"/>
                <a:gd name="T65" fmla="*/ 0 h 296"/>
                <a:gd name="T66" fmla="*/ 0 w 426"/>
                <a:gd name="T67" fmla="*/ 0 h 296"/>
                <a:gd name="T68" fmla="*/ 0 w 426"/>
                <a:gd name="T69" fmla="*/ 0 h 296"/>
                <a:gd name="T70" fmla="*/ 0 w 426"/>
                <a:gd name="T71" fmla="*/ 0 h 296"/>
                <a:gd name="T72" fmla="*/ 0 w 426"/>
                <a:gd name="T73" fmla="*/ 0 h 296"/>
                <a:gd name="T74" fmla="*/ 0 w 426"/>
                <a:gd name="T75" fmla="*/ 0 h 296"/>
                <a:gd name="T76" fmla="*/ 0 w 426"/>
                <a:gd name="T77" fmla="*/ 0 h 296"/>
                <a:gd name="T78" fmla="*/ 0 w 426"/>
                <a:gd name="T79" fmla="*/ 0 h 296"/>
                <a:gd name="T80" fmla="*/ 0 w 426"/>
                <a:gd name="T81" fmla="*/ 0 h 296"/>
                <a:gd name="T82" fmla="*/ 0 w 426"/>
                <a:gd name="T83" fmla="*/ 0 h 296"/>
                <a:gd name="T84" fmla="*/ 0 w 426"/>
                <a:gd name="T85" fmla="*/ 0 h 29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26"/>
                <a:gd name="T130" fmla="*/ 0 h 296"/>
                <a:gd name="T131" fmla="*/ 426 w 426"/>
                <a:gd name="T132" fmla="*/ 296 h 29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26" h="296">
                  <a:moveTo>
                    <a:pt x="0" y="86"/>
                  </a:moveTo>
                  <a:lnTo>
                    <a:pt x="12" y="126"/>
                  </a:lnTo>
                  <a:lnTo>
                    <a:pt x="29" y="162"/>
                  </a:lnTo>
                  <a:lnTo>
                    <a:pt x="48" y="193"/>
                  </a:lnTo>
                  <a:lnTo>
                    <a:pt x="70" y="220"/>
                  </a:lnTo>
                  <a:lnTo>
                    <a:pt x="96" y="242"/>
                  </a:lnTo>
                  <a:lnTo>
                    <a:pt x="122" y="260"/>
                  </a:lnTo>
                  <a:lnTo>
                    <a:pt x="151" y="274"/>
                  </a:lnTo>
                  <a:lnTo>
                    <a:pt x="179" y="284"/>
                  </a:lnTo>
                  <a:lnTo>
                    <a:pt x="209" y="292"/>
                  </a:lnTo>
                  <a:lnTo>
                    <a:pt x="239" y="296"/>
                  </a:lnTo>
                  <a:lnTo>
                    <a:pt x="267" y="296"/>
                  </a:lnTo>
                  <a:lnTo>
                    <a:pt x="294" y="295"/>
                  </a:lnTo>
                  <a:lnTo>
                    <a:pt x="320" y="292"/>
                  </a:lnTo>
                  <a:lnTo>
                    <a:pt x="344" y="284"/>
                  </a:lnTo>
                  <a:lnTo>
                    <a:pt x="365" y="277"/>
                  </a:lnTo>
                  <a:lnTo>
                    <a:pt x="383" y="266"/>
                  </a:lnTo>
                  <a:lnTo>
                    <a:pt x="384" y="263"/>
                  </a:lnTo>
                  <a:lnTo>
                    <a:pt x="399" y="232"/>
                  </a:lnTo>
                  <a:lnTo>
                    <a:pt x="410" y="199"/>
                  </a:lnTo>
                  <a:lnTo>
                    <a:pt x="419" y="166"/>
                  </a:lnTo>
                  <a:lnTo>
                    <a:pt x="423" y="134"/>
                  </a:lnTo>
                  <a:lnTo>
                    <a:pt x="426" y="99"/>
                  </a:lnTo>
                  <a:lnTo>
                    <a:pt x="426" y="67"/>
                  </a:lnTo>
                  <a:lnTo>
                    <a:pt x="422" y="32"/>
                  </a:lnTo>
                  <a:lnTo>
                    <a:pt x="416" y="0"/>
                  </a:lnTo>
                  <a:lnTo>
                    <a:pt x="416" y="1"/>
                  </a:lnTo>
                  <a:lnTo>
                    <a:pt x="395" y="3"/>
                  </a:lnTo>
                  <a:lnTo>
                    <a:pt x="374" y="4"/>
                  </a:lnTo>
                  <a:lnTo>
                    <a:pt x="352" y="7"/>
                  </a:lnTo>
                  <a:lnTo>
                    <a:pt x="328" y="12"/>
                  </a:lnTo>
                  <a:lnTo>
                    <a:pt x="303" y="15"/>
                  </a:lnTo>
                  <a:lnTo>
                    <a:pt x="277" y="19"/>
                  </a:lnTo>
                  <a:lnTo>
                    <a:pt x="250" y="23"/>
                  </a:lnTo>
                  <a:lnTo>
                    <a:pt x="224" y="29"/>
                  </a:lnTo>
                  <a:lnTo>
                    <a:pt x="197" y="35"/>
                  </a:lnTo>
                  <a:lnTo>
                    <a:pt x="169" y="41"/>
                  </a:lnTo>
                  <a:lnTo>
                    <a:pt x="140" y="49"/>
                  </a:lnTo>
                  <a:lnTo>
                    <a:pt x="113" y="55"/>
                  </a:lnTo>
                  <a:lnTo>
                    <a:pt x="85" y="62"/>
                  </a:lnTo>
                  <a:lnTo>
                    <a:pt x="57" y="70"/>
                  </a:lnTo>
                  <a:lnTo>
                    <a:pt x="29" y="79"/>
                  </a:lnTo>
                  <a:lnTo>
                    <a:pt x="0" y="86"/>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93" name="Freeform 252">
              <a:extLst>
                <a:ext uri="{FF2B5EF4-FFF2-40B4-BE49-F238E27FC236}">
                  <a16:creationId xmlns:a16="http://schemas.microsoft.com/office/drawing/2014/main" id="{85CE48B3-0817-A54E-A68D-BCF7A40F0563}"/>
                </a:ext>
              </a:extLst>
            </p:cNvPr>
            <p:cNvSpPr>
              <a:spLocks/>
            </p:cNvSpPr>
            <p:nvPr/>
          </p:nvSpPr>
          <p:spPr bwMode="auto">
            <a:xfrm>
              <a:off x="1520" y="2570"/>
              <a:ext cx="138" cy="101"/>
            </a:xfrm>
            <a:custGeom>
              <a:avLst/>
              <a:gdLst>
                <a:gd name="T0" fmla="*/ 0 w 414"/>
                <a:gd name="T1" fmla="*/ 0 h 303"/>
                <a:gd name="T2" fmla="*/ 0 w 414"/>
                <a:gd name="T3" fmla="*/ 0 h 303"/>
                <a:gd name="T4" fmla="*/ 0 w 414"/>
                <a:gd name="T5" fmla="*/ 0 h 303"/>
                <a:gd name="T6" fmla="*/ 0 w 414"/>
                <a:gd name="T7" fmla="*/ 0 h 303"/>
                <a:gd name="T8" fmla="*/ 0 w 414"/>
                <a:gd name="T9" fmla="*/ 0 h 303"/>
                <a:gd name="T10" fmla="*/ 0 w 414"/>
                <a:gd name="T11" fmla="*/ 0 h 303"/>
                <a:gd name="T12" fmla="*/ 0 w 414"/>
                <a:gd name="T13" fmla="*/ 0 h 303"/>
                <a:gd name="T14" fmla="*/ 0 w 414"/>
                <a:gd name="T15" fmla="*/ 0 h 303"/>
                <a:gd name="T16" fmla="*/ 0 w 414"/>
                <a:gd name="T17" fmla="*/ 0 h 303"/>
                <a:gd name="T18" fmla="*/ 0 w 414"/>
                <a:gd name="T19" fmla="*/ 0 h 303"/>
                <a:gd name="T20" fmla="*/ 0 w 414"/>
                <a:gd name="T21" fmla="*/ 0 h 303"/>
                <a:gd name="T22" fmla="*/ 0 w 414"/>
                <a:gd name="T23" fmla="*/ 0 h 303"/>
                <a:gd name="T24" fmla="*/ 0 w 414"/>
                <a:gd name="T25" fmla="*/ 0 h 303"/>
                <a:gd name="T26" fmla="*/ 0 w 414"/>
                <a:gd name="T27" fmla="*/ 0 h 303"/>
                <a:gd name="T28" fmla="*/ 0 w 414"/>
                <a:gd name="T29" fmla="*/ 0 h 303"/>
                <a:gd name="T30" fmla="*/ 0 w 414"/>
                <a:gd name="T31" fmla="*/ 0 h 303"/>
                <a:gd name="T32" fmla="*/ 0 w 414"/>
                <a:gd name="T33" fmla="*/ 0 h 303"/>
                <a:gd name="T34" fmla="*/ 0 w 414"/>
                <a:gd name="T35" fmla="*/ 0 h 303"/>
                <a:gd name="T36" fmla="*/ 0 w 414"/>
                <a:gd name="T37" fmla="*/ 0 h 303"/>
                <a:gd name="T38" fmla="*/ 0 w 414"/>
                <a:gd name="T39" fmla="*/ 0 h 303"/>
                <a:gd name="T40" fmla="*/ 0 w 414"/>
                <a:gd name="T41" fmla="*/ 0 h 303"/>
                <a:gd name="T42" fmla="*/ 0 w 414"/>
                <a:gd name="T43" fmla="*/ 0 h 303"/>
                <a:gd name="T44" fmla="*/ 0 w 414"/>
                <a:gd name="T45" fmla="*/ 0 h 303"/>
                <a:gd name="T46" fmla="*/ 0 w 414"/>
                <a:gd name="T47" fmla="*/ 0 h 303"/>
                <a:gd name="T48" fmla="*/ 0 w 414"/>
                <a:gd name="T49" fmla="*/ 0 h 303"/>
                <a:gd name="T50" fmla="*/ 0 w 414"/>
                <a:gd name="T51" fmla="*/ 0 h 303"/>
                <a:gd name="T52" fmla="*/ 0 w 414"/>
                <a:gd name="T53" fmla="*/ 0 h 303"/>
                <a:gd name="T54" fmla="*/ 0 w 414"/>
                <a:gd name="T55" fmla="*/ 0 h 303"/>
                <a:gd name="T56" fmla="*/ 0 w 414"/>
                <a:gd name="T57" fmla="*/ 0 h 303"/>
                <a:gd name="T58" fmla="*/ 0 w 414"/>
                <a:gd name="T59" fmla="*/ 0 h 303"/>
                <a:gd name="T60" fmla="*/ 0 w 414"/>
                <a:gd name="T61" fmla="*/ 0 h 303"/>
                <a:gd name="T62" fmla="*/ 0 w 414"/>
                <a:gd name="T63" fmla="*/ 0 h 303"/>
                <a:gd name="T64" fmla="*/ 0 w 414"/>
                <a:gd name="T65" fmla="*/ 0 h 303"/>
                <a:gd name="T66" fmla="*/ 0 w 414"/>
                <a:gd name="T67" fmla="*/ 0 h 303"/>
                <a:gd name="T68" fmla="*/ 0 w 414"/>
                <a:gd name="T69" fmla="*/ 0 h 303"/>
                <a:gd name="T70" fmla="*/ 0 w 414"/>
                <a:gd name="T71" fmla="*/ 0 h 303"/>
                <a:gd name="T72" fmla="*/ 0 w 414"/>
                <a:gd name="T73" fmla="*/ 0 h 303"/>
                <a:gd name="T74" fmla="*/ 0 w 414"/>
                <a:gd name="T75" fmla="*/ 0 h 303"/>
                <a:gd name="T76" fmla="*/ 0 w 414"/>
                <a:gd name="T77" fmla="*/ 0 h 303"/>
                <a:gd name="T78" fmla="*/ 0 w 414"/>
                <a:gd name="T79" fmla="*/ 0 h 303"/>
                <a:gd name="T80" fmla="*/ 0 w 414"/>
                <a:gd name="T81" fmla="*/ 0 h 303"/>
                <a:gd name="T82" fmla="*/ 0 w 414"/>
                <a:gd name="T83" fmla="*/ 0 h 303"/>
                <a:gd name="T84" fmla="*/ 0 w 414"/>
                <a:gd name="T85" fmla="*/ 0 h 303"/>
                <a:gd name="T86" fmla="*/ 0 w 414"/>
                <a:gd name="T87" fmla="*/ 0 h 303"/>
                <a:gd name="T88" fmla="*/ 0 w 414"/>
                <a:gd name="T89" fmla="*/ 0 h 30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414"/>
                <a:gd name="T136" fmla="*/ 0 h 303"/>
                <a:gd name="T137" fmla="*/ 414 w 414"/>
                <a:gd name="T138" fmla="*/ 303 h 303"/>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414" h="303">
                  <a:moveTo>
                    <a:pt x="231" y="0"/>
                  </a:moveTo>
                  <a:lnTo>
                    <a:pt x="207" y="2"/>
                  </a:lnTo>
                  <a:lnTo>
                    <a:pt x="182" y="6"/>
                  </a:lnTo>
                  <a:lnTo>
                    <a:pt x="160" y="12"/>
                  </a:lnTo>
                  <a:lnTo>
                    <a:pt x="136" y="21"/>
                  </a:lnTo>
                  <a:lnTo>
                    <a:pt x="115" y="32"/>
                  </a:lnTo>
                  <a:lnTo>
                    <a:pt x="94" y="45"/>
                  </a:lnTo>
                  <a:lnTo>
                    <a:pt x="75" y="62"/>
                  </a:lnTo>
                  <a:lnTo>
                    <a:pt x="58" y="79"/>
                  </a:lnTo>
                  <a:lnTo>
                    <a:pt x="42" y="100"/>
                  </a:lnTo>
                  <a:lnTo>
                    <a:pt x="29" y="123"/>
                  </a:lnTo>
                  <a:lnTo>
                    <a:pt x="18" y="148"/>
                  </a:lnTo>
                  <a:lnTo>
                    <a:pt x="9" y="175"/>
                  </a:lnTo>
                  <a:lnTo>
                    <a:pt x="3" y="203"/>
                  </a:lnTo>
                  <a:lnTo>
                    <a:pt x="0" y="234"/>
                  </a:lnTo>
                  <a:lnTo>
                    <a:pt x="0" y="267"/>
                  </a:lnTo>
                  <a:lnTo>
                    <a:pt x="5" y="303"/>
                  </a:lnTo>
                  <a:lnTo>
                    <a:pt x="33" y="295"/>
                  </a:lnTo>
                  <a:lnTo>
                    <a:pt x="60" y="288"/>
                  </a:lnTo>
                  <a:lnTo>
                    <a:pt x="88" y="280"/>
                  </a:lnTo>
                  <a:lnTo>
                    <a:pt x="116" y="273"/>
                  </a:lnTo>
                  <a:lnTo>
                    <a:pt x="145" y="266"/>
                  </a:lnTo>
                  <a:lnTo>
                    <a:pt x="172" y="260"/>
                  </a:lnTo>
                  <a:lnTo>
                    <a:pt x="200" y="254"/>
                  </a:lnTo>
                  <a:lnTo>
                    <a:pt x="227" y="248"/>
                  </a:lnTo>
                  <a:lnTo>
                    <a:pt x="252" y="242"/>
                  </a:lnTo>
                  <a:lnTo>
                    <a:pt x="279" y="237"/>
                  </a:lnTo>
                  <a:lnTo>
                    <a:pt x="304" y="233"/>
                  </a:lnTo>
                  <a:lnTo>
                    <a:pt x="328" y="228"/>
                  </a:lnTo>
                  <a:lnTo>
                    <a:pt x="350" y="225"/>
                  </a:lnTo>
                  <a:lnTo>
                    <a:pt x="373" y="222"/>
                  </a:lnTo>
                  <a:lnTo>
                    <a:pt x="395" y="221"/>
                  </a:lnTo>
                  <a:lnTo>
                    <a:pt x="414" y="219"/>
                  </a:lnTo>
                  <a:lnTo>
                    <a:pt x="402" y="190"/>
                  </a:lnTo>
                  <a:lnTo>
                    <a:pt x="389" y="161"/>
                  </a:lnTo>
                  <a:lnTo>
                    <a:pt x="374" y="133"/>
                  </a:lnTo>
                  <a:lnTo>
                    <a:pt x="355" y="106"/>
                  </a:lnTo>
                  <a:lnTo>
                    <a:pt x="334" y="81"/>
                  </a:lnTo>
                  <a:lnTo>
                    <a:pt x="312" y="57"/>
                  </a:lnTo>
                  <a:lnTo>
                    <a:pt x="286" y="35"/>
                  </a:lnTo>
                  <a:lnTo>
                    <a:pt x="258" y="15"/>
                  </a:lnTo>
                  <a:lnTo>
                    <a:pt x="252" y="11"/>
                  </a:lnTo>
                  <a:lnTo>
                    <a:pt x="245" y="8"/>
                  </a:lnTo>
                  <a:lnTo>
                    <a:pt x="239" y="3"/>
                  </a:lnTo>
                  <a:lnTo>
                    <a:pt x="231" y="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94" name="Freeform 253">
              <a:extLst>
                <a:ext uri="{FF2B5EF4-FFF2-40B4-BE49-F238E27FC236}">
                  <a16:creationId xmlns:a16="http://schemas.microsoft.com/office/drawing/2014/main" id="{29BFFCF0-196E-EE4E-BA49-F5A7CE324442}"/>
                </a:ext>
              </a:extLst>
            </p:cNvPr>
            <p:cNvSpPr>
              <a:spLocks/>
            </p:cNvSpPr>
            <p:nvPr/>
          </p:nvSpPr>
          <p:spPr bwMode="auto">
            <a:xfrm>
              <a:off x="1412" y="2713"/>
              <a:ext cx="36" cy="67"/>
            </a:xfrm>
            <a:custGeom>
              <a:avLst/>
              <a:gdLst>
                <a:gd name="T0" fmla="*/ 0 w 108"/>
                <a:gd name="T1" fmla="*/ 0 h 201"/>
                <a:gd name="T2" fmla="*/ 0 w 108"/>
                <a:gd name="T3" fmla="*/ 0 h 201"/>
                <a:gd name="T4" fmla="*/ 0 w 108"/>
                <a:gd name="T5" fmla="*/ 0 h 201"/>
                <a:gd name="T6" fmla="*/ 0 w 108"/>
                <a:gd name="T7" fmla="*/ 0 h 201"/>
                <a:gd name="T8" fmla="*/ 0 w 108"/>
                <a:gd name="T9" fmla="*/ 0 h 201"/>
                <a:gd name="T10" fmla="*/ 0 w 108"/>
                <a:gd name="T11" fmla="*/ 0 h 201"/>
                <a:gd name="T12" fmla="*/ 0 w 108"/>
                <a:gd name="T13" fmla="*/ 0 h 201"/>
                <a:gd name="T14" fmla="*/ 0 w 108"/>
                <a:gd name="T15" fmla="*/ 0 h 201"/>
                <a:gd name="T16" fmla="*/ 0 w 108"/>
                <a:gd name="T17" fmla="*/ 0 h 201"/>
                <a:gd name="T18" fmla="*/ 0 w 108"/>
                <a:gd name="T19" fmla="*/ 0 h 201"/>
                <a:gd name="T20" fmla="*/ 0 w 108"/>
                <a:gd name="T21" fmla="*/ 0 h 201"/>
                <a:gd name="T22" fmla="*/ 0 w 108"/>
                <a:gd name="T23" fmla="*/ 0 h 201"/>
                <a:gd name="T24" fmla="*/ 0 w 108"/>
                <a:gd name="T25" fmla="*/ 0 h 201"/>
                <a:gd name="T26" fmla="*/ 0 w 108"/>
                <a:gd name="T27" fmla="*/ 0 h 201"/>
                <a:gd name="T28" fmla="*/ 0 w 108"/>
                <a:gd name="T29" fmla="*/ 0 h 201"/>
                <a:gd name="T30" fmla="*/ 0 w 108"/>
                <a:gd name="T31" fmla="*/ 0 h 201"/>
                <a:gd name="T32" fmla="*/ 0 w 108"/>
                <a:gd name="T33" fmla="*/ 0 h 201"/>
                <a:gd name="T34" fmla="*/ 0 w 108"/>
                <a:gd name="T35" fmla="*/ 0 h 201"/>
                <a:gd name="T36" fmla="*/ 0 w 108"/>
                <a:gd name="T37" fmla="*/ 0 h 201"/>
                <a:gd name="T38" fmla="*/ 0 w 108"/>
                <a:gd name="T39" fmla="*/ 0 h 201"/>
                <a:gd name="T40" fmla="*/ 0 w 108"/>
                <a:gd name="T41" fmla="*/ 0 h 201"/>
                <a:gd name="T42" fmla="*/ 0 w 108"/>
                <a:gd name="T43" fmla="*/ 0 h 201"/>
                <a:gd name="T44" fmla="*/ 0 w 108"/>
                <a:gd name="T45" fmla="*/ 0 h 201"/>
                <a:gd name="T46" fmla="*/ 0 w 108"/>
                <a:gd name="T47" fmla="*/ 0 h 20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08"/>
                <a:gd name="T73" fmla="*/ 0 h 201"/>
                <a:gd name="T74" fmla="*/ 108 w 108"/>
                <a:gd name="T75" fmla="*/ 201 h 20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08" h="201">
                  <a:moveTo>
                    <a:pt x="105" y="201"/>
                  </a:moveTo>
                  <a:lnTo>
                    <a:pt x="108" y="171"/>
                  </a:lnTo>
                  <a:lnTo>
                    <a:pt x="105" y="123"/>
                  </a:lnTo>
                  <a:lnTo>
                    <a:pt x="95" y="64"/>
                  </a:lnTo>
                  <a:lnTo>
                    <a:pt x="77" y="0"/>
                  </a:lnTo>
                  <a:lnTo>
                    <a:pt x="76" y="0"/>
                  </a:lnTo>
                  <a:lnTo>
                    <a:pt x="62" y="6"/>
                  </a:lnTo>
                  <a:lnTo>
                    <a:pt x="50" y="12"/>
                  </a:lnTo>
                  <a:lnTo>
                    <a:pt x="40" y="18"/>
                  </a:lnTo>
                  <a:lnTo>
                    <a:pt x="29" y="24"/>
                  </a:lnTo>
                  <a:lnTo>
                    <a:pt x="20" y="28"/>
                  </a:lnTo>
                  <a:lnTo>
                    <a:pt x="11" y="34"/>
                  </a:lnTo>
                  <a:lnTo>
                    <a:pt x="6" y="40"/>
                  </a:lnTo>
                  <a:lnTo>
                    <a:pt x="0" y="45"/>
                  </a:lnTo>
                  <a:lnTo>
                    <a:pt x="0" y="42"/>
                  </a:lnTo>
                  <a:lnTo>
                    <a:pt x="9" y="62"/>
                  </a:lnTo>
                  <a:lnTo>
                    <a:pt x="17" y="83"/>
                  </a:lnTo>
                  <a:lnTo>
                    <a:pt x="29" y="104"/>
                  </a:lnTo>
                  <a:lnTo>
                    <a:pt x="41" y="123"/>
                  </a:lnTo>
                  <a:lnTo>
                    <a:pt x="55" y="143"/>
                  </a:lnTo>
                  <a:lnTo>
                    <a:pt x="70" y="162"/>
                  </a:lnTo>
                  <a:lnTo>
                    <a:pt x="84" y="180"/>
                  </a:lnTo>
                  <a:lnTo>
                    <a:pt x="102" y="196"/>
                  </a:lnTo>
                  <a:lnTo>
                    <a:pt x="105" y="201"/>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95" name="Freeform 254">
              <a:extLst>
                <a:ext uri="{FF2B5EF4-FFF2-40B4-BE49-F238E27FC236}">
                  <a16:creationId xmlns:a16="http://schemas.microsoft.com/office/drawing/2014/main" id="{056BFF12-7586-C947-88BA-D950FACC9E6F}"/>
                </a:ext>
              </a:extLst>
            </p:cNvPr>
            <p:cNvSpPr>
              <a:spLocks/>
            </p:cNvSpPr>
            <p:nvPr/>
          </p:nvSpPr>
          <p:spPr bwMode="auto">
            <a:xfrm>
              <a:off x="1404" y="2661"/>
              <a:ext cx="30" cy="55"/>
            </a:xfrm>
            <a:custGeom>
              <a:avLst/>
              <a:gdLst>
                <a:gd name="T0" fmla="*/ 0 w 88"/>
                <a:gd name="T1" fmla="*/ 0 h 167"/>
                <a:gd name="T2" fmla="*/ 0 w 88"/>
                <a:gd name="T3" fmla="*/ 0 h 167"/>
                <a:gd name="T4" fmla="*/ 0 w 88"/>
                <a:gd name="T5" fmla="*/ 0 h 167"/>
                <a:gd name="T6" fmla="*/ 0 w 88"/>
                <a:gd name="T7" fmla="*/ 0 h 167"/>
                <a:gd name="T8" fmla="*/ 0 w 88"/>
                <a:gd name="T9" fmla="*/ 0 h 167"/>
                <a:gd name="T10" fmla="*/ 0 w 88"/>
                <a:gd name="T11" fmla="*/ 0 h 167"/>
                <a:gd name="T12" fmla="*/ 0 w 88"/>
                <a:gd name="T13" fmla="*/ 0 h 167"/>
                <a:gd name="T14" fmla="*/ 0 w 88"/>
                <a:gd name="T15" fmla="*/ 0 h 167"/>
                <a:gd name="T16" fmla="*/ 0 w 88"/>
                <a:gd name="T17" fmla="*/ 0 h 167"/>
                <a:gd name="T18" fmla="*/ 0 w 88"/>
                <a:gd name="T19" fmla="*/ 0 h 167"/>
                <a:gd name="T20" fmla="*/ 0 w 88"/>
                <a:gd name="T21" fmla="*/ 0 h 167"/>
                <a:gd name="T22" fmla="*/ 0 w 88"/>
                <a:gd name="T23" fmla="*/ 0 h 167"/>
                <a:gd name="T24" fmla="*/ 0 w 88"/>
                <a:gd name="T25" fmla="*/ 0 h 167"/>
                <a:gd name="T26" fmla="*/ 0 w 88"/>
                <a:gd name="T27" fmla="*/ 0 h 167"/>
                <a:gd name="T28" fmla="*/ 0 w 88"/>
                <a:gd name="T29" fmla="*/ 0 h 167"/>
                <a:gd name="T30" fmla="*/ 0 w 88"/>
                <a:gd name="T31" fmla="*/ 0 h 167"/>
                <a:gd name="T32" fmla="*/ 0 w 88"/>
                <a:gd name="T33" fmla="*/ 0 h 167"/>
                <a:gd name="T34" fmla="*/ 0 w 88"/>
                <a:gd name="T35" fmla="*/ 0 h 167"/>
                <a:gd name="T36" fmla="*/ 0 w 88"/>
                <a:gd name="T37" fmla="*/ 0 h 167"/>
                <a:gd name="T38" fmla="*/ 0 w 88"/>
                <a:gd name="T39" fmla="*/ 0 h 167"/>
                <a:gd name="T40" fmla="*/ 0 w 88"/>
                <a:gd name="T41" fmla="*/ 0 h 167"/>
                <a:gd name="T42" fmla="*/ 0 w 88"/>
                <a:gd name="T43" fmla="*/ 0 h 167"/>
                <a:gd name="T44" fmla="*/ 0 w 88"/>
                <a:gd name="T45" fmla="*/ 0 h 167"/>
                <a:gd name="T46" fmla="*/ 0 w 88"/>
                <a:gd name="T47" fmla="*/ 0 h 16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88"/>
                <a:gd name="T73" fmla="*/ 0 h 167"/>
                <a:gd name="T74" fmla="*/ 88 w 88"/>
                <a:gd name="T75" fmla="*/ 167 h 16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88" h="167">
                  <a:moveTo>
                    <a:pt x="3" y="0"/>
                  </a:moveTo>
                  <a:lnTo>
                    <a:pt x="15" y="10"/>
                  </a:lnTo>
                  <a:lnTo>
                    <a:pt x="27" y="22"/>
                  </a:lnTo>
                  <a:lnTo>
                    <a:pt x="39" y="36"/>
                  </a:lnTo>
                  <a:lnTo>
                    <a:pt x="49" y="51"/>
                  </a:lnTo>
                  <a:lnTo>
                    <a:pt x="60" y="67"/>
                  </a:lnTo>
                  <a:lnTo>
                    <a:pt x="70" y="83"/>
                  </a:lnTo>
                  <a:lnTo>
                    <a:pt x="79" y="101"/>
                  </a:lnTo>
                  <a:lnTo>
                    <a:pt x="87" y="121"/>
                  </a:lnTo>
                  <a:lnTo>
                    <a:pt x="88" y="124"/>
                  </a:lnTo>
                  <a:lnTo>
                    <a:pt x="76" y="130"/>
                  </a:lnTo>
                  <a:lnTo>
                    <a:pt x="64" y="134"/>
                  </a:lnTo>
                  <a:lnTo>
                    <a:pt x="54" y="140"/>
                  </a:lnTo>
                  <a:lnTo>
                    <a:pt x="43" y="146"/>
                  </a:lnTo>
                  <a:lnTo>
                    <a:pt x="34" y="152"/>
                  </a:lnTo>
                  <a:lnTo>
                    <a:pt x="27" y="156"/>
                  </a:lnTo>
                  <a:lnTo>
                    <a:pt x="21" y="162"/>
                  </a:lnTo>
                  <a:lnTo>
                    <a:pt x="15" y="167"/>
                  </a:lnTo>
                  <a:lnTo>
                    <a:pt x="12" y="167"/>
                  </a:lnTo>
                  <a:lnTo>
                    <a:pt x="5" y="127"/>
                  </a:lnTo>
                  <a:lnTo>
                    <a:pt x="0" y="85"/>
                  </a:lnTo>
                  <a:lnTo>
                    <a:pt x="0" y="45"/>
                  </a:lnTo>
                  <a:lnTo>
                    <a:pt x="6" y="3"/>
                  </a:lnTo>
                  <a:lnTo>
                    <a:pt x="3" y="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96" name="Freeform 255">
              <a:extLst>
                <a:ext uri="{FF2B5EF4-FFF2-40B4-BE49-F238E27FC236}">
                  <a16:creationId xmlns:a16="http://schemas.microsoft.com/office/drawing/2014/main" id="{6099F9C5-4FAC-6541-9D55-1E434511ACBB}"/>
                </a:ext>
              </a:extLst>
            </p:cNvPr>
            <p:cNvSpPr>
              <a:spLocks/>
            </p:cNvSpPr>
            <p:nvPr/>
          </p:nvSpPr>
          <p:spPr bwMode="auto">
            <a:xfrm>
              <a:off x="1445" y="2701"/>
              <a:ext cx="138" cy="113"/>
            </a:xfrm>
            <a:custGeom>
              <a:avLst/>
              <a:gdLst>
                <a:gd name="T0" fmla="*/ 0 w 413"/>
                <a:gd name="T1" fmla="*/ 0 h 338"/>
                <a:gd name="T2" fmla="*/ 0 w 413"/>
                <a:gd name="T3" fmla="*/ 0 h 338"/>
                <a:gd name="T4" fmla="*/ 0 w 413"/>
                <a:gd name="T5" fmla="*/ 0 h 338"/>
                <a:gd name="T6" fmla="*/ 0 w 413"/>
                <a:gd name="T7" fmla="*/ 0 h 338"/>
                <a:gd name="T8" fmla="*/ 0 w 413"/>
                <a:gd name="T9" fmla="*/ 0 h 338"/>
                <a:gd name="T10" fmla="*/ 0 w 413"/>
                <a:gd name="T11" fmla="*/ 0 h 338"/>
                <a:gd name="T12" fmla="*/ 0 w 413"/>
                <a:gd name="T13" fmla="*/ 0 h 338"/>
                <a:gd name="T14" fmla="*/ 0 w 413"/>
                <a:gd name="T15" fmla="*/ 0 h 338"/>
                <a:gd name="T16" fmla="*/ 0 w 413"/>
                <a:gd name="T17" fmla="*/ 0 h 338"/>
                <a:gd name="T18" fmla="*/ 0 w 413"/>
                <a:gd name="T19" fmla="*/ 0 h 338"/>
                <a:gd name="T20" fmla="*/ 0 w 413"/>
                <a:gd name="T21" fmla="*/ 0 h 338"/>
                <a:gd name="T22" fmla="*/ 0 w 413"/>
                <a:gd name="T23" fmla="*/ 0 h 338"/>
                <a:gd name="T24" fmla="*/ 0 w 413"/>
                <a:gd name="T25" fmla="*/ 0 h 338"/>
                <a:gd name="T26" fmla="*/ 0 w 413"/>
                <a:gd name="T27" fmla="*/ 0 h 338"/>
                <a:gd name="T28" fmla="*/ 0 w 413"/>
                <a:gd name="T29" fmla="*/ 0 h 338"/>
                <a:gd name="T30" fmla="*/ 0 w 413"/>
                <a:gd name="T31" fmla="*/ 0 h 338"/>
                <a:gd name="T32" fmla="*/ 0 w 413"/>
                <a:gd name="T33" fmla="*/ 0 h 338"/>
                <a:gd name="T34" fmla="*/ 0 w 413"/>
                <a:gd name="T35" fmla="*/ 0 h 338"/>
                <a:gd name="T36" fmla="*/ 0 w 413"/>
                <a:gd name="T37" fmla="*/ 0 h 338"/>
                <a:gd name="T38" fmla="*/ 0 w 413"/>
                <a:gd name="T39" fmla="*/ 0 h 338"/>
                <a:gd name="T40" fmla="*/ 0 w 413"/>
                <a:gd name="T41" fmla="*/ 0 h 338"/>
                <a:gd name="T42" fmla="*/ 0 w 413"/>
                <a:gd name="T43" fmla="*/ 0 h 338"/>
                <a:gd name="T44" fmla="*/ 0 w 413"/>
                <a:gd name="T45" fmla="*/ 0 h 338"/>
                <a:gd name="T46" fmla="*/ 0 w 413"/>
                <a:gd name="T47" fmla="*/ 0 h 338"/>
                <a:gd name="T48" fmla="*/ 0 w 413"/>
                <a:gd name="T49" fmla="*/ 0 h 338"/>
                <a:gd name="T50" fmla="*/ 0 w 413"/>
                <a:gd name="T51" fmla="*/ 0 h 338"/>
                <a:gd name="T52" fmla="*/ 0 w 413"/>
                <a:gd name="T53" fmla="*/ 0 h 338"/>
                <a:gd name="T54" fmla="*/ 0 w 413"/>
                <a:gd name="T55" fmla="*/ 0 h 338"/>
                <a:gd name="T56" fmla="*/ 0 w 413"/>
                <a:gd name="T57" fmla="*/ 0 h 338"/>
                <a:gd name="T58" fmla="*/ 0 w 413"/>
                <a:gd name="T59" fmla="*/ 0 h 338"/>
                <a:gd name="T60" fmla="*/ 0 w 413"/>
                <a:gd name="T61" fmla="*/ 0 h 338"/>
                <a:gd name="T62" fmla="*/ 0 w 413"/>
                <a:gd name="T63" fmla="*/ 0 h 338"/>
                <a:gd name="T64" fmla="*/ 0 w 413"/>
                <a:gd name="T65" fmla="*/ 0 h 338"/>
                <a:gd name="T66" fmla="*/ 0 w 413"/>
                <a:gd name="T67" fmla="*/ 0 h 338"/>
                <a:gd name="T68" fmla="*/ 0 w 413"/>
                <a:gd name="T69" fmla="*/ 0 h 338"/>
                <a:gd name="T70" fmla="*/ 0 w 413"/>
                <a:gd name="T71" fmla="*/ 0 h 338"/>
                <a:gd name="T72" fmla="*/ 0 w 413"/>
                <a:gd name="T73" fmla="*/ 0 h 338"/>
                <a:gd name="T74" fmla="*/ 0 w 413"/>
                <a:gd name="T75" fmla="*/ 0 h 338"/>
                <a:gd name="T76" fmla="*/ 0 w 413"/>
                <a:gd name="T77" fmla="*/ 0 h 338"/>
                <a:gd name="T78" fmla="*/ 0 w 413"/>
                <a:gd name="T79" fmla="*/ 0 h 338"/>
                <a:gd name="T80" fmla="*/ 0 w 413"/>
                <a:gd name="T81" fmla="*/ 0 h 338"/>
                <a:gd name="T82" fmla="*/ 0 w 413"/>
                <a:gd name="T83" fmla="*/ 0 h 338"/>
                <a:gd name="T84" fmla="*/ 0 w 413"/>
                <a:gd name="T85" fmla="*/ 0 h 338"/>
                <a:gd name="T86" fmla="*/ 0 w 413"/>
                <a:gd name="T87" fmla="*/ 0 h 338"/>
                <a:gd name="T88" fmla="*/ 0 w 413"/>
                <a:gd name="T89" fmla="*/ 0 h 338"/>
                <a:gd name="T90" fmla="*/ 0 w 413"/>
                <a:gd name="T91" fmla="*/ 0 h 338"/>
                <a:gd name="T92" fmla="*/ 0 w 413"/>
                <a:gd name="T93" fmla="*/ 0 h 338"/>
                <a:gd name="T94" fmla="*/ 0 w 413"/>
                <a:gd name="T95" fmla="*/ 0 h 338"/>
                <a:gd name="T96" fmla="*/ 0 w 413"/>
                <a:gd name="T97" fmla="*/ 0 h 338"/>
                <a:gd name="T98" fmla="*/ 0 w 413"/>
                <a:gd name="T99" fmla="*/ 0 h 338"/>
                <a:gd name="T100" fmla="*/ 0 w 413"/>
                <a:gd name="T101" fmla="*/ 0 h 338"/>
                <a:gd name="T102" fmla="*/ 0 w 413"/>
                <a:gd name="T103" fmla="*/ 0 h 33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13"/>
                <a:gd name="T157" fmla="*/ 0 h 338"/>
                <a:gd name="T158" fmla="*/ 413 w 413"/>
                <a:gd name="T159" fmla="*/ 338 h 33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13" h="338">
                  <a:moveTo>
                    <a:pt x="411" y="309"/>
                  </a:moveTo>
                  <a:lnTo>
                    <a:pt x="397" y="311"/>
                  </a:lnTo>
                  <a:lnTo>
                    <a:pt x="377" y="309"/>
                  </a:lnTo>
                  <a:lnTo>
                    <a:pt x="358" y="305"/>
                  </a:lnTo>
                  <a:lnTo>
                    <a:pt x="335" y="299"/>
                  </a:lnTo>
                  <a:lnTo>
                    <a:pt x="312" y="289"/>
                  </a:lnTo>
                  <a:lnTo>
                    <a:pt x="288" y="277"/>
                  </a:lnTo>
                  <a:lnTo>
                    <a:pt x="263" y="262"/>
                  </a:lnTo>
                  <a:lnTo>
                    <a:pt x="237" y="244"/>
                  </a:lnTo>
                  <a:lnTo>
                    <a:pt x="212" y="223"/>
                  </a:lnTo>
                  <a:lnTo>
                    <a:pt x="187" y="199"/>
                  </a:lnTo>
                  <a:lnTo>
                    <a:pt x="163" y="172"/>
                  </a:lnTo>
                  <a:lnTo>
                    <a:pt x="140" y="144"/>
                  </a:lnTo>
                  <a:lnTo>
                    <a:pt x="118" y="111"/>
                  </a:lnTo>
                  <a:lnTo>
                    <a:pt x="99" y="77"/>
                  </a:lnTo>
                  <a:lnTo>
                    <a:pt x="82" y="40"/>
                  </a:lnTo>
                  <a:lnTo>
                    <a:pt x="67" y="0"/>
                  </a:lnTo>
                  <a:lnTo>
                    <a:pt x="58" y="3"/>
                  </a:lnTo>
                  <a:lnTo>
                    <a:pt x="51" y="6"/>
                  </a:lnTo>
                  <a:lnTo>
                    <a:pt x="44" y="9"/>
                  </a:lnTo>
                  <a:lnTo>
                    <a:pt x="35" y="12"/>
                  </a:lnTo>
                  <a:lnTo>
                    <a:pt x="27" y="15"/>
                  </a:lnTo>
                  <a:lnTo>
                    <a:pt x="20" y="18"/>
                  </a:lnTo>
                  <a:lnTo>
                    <a:pt x="12" y="20"/>
                  </a:lnTo>
                  <a:lnTo>
                    <a:pt x="5" y="23"/>
                  </a:lnTo>
                  <a:lnTo>
                    <a:pt x="0" y="25"/>
                  </a:lnTo>
                  <a:lnTo>
                    <a:pt x="21" y="98"/>
                  </a:lnTo>
                  <a:lnTo>
                    <a:pt x="33" y="165"/>
                  </a:lnTo>
                  <a:lnTo>
                    <a:pt x="38" y="219"/>
                  </a:lnTo>
                  <a:lnTo>
                    <a:pt x="33" y="251"/>
                  </a:lnTo>
                  <a:lnTo>
                    <a:pt x="32" y="257"/>
                  </a:lnTo>
                  <a:lnTo>
                    <a:pt x="38" y="262"/>
                  </a:lnTo>
                  <a:lnTo>
                    <a:pt x="44" y="266"/>
                  </a:lnTo>
                  <a:lnTo>
                    <a:pt x="50" y="271"/>
                  </a:lnTo>
                  <a:lnTo>
                    <a:pt x="55" y="274"/>
                  </a:lnTo>
                  <a:lnTo>
                    <a:pt x="76" y="287"/>
                  </a:lnTo>
                  <a:lnTo>
                    <a:pt x="97" y="298"/>
                  </a:lnTo>
                  <a:lnTo>
                    <a:pt x="120" y="308"/>
                  </a:lnTo>
                  <a:lnTo>
                    <a:pt x="142" y="317"/>
                  </a:lnTo>
                  <a:lnTo>
                    <a:pt x="164" y="324"/>
                  </a:lnTo>
                  <a:lnTo>
                    <a:pt x="187" y="329"/>
                  </a:lnTo>
                  <a:lnTo>
                    <a:pt x="210" y="333"/>
                  </a:lnTo>
                  <a:lnTo>
                    <a:pt x="233" y="336"/>
                  </a:lnTo>
                  <a:lnTo>
                    <a:pt x="257" y="338"/>
                  </a:lnTo>
                  <a:lnTo>
                    <a:pt x="279" y="338"/>
                  </a:lnTo>
                  <a:lnTo>
                    <a:pt x="303" y="336"/>
                  </a:lnTo>
                  <a:lnTo>
                    <a:pt x="325" y="335"/>
                  </a:lnTo>
                  <a:lnTo>
                    <a:pt x="347" y="330"/>
                  </a:lnTo>
                  <a:lnTo>
                    <a:pt x="370" y="326"/>
                  </a:lnTo>
                  <a:lnTo>
                    <a:pt x="392" y="318"/>
                  </a:lnTo>
                  <a:lnTo>
                    <a:pt x="413" y="311"/>
                  </a:lnTo>
                  <a:lnTo>
                    <a:pt x="411" y="309"/>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97" name="Freeform 256">
              <a:extLst>
                <a:ext uri="{FF2B5EF4-FFF2-40B4-BE49-F238E27FC236}">
                  <a16:creationId xmlns:a16="http://schemas.microsoft.com/office/drawing/2014/main" id="{BFEE07AD-6CAF-0342-A806-0BCDC073989A}"/>
                </a:ext>
              </a:extLst>
            </p:cNvPr>
            <p:cNvSpPr>
              <a:spLocks/>
            </p:cNvSpPr>
            <p:nvPr/>
          </p:nvSpPr>
          <p:spPr bwMode="auto">
            <a:xfrm>
              <a:off x="1408" y="2560"/>
              <a:ext cx="86" cy="138"/>
            </a:xfrm>
            <a:custGeom>
              <a:avLst/>
              <a:gdLst>
                <a:gd name="T0" fmla="*/ 0 w 258"/>
                <a:gd name="T1" fmla="*/ 0 h 415"/>
                <a:gd name="T2" fmla="*/ 0 w 258"/>
                <a:gd name="T3" fmla="*/ 0 h 415"/>
                <a:gd name="T4" fmla="*/ 0 w 258"/>
                <a:gd name="T5" fmla="*/ 0 h 415"/>
                <a:gd name="T6" fmla="*/ 0 w 258"/>
                <a:gd name="T7" fmla="*/ 0 h 415"/>
                <a:gd name="T8" fmla="*/ 0 w 258"/>
                <a:gd name="T9" fmla="*/ 0 h 415"/>
                <a:gd name="T10" fmla="*/ 0 w 258"/>
                <a:gd name="T11" fmla="*/ 0 h 415"/>
                <a:gd name="T12" fmla="*/ 0 w 258"/>
                <a:gd name="T13" fmla="*/ 0 h 415"/>
                <a:gd name="T14" fmla="*/ 0 w 258"/>
                <a:gd name="T15" fmla="*/ 0 h 415"/>
                <a:gd name="T16" fmla="*/ 0 w 258"/>
                <a:gd name="T17" fmla="*/ 0 h 415"/>
                <a:gd name="T18" fmla="*/ 0 w 258"/>
                <a:gd name="T19" fmla="*/ 0 h 415"/>
                <a:gd name="T20" fmla="*/ 0 w 258"/>
                <a:gd name="T21" fmla="*/ 0 h 415"/>
                <a:gd name="T22" fmla="*/ 0 w 258"/>
                <a:gd name="T23" fmla="*/ 0 h 415"/>
                <a:gd name="T24" fmla="*/ 0 w 258"/>
                <a:gd name="T25" fmla="*/ 0 h 415"/>
                <a:gd name="T26" fmla="*/ 0 w 258"/>
                <a:gd name="T27" fmla="*/ 0 h 415"/>
                <a:gd name="T28" fmla="*/ 0 w 258"/>
                <a:gd name="T29" fmla="*/ 0 h 415"/>
                <a:gd name="T30" fmla="*/ 0 w 258"/>
                <a:gd name="T31" fmla="*/ 0 h 415"/>
                <a:gd name="T32" fmla="*/ 0 w 258"/>
                <a:gd name="T33" fmla="*/ 0 h 415"/>
                <a:gd name="T34" fmla="*/ 0 w 258"/>
                <a:gd name="T35" fmla="*/ 0 h 415"/>
                <a:gd name="T36" fmla="*/ 0 w 258"/>
                <a:gd name="T37" fmla="*/ 0 h 415"/>
                <a:gd name="T38" fmla="*/ 0 w 258"/>
                <a:gd name="T39" fmla="*/ 0 h 415"/>
                <a:gd name="T40" fmla="*/ 0 w 258"/>
                <a:gd name="T41" fmla="*/ 0 h 415"/>
                <a:gd name="T42" fmla="*/ 0 w 258"/>
                <a:gd name="T43" fmla="*/ 0 h 415"/>
                <a:gd name="T44" fmla="*/ 0 w 258"/>
                <a:gd name="T45" fmla="*/ 0 h 415"/>
                <a:gd name="T46" fmla="*/ 0 w 258"/>
                <a:gd name="T47" fmla="*/ 0 h 415"/>
                <a:gd name="T48" fmla="*/ 0 w 258"/>
                <a:gd name="T49" fmla="*/ 0 h 415"/>
                <a:gd name="T50" fmla="*/ 0 w 258"/>
                <a:gd name="T51" fmla="*/ 0 h 415"/>
                <a:gd name="T52" fmla="*/ 0 w 258"/>
                <a:gd name="T53" fmla="*/ 0 h 415"/>
                <a:gd name="T54" fmla="*/ 0 w 258"/>
                <a:gd name="T55" fmla="*/ 0 h 415"/>
                <a:gd name="T56" fmla="*/ 0 w 258"/>
                <a:gd name="T57" fmla="*/ 0 h 415"/>
                <a:gd name="T58" fmla="*/ 0 w 258"/>
                <a:gd name="T59" fmla="*/ 0 h 415"/>
                <a:gd name="T60" fmla="*/ 0 w 258"/>
                <a:gd name="T61" fmla="*/ 0 h 415"/>
                <a:gd name="T62" fmla="*/ 0 w 258"/>
                <a:gd name="T63" fmla="*/ 0 h 415"/>
                <a:gd name="T64" fmla="*/ 0 w 258"/>
                <a:gd name="T65" fmla="*/ 0 h 415"/>
                <a:gd name="T66" fmla="*/ 0 w 258"/>
                <a:gd name="T67" fmla="*/ 0 h 415"/>
                <a:gd name="T68" fmla="*/ 0 w 258"/>
                <a:gd name="T69" fmla="*/ 0 h 415"/>
                <a:gd name="T70" fmla="*/ 0 w 258"/>
                <a:gd name="T71" fmla="*/ 0 h 415"/>
                <a:gd name="T72" fmla="*/ 0 w 258"/>
                <a:gd name="T73" fmla="*/ 0 h 415"/>
                <a:gd name="T74" fmla="*/ 0 w 258"/>
                <a:gd name="T75" fmla="*/ 0 h 415"/>
                <a:gd name="T76" fmla="*/ 0 w 258"/>
                <a:gd name="T77" fmla="*/ 0 h 415"/>
                <a:gd name="T78" fmla="*/ 0 w 258"/>
                <a:gd name="T79" fmla="*/ 0 h 415"/>
                <a:gd name="T80" fmla="*/ 0 w 258"/>
                <a:gd name="T81" fmla="*/ 0 h 415"/>
                <a:gd name="T82" fmla="*/ 0 w 258"/>
                <a:gd name="T83" fmla="*/ 0 h 415"/>
                <a:gd name="T84" fmla="*/ 0 w 258"/>
                <a:gd name="T85" fmla="*/ 0 h 41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58"/>
                <a:gd name="T130" fmla="*/ 0 h 415"/>
                <a:gd name="T131" fmla="*/ 258 w 258"/>
                <a:gd name="T132" fmla="*/ 415 h 41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58" h="415">
                  <a:moveTo>
                    <a:pt x="164" y="390"/>
                  </a:moveTo>
                  <a:lnTo>
                    <a:pt x="149" y="309"/>
                  </a:lnTo>
                  <a:lnTo>
                    <a:pt x="146" y="238"/>
                  </a:lnTo>
                  <a:lnTo>
                    <a:pt x="154" y="177"/>
                  </a:lnTo>
                  <a:lnTo>
                    <a:pt x="168" y="125"/>
                  </a:lnTo>
                  <a:lnTo>
                    <a:pt x="188" y="82"/>
                  </a:lnTo>
                  <a:lnTo>
                    <a:pt x="210" y="46"/>
                  </a:lnTo>
                  <a:lnTo>
                    <a:pt x="235" y="19"/>
                  </a:lnTo>
                  <a:lnTo>
                    <a:pt x="258" y="0"/>
                  </a:lnTo>
                  <a:lnTo>
                    <a:pt x="228" y="12"/>
                  </a:lnTo>
                  <a:lnTo>
                    <a:pt x="198" y="25"/>
                  </a:lnTo>
                  <a:lnTo>
                    <a:pt x="170" y="41"/>
                  </a:lnTo>
                  <a:lnTo>
                    <a:pt x="143" y="59"/>
                  </a:lnTo>
                  <a:lnTo>
                    <a:pt x="118" y="80"/>
                  </a:lnTo>
                  <a:lnTo>
                    <a:pt x="94" y="104"/>
                  </a:lnTo>
                  <a:lnTo>
                    <a:pt x="72" y="129"/>
                  </a:lnTo>
                  <a:lnTo>
                    <a:pt x="52" y="158"/>
                  </a:lnTo>
                  <a:lnTo>
                    <a:pt x="43" y="171"/>
                  </a:lnTo>
                  <a:lnTo>
                    <a:pt x="36" y="186"/>
                  </a:lnTo>
                  <a:lnTo>
                    <a:pt x="28" y="201"/>
                  </a:lnTo>
                  <a:lnTo>
                    <a:pt x="21" y="214"/>
                  </a:lnTo>
                  <a:lnTo>
                    <a:pt x="15" y="229"/>
                  </a:lnTo>
                  <a:lnTo>
                    <a:pt x="9" y="244"/>
                  </a:lnTo>
                  <a:lnTo>
                    <a:pt x="5" y="259"/>
                  </a:lnTo>
                  <a:lnTo>
                    <a:pt x="0" y="274"/>
                  </a:lnTo>
                  <a:lnTo>
                    <a:pt x="15" y="286"/>
                  </a:lnTo>
                  <a:lnTo>
                    <a:pt x="28" y="301"/>
                  </a:lnTo>
                  <a:lnTo>
                    <a:pt x="43" y="315"/>
                  </a:lnTo>
                  <a:lnTo>
                    <a:pt x="55" y="333"/>
                  </a:lnTo>
                  <a:lnTo>
                    <a:pt x="67" y="353"/>
                  </a:lnTo>
                  <a:lnTo>
                    <a:pt x="79" y="373"/>
                  </a:lnTo>
                  <a:lnTo>
                    <a:pt x="90" y="394"/>
                  </a:lnTo>
                  <a:lnTo>
                    <a:pt x="98" y="415"/>
                  </a:lnTo>
                  <a:lnTo>
                    <a:pt x="106" y="412"/>
                  </a:lnTo>
                  <a:lnTo>
                    <a:pt x="113" y="409"/>
                  </a:lnTo>
                  <a:lnTo>
                    <a:pt x="121" y="406"/>
                  </a:lnTo>
                  <a:lnTo>
                    <a:pt x="130" y="402"/>
                  </a:lnTo>
                  <a:lnTo>
                    <a:pt x="137" y="399"/>
                  </a:lnTo>
                  <a:lnTo>
                    <a:pt x="146" y="396"/>
                  </a:lnTo>
                  <a:lnTo>
                    <a:pt x="154" y="393"/>
                  </a:lnTo>
                  <a:lnTo>
                    <a:pt x="162" y="390"/>
                  </a:lnTo>
                  <a:lnTo>
                    <a:pt x="164" y="39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98" name="Freeform 257">
              <a:extLst>
                <a:ext uri="{FF2B5EF4-FFF2-40B4-BE49-F238E27FC236}">
                  <a16:creationId xmlns:a16="http://schemas.microsoft.com/office/drawing/2014/main" id="{712BBB52-B48E-904A-ACA6-A0CB8E04282A}"/>
                </a:ext>
              </a:extLst>
            </p:cNvPr>
            <p:cNvSpPr>
              <a:spLocks/>
            </p:cNvSpPr>
            <p:nvPr/>
          </p:nvSpPr>
          <p:spPr bwMode="auto">
            <a:xfrm>
              <a:off x="1477" y="2686"/>
              <a:ext cx="170" cy="113"/>
            </a:xfrm>
            <a:custGeom>
              <a:avLst/>
              <a:gdLst>
                <a:gd name="T0" fmla="*/ 0 w 510"/>
                <a:gd name="T1" fmla="*/ 0 h 337"/>
                <a:gd name="T2" fmla="*/ 0 w 510"/>
                <a:gd name="T3" fmla="*/ 0 h 337"/>
                <a:gd name="T4" fmla="*/ 0 w 510"/>
                <a:gd name="T5" fmla="*/ 0 h 337"/>
                <a:gd name="T6" fmla="*/ 0 w 510"/>
                <a:gd name="T7" fmla="*/ 0 h 337"/>
                <a:gd name="T8" fmla="*/ 0 w 510"/>
                <a:gd name="T9" fmla="*/ 0 h 337"/>
                <a:gd name="T10" fmla="*/ 0 w 510"/>
                <a:gd name="T11" fmla="*/ 0 h 337"/>
                <a:gd name="T12" fmla="*/ 0 w 510"/>
                <a:gd name="T13" fmla="*/ 0 h 337"/>
                <a:gd name="T14" fmla="*/ 0 w 510"/>
                <a:gd name="T15" fmla="*/ 0 h 337"/>
                <a:gd name="T16" fmla="*/ 0 w 510"/>
                <a:gd name="T17" fmla="*/ 0 h 337"/>
                <a:gd name="T18" fmla="*/ 0 w 510"/>
                <a:gd name="T19" fmla="*/ 0 h 337"/>
                <a:gd name="T20" fmla="*/ 0 w 510"/>
                <a:gd name="T21" fmla="*/ 0 h 337"/>
                <a:gd name="T22" fmla="*/ 0 w 510"/>
                <a:gd name="T23" fmla="*/ 0 h 337"/>
                <a:gd name="T24" fmla="*/ 0 w 510"/>
                <a:gd name="T25" fmla="*/ 0 h 337"/>
                <a:gd name="T26" fmla="*/ 0 w 510"/>
                <a:gd name="T27" fmla="*/ 0 h 337"/>
                <a:gd name="T28" fmla="*/ 0 w 510"/>
                <a:gd name="T29" fmla="*/ 0 h 337"/>
                <a:gd name="T30" fmla="*/ 0 w 510"/>
                <a:gd name="T31" fmla="*/ 0 h 337"/>
                <a:gd name="T32" fmla="*/ 0 w 510"/>
                <a:gd name="T33" fmla="*/ 0 h 337"/>
                <a:gd name="T34" fmla="*/ 0 w 510"/>
                <a:gd name="T35" fmla="*/ 0 h 337"/>
                <a:gd name="T36" fmla="*/ 0 w 510"/>
                <a:gd name="T37" fmla="*/ 0 h 337"/>
                <a:gd name="T38" fmla="*/ 0 w 510"/>
                <a:gd name="T39" fmla="*/ 0 h 337"/>
                <a:gd name="T40" fmla="*/ 0 w 510"/>
                <a:gd name="T41" fmla="*/ 0 h 337"/>
                <a:gd name="T42" fmla="*/ 0 w 510"/>
                <a:gd name="T43" fmla="*/ 0 h 337"/>
                <a:gd name="T44" fmla="*/ 0 w 510"/>
                <a:gd name="T45" fmla="*/ 0 h 337"/>
                <a:gd name="T46" fmla="*/ 0 w 510"/>
                <a:gd name="T47" fmla="*/ 0 h 337"/>
                <a:gd name="T48" fmla="*/ 0 w 510"/>
                <a:gd name="T49" fmla="*/ 0 h 337"/>
                <a:gd name="T50" fmla="*/ 0 w 510"/>
                <a:gd name="T51" fmla="*/ 0 h 337"/>
                <a:gd name="T52" fmla="*/ 0 w 510"/>
                <a:gd name="T53" fmla="*/ 0 h 337"/>
                <a:gd name="T54" fmla="*/ 0 w 510"/>
                <a:gd name="T55" fmla="*/ 0 h 337"/>
                <a:gd name="T56" fmla="*/ 0 w 510"/>
                <a:gd name="T57" fmla="*/ 0 h 337"/>
                <a:gd name="T58" fmla="*/ 0 w 510"/>
                <a:gd name="T59" fmla="*/ 0 h 337"/>
                <a:gd name="T60" fmla="*/ 0 w 510"/>
                <a:gd name="T61" fmla="*/ 0 h 337"/>
                <a:gd name="T62" fmla="*/ 0 w 510"/>
                <a:gd name="T63" fmla="*/ 0 h 337"/>
                <a:gd name="T64" fmla="*/ 0 w 510"/>
                <a:gd name="T65" fmla="*/ 0 h 337"/>
                <a:gd name="T66" fmla="*/ 0 w 510"/>
                <a:gd name="T67" fmla="*/ 0 h 337"/>
                <a:gd name="T68" fmla="*/ 0 w 510"/>
                <a:gd name="T69" fmla="*/ 0 h 337"/>
                <a:gd name="T70" fmla="*/ 0 w 510"/>
                <a:gd name="T71" fmla="*/ 0 h 337"/>
                <a:gd name="T72" fmla="*/ 0 w 510"/>
                <a:gd name="T73" fmla="*/ 0 h 337"/>
                <a:gd name="T74" fmla="*/ 0 w 510"/>
                <a:gd name="T75" fmla="*/ 0 h 337"/>
                <a:gd name="T76" fmla="*/ 0 w 510"/>
                <a:gd name="T77" fmla="*/ 0 h 337"/>
                <a:gd name="T78" fmla="*/ 0 w 510"/>
                <a:gd name="T79" fmla="*/ 0 h 337"/>
                <a:gd name="T80" fmla="*/ 0 w 510"/>
                <a:gd name="T81" fmla="*/ 0 h 337"/>
                <a:gd name="T82" fmla="*/ 0 w 510"/>
                <a:gd name="T83" fmla="*/ 0 h 337"/>
                <a:gd name="T84" fmla="*/ 0 w 510"/>
                <a:gd name="T85" fmla="*/ 0 h 337"/>
                <a:gd name="T86" fmla="*/ 0 w 510"/>
                <a:gd name="T87" fmla="*/ 0 h 337"/>
                <a:gd name="T88" fmla="*/ 0 w 510"/>
                <a:gd name="T89" fmla="*/ 0 h 337"/>
                <a:gd name="T90" fmla="*/ 0 w 510"/>
                <a:gd name="T91" fmla="*/ 0 h 337"/>
                <a:gd name="T92" fmla="*/ 0 w 510"/>
                <a:gd name="T93" fmla="*/ 0 h 337"/>
                <a:gd name="T94" fmla="*/ 0 w 510"/>
                <a:gd name="T95" fmla="*/ 0 h 337"/>
                <a:gd name="T96" fmla="*/ 0 w 510"/>
                <a:gd name="T97" fmla="*/ 0 h 337"/>
                <a:gd name="T98" fmla="*/ 0 w 510"/>
                <a:gd name="T99" fmla="*/ 0 h 33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510"/>
                <a:gd name="T151" fmla="*/ 0 h 337"/>
                <a:gd name="T152" fmla="*/ 510 w 510"/>
                <a:gd name="T153" fmla="*/ 337 h 33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510" h="337">
                  <a:moveTo>
                    <a:pt x="0" y="33"/>
                  </a:moveTo>
                  <a:lnTo>
                    <a:pt x="15" y="73"/>
                  </a:lnTo>
                  <a:lnTo>
                    <a:pt x="33" y="111"/>
                  </a:lnTo>
                  <a:lnTo>
                    <a:pt x="52" y="146"/>
                  </a:lnTo>
                  <a:lnTo>
                    <a:pt x="75" y="178"/>
                  </a:lnTo>
                  <a:lnTo>
                    <a:pt x="98" y="206"/>
                  </a:lnTo>
                  <a:lnTo>
                    <a:pt x="124" y="231"/>
                  </a:lnTo>
                  <a:lnTo>
                    <a:pt x="151" y="255"/>
                  </a:lnTo>
                  <a:lnTo>
                    <a:pt x="177" y="274"/>
                  </a:lnTo>
                  <a:lnTo>
                    <a:pt x="203" y="291"/>
                  </a:lnTo>
                  <a:lnTo>
                    <a:pt x="230" y="306"/>
                  </a:lnTo>
                  <a:lnTo>
                    <a:pt x="255" y="318"/>
                  </a:lnTo>
                  <a:lnTo>
                    <a:pt x="280" y="327"/>
                  </a:lnTo>
                  <a:lnTo>
                    <a:pt x="303" y="333"/>
                  </a:lnTo>
                  <a:lnTo>
                    <a:pt x="323" y="336"/>
                  </a:lnTo>
                  <a:lnTo>
                    <a:pt x="341" y="337"/>
                  </a:lnTo>
                  <a:lnTo>
                    <a:pt x="358" y="336"/>
                  </a:lnTo>
                  <a:lnTo>
                    <a:pt x="378" y="324"/>
                  </a:lnTo>
                  <a:lnTo>
                    <a:pt x="399" y="310"/>
                  </a:lnTo>
                  <a:lnTo>
                    <a:pt x="420" y="294"/>
                  </a:lnTo>
                  <a:lnTo>
                    <a:pt x="441" y="277"/>
                  </a:lnTo>
                  <a:lnTo>
                    <a:pt x="459" y="260"/>
                  </a:lnTo>
                  <a:lnTo>
                    <a:pt x="478" y="240"/>
                  </a:lnTo>
                  <a:lnTo>
                    <a:pt x="495" y="221"/>
                  </a:lnTo>
                  <a:lnTo>
                    <a:pt x="510" y="200"/>
                  </a:lnTo>
                  <a:lnTo>
                    <a:pt x="492" y="209"/>
                  </a:lnTo>
                  <a:lnTo>
                    <a:pt x="471" y="218"/>
                  </a:lnTo>
                  <a:lnTo>
                    <a:pt x="446" y="224"/>
                  </a:lnTo>
                  <a:lnTo>
                    <a:pt x="419" y="227"/>
                  </a:lnTo>
                  <a:lnTo>
                    <a:pt x="389" y="228"/>
                  </a:lnTo>
                  <a:lnTo>
                    <a:pt x="359" y="227"/>
                  </a:lnTo>
                  <a:lnTo>
                    <a:pt x="328" y="222"/>
                  </a:lnTo>
                  <a:lnTo>
                    <a:pt x="297" y="213"/>
                  </a:lnTo>
                  <a:lnTo>
                    <a:pt x="265" y="203"/>
                  </a:lnTo>
                  <a:lnTo>
                    <a:pt x="234" y="188"/>
                  </a:lnTo>
                  <a:lnTo>
                    <a:pt x="206" y="169"/>
                  </a:lnTo>
                  <a:lnTo>
                    <a:pt x="179" y="145"/>
                  </a:lnTo>
                  <a:lnTo>
                    <a:pt x="154" y="117"/>
                  </a:lnTo>
                  <a:lnTo>
                    <a:pt x="133" y="82"/>
                  </a:lnTo>
                  <a:lnTo>
                    <a:pt x="115" y="44"/>
                  </a:lnTo>
                  <a:lnTo>
                    <a:pt x="101" y="0"/>
                  </a:lnTo>
                  <a:lnTo>
                    <a:pt x="88" y="5"/>
                  </a:lnTo>
                  <a:lnTo>
                    <a:pt x="76" y="8"/>
                  </a:lnTo>
                  <a:lnTo>
                    <a:pt x="63" y="12"/>
                  </a:lnTo>
                  <a:lnTo>
                    <a:pt x="51" y="17"/>
                  </a:lnTo>
                  <a:lnTo>
                    <a:pt x="37" y="20"/>
                  </a:lnTo>
                  <a:lnTo>
                    <a:pt x="25" y="24"/>
                  </a:lnTo>
                  <a:lnTo>
                    <a:pt x="14" y="29"/>
                  </a:lnTo>
                  <a:lnTo>
                    <a:pt x="2" y="33"/>
                  </a:lnTo>
                  <a:lnTo>
                    <a:pt x="0" y="33"/>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99" name="Freeform 258">
              <a:extLst>
                <a:ext uri="{FF2B5EF4-FFF2-40B4-BE49-F238E27FC236}">
                  <a16:creationId xmlns:a16="http://schemas.microsoft.com/office/drawing/2014/main" id="{2FD277DF-103D-CE40-9CD5-0FE27F1DFCFC}"/>
                </a:ext>
              </a:extLst>
            </p:cNvPr>
            <p:cNvSpPr>
              <a:spLocks/>
            </p:cNvSpPr>
            <p:nvPr/>
          </p:nvSpPr>
          <p:spPr bwMode="auto">
            <a:xfrm>
              <a:off x="1470" y="2553"/>
              <a:ext cx="111" cy="132"/>
            </a:xfrm>
            <a:custGeom>
              <a:avLst/>
              <a:gdLst>
                <a:gd name="T0" fmla="*/ 0 w 331"/>
                <a:gd name="T1" fmla="*/ 0 h 396"/>
                <a:gd name="T2" fmla="*/ 0 w 331"/>
                <a:gd name="T3" fmla="*/ 0 h 396"/>
                <a:gd name="T4" fmla="*/ 0 w 331"/>
                <a:gd name="T5" fmla="*/ 0 h 396"/>
                <a:gd name="T6" fmla="*/ 0 w 331"/>
                <a:gd name="T7" fmla="*/ 0 h 396"/>
                <a:gd name="T8" fmla="*/ 0 w 331"/>
                <a:gd name="T9" fmla="*/ 0 h 396"/>
                <a:gd name="T10" fmla="*/ 0 w 331"/>
                <a:gd name="T11" fmla="*/ 0 h 396"/>
                <a:gd name="T12" fmla="*/ 0 w 331"/>
                <a:gd name="T13" fmla="*/ 0 h 396"/>
                <a:gd name="T14" fmla="*/ 0 w 331"/>
                <a:gd name="T15" fmla="*/ 0 h 396"/>
                <a:gd name="T16" fmla="*/ 0 w 331"/>
                <a:gd name="T17" fmla="*/ 0 h 396"/>
                <a:gd name="T18" fmla="*/ 0 w 331"/>
                <a:gd name="T19" fmla="*/ 0 h 396"/>
                <a:gd name="T20" fmla="*/ 0 w 331"/>
                <a:gd name="T21" fmla="*/ 0 h 396"/>
                <a:gd name="T22" fmla="*/ 0 w 331"/>
                <a:gd name="T23" fmla="*/ 0 h 396"/>
                <a:gd name="T24" fmla="*/ 0 w 331"/>
                <a:gd name="T25" fmla="*/ 0 h 396"/>
                <a:gd name="T26" fmla="*/ 0 w 331"/>
                <a:gd name="T27" fmla="*/ 0 h 396"/>
                <a:gd name="T28" fmla="*/ 0 w 331"/>
                <a:gd name="T29" fmla="*/ 0 h 396"/>
                <a:gd name="T30" fmla="*/ 0 w 331"/>
                <a:gd name="T31" fmla="*/ 0 h 396"/>
                <a:gd name="T32" fmla="*/ 0 w 331"/>
                <a:gd name="T33" fmla="*/ 0 h 396"/>
                <a:gd name="T34" fmla="*/ 0 w 331"/>
                <a:gd name="T35" fmla="*/ 0 h 396"/>
                <a:gd name="T36" fmla="*/ 0 w 331"/>
                <a:gd name="T37" fmla="*/ 0 h 396"/>
                <a:gd name="T38" fmla="*/ 0 w 331"/>
                <a:gd name="T39" fmla="*/ 0 h 396"/>
                <a:gd name="T40" fmla="*/ 0 w 331"/>
                <a:gd name="T41" fmla="*/ 0 h 396"/>
                <a:gd name="T42" fmla="*/ 0 w 331"/>
                <a:gd name="T43" fmla="*/ 0 h 396"/>
                <a:gd name="T44" fmla="*/ 0 w 331"/>
                <a:gd name="T45" fmla="*/ 0 h 396"/>
                <a:gd name="T46" fmla="*/ 0 w 331"/>
                <a:gd name="T47" fmla="*/ 0 h 396"/>
                <a:gd name="T48" fmla="*/ 0 w 331"/>
                <a:gd name="T49" fmla="*/ 0 h 396"/>
                <a:gd name="T50" fmla="*/ 0 w 331"/>
                <a:gd name="T51" fmla="*/ 0 h 396"/>
                <a:gd name="T52" fmla="*/ 0 w 331"/>
                <a:gd name="T53" fmla="*/ 0 h 396"/>
                <a:gd name="T54" fmla="*/ 0 w 331"/>
                <a:gd name="T55" fmla="*/ 0 h 396"/>
                <a:gd name="T56" fmla="*/ 0 w 331"/>
                <a:gd name="T57" fmla="*/ 0 h 396"/>
                <a:gd name="T58" fmla="*/ 0 w 331"/>
                <a:gd name="T59" fmla="*/ 0 h 396"/>
                <a:gd name="T60" fmla="*/ 0 w 331"/>
                <a:gd name="T61" fmla="*/ 0 h 396"/>
                <a:gd name="T62" fmla="*/ 0 w 331"/>
                <a:gd name="T63" fmla="*/ 0 h 396"/>
                <a:gd name="T64" fmla="*/ 0 w 331"/>
                <a:gd name="T65" fmla="*/ 0 h 396"/>
                <a:gd name="T66" fmla="*/ 0 w 331"/>
                <a:gd name="T67" fmla="*/ 0 h 396"/>
                <a:gd name="T68" fmla="*/ 0 w 331"/>
                <a:gd name="T69" fmla="*/ 0 h 396"/>
                <a:gd name="T70" fmla="*/ 0 w 331"/>
                <a:gd name="T71" fmla="*/ 0 h 396"/>
                <a:gd name="T72" fmla="*/ 0 w 331"/>
                <a:gd name="T73" fmla="*/ 0 h 396"/>
                <a:gd name="T74" fmla="*/ 0 w 331"/>
                <a:gd name="T75" fmla="*/ 0 h 396"/>
                <a:gd name="T76" fmla="*/ 0 w 331"/>
                <a:gd name="T77" fmla="*/ 0 h 396"/>
                <a:gd name="T78" fmla="*/ 0 w 331"/>
                <a:gd name="T79" fmla="*/ 0 h 396"/>
                <a:gd name="T80" fmla="*/ 0 w 331"/>
                <a:gd name="T81" fmla="*/ 0 h 39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31"/>
                <a:gd name="T124" fmla="*/ 0 h 396"/>
                <a:gd name="T125" fmla="*/ 331 w 331"/>
                <a:gd name="T126" fmla="*/ 396 h 39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31" h="396">
                  <a:moveTo>
                    <a:pt x="115" y="364"/>
                  </a:moveTo>
                  <a:lnTo>
                    <a:pt x="111" y="329"/>
                  </a:lnTo>
                  <a:lnTo>
                    <a:pt x="111" y="297"/>
                  </a:lnTo>
                  <a:lnTo>
                    <a:pt x="112" y="264"/>
                  </a:lnTo>
                  <a:lnTo>
                    <a:pt x="116" y="234"/>
                  </a:lnTo>
                  <a:lnTo>
                    <a:pt x="124" y="206"/>
                  </a:lnTo>
                  <a:lnTo>
                    <a:pt x="134" y="179"/>
                  </a:lnTo>
                  <a:lnTo>
                    <a:pt x="146" y="154"/>
                  </a:lnTo>
                  <a:lnTo>
                    <a:pt x="160" y="130"/>
                  </a:lnTo>
                  <a:lnTo>
                    <a:pt x="176" y="109"/>
                  </a:lnTo>
                  <a:lnTo>
                    <a:pt x="194" y="90"/>
                  </a:lnTo>
                  <a:lnTo>
                    <a:pt x="213" y="72"/>
                  </a:lnTo>
                  <a:lnTo>
                    <a:pt x="234" y="58"/>
                  </a:lnTo>
                  <a:lnTo>
                    <a:pt x="257" y="46"/>
                  </a:lnTo>
                  <a:lnTo>
                    <a:pt x="280" y="36"/>
                  </a:lnTo>
                  <a:lnTo>
                    <a:pt x="306" y="30"/>
                  </a:lnTo>
                  <a:lnTo>
                    <a:pt x="331" y="26"/>
                  </a:lnTo>
                  <a:lnTo>
                    <a:pt x="304" y="17"/>
                  </a:lnTo>
                  <a:lnTo>
                    <a:pt x="277" y="9"/>
                  </a:lnTo>
                  <a:lnTo>
                    <a:pt x="251" y="5"/>
                  </a:lnTo>
                  <a:lnTo>
                    <a:pt x="224" y="2"/>
                  </a:lnTo>
                  <a:lnTo>
                    <a:pt x="197" y="0"/>
                  </a:lnTo>
                  <a:lnTo>
                    <a:pt x="169" y="2"/>
                  </a:lnTo>
                  <a:lnTo>
                    <a:pt x="142" y="5"/>
                  </a:lnTo>
                  <a:lnTo>
                    <a:pt x="115" y="9"/>
                  </a:lnTo>
                  <a:lnTo>
                    <a:pt x="93" y="29"/>
                  </a:lnTo>
                  <a:lnTo>
                    <a:pt x="67" y="55"/>
                  </a:lnTo>
                  <a:lnTo>
                    <a:pt x="45" y="91"/>
                  </a:lnTo>
                  <a:lnTo>
                    <a:pt x="24" y="134"/>
                  </a:lnTo>
                  <a:lnTo>
                    <a:pt x="8" y="186"/>
                  </a:lnTo>
                  <a:lnTo>
                    <a:pt x="0" y="248"/>
                  </a:lnTo>
                  <a:lnTo>
                    <a:pt x="0" y="318"/>
                  </a:lnTo>
                  <a:lnTo>
                    <a:pt x="14" y="396"/>
                  </a:lnTo>
                  <a:lnTo>
                    <a:pt x="26" y="392"/>
                  </a:lnTo>
                  <a:lnTo>
                    <a:pt x="38" y="389"/>
                  </a:lnTo>
                  <a:lnTo>
                    <a:pt x="49" y="385"/>
                  </a:lnTo>
                  <a:lnTo>
                    <a:pt x="63" y="380"/>
                  </a:lnTo>
                  <a:lnTo>
                    <a:pt x="75" y="376"/>
                  </a:lnTo>
                  <a:lnTo>
                    <a:pt x="88" y="371"/>
                  </a:lnTo>
                  <a:lnTo>
                    <a:pt x="102" y="368"/>
                  </a:lnTo>
                  <a:lnTo>
                    <a:pt x="115" y="364"/>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7470" name="Freeform 259">
            <a:extLst>
              <a:ext uri="{FF2B5EF4-FFF2-40B4-BE49-F238E27FC236}">
                <a16:creationId xmlns:a16="http://schemas.microsoft.com/office/drawing/2014/main" id="{457614BC-E553-7742-B4EA-7FC38036978E}"/>
              </a:ext>
            </a:extLst>
          </p:cNvPr>
          <p:cNvSpPr>
            <a:spLocks/>
          </p:cNvSpPr>
          <p:nvPr/>
        </p:nvSpPr>
        <p:spPr bwMode="auto">
          <a:xfrm>
            <a:off x="3054350" y="3062289"/>
            <a:ext cx="812800" cy="161925"/>
          </a:xfrm>
          <a:custGeom>
            <a:avLst/>
            <a:gdLst>
              <a:gd name="T0" fmla="*/ 0 w 2046"/>
              <a:gd name="T1" fmla="*/ 2147483646 h 409"/>
              <a:gd name="T2" fmla="*/ 2147483646 w 2046"/>
              <a:gd name="T3" fmla="*/ 2147483646 h 409"/>
              <a:gd name="T4" fmla="*/ 2147483646 w 2046"/>
              <a:gd name="T5" fmla="*/ 2147483646 h 409"/>
              <a:gd name="T6" fmla="*/ 2147483646 w 2046"/>
              <a:gd name="T7" fmla="*/ 2147483646 h 409"/>
              <a:gd name="T8" fmla="*/ 2147483646 w 2046"/>
              <a:gd name="T9" fmla="*/ 2147483646 h 409"/>
              <a:gd name="T10" fmla="*/ 2147483646 w 2046"/>
              <a:gd name="T11" fmla="*/ 2147483646 h 409"/>
              <a:gd name="T12" fmla="*/ 2147483646 w 2046"/>
              <a:gd name="T13" fmla="*/ 2147483646 h 409"/>
              <a:gd name="T14" fmla="*/ 2147483646 w 2046"/>
              <a:gd name="T15" fmla="*/ 2147483646 h 409"/>
              <a:gd name="T16" fmla="*/ 2147483646 w 2046"/>
              <a:gd name="T17" fmla="*/ 2147483646 h 409"/>
              <a:gd name="T18" fmla="*/ 2147483646 w 2046"/>
              <a:gd name="T19" fmla="*/ 2147483646 h 409"/>
              <a:gd name="T20" fmla="*/ 2147483646 w 2046"/>
              <a:gd name="T21" fmla="*/ 2147483646 h 409"/>
              <a:gd name="T22" fmla="*/ 2147483646 w 2046"/>
              <a:gd name="T23" fmla="*/ 2147483646 h 409"/>
              <a:gd name="T24" fmla="*/ 2147483646 w 2046"/>
              <a:gd name="T25" fmla="*/ 2147483646 h 409"/>
              <a:gd name="T26" fmla="*/ 2147483646 w 2046"/>
              <a:gd name="T27" fmla="*/ 2147483646 h 409"/>
              <a:gd name="T28" fmla="*/ 2147483646 w 2046"/>
              <a:gd name="T29" fmla="*/ 2147483646 h 409"/>
              <a:gd name="T30" fmla="*/ 2147483646 w 2046"/>
              <a:gd name="T31" fmla="*/ 2147483646 h 409"/>
              <a:gd name="T32" fmla="*/ 2147483646 w 2046"/>
              <a:gd name="T33" fmla="*/ 2147483646 h 409"/>
              <a:gd name="T34" fmla="*/ 2147483646 w 2046"/>
              <a:gd name="T35" fmla="*/ 2147483646 h 409"/>
              <a:gd name="T36" fmla="*/ 2147483646 w 2046"/>
              <a:gd name="T37" fmla="*/ 2147483646 h 409"/>
              <a:gd name="T38" fmla="*/ 2147483646 w 2046"/>
              <a:gd name="T39" fmla="*/ 2147483646 h 409"/>
              <a:gd name="T40" fmla="*/ 2147483646 w 2046"/>
              <a:gd name="T41" fmla="*/ 2147483646 h 409"/>
              <a:gd name="T42" fmla="*/ 2147483646 w 2046"/>
              <a:gd name="T43" fmla="*/ 2147483646 h 409"/>
              <a:gd name="T44" fmla="*/ 2147483646 w 2046"/>
              <a:gd name="T45" fmla="*/ 2147483646 h 409"/>
              <a:gd name="T46" fmla="*/ 2147483646 w 2046"/>
              <a:gd name="T47" fmla="*/ 2147483646 h 409"/>
              <a:gd name="T48" fmla="*/ 2147483646 w 2046"/>
              <a:gd name="T49" fmla="*/ 2147483646 h 409"/>
              <a:gd name="T50" fmla="*/ 2147483646 w 2046"/>
              <a:gd name="T51" fmla="*/ 2147483646 h 409"/>
              <a:gd name="T52" fmla="*/ 2147483646 w 2046"/>
              <a:gd name="T53" fmla="*/ 2147483646 h 409"/>
              <a:gd name="T54" fmla="*/ 2147483646 w 2046"/>
              <a:gd name="T55" fmla="*/ 0 h 409"/>
              <a:gd name="T56" fmla="*/ 2147483646 w 2046"/>
              <a:gd name="T57" fmla="*/ 2147483646 h 409"/>
              <a:gd name="T58" fmla="*/ 2147483646 w 2046"/>
              <a:gd name="T59" fmla="*/ 2147483646 h 409"/>
              <a:gd name="T60" fmla="*/ 2147483646 w 2046"/>
              <a:gd name="T61" fmla="*/ 2147483646 h 409"/>
              <a:gd name="T62" fmla="*/ 2147483646 w 2046"/>
              <a:gd name="T63" fmla="*/ 2147483646 h 409"/>
              <a:gd name="T64" fmla="*/ 2147483646 w 2046"/>
              <a:gd name="T65" fmla="*/ 2147483646 h 409"/>
              <a:gd name="T66" fmla="*/ 2147483646 w 2046"/>
              <a:gd name="T67" fmla="*/ 2147483646 h 409"/>
              <a:gd name="T68" fmla="*/ 2147483646 w 2046"/>
              <a:gd name="T69" fmla="*/ 2147483646 h 409"/>
              <a:gd name="T70" fmla="*/ 2147483646 w 2046"/>
              <a:gd name="T71" fmla="*/ 2147483646 h 409"/>
              <a:gd name="T72" fmla="*/ 2147483646 w 2046"/>
              <a:gd name="T73" fmla="*/ 2147483646 h 409"/>
              <a:gd name="T74" fmla="*/ 2147483646 w 2046"/>
              <a:gd name="T75" fmla="*/ 2147483646 h 409"/>
              <a:gd name="T76" fmla="*/ 2147483646 w 2046"/>
              <a:gd name="T77" fmla="*/ 2147483646 h 409"/>
              <a:gd name="T78" fmla="*/ 2147483646 w 2046"/>
              <a:gd name="T79" fmla="*/ 2147483646 h 409"/>
              <a:gd name="T80" fmla="*/ 2147483646 w 2046"/>
              <a:gd name="T81" fmla="*/ 2147483646 h 409"/>
              <a:gd name="T82" fmla="*/ 2147483646 w 2046"/>
              <a:gd name="T83" fmla="*/ 2147483646 h 409"/>
              <a:gd name="T84" fmla="*/ 0 w 2046"/>
              <a:gd name="T85" fmla="*/ 2147483646 h 409"/>
              <a:gd name="T86" fmla="*/ 0 w 2046"/>
              <a:gd name="T87" fmla="*/ 2147483646 h 40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046"/>
              <a:gd name="T133" fmla="*/ 0 h 409"/>
              <a:gd name="T134" fmla="*/ 2046 w 2046"/>
              <a:gd name="T135" fmla="*/ 409 h 409"/>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046" h="409">
                <a:moveTo>
                  <a:pt x="0" y="116"/>
                </a:moveTo>
                <a:lnTo>
                  <a:pt x="15" y="258"/>
                </a:lnTo>
                <a:lnTo>
                  <a:pt x="100" y="358"/>
                </a:lnTo>
                <a:lnTo>
                  <a:pt x="227" y="409"/>
                </a:lnTo>
                <a:lnTo>
                  <a:pt x="377" y="401"/>
                </a:lnTo>
                <a:lnTo>
                  <a:pt x="477" y="354"/>
                </a:lnTo>
                <a:lnTo>
                  <a:pt x="608" y="205"/>
                </a:lnTo>
                <a:lnTo>
                  <a:pt x="685" y="281"/>
                </a:lnTo>
                <a:lnTo>
                  <a:pt x="794" y="324"/>
                </a:lnTo>
                <a:lnTo>
                  <a:pt x="878" y="312"/>
                </a:lnTo>
                <a:lnTo>
                  <a:pt x="997" y="262"/>
                </a:lnTo>
                <a:lnTo>
                  <a:pt x="1095" y="169"/>
                </a:lnTo>
                <a:lnTo>
                  <a:pt x="1186" y="154"/>
                </a:lnTo>
                <a:lnTo>
                  <a:pt x="1256" y="174"/>
                </a:lnTo>
                <a:lnTo>
                  <a:pt x="1329" y="231"/>
                </a:lnTo>
                <a:lnTo>
                  <a:pt x="1349" y="278"/>
                </a:lnTo>
                <a:lnTo>
                  <a:pt x="1464" y="212"/>
                </a:lnTo>
                <a:lnTo>
                  <a:pt x="1576" y="212"/>
                </a:lnTo>
                <a:lnTo>
                  <a:pt x="1653" y="239"/>
                </a:lnTo>
                <a:lnTo>
                  <a:pt x="1723" y="293"/>
                </a:lnTo>
                <a:lnTo>
                  <a:pt x="1780" y="239"/>
                </a:lnTo>
                <a:lnTo>
                  <a:pt x="1854" y="216"/>
                </a:lnTo>
                <a:lnTo>
                  <a:pt x="1943" y="223"/>
                </a:lnTo>
                <a:lnTo>
                  <a:pt x="2046" y="250"/>
                </a:lnTo>
                <a:lnTo>
                  <a:pt x="1965" y="138"/>
                </a:lnTo>
                <a:lnTo>
                  <a:pt x="1846" y="50"/>
                </a:lnTo>
                <a:lnTo>
                  <a:pt x="1676" y="7"/>
                </a:lnTo>
                <a:lnTo>
                  <a:pt x="1569" y="0"/>
                </a:lnTo>
                <a:lnTo>
                  <a:pt x="1426" y="46"/>
                </a:lnTo>
                <a:lnTo>
                  <a:pt x="1325" y="85"/>
                </a:lnTo>
                <a:lnTo>
                  <a:pt x="1244" y="23"/>
                </a:lnTo>
                <a:lnTo>
                  <a:pt x="1144" y="16"/>
                </a:lnTo>
                <a:lnTo>
                  <a:pt x="1051" y="42"/>
                </a:lnTo>
                <a:lnTo>
                  <a:pt x="994" y="112"/>
                </a:lnTo>
                <a:lnTo>
                  <a:pt x="859" y="178"/>
                </a:lnTo>
                <a:lnTo>
                  <a:pt x="770" y="178"/>
                </a:lnTo>
                <a:lnTo>
                  <a:pt x="643" y="100"/>
                </a:lnTo>
                <a:lnTo>
                  <a:pt x="605" y="50"/>
                </a:lnTo>
                <a:lnTo>
                  <a:pt x="547" y="150"/>
                </a:lnTo>
                <a:lnTo>
                  <a:pt x="392" y="258"/>
                </a:lnTo>
                <a:lnTo>
                  <a:pt x="254" y="270"/>
                </a:lnTo>
                <a:lnTo>
                  <a:pt x="134" y="220"/>
                </a:lnTo>
                <a:lnTo>
                  <a:pt x="0" y="116"/>
                </a:lnTo>
                <a:close/>
              </a:path>
            </a:pathLst>
          </a:custGeom>
          <a:solidFill>
            <a:srgbClr val="66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71" name="Freeform 260">
            <a:extLst>
              <a:ext uri="{FF2B5EF4-FFF2-40B4-BE49-F238E27FC236}">
                <a16:creationId xmlns:a16="http://schemas.microsoft.com/office/drawing/2014/main" id="{C749B250-CE07-A748-A428-BC6DB6D1F7F0}"/>
              </a:ext>
            </a:extLst>
          </p:cNvPr>
          <p:cNvSpPr>
            <a:spLocks/>
          </p:cNvSpPr>
          <p:nvPr/>
        </p:nvSpPr>
        <p:spPr bwMode="auto">
          <a:xfrm>
            <a:off x="3554414" y="3181351"/>
            <a:ext cx="382587" cy="492125"/>
          </a:xfrm>
          <a:custGeom>
            <a:avLst/>
            <a:gdLst>
              <a:gd name="T0" fmla="*/ 0 w 963"/>
              <a:gd name="T1" fmla="*/ 2147483646 h 1240"/>
              <a:gd name="T2" fmla="*/ 2147483646 w 963"/>
              <a:gd name="T3" fmla="*/ 0 h 1240"/>
              <a:gd name="T4" fmla="*/ 2147483646 w 963"/>
              <a:gd name="T5" fmla="*/ 2147483646 h 1240"/>
              <a:gd name="T6" fmla="*/ 2147483646 w 963"/>
              <a:gd name="T7" fmla="*/ 2147483646 h 1240"/>
              <a:gd name="T8" fmla="*/ 2147483646 w 963"/>
              <a:gd name="T9" fmla="*/ 2147483646 h 1240"/>
              <a:gd name="T10" fmla="*/ 2147483646 w 963"/>
              <a:gd name="T11" fmla="*/ 2147483646 h 1240"/>
              <a:gd name="T12" fmla="*/ 2147483646 w 963"/>
              <a:gd name="T13" fmla="*/ 2147483646 h 1240"/>
              <a:gd name="T14" fmla="*/ 2147483646 w 963"/>
              <a:gd name="T15" fmla="*/ 2147483646 h 1240"/>
              <a:gd name="T16" fmla="*/ 2147483646 w 963"/>
              <a:gd name="T17" fmla="*/ 2147483646 h 1240"/>
              <a:gd name="T18" fmla="*/ 2147483646 w 963"/>
              <a:gd name="T19" fmla="*/ 2147483646 h 1240"/>
              <a:gd name="T20" fmla="*/ 2147483646 w 963"/>
              <a:gd name="T21" fmla="*/ 2147483646 h 1240"/>
              <a:gd name="T22" fmla="*/ 2147483646 w 963"/>
              <a:gd name="T23" fmla="*/ 2147483646 h 1240"/>
              <a:gd name="T24" fmla="*/ 0 w 963"/>
              <a:gd name="T25" fmla="*/ 2147483646 h 1240"/>
              <a:gd name="T26" fmla="*/ 0 w 963"/>
              <a:gd name="T27" fmla="*/ 2147483646 h 124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963"/>
              <a:gd name="T43" fmla="*/ 0 h 1240"/>
              <a:gd name="T44" fmla="*/ 963 w 963"/>
              <a:gd name="T45" fmla="*/ 1240 h 124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963" h="1240">
                <a:moveTo>
                  <a:pt x="0" y="1240"/>
                </a:moveTo>
                <a:lnTo>
                  <a:pt x="51" y="0"/>
                </a:lnTo>
                <a:lnTo>
                  <a:pt x="130" y="8"/>
                </a:lnTo>
                <a:lnTo>
                  <a:pt x="260" y="1189"/>
                </a:lnTo>
                <a:lnTo>
                  <a:pt x="382" y="1189"/>
                </a:lnTo>
                <a:lnTo>
                  <a:pt x="403" y="4"/>
                </a:lnTo>
                <a:lnTo>
                  <a:pt x="482" y="8"/>
                </a:lnTo>
                <a:lnTo>
                  <a:pt x="607" y="1157"/>
                </a:lnTo>
                <a:lnTo>
                  <a:pt x="714" y="1169"/>
                </a:lnTo>
                <a:lnTo>
                  <a:pt x="765" y="8"/>
                </a:lnTo>
                <a:lnTo>
                  <a:pt x="856" y="12"/>
                </a:lnTo>
                <a:lnTo>
                  <a:pt x="963" y="1240"/>
                </a:lnTo>
                <a:lnTo>
                  <a:pt x="0" y="1240"/>
                </a:lnTo>
                <a:close/>
              </a:path>
            </a:pathLst>
          </a:custGeom>
          <a:solidFill>
            <a:srgbClr val="FF828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72" name="Freeform 261">
            <a:extLst>
              <a:ext uri="{FF2B5EF4-FFF2-40B4-BE49-F238E27FC236}">
                <a16:creationId xmlns:a16="http://schemas.microsoft.com/office/drawing/2014/main" id="{12E87C26-A8B4-E340-B8A7-E8BE5AB75566}"/>
              </a:ext>
            </a:extLst>
          </p:cNvPr>
          <p:cNvSpPr>
            <a:spLocks/>
          </p:cNvSpPr>
          <p:nvPr/>
        </p:nvSpPr>
        <p:spPr bwMode="auto">
          <a:xfrm>
            <a:off x="3057525" y="3494089"/>
            <a:ext cx="889000" cy="439737"/>
          </a:xfrm>
          <a:custGeom>
            <a:avLst/>
            <a:gdLst>
              <a:gd name="T0" fmla="*/ 2147483646 w 2240"/>
              <a:gd name="T1" fmla="*/ 2147483646 h 1108"/>
              <a:gd name="T2" fmla="*/ 0 w 2240"/>
              <a:gd name="T3" fmla="*/ 2147483646 h 1108"/>
              <a:gd name="T4" fmla="*/ 2147483646 w 2240"/>
              <a:gd name="T5" fmla="*/ 2147483646 h 1108"/>
              <a:gd name="T6" fmla="*/ 2147483646 w 2240"/>
              <a:gd name="T7" fmla="*/ 2147483646 h 1108"/>
              <a:gd name="T8" fmla="*/ 2147483646 w 2240"/>
              <a:gd name="T9" fmla="*/ 2147483646 h 1108"/>
              <a:gd name="T10" fmla="*/ 2147483646 w 2240"/>
              <a:gd name="T11" fmla="*/ 0 h 1108"/>
              <a:gd name="T12" fmla="*/ 2147483646 w 2240"/>
              <a:gd name="T13" fmla="*/ 2147483646 h 1108"/>
              <a:gd name="T14" fmla="*/ 2147483646 w 2240"/>
              <a:gd name="T15" fmla="*/ 0 h 1108"/>
              <a:gd name="T16" fmla="*/ 2147483646 w 2240"/>
              <a:gd name="T17" fmla="*/ 2147483646 h 1108"/>
              <a:gd name="T18" fmla="*/ 2147483646 w 2240"/>
              <a:gd name="T19" fmla="*/ 0 h 1108"/>
              <a:gd name="T20" fmla="*/ 2147483646 w 2240"/>
              <a:gd name="T21" fmla="*/ 2147483646 h 1108"/>
              <a:gd name="T22" fmla="*/ 2147483646 w 2240"/>
              <a:gd name="T23" fmla="*/ 0 h 1108"/>
              <a:gd name="T24" fmla="*/ 2147483646 w 2240"/>
              <a:gd name="T25" fmla="*/ 2147483646 h 1108"/>
              <a:gd name="T26" fmla="*/ 2147483646 w 2240"/>
              <a:gd name="T27" fmla="*/ 2147483646 h 110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240"/>
              <a:gd name="T43" fmla="*/ 0 h 1108"/>
              <a:gd name="T44" fmla="*/ 2240 w 2240"/>
              <a:gd name="T45" fmla="*/ 1108 h 110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240" h="1108">
                <a:moveTo>
                  <a:pt x="8" y="201"/>
                </a:moveTo>
                <a:lnTo>
                  <a:pt x="0" y="1108"/>
                </a:lnTo>
                <a:lnTo>
                  <a:pt x="2218" y="1108"/>
                </a:lnTo>
                <a:lnTo>
                  <a:pt x="2240" y="402"/>
                </a:lnTo>
                <a:lnTo>
                  <a:pt x="1153" y="402"/>
                </a:lnTo>
                <a:lnTo>
                  <a:pt x="1156" y="0"/>
                </a:lnTo>
                <a:lnTo>
                  <a:pt x="852" y="201"/>
                </a:lnTo>
                <a:lnTo>
                  <a:pt x="856" y="0"/>
                </a:lnTo>
                <a:lnTo>
                  <a:pt x="548" y="201"/>
                </a:lnTo>
                <a:lnTo>
                  <a:pt x="557" y="0"/>
                </a:lnTo>
                <a:lnTo>
                  <a:pt x="253" y="201"/>
                </a:lnTo>
                <a:lnTo>
                  <a:pt x="253" y="0"/>
                </a:lnTo>
                <a:lnTo>
                  <a:pt x="8" y="201"/>
                </a:lnTo>
                <a:close/>
              </a:path>
            </a:pathLst>
          </a:custGeom>
          <a:solidFill>
            <a:srgbClr val="D4D4E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73" name="Freeform 262">
            <a:extLst>
              <a:ext uri="{FF2B5EF4-FFF2-40B4-BE49-F238E27FC236}">
                <a16:creationId xmlns:a16="http://schemas.microsoft.com/office/drawing/2014/main" id="{A5A1426D-7D52-AE4A-A473-079D3363DFA4}"/>
              </a:ext>
            </a:extLst>
          </p:cNvPr>
          <p:cNvSpPr>
            <a:spLocks/>
          </p:cNvSpPr>
          <p:nvPr/>
        </p:nvSpPr>
        <p:spPr bwMode="auto">
          <a:xfrm>
            <a:off x="3514725" y="3725864"/>
            <a:ext cx="382588" cy="58737"/>
          </a:xfrm>
          <a:custGeom>
            <a:avLst/>
            <a:gdLst>
              <a:gd name="T0" fmla="*/ 0 w 962"/>
              <a:gd name="T1" fmla="*/ 0 h 147"/>
              <a:gd name="T2" fmla="*/ 0 w 962"/>
              <a:gd name="T3" fmla="*/ 2147483646 h 147"/>
              <a:gd name="T4" fmla="*/ 2147483646 w 962"/>
              <a:gd name="T5" fmla="*/ 2147483646 h 147"/>
              <a:gd name="T6" fmla="*/ 2147483646 w 962"/>
              <a:gd name="T7" fmla="*/ 0 h 147"/>
              <a:gd name="T8" fmla="*/ 0 w 962"/>
              <a:gd name="T9" fmla="*/ 0 h 147"/>
              <a:gd name="T10" fmla="*/ 0 w 962"/>
              <a:gd name="T11" fmla="*/ 0 h 147"/>
              <a:gd name="T12" fmla="*/ 0 60000 65536"/>
              <a:gd name="T13" fmla="*/ 0 60000 65536"/>
              <a:gd name="T14" fmla="*/ 0 60000 65536"/>
              <a:gd name="T15" fmla="*/ 0 60000 65536"/>
              <a:gd name="T16" fmla="*/ 0 60000 65536"/>
              <a:gd name="T17" fmla="*/ 0 60000 65536"/>
              <a:gd name="T18" fmla="*/ 0 w 962"/>
              <a:gd name="T19" fmla="*/ 0 h 147"/>
              <a:gd name="T20" fmla="*/ 962 w 962"/>
              <a:gd name="T21" fmla="*/ 147 h 147"/>
            </a:gdLst>
            <a:ahLst/>
            <a:cxnLst>
              <a:cxn ang="T12">
                <a:pos x="T0" y="T1"/>
              </a:cxn>
              <a:cxn ang="T13">
                <a:pos x="T2" y="T3"/>
              </a:cxn>
              <a:cxn ang="T14">
                <a:pos x="T4" y="T5"/>
              </a:cxn>
              <a:cxn ang="T15">
                <a:pos x="T6" y="T7"/>
              </a:cxn>
              <a:cxn ang="T16">
                <a:pos x="T8" y="T9"/>
              </a:cxn>
              <a:cxn ang="T17">
                <a:pos x="T10" y="T11"/>
              </a:cxn>
            </a:cxnLst>
            <a:rect l="T18" t="T19" r="T20" b="T21"/>
            <a:pathLst>
              <a:path w="962" h="147">
                <a:moveTo>
                  <a:pt x="0" y="0"/>
                </a:moveTo>
                <a:lnTo>
                  <a:pt x="0" y="139"/>
                </a:lnTo>
                <a:lnTo>
                  <a:pt x="962" y="147"/>
                </a:lnTo>
                <a:lnTo>
                  <a:pt x="958" y="0"/>
                </a:lnTo>
                <a:lnTo>
                  <a:pt x="0"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74" name="Freeform 263">
            <a:extLst>
              <a:ext uri="{FF2B5EF4-FFF2-40B4-BE49-F238E27FC236}">
                <a16:creationId xmlns:a16="http://schemas.microsoft.com/office/drawing/2014/main" id="{3C8A8DC6-8392-A44A-8AF8-360953CD3454}"/>
              </a:ext>
            </a:extLst>
          </p:cNvPr>
          <p:cNvSpPr>
            <a:spLocks/>
          </p:cNvSpPr>
          <p:nvPr/>
        </p:nvSpPr>
        <p:spPr bwMode="auto">
          <a:xfrm>
            <a:off x="3876676" y="3184525"/>
            <a:ext cx="60325" cy="469900"/>
          </a:xfrm>
          <a:custGeom>
            <a:avLst/>
            <a:gdLst>
              <a:gd name="T0" fmla="*/ 0 w 150"/>
              <a:gd name="T1" fmla="*/ 0 h 1185"/>
              <a:gd name="T2" fmla="*/ 2147483646 w 150"/>
              <a:gd name="T3" fmla="*/ 2147483646 h 1185"/>
              <a:gd name="T4" fmla="*/ 2147483646 w 150"/>
              <a:gd name="T5" fmla="*/ 2147483646 h 1185"/>
              <a:gd name="T6" fmla="*/ 2147483646 w 150"/>
              <a:gd name="T7" fmla="*/ 2147483646 h 1185"/>
              <a:gd name="T8" fmla="*/ 0 w 150"/>
              <a:gd name="T9" fmla="*/ 0 h 1185"/>
              <a:gd name="T10" fmla="*/ 0 w 150"/>
              <a:gd name="T11" fmla="*/ 0 h 1185"/>
              <a:gd name="T12" fmla="*/ 0 60000 65536"/>
              <a:gd name="T13" fmla="*/ 0 60000 65536"/>
              <a:gd name="T14" fmla="*/ 0 60000 65536"/>
              <a:gd name="T15" fmla="*/ 0 60000 65536"/>
              <a:gd name="T16" fmla="*/ 0 60000 65536"/>
              <a:gd name="T17" fmla="*/ 0 60000 65536"/>
              <a:gd name="T18" fmla="*/ 0 w 150"/>
              <a:gd name="T19" fmla="*/ 0 h 1185"/>
              <a:gd name="T20" fmla="*/ 150 w 150"/>
              <a:gd name="T21" fmla="*/ 1185 h 1185"/>
            </a:gdLst>
            <a:ahLst/>
            <a:cxnLst>
              <a:cxn ang="T12">
                <a:pos x="T0" y="T1"/>
              </a:cxn>
              <a:cxn ang="T13">
                <a:pos x="T2" y="T3"/>
              </a:cxn>
              <a:cxn ang="T14">
                <a:pos x="T4" y="T5"/>
              </a:cxn>
              <a:cxn ang="T15">
                <a:pos x="T6" y="T7"/>
              </a:cxn>
              <a:cxn ang="T16">
                <a:pos x="T8" y="T9"/>
              </a:cxn>
              <a:cxn ang="T17">
                <a:pos x="T10" y="T11"/>
              </a:cxn>
            </a:cxnLst>
            <a:rect l="T18" t="T19" r="T20" b="T21"/>
            <a:pathLst>
              <a:path w="150" h="1185">
                <a:moveTo>
                  <a:pt x="0" y="0"/>
                </a:moveTo>
                <a:lnTo>
                  <a:pt x="20" y="1185"/>
                </a:lnTo>
                <a:lnTo>
                  <a:pt x="150" y="1185"/>
                </a:lnTo>
                <a:lnTo>
                  <a:pt x="51" y="27"/>
                </a:lnTo>
                <a:lnTo>
                  <a:pt x="0" y="0"/>
                </a:lnTo>
                <a:close/>
              </a:path>
            </a:pathLst>
          </a:custGeom>
          <a:solidFill>
            <a:srgbClr val="C46B6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75" name="Freeform 264">
            <a:extLst>
              <a:ext uri="{FF2B5EF4-FFF2-40B4-BE49-F238E27FC236}">
                <a16:creationId xmlns:a16="http://schemas.microsoft.com/office/drawing/2014/main" id="{96489414-2E92-714D-8CA9-564D8F0E7F7D}"/>
              </a:ext>
            </a:extLst>
          </p:cNvPr>
          <p:cNvSpPr>
            <a:spLocks/>
          </p:cNvSpPr>
          <p:nvPr/>
        </p:nvSpPr>
        <p:spPr bwMode="auto">
          <a:xfrm>
            <a:off x="3738564" y="3182939"/>
            <a:ext cx="58737" cy="471487"/>
          </a:xfrm>
          <a:custGeom>
            <a:avLst/>
            <a:gdLst>
              <a:gd name="T0" fmla="*/ 0 w 149"/>
              <a:gd name="T1" fmla="*/ 0 h 1185"/>
              <a:gd name="T2" fmla="*/ 2147483646 w 149"/>
              <a:gd name="T3" fmla="*/ 2147483646 h 1185"/>
              <a:gd name="T4" fmla="*/ 2147483646 w 149"/>
              <a:gd name="T5" fmla="*/ 2147483646 h 1185"/>
              <a:gd name="T6" fmla="*/ 2147483646 w 149"/>
              <a:gd name="T7" fmla="*/ 2147483646 h 1185"/>
              <a:gd name="T8" fmla="*/ 0 w 149"/>
              <a:gd name="T9" fmla="*/ 0 h 1185"/>
              <a:gd name="T10" fmla="*/ 0 w 149"/>
              <a:gd name="T11" fmla="*/ 0 h 1185"/>
              <a:gd name="T12" fmla="*/ 0 60000 65536"/>
              <a:gd name="T13" fmla="*/ 0 60000 65536"/>
              <a:gd name="T14" fmla="*/ 0 60000 65536"/>
              <a:gd name="T15" fmla="*/ 0 60000 65536"/>
              <a:gd name="T16" fmla="*/ 0 60000 65536"/>
              <a:gd name="T17" fmla="*/ 0 60000 65536"/>
              <a:gd name="T18" fmla="*/ 0 w 149"/>
              <a:gd name="T19" fmla="*/ 0 h 1185"/>
              <a:gd name="T20" fmla="*/ 149 w 149"/>
              <a:gd name="T21" fmla="*/ 1185 h 1185"/>
            </a:gdLst>
            <a:ahLst/>
            <a:cxnLst>
              <a:cxn ang="T12">
                <a:pos x="T0" y="T1"/>
              </a:cxn>
              <a:cxn ang="T13">
                <a:pos x="T2" y="T3"/>
              </a:cxn>
              <a:cxn ang="T14">
                <a:pos x="T4" y="T5"/>
              </a:cxn>
              <a:cxn ang="T15">
                <a:pos x="T6" y="T7"/>
              </a:cxn>
              <a:cxn ang="T16">
                <a:pos x="T8" y="T9"/>
              </a:cxn>
              <a:cxn ang="T17">
                <a:pos x="T10" y="T11"/>
              </a:cxn>
            </a:cxnLst>
            <a:rect l="T18" t="T19" r="T20" b="T21"/>
            <a:pathLst>
              <a:path w="149" h="1185">
                <a:moveTo>
                  <a:pt x="0" y="0"/>
                </a:moveTo>
                <a:lnTo>
                  <a:pt x="20" y="1185"/>
                </a:lnTo>
                <a:lnTo>
                  <a:pt x="149" y="1185"/>
                </a:lnTo>
                <a:lnTo>
                  <a:pt x="51" y="28"/>
                </a:lnTo>
                <a:lnTo>
                  <a:pt x="0" y="0"/>
                </a:lnTo>
                <a:close/>
              </a:path>
            </a:pathLst>
          </a:custGeom>
          <a:solidFill>
            <a:srgbClr val="C46B6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76" name="Freeform 265">
            <a:extLst>
              <a:ext uri="{FF2B5EF4-FFF2-40B4-BE49-F238E27FC236}">
                <a16:creationId xmlns:a16="http://schemas.microsoft.com/office/drawing/2014/main" id="{1F0A48AA-057F-A147-B41E-D96FA6414E29}"/>
              </a:ext>
            </a:extLst>
          </p:cNvPr>
          <p:cNvSpPr>
            <a:spLocks/>
          </p:cNvSpPr>
          <p:nvPr/>
        </p:nvSpPr>
        <p:spPr bwMode="auto">
          <a:xfrm>
            <a:off x="3598864" y="3182939"/>
            <a:ext cx="58737" cy="471487"/>
          </a:xfrm>
          <a:custGeom>
            <a:avLst/>
            <a:gdLst>
              <a:gd name="T0" fmla="*/ 2147483646 w 146"/>
              <a:gd name="T1" fmla="*/ 2147483646 h 1185"/>
              <a:gd name="T2" fmla="*/ 0 w 146"/>
              <a:gd name="T3" fmla="*/ 0 h 1185"/>
              <a:gd name="T4" fmla="*/ 2147483646 w 146"/>
              <a:gd name="T5" fmla="*/ 2147483646 h 1185"/>
              <a:gd name="T6" fmla="*/ 2147483646 w 146"/>
              <a:gd name="T7" fmla="*/ 2147483646 h 1185"/>
              <a:gd name="T8" fmla="*/ 2147483646 w 146"/>
              <a:gd name="T9" fmla="*/ 2147483646 h 1185"/>
              <a:gd name="T10" fmla="*/ 2147483646 w 146"/>
              <a:gd name="T11" fmla="*/ 2147483646 h 1185"/>
              <a:gd name="T12" fmla="*/ 0 60000 65536"/>
              <a:gd name="T13" fmla="*/ 0 60000 65536"/>
              <a:gd name="T14" fmla="*/ 0 60000 65536"/>
              <a:gd name="T15" fmla="*/ 0 60000 65536"/>
              <a:gd name="T16" fmla="*/ 0 60000 65536"/>
              <a:gd name="T17" fmla="*/ 0 60000 65536"/>
              <a:gd name="T18" fmla="*/ 0 w 146"/>
              <a:gd name="T19" fmla="*/ 0 h 1185"/>
              <a:gd name="T20" fmla="*/ 146 w 146"/>
              <a:gd name="T21" fmla="*/ 1185 h 1185"/>
            </a:gdLst>
            <a:ahLst/>
            <a:cxnLst>
              <a:cxn ang="T12">
                <a:pos x="T0" y="T1"/>
              </a:cxn>
              <a:cxn ang="T13">
                <a:pos x="T2" y="T3"/>
              </a:cxn>
              <a:cxn ang="T14">
                <a:pos x="T4" y="T5"/>
              </a:cxn>
              <a:cxn ang="T15">
                <a:pos x="T6" y="T7"/>
              </a:cxn>
              <a:cxn ang="T16">
                <a:pos x="T8" y="T9"/>
              </a:cxn>
              <a:cxn ang="T17">
                <a:pos x="T10" y="T11"/>
              </a:cxn>
            </a:cxnLst>
            <a:rect l="T18" t="T19" r="T20" b="T21"/>
            <a:pathLst>
              <a:path w="146" h="1185">
                <a:moveTo>
                  <a:pt x="20" y="1185"/>
                </a:moveTo>
                <a:lnTo>
                  <a:pt x="0" y="0"/>
                </a:lnTo>
                <a:lnTo>
                  <a:pt x="44" y="28"/>
                </a:lnTo>
                <a:lnTo>
                  <a:pt x="146" y="1185"/>
                </a:lnTo>
                <a:lnTo>
                  <a:pt x="20" y="1185"/>
                </a:lnTo>
                <a:close/>
              </a:path>
            </a:pathLst>
          </a:custGeom>
          <a:solidFill>
            <a:srgbClr val="C46B6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77" name="Freeform 266">
            <a:extLst>
              <a:ext uri="{FF2B5EF4-FFF2-40B4-BE49-F238E27FC236}">
                <a16:creationId xmlns:a16="http://schemas.microsoft.com/office/drawing/2014/main" id="{9D2E801A-D1EF-2446-BF28-CA418126F90E}"/>
              </a:ext>
            </a:extLst>
          </p:cNvPr>
          <p:cNvSpPr>
            <a:spLocks/>
          </p:cNvSpPr>
          <p:nvPr/>
        </p:nvSpPr>
        <p:spPr bwMode="auto">
          <a:xfrm>
            <a:off x="3048001" y="3175001"/>
            <a:ext cx="898525" cy="779463"/>
          </a:xfrm>
          <a:custGeom>
            <a:avLst/>
            <a:gdLst>
              <a:gd name="T0" fmla="*/ 2147483646 w 2263"/>
              <a:gd name="T1" fmla="*/ 2147483646 h 1964"/>
              <a:gd name="T2" fmla="*/ 2147483646 w 2263"/>
              <a:gd name="T3" fmla="*/ 2147483646 h 1964"/>
              <a:gd name="T4" fmla="*/ 2147483646 w 2263"/>
              <a:gd name="T5" fmla="*/ 2147483646 h 1964"/>
              <a:gd name="T6" fmla="*/ 2147483646 w 2263"/>
              <a:gd name="T7" fmla="*/ 2147483646 h 1964"/>
              <a:gd name="T8" fmla="*/ 2147483646 w 2263"/>
              <a:gd name="T9" fmla="*/ 0 h 1964"/>
              <a:gd name="T10" fmla="*/ 2147483646 w 2263"/>
              <a:gd name="T11" fmla="*/ 0 h 1964"/>
              <a:gd name="T12" fmla="*/ 2147483646 w 2263"/>
              <a:gd name="T13" fmla="*/ 2147483646 h 1964"/>
              <a:gd name="T14" fmla="*/ 2147483646 w 2263"/>
              <a:gd name="T15" fmla="*/ 2147483646 h 1964"/>
              <a:gd name="T16" fmla="*/ 2147483646 w 2263"/>
              <a:gd name="T17" fmla="*/ 0 h 1964"/>
              <a:gd name="T18" fmla="*/ 2147483646 w 2263"/>
              <a:gd name="T19" fmla="*/ 0 h 1964"/>
              <a:gd name="T20" fmla="*/ 2147483646 w 2263"/>
              <a:gd name="T21" fmla="*/ 2147483646 h 1964"/>
              <a:gd name="T22" fmla="*/ 2147483646 w 2263"/>
              <a:gd name="T23" fmla="*/ 2147483646 h 1964"/>
              <a:gd name="T24" fmla="*/ 2147483646 w 2263"/>
              <a:gd name="T25" fmla="*/ 0 h 1964"/>
              <a:gd name="T26" fmla="*/ 2147483646 w 2263"/>
              <a:gd name="T27" fmla="*/ 0 h 1964"/>
              <a:gd name="T28" fmla="*/ 2147483646 w 2263"/>
              <a:gd name="T29" fmla="*/ 2147483646 h 1964"/>
              <a:gd name="T30" fmla="*/ 2147483646 w 2263"/>
              <a:gd name="T31" fmla="*/ 2147483646 h 1964"/>
              <a:gd name="T32" fmla="*/ 2147483646 w 2263"/>
              <a:gd name="T33" fmla="*/ 2147483646 h 1964"/>
              <a:gd name="T34" fmla="*/ 2147483646 w 2263"/>
              <a:gd name="T35" fmla="*/ 2147483646 h 1964"/>
              <a:gd name="T36" fmla="*/ 2147483646 w 2263"/>
              <a:gd name="T37" fmla="*/ 2147483646 h 1964"/>
              <a:gd name="T38" fmla="*/ 2147483646 w 2263"/>
              <a:gd name="T39" fmla="*/ 2147483646 h 1964"/>
              <a:gd name="T40" fmla="*/ 2147483646 w 2263"/>
              <a:gd name="T41" fmla="*/ 2147483646 h 1964"/>
              <a:gd name="T42" fmla="*/ 2147483646 w 2263"/>
              <a:gd name="T43" fmla="*/ 2147483646 h 1964"/>
              <a:gd name="T44" fmla="*/ 2147483646 w 2263"/>
              <a:gd name="T45" fmla="*/ 2147483646 h 1964"/>
              <a:gd name="T46" fmla="*/ 0 w 2263"/>
              <a:gd name="T47" fmla="*/ 2147483646 h 1964"/>
              <a:gd name="T48" fmla="*/ 0 w 2263"/>
              <a:gd name="T49" fmla="*/ 2147483646 h 1964"/>
              <a:gd name="T50" fmla="*/ 2147483646 w 2263"/>
              <a:gd name="T51" fmla="*/ 2147483646 h 1964"/>
              <a:gd name="T52" fmla="*/ 2147483646 w 2263"/>
              <a:gd name="T53" fmla="*/ 2147483646 h 1964"/>
              <a:gd name="T54" fmla="*/ 2147483646 w 2263"/>
              <a:gd name="T55" fmla="*/ 2147483646 h 1964"/>
              <a:gd name="T56" fmla="*/ 2147483646 w 2263"/>
              <a:gd name="T57" fmla="*/ 2147483646 h 1964"/>
              <a:gd name="T58" fmla="*/ 2147483646 w 2263"/>
              <a:gd name="T59" fmla="*/ 2147483646 h 1964"/>
              <a:gd name="T60" fmla="*/ 2147483646 w 2263"/>
              <a:gd name="T61" fmla="*/ 2147483646 h 1964"/>
              <a:gd name="T62" fmla="*/ 2147483646 w 2263"/>
              <a:gd name="T63" fmla="*/ 2147483646 h 1964"/>
              <a:gd name="T64" fmla="*/ 2147483646 w 2263"/>
              <a:gd name="T65" fmla="*/ 2147483646 h 1964"/>
              <a:gd name="T66" fmla="*/ 2147483646 w 2263"/>
              <a:gd name="T67" fmla="*/ 2147483646 h 1964"/>
              <a:gd name="T68" fmla="*/ 2147483646 w 2263"/>
              <a:gd name="T69" fmla="*/ 2147483646 h 1964"/>
              <a:gd name="T70" fmla="*/ 2147483646 w 2263"/>
              <a:gd name="T71" fmla="*/ 2147483646 h 1964"/>
              <a:gd name="T72" fmla="*/ 2147483646 w 2263"/>
              <a:gd name="T73" fmla="*/ 2147483646 h 1964"/>
              <a:gd name="T74" fmla="*/ 2147483646 w 2263"/>
              <a:gd name="T75" fmla="*/ 2147483646 h 1964"/>
              <a:gd name="T76" fmla="*/ 2147483646 w 2263"/>
              <a:gd name="T77" fmla="*/ 2147483646 h 1964"/>
              <a:gd name="T78" fmla="*/ 2147483646 w 2263"/>
              <a:gd name="T79" fmla="*/ 2147483646 h 1964"/>
              <a:gd name="T80" fmla="*/ 2147483646 w 2263"/>
              <a:gd name="T81" fmla="*/ 2147483646 h 1964"/>
              <a:gd name="T82" fmla="*/ 2147483646 w 2263"/>
              <a:gd name="T83" fmla="*/ 2147483646 h 1964"/>
              <a:gd name="T84" fmla="*/ 2147483646 w 2263"/>
              <a:gd name="T85" fmla="*/ 2147483646 h 1964"/>
              <a:gd name="T86" fmla="*/ 2147483646 w 2263"/>
              <a:gd name="T87" fmla="*/ 2147483646 h 1964"/>
              <a:gd name="T88" fmla="*/ 2147483646 w 2263"/>
              <a:gd name="T89" fmla="*/ 2147483646 h 1964"/>
              <a:gd name="T90" fmla="*/ 2147483646 w 2263"/>
              <a:gd name="T91" fmla="*/ 2147483646 h 1964"/>
              <a:gd name="T92" fmla="*/ 2147483646 w 2263"/>
              <a:gd name="T93" fmla="*/ 2147483646 h 1964"/>
              <a:gd name="T94" fmla="*/ 2147483646 w 2263"/>
              <a:gd name="T95" fmla="*/ 2147483646 h 1964"/>
              <a:gd name="T96" fmla="*/ 2147483646 w 2263"/>
              <a:gd name="T97" fmla="*/ 2147483646 h 1964"/>
              <a:gd name="T98" fmla="*/ 2147483646 w 2263"/>
              <a:gd name="T99" fmla="*/ 2147483646 h 1964"/>
              <a:gd name="T100" fmla="*/ 2147483646 w 2263"/>
              <a:gd name="T101" fmla="*/ 2147483646 h 1964"/>
              <a:gd name="T102" fmla="*/ 2147483646 w 2263"/>
              <a:gd name="T103" fmla="*/ 2147483646 h 196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263"/>
              <a:gd name="T157" fmla="*/ 0 h 1964"/>
              <a:gd name="T158" fmla="*/ 2263 w 2263"/>
              <a:gd name="T159" fmla="*/ 1964 h 196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263" h="1964">
                <a:moveTo>
                  <a:pt x="50" y="1964"/>
                </a:moveTo>
                <a:lnTo>
                  <a:pt x="2263" y="1964"/>
                </a:lnTo>
                <a:lnTo>
                  <a:pt x="2263" y="1208"/>
                </a:lnTo>
                <a:lnTo>
                  <a:pt x="2263" y="1158"/>
                </a:lnTo>
                <a:lnTo>
                  <a:pt x="2163" y="0"/>
                </a:lnTo>
                <a:lnTo>
                  <a:pt x="2012" y="0"/>
                </a:lnTo>
                <a:lnTo>
                  <a:pt x="1962" y="1158"/>
                </a:lnTo>
                <a:lnTo>
                  <a:pt x="1911" y="1158"/>
                </a:lnTo>
                <a:lnTo>
                  <a:pt x="1811" y="0"/>
                </a:lnTo>
                <a:lnTo>
                  <a:pt x="1660" y="0"/>
                </a:lnTo>
                <a:lnTo>
                  <a:pt x="1609" y="1158"/>
                </a:lnTo>
                <a:lnTo>
                  <a:pt x="1559" y="1158"/>
                </a:lnTo>
                <a:lnTo>
                  <a:pt x="1459" y="0"/>
                </a:lnTo>
                <a:lnTo>
                  <a:pt x="1308" y="0"/>
                </a:lnTo>
                <a:lnTo>
                  <a:pt x="1257" y="1158"/>
                </a:lnTo>
                <a:lnTo>
                  <a:pt x="1207" y="1158"/>
                </a:lnTo>
                <a:lnTo>
                  <a:pt x="1207" y="755"/>
                </a:lnTo>
                <a:lnTo>
                  <a:pt x="905" y="956"/>
                </a:lnTo>
                <a:lnTo>
                  <a:pt x="905" y="755"/>
                </a:lnTo>
                <a:lnTo>
                  <a:pt x="603" y="956"/>
                </a:lnTo>
                <a:lnTo>
                  <a:pt x="603" y="755"/>
                </a:lnTo>
                <a:lnTo>
                  <a:pt x="302" y="956"/>
                </a:lnTo>
                <a:lnTo>
                  <a:pt x="302" y="755"/>
                </a:lnTo>
                <a:lnTo>
                  <a:pt x="0" y="1007"/>
                </a:lnTo>
                <a:lnTo>
                  <a:pt x="0" y="1863"/>
                </a:lnTo>
                <a:lnTo>
                  <a:pt x="50" y="1863"/>
                </a:lnTo>
                <a:lnTo>
                  <a:pt x="50" y="1038"/>
                </a:lnTo>
                <a:lnTo>
                  <a:pt x="251" y="872"/>
                </a:lnTo>
                <a:lnTo>
                  <a:pt x="251" y="1058"/>
                </a:lnTo>
                <a:lnTo>
                  <a:pt x="553" y="856"/>
                </a:lnTo>
                <a:lnTo>
                  <a:pt x="553" y="1058"/>
                </a:lnTo>
                <a:lnTo>
                  <a:pt x="854" y="856"/>
                </a:lnTo>
                <a:lnTo>
                  <a:pt x="854" y="1058"/>
                </a:lnTo>
                <a:lnTo>
                  <a:pt x="1157" y="856"/>
                </a:lnTo>
                <a:lnTo>
                  <a:pt x="1157" y="1208"/>
                </a:lnTo>
                <a:lnTo>
                  <a:pt x="1308" y="1208"/>
                </a:lnTo>
                <a:lnTo>
                  <a:pt x="1357" y="51"/>
                </a:lnTo>
                <a:lnTo>
                  <a:pt x="1408" y="51"/>
                </a:lnTo>
                <a:lnTo>
                  <a:pt x="1509" y="1208"/>
                </a:lnTo>
                <a:lnTo>
                  <a:pt x="1660" y="1208"/>
                </a:lnTo>
                <a:lnTo>
                  <a:pt x="1710" y="51"/>
                </a:lnTo>
                <a:lnTo>
                  <a:pt x="1760" y="51"/>
                </a:lnTo>
                <a:lnTo>
                  <a:pt x="1860" y="1208"/>
                </a:lnTo>
                <a:lnTo>
                  <a:pt x="2012" y="1208"/>
                </a:lnTo>
                <a:lnTo>
                  <a:pt x="2062" y="51"/>
                </a:lnTo>
                <a:lnTo>
                  <a:pt x="2113" y="51"/>
                </a:lnTo>
                <a:lnTo>
                  <a:pt x="2213" y="1208"/>
                </a:lnTo>
                <a:lnTo>
                  <a:pt x="2213" y="1310"/>
                </a:lnTo>
                <a:lnTo>
                  <a:pt x="2213" y="1914"/>
                </a:lnTo>
                <a:lnTo>
                  <a:pt x="50" y="1914"/>
                </a:lnTo>
                <a:lnTo>
                  <a:pt x="50" y="196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78" name="Freeform 267">
            <a:extLst>
              <a:ext uri="{FF2B5EF4-FFF2-40B4-BE49-F238E27FC236}">
                <a16:creationId xmlns:a16="http://schemas.microsoft.com/office/drawing/2014/main" id="{5BCFB666-BA3C-6049-A6B6-668B24BD50CB}"/>
              </a:ext>
            </a:extLst>
          </p:cNvPr>
          <p:cNvSpPr>
            <a:spLocks/>
          </p:cNvSpPr>
          <p:nvPr/>
        </p:nvSpPr>
        <p:spPr bwMode="auto">
          <a:xfrm>
            <a:off x="3048000" y="3873501"/>
            <a:ext cx="19050" cy="80963"/>
          </a:xfrm>
          <a:custGeom>
            <a:avLst/>
            <a:gdLst>
              <a:gd name="T0" fmla="*/ 2147483646 w 50"/>
              <a:gd name="T1" fmla="*/ 0 h 201"/>
              <a:gd name="T2" fmla="*/ 2147483646 w 50"/>
              <a:gd name="T3" fmla="*/ 2147483646 h 201"/>
              <a:gd name="T4" fmla="*/ 0 w 50"/>
              <a:gd name="T5" fmla="*/ 2147483646 h 201"/>
              <a:gd name="T6" fmla="*/ 0 w 50"/>
              <a:gd name="T7" fmla="*/ 0 h 201"/>
              <a:gd name="T8" fmla="*/ 2147483646 w 50"/>
              <a:gd name="T9" fmla="*/ 0 h 201"/>
              <a:gd name="T10" fmla="*/ 2147483646 w 50"/>
              <a:gd name="T11" fmla="*/ 0 h 201"/>
              <a:gd name="T12" fmla="*/ 0 60000 65536"/>
              <a:gd name="T13" fmla="*/ 0 60000 65536"/>
              <a:gd name="T14" fmla="*/ 0 60000 65536"/>
              <a:gd name="T15" fmla="*/ 0 60000 65536"/>
              <a:gd name="T16" fmla="*/ 0 60000 65536"/>
              <a:gd name="T17" fmla="*/ 0 60000 65536"/>
              <a:gd name="T18" fmla="*/ 0 w 50"/>
              <a:gd name="T19" fmla="*/ 0 h 201"/>
              <a:gd name="T20" fmla="*/ 50 w 50"/>
              <a:gd name="T21" fmla="*/ 201 h 201"/>
            </a:gdLst>
            <a:ahLst/>
            <a:cxnLst>
              <a:cxn ang="T12">
                <a:pos x="T0" y="T1"/>
              </a:cxn>
              <a:cxn ang="T13">
                <a:pos x="T2" y="T3"/>
              </a:cxn>
              <a:cxn ang="T14">
                <a:pos x="T4" y="T5"/>
              </a:cxn>
              <a:cxn ang="T15">
                <a:pos x="T6" y="T7"/>
              </a:cxn>
              <a:cxn ang="T16">
                <a:pos x="T8" y="T9"/>
              </a:cxn>
              <a:cxn ang="T17">
                <a:pos x="T10" y="T11"/>
              </a:cxn>
            </a:cxnLst>
            <a:rect l="T18" t="T19" r="T20" b="T21"/>
            <a:pathLst>
              <a:path w="50" h="201">
                <a:moveTo>
                  <a:pt x="50" y="0"/>
                </a:moveTo>
                <a:lnTo>
                  <a:pt x="50" y="201"/>
                </a:lnTo>
                <a:lnTo>
                  <a:pt x="0" y="201"/>
                </a:lnTo>
                <a:lnTo>
                  <a:pt x="0" y="0"/>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79" name="Freeform 268">
            <a:extLst>
              <a:ext uri="{FF2B5EF4-FFF2-40B4-BE49-F238E27FC236}">
                <a16:creationId xmlns:a16="http://schemas.microsoft.com/office/drawing/2014/main" id="{00FBE8F8-82F8-854A-A46F-BAA1B4DACA16}"/>
              </a:ext>
            </a:extLst>
          </p:cNvPr>
          <p:cNvSpPr>
            <a:spLocks/>
          </p:cNvSpPr>
          <p:nvPr/>
        </p:nvSpPr>
        <p:spPr bwMode="auto">
          <a:xfrm>
            <a:off x="3506788" y="3714751"/>
            <a:ext cx="400050" cy="79375"/>
          </a:xfrm>
          <a:custGeom>
            <a:avLst/>
            <a:gdLst>
              <a:gd name="T0" fmla="*/ 0 w 1006"/>
              <a:gd name="T1" fmla="*/ 0 h 202"/>
              <a:gd name="T2" fmla="*/ 0 w 1006"/>
              <a:gd name="T3" fmla="*/ 2147483646 h 202"/>
              <a:gd name="T4" fmla="*/ 2147483646 w 1006"/>
              <a:gd name="T5" fmla="*/ 2147483646 h 202"/>
              <a:gd name="T6" fmla="*/ 2147483646 w 1006"/>
              <a:gd name="T7" fmla="*/ 0 h 202"/>
              <a:gd name="T8" fmla="*/ 2147483646 w 1006"/>
              <a:gd name="T9" fmla="*/ 0 h 202"/>
              <a:gd name="T10" fmla="*/ 2147483646 w 1006"/>
              <a:gd name="T11" fmla="*/ 2147483646 h 202"/>
              <a:gd name="T12" fmla="*/ 2147483646 w 1006"/>
              <a:gd name="T13" fmla="*/ 2147483646 h 202"/>
              <a:gd name="T14" fmla="*/ 2147483646 w 1006"/>
              <a:gd name="T15" fmla="*/ 2147483646 h 202"/>
              <a:gd name="T16" fmla="*/ 2147483646 w 1006"/>
              <a:gd name="T17" fmla="*/ 2147483646 h 202"/>
              <a:gd name="T18" fmla="*/ 0 w 1006"/>
              <a:gd name="T19" fmla="*/ 0 h 202"/>
              <a:gd name="T20" fmla="*/ 0 w 1006"/>
              <a:gd name="T21" fmla="*/ 0 h 20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006"/>
              <a:gd name="T34" fmla="*/ 0 h 202"/>
              <a:gd name="T35" fmla="*/ 1006 w 1006"/>
              <a:gd name="T36" fmla="*/ 202 h 20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006" h="202">
                <a:moveTo>
                  <a:pt x="0" y="0"/>
                </a:moveTo>
                <a:lnTo>
                  <a:pt x="0" y="202"/>
                </a:lnTo>
                <a:lnTo>
                  <a:pt x="1006" y="202"/>
                </a:lnTo>
                <a:lnTo>
                  <a:pt x="1006" y="0"/>
                </a:lnTo>
                <a:lnTo>
                  <a:pt x="50" y="0"/>
                </a:lnTo>
                <a:lnTo>
                  <a:pt x="50" y="50"/>
                </a:lnTo>
                <a:lnTo>
                  <a:pt x="956" y="50"/>
                </a:lnTo>
                <a:lnTo>
                  <a:pt x="956" y="151"/>
                </a:lnTo>
                <a:lnTo>
                  <a:pt x="50" y="15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80" name="Freeform 269">
            <a:extLst>
              <a:ext uri="{FF2B5EF4-FFF2-40B4-BE49-F238E27FC236}">
                <a16:creationId xmlns:a16="http://schemas.microsoft.com/office/drawing/2014/main" id="{F964B3C8-B87D-6C46-A7E4-256E53200460}"/>
              </a:ext>
            </a:extLst>
          </p:cNvPr>
          <p:cNvSpPr>
            <a:spLocks/>
          </p:cNvSpPr>
          <p:nvPr/>
        </p:nvSpPr>
        <p:spPr bwMode="auto">
          <a:xfrm>
            <a:off x="3506789" y="3714751"/>
            <a:ext cx="20637" cy="79375"/>
          </a:xfrm>
          <a:custGeom>
            <a:avLst/>
            <a:gdLst>
              <a:gd name="T0" fmla="*/ 0 w 50"/>
              <a:gd name="T1" fmla="*/ 0 h 202"/>
              <a:gd name="T2" fmla="*/ 2147483646 w 50"/>
              <a:gd name="T3" fmla="*/ 0 h 202"/>
              <a:gd name="T4" fmla="*/ 2147483646 w 50"/>
              <a:gd name="T5" fmla="*/ 2147483646 h 202"/>
              <a:gd name="T6" fmla="*/ 0 w 50"/>
              <a:gd name="T7" fmla="*/ 2147483646 h 202"/>
              <a:gd name="T8" fmla="*/ 0 w 50"/>
              <a:gd name="T9" fmla="*/ 0 h 202"/>
              <a:gd name="T10" fmla="*/ 0 w 50"/>
              <a:gd name="T11" fmla="*/ 0 h 202"/>
              <a:gd name="T12" fmla="*/ 0 60000 65536"/>
              <a:gd name="T13" fmla="*/ 0 60000 65536"/>
              <a:gd name="T14" fmla="*/ 0 60000 65536"/>
              <a:gd name="T15" fmla="*/ 0 60000 65536"/>
              <a:gd name="T16" fmla="*/ 0 60000 65536"/>
              <a:gd name="T17" fmla="*/ 0 60000 65536"/>
              <a:gd name="T18" fmla="*/ 0 w 50"/>
              <a:gd name="T19" fmla="*/ 0 h 202"/>
              <a:gd name="T20" fmla="*/ 50 w 50"/>
              <a:gd name="T21" fmla="*/ 202 h 202"/>
            </a:gdLst>
            <a:ahLst/>
            <a:cxnLst>
              <a:cxn ang="T12">
                <a:pos x="T0" y="T1"/>
              </a:cxn>
              <a:cxn ang="T13">
                <a:pos x="T2" y="T3"/>
              </a:cxn>
              <a:cxn ang="T14">
                <a:pos x="T4" y="T5"/>
              </a:cxn>
              <a:cxn ang="T15">
                <a:pos x="T6" y="T7"/>
              </a:cxn>
              <a:cxn ang="T16">
                <a:pos x="T8" y="T9"/>
              </a:cxn>
              <a:cxn ang="T17">
                <a:pos x="T10" y="T11"/>
              </a:cxn>
            </a:cxnLst>
            <a:rect l="T18" t="T19" r="T20" b="T21"/>
            <a:pathLst>
              <a:path w="50" h="202">
                <a:moveTo>
                  <a:pt x="0" y="0"/>
                </a:moveTo>
                <a:lnTo>
                  <a:pt x="50" y="0"/>
                </a:lnTo>
                <a:lnTo>
                  <a:pt x="50" y="202"/>
                </a:lnTo>
                <a:lnTo>
                  <a:pt x="0" y="20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81" name="Freeform 270">
            <a:extLst>
              <a:ext uri="{FF2B5EF4-FFF2-40B4-BE49-F238E27FC236}">
                <a16:creationId xmlns:a16="http://schemas.microsoft.com/office/drawing/2014/main" id="{B5827FF8-5D83-C74F-9FDE-D2AD59617227}"/>
              </a:ext>
            </a:extLst>
          </p:cNvPr>
          <p:cNvSpPr>
            <a:spLocks/>
          </p:cNvSpPr>
          <p:nvPr/>
        </p:nvSpPr>
        <p:spPr bwMode="auto">
          <a:xfrm>
            <a:off x="3597275" y="3714751"/>
            <a:ext cx="20638" cy="79375"/>
          </a:xfrm>
          <a:custGeom>
            <a:avLst/>
            <a:gdLst>
              <a:gd name="T0" fmla="*/ 0 w 51"/>
              <a:gd name="T1" fmla="*/ 0 h 202"/>
              <a:gd name="T2" fmla="*/ 2147483646 w 51"/>
              <a:gd name="T3" fmla="*/ 0 h 202"/>
              <a:gd name="T4" fmla="*/ 2147483646 w 51"/>
              <a:gd name="T5" fmla="*/ 2147483646 h 202"/>
              <a:gd name="T6" fmla="*/ 0 w 51"/>
              <a:gd name="T7" fmla="*/ 2147483646 h 202"/>
              <a:gd name="T8" fmla="*/ 0 w 51"/>
              <a:gd name="T9" fmla="*/ 0 h 202"/>
              <a:gd name="T10" fmla="*/ 0 w 51"/>
              <a:gd name="T11" fmla="*/ 0 h 202"/>
              <a:gd name="T12" fmla="*/ 0 60000 65536"/>
              <a:gd name="T13" fmla="*/ 0 60000 65536"/>
              <a:gd name="T14" fmla="*/ 0 60000 65536"/>
              <a:gd name="T15" fmla="*/ 0 60000 65536"/>
              <a:gd name="T16" fmla="*/ 0 60000 65536"/>
              <a:gd name="T17" fmla="*/ 0 60000 65536"/>
              <a:gd name="T18" fmla="*/ 0 w 51"/>
              <a:gd name="T19" fmla="*/ 0 h 202"/>
              <a:gd name="T20" fmla="*/ 51 w 51"/>
              <a:gd name="T21" fmla="*/ 202 h 202"/>
            </a:gdLst>
            <a:ahLst/>
            <a:cxnLst>
              <a:cxn ang="T12">
                <a:pos x="T0" y="T1"/>
              </a:cxn>
              <a:cxn ang="T13">
                <a:pos x="T2" y="T3"/>
              </a:cxn>
              <a:cxn ang="T14">
                <a:pos x="T4" y="T5"/>
              </a:cxn>
              <a:cxn ang="T15">
                <a:pos x="T6" y="T7"/>
              </a:cxn>
              <a:cxn ang="T16">
                <a:pos x="T8" y="T9"/>
              </a:cxn>
              <a:cxn ang="T17">
                <a:pos x="T10" y="T11"/>
              </a:cxn>
            </a:cxnLst>
            <a:rect l="T18" t="T19" r="T20" b="T21"/>
            <a:pathLst>
              <a:path w="51" h="202">
                <a:moveTo>
                  <a:pt x="0" y="0"/>
                </a:moveTo>
                <a:lnTo>
                  <a:pt x="51" y="0"/>
                </a:lnTo>
                <a:lnTo>
                  <a:pt x="51" y="202"/>
                </a:lnTo>
                <a:lnTo>
                  <a:pt x="0" y="20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82" name="Freeform 271">
            <a:extLst>
              <a:ext uri="{FF2B5EF4-FFF2-40B4-BE49-F238E27FC236}">
                <a16:creationId xmlns:a16="http://schemas.microsoft.com/office/drawing/2014/main" id="{337F21AE-2723-1E4B-BFB4-1DE95602F26D}"/>
              </a:ext>
            </a:extLst>
          </p:cNvPr>
          <p:cNvSpPr>
            <a:spLocks/>
          </p:cNvSpPr>
          <p:nvPr/>
        </p:nvSpPr>
        <p:spPr bwMode="auto">
          <a:xfrm>
            <a:off x="3698875" y="3714751"/>
            <a:ext cx="20638" cy="79375"/>
          </a:xfrm>
          <a:custGeom>
            <a:avLst/>
            <a:gdLst>
              <a:gd name="T0" fmla="*/ 0 w 50"/>
              <a:gd name="T1" fmla="*/ 0 h 202"/>
              <a:gd name="T2" fmla="*/ 2147483646 w 50"/>
              <a:gd name="T3" fmla="*/ 0 h 202"/>
              <a:gd name="T4" fmla="*/ 2147483646 w 50"/>
              <a:gd name="T5" fmla="*/ 2147483646 h 202"/>
              <a:gd name="T6" fmla="*/ 0 w 50"/>
              <a:gd name="T7" fmla="*/ 2147483646 h 202"/>
              <a:gd name="T8" fmla="*/ 0 w 50"/>
              <a:gd name="T9" fmla="*/ 0 h 202"/>
              <a:gd name="T10" fmla="*/ 0 w 50"/>
              <a:gd name="T11" fmla="*/ 0 h 202"/>
              <a:gd name="T12" fmla="*/ 0 60000 65536"/>
              <a:gd name="T13" fmla="*/ 0 60000 65536"/>
              <a:gd name="T14" fmla="*/ 0 60000 65536"/>
              <a:gd name="T15" fmla="*/ 0 60000 65536"/>
              <a:gd name="T16" fmla="*/ 0 60000 65536"/>
              <a:gd name="T17" fmla="*/ 0 60000 65536"/>
              <a:gd name="T18" fmla="*/ 0 w 50"/>
              <a:gd name="T19" fmla="*/ 0 h 202"/>
              <a:gd name="T20" fmla="*/ 50 w 50"/>
              <a:gd name="T21" fmla="*/ 202 h 202"/>
            </a:gdLst>
            <a:ahLst/>
            <a:cxnLst>
              <a:cxn ang="T12">
                <a:pos x="T0" y="T1"/>
              </a:cxn>
              <a:cxn ang="T13">
                <a:pos x="T2" y="T3"/>
              </a:cxn>
              <a:cxn ang="T14">
                <a:pos x="T4" y="T5"/>
              </a:cxn>
              <a:cxn ang="T15">
                <a:pos x="T6" y="T7"/>
              </a:cxn>
              <a:cxn ang="T16">
                <a:pos x="T8" y="T9"/>
              </a:cxn>
              <a:cxn ang="T17">
                <a:pos x="T10" y="T11"/>
              </a:cxn>
            </a:cxnLst>
            <a:rect l="T18" t="T19" r="T20" b="T21"/>
            <a:pathLst>
              <a:path w="50" h="202">
                <a:moveTo>
                  <a:pt x="0" y="0"/>
                </a:moveTo>
                <a:lnTo>
                  <a:pt x="50" y="0"/>
                </a:lnTo>
                <a:lnTo>
                  <a:pt x="50" y="202"/>
                </a:lnTo>
                <a:lnTo>
                  <a:pt x="0" y="20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83" name="Freeform 272">
            <a:extLst>
              <a:ext uri="{FF2B5EF4-FFF2-40B4-BE49-F238E27FC236}">
                <a16:creationId xmlns:a16="http://schemas.microsoft.com/office/drawing/2014/main" id="{8A99E3C5-9E74-8947-9F55-55134E96D6C8}"/>
              </a:ext>
            </a:extLst>
          </p:cNvPr>
          <p:cNvSpPr>
            <a:spLocks/>
          </p:cNvSpPr>
          <p:nvPr/>
        </p:nvSpPr>
        <p:spPr bwMode="auto">
          <a:xfrm>
            <a:off x="3795714" y="3714751"/>
            <a:ext cx="20637" cy="79375"/>
          </a:xfrm>
          <a:custGeom>
            <a:avLst/>
            <a:gdLst>
              <a:gd name="T0" fmla="*/ 0 w 51"/>
              <a:gd name="T1" fmla="*/ 0 h 202"/>
              <a:gd name="T2" fmla="*/ 2147483646 w 51"/>
              <a:gd name="T3" fmla="*/ 0 h 202"/>
              <a:gd name="T4" fmla="*/ 2147483646 w 51"/>
              <a:gd name="T5" fmla="*/ 2147483646 h 202"/>
              <a:gd name="T6" fmla="*/ 0 w 51"/>
              <a:gd name="T7" fmla="*/ 2147483646 h 202"/>
              <a:gd name="T8" fmla="*/ 0 w 51"/>
              <a:gd name="T9" fmla="*/ 0 h 202"/>
              <a:gd name="T10" fmla="*/ 0 w 51"/>
              <a:gd name="T11" fmla="*/ 0 h 202"/>
              <a:gd name="T12" fmla="*/ 0 60000 65536"/>
              <a:gd name="T13" fmla="*/ 0 60000 65536"/>
              <a:gd name="T14" fmla="*/ 0 60000 65536"/>
              <a:gd name="T15" fmla="*/ 0 60000 65536"/>
              <a:gd name="T16" fmla="*/ 0 60000 65536"/>
              <a:gd name="T17" fmla="*/ 0 60000 65536"/>
              <a:gd name="T18" fmla="*/ 0 w 51"/>
              <a:gd name="T19" fmla="*/ 0 h 202"/>
              <a:gd name="T20" fmla="*/ 51 w 51"/>
              <a:gd name="T21" fmla="*/ 202 h 202"/>
            </a:gdLst>
            <a:ahLst/>
            <a:cxnLst>
              <a:cxn ang="T12">
                <a:pos x="T0" y="T1"/>
              </a:cxn>
              <a:cxn ang="T13">
                <a:pos x="T2" y="T3"/>
              </a:cxn>
              <a:cxn ang="T14">
                <a:pos x="T4" y="T5"/>
              </a:cxn>
              <a:cxn ang="T15">
                <a:pos x="T6" y="T7"/>
              </a:cxn>
              <a:cxn ang="T16">
                <a:pos x="T8" y="T9"/>
              </a:cxn>
              <a:cxn ang="T17">
                <a:pos x="T10" y="T11"/>
              </a:cxn>
            </a:cxnLst>
            <a:rect l="T18" t="T19" r="T20" b="T21"/>
            <a:pathLst>
              <a:path w="51" h="202">
                <a:moveTo>
                  <a:pt x="0" y="0"/>
                </a:moveTo>
                <a:lnTo>
                  <a:pt x="51" y="0"/>
                </a:lnTo>
                <a:lnTo>
                  <a:pt x="51" y="202"/>
                </a:lnTo>
                <a:lnTo>
                  <a:pt x="0" y="20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84" name="Freeform 273">
            <a:extLst>
              <a:ext uri="{FF2B5EF4-FFF2-40B4-BE49-F238E27FC236}">
                <a16:creationId xmlns:a16="http://schemas.microsoft.com/office/drawing/2014/main" id="{1E7B6FDC-1B06-7643-88A2-4D214DDA15CB}"/>
              </a:ext>
            </a:extLst>
          </p:cNvPr>
          <p:cNvSpPr>
            <a:spLocks/>
          </p:cNvSpPr>
          <p:nvPr/>
        </p:nvSpPr>
        <p:spPr bwMode="auto">
          <a:xfrm>
            <a:off x="3048001" y="3114676"/>
            <a:ext cx="538163" cy="117475"/>
          </a:xfrm>
          <a:custGeom>
            <a:avLst/>
            <a:gdLst>
              <a:gd name="T0" fmla="*/ 2147483646 w 1357"/>
              <a:gd name="T1" fmla="*/ 2147483646 h 297"/>
              <a:gd name="T2" fmla="*/ 2147483646 w 1357"/>
              <a:gd name="T3" fmla="*/ 2147483646 h 297"/>
              <a:gd name="T4" fmla="*/ 2147483646 w 1357"/>
              <a:gd name="T5" fmla="*/ 2147483646 h 297"/>
              <a:gd name="T6" fmla="*/ 2147483646 w 1357"/>
              <a:gd name="T7" fmla="*/ 2147483646 h 297"/>
              <a:gd name="T8" fmla="*/ 2147483646 w 1357"/>
              <a:gd name="T9" fmla="*/ 2147483646 h 297"/>
              <a:gd name="T10" fmla="*/ 2147483646 w 1357"/>
              <a:gd name="T11" fmla="*/ 2147483646 h 297"/>
              <a:gd name="T12" fmla="*/ 2147483646 w 1357"/>
              <a:gd name="T13" fmla="*/ 2147483646 h 297"/>
              <a:gd name="T14" fmla="*/ 2147483646 w 1357"/>
              <a:gd name="T15" fmla="*/ 2147483646 h 297"/>
              <a:gd name="T16" fmla="*/ 2147483646 w 1357"/>
              <a:gd name="T17" fmla="*/ 2147483646 h 297"/>
              <a:gd name="T18" fmla="*/ 2147483646 w 1357"/>
              <a:gd name="T19" fmla="*/ 2147483646 h 297"/>
              <a:gd name="T20" fmla="*/ 2147483646 w 1357"/>
              <a:gd name="T21" fmla="*/ 2147483646 h 297"/>
              <a:gd name="T22" fmla="*/ 2147483646 w 1357"/>
              <a:gd name="T23" fmla="*/ 2147483646 h 297"/>
              <a:gd name="T24" fmla="*/ 2147483646 w 1357"/>
              <a:gd name="T25" fmla="*/ 2147483646 h 297"/>
              <a:gd name="T26" fmla="*/ 2147483646 w 1357"/>
              <a:gd name="T27" fmla="*/ 2147483646 h 297"/>
              <a:gd name="T28" fmla="*/ 2147483646 w 1357"/>
              <a:gd name="T29" fmla="*/ 2147483646 h 297"/>
              <a:gd name="T30" fmla="*/ 2147483646 w 1357"/>
              <a:gd name="T31" fmla="*/ 2147483646 h 297"/>
              <a:gd name="T32" fmla="*/ 2147483646 w 1357"/>
              <a:gd name="T33" fmla="*/ 2147483646 h 297"/>
              <a:gd name="T34" fmla="*/ 2147483646 w 1357"/>
              <a:gd name="T35" fmla="*/ 2147483646 h 297"/>
              <a:gd name="T36" fmla="*/ 2147483646 w 1357"/>
              <a:gd name="T37" fmla="*/ 2147483646 h 297"/>
              <a:gd name="T38" fmla="*/ 2147483646 w 1357"/>
              <a:gd name="T39" fmla="*/ 2147483646 h 297"/>
              <a:gd name="T40" fmla="*/ 2147483646 w 1357"/>
              <a:gd name="T41" fmla="*/ 2147483646 h 297"/>
              <a:gd name="T42" fmla="*/ 2147483646 w 1357"/>
              <a:gd name="T43" fmla="*/ 2147483646 h 297"/>
              <a:gd name="T44" fmla="*/ 2147483646 w 1357"/>
              <a:gd name="T45" fmla="*/ 2147483646 h 297"/>
              <a:gd name="T46" fmla="*/ 2147483646 w 1357"/>
              <a:gd name="T47" fmla="*/ 2147483646 h 297"/>
              <a:gd name="T48" fmla="*/ 2147483646 w 1357"/>
              <a:gd name="T49" fmla="*/ 2147483646 h 297"/>
              <a:gd name="T50" fmla="*/ 2147483646 w 1357"/>
              <a:gd name="T51" fmla="*/ 2147483646 h 297"/>
              <a:gd name="T52" fmla="*/ 2147483646 w 1357"/>
              <a:gd name="T53" fmla="*/ 2147483646 h 297"/>
              <a:gd name="T54" fmla="*/ 2147483646 w 1357"/>
              <a:gd name="T55" fmla="*/ 2147483646 h 297"/>
              <a:gd name="T56" fmla="*/ 2147483646 w 1357"/>
              <a:gd name="T57" fmla="*/ 2147483646 h 297"/>
              <a:gd name="T58" fmla="*/ 2147483646 w 1357"/>
              <a:gd name="T59" fmla="*/ 2147483646 h 297"/>
              <a:gd name="T60" fmla="*/ 2147483646 w 1357"/>
              <a:gd name="T61" fmla="*/ 2147483646 h 297"/>
              <a:gd name="T62" fmla="*/ 2147483646 w 1357"/>
              <a:gd name="T63" fmla="*/ 2147483646 h 297"/>
              <a:gd name="T64" fmla="*/ 2147483646 w 1357"/>
              <a:gd name="T65" fmla="*/ 2147483646 h 297"/>
              <a:gd name="T66" fmla="*/ 2147483646 w 1357"/>
              <a:gd name="T67" fmla="*/ 2147483646 h 297"/>
              <a:gd name="T68" fmla="*/ 2147483646 w 1357"/>
              <a:gd name="T69" fmla="*/ 2147483646 h 297"/>
              <a:gd name="T70" fmla="*/ 2147483646 w 1357"/>
              <a:gd name="T71" fmla="*/ 2147483646 h 297"/>
              <a:gd name="T72" fmla="*/ 2147483646 w 1357"/>
              <a:gd name="T73" fmla="*/ 2147483646 h 297"/>
              <a:gd name="T74" fmla="*/ 2147483646 w 1357"/>
              <a:gd name="T75" fmla="*/ 2147483646 h 297"/>
              <a:gd name="T76" fmla="*/ 2147483646 w 1357"/>
              <a:gd name="T77" fmla="*/ 2147483646 h 297"/>
              <a:gd name="T78" fmla="*/ 2147483646 w 1357"/>
              <a:gd name="T79" fmla="*/ 2147483646 h 297"/>
              <a:gd name="T80" fmla="*/ 2147483646 w 1357"/>
              <a:gd name="T81" fmla="*/ 2147483646 h 297"/>
              <a:gd name="T82" fmla="*/ 2147483646 w 1357"/>
              <a:gd name="T83" fmla="*/ 2147483646 h 297"/>
              <a:gd name="T84" fmla="*/ 2147483646 w 1357"/>
              <a:gd name="T85" fmla="*/ 2147483646 h 297"/>
              <a:gd name="T86" fmla="*/ 2147483646 w 1357"/>
              <a:gd name="T87" fmla="*/ 2147483646 h 297"/>
              <a:gd name="T88" fmla="*/ 2147483646 w 1357"/>
              <a:gd name="T89" fmla="*/ 2147483646 h 297"/>
              <a:gd name="T90" fmla="*/ 2147483646 w 1357"/>
              <a:gd name="T91" fmla="*/ 2147483646 h 297"/>
              <a:gd name="T92" fmla="*/ 2147483646 w 1357"/>
              <a:gd name="T93" fmla="*/ 2147483646 h 297"/>
              <a:gd name="T94" fmla="*/ 2147483646 w 1357"/>
              <a:gd name="T95" fmla="*/ 2147483646 h 297"/>
              <a:gd name="T96" fmla="*/ 2147483646 w 1357"/>
              <a:gd name="T97" fmla="*/ 2147483646 h 297"/>
              <a:gd name="T98" fmla="*/ 2147483646 w 1357"/>
              <a:gd name="T99" fmla="*/ 2147483646 h 297"/>
              <a:gd name="T100" fmla="*/ 2147483646 w 1357"/>
              <a:gd name="T101" fmla="*/ 2147483646 h 297"/>
              <a:gd name="T102" fmla="*/ 2147483646 w 1357"/>
              <a:gd name="T103" fmla="*/ 2147483646 h 297"/>
              <a:gd name="T104" fmla="*/ 2147483646 w 1357"/>
              <a:gd name="T105" fmla="*/ 2147483646 h 297"/>
              <a:gd name="T106" fmla="*/ 2147483646 w 1357"/>
              <a:gd name="T107" fmla="*/ 2147483646 h 297"/>
              <a:gd name="T108" fmla="*/ 0 w 1357"/>
              <a:gd name="T109" fmla="*/ 2147483646 h 29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357"/>
              <a:gd name="T166" fmla="*/ 0 h 297"/>
              <a:gd name="T167" fmla="*/ 1357 w 1357"/>
              <a:gd name="T168" fmla="*/ 297 h 29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357" h="297">
                <a:moveTo>
                  <a:pt x="0" y="101"/>
                </a:moveTo>
                <a:lnTo>
                  <a:pt x="1" y="105"/>
                </a:lnTo>
                <a:lnTo>
                  <a:pt x="3" y="109"/>
                </a:lnTo>
                <a:lnTo>
                  <a:pt x="5" y="113"/>
                </a:lnTo>
                <a:lnTo>
                  <a:pt x="7" y="117"/>
                </a:lnTo>
                <a:lnTo>
                  <a:pt x="10" y="120"/>
                </a:lnTo>
                <a:lnTo>
                  <a:pt x="12" y="124"/>
                </a:lnTo>
                <a:lnTo>
                  <a:pt x="14" y="128"/>
                </a:lnTo>
                <a:lnTo>
                  <a:pt x="17" y="131"/>
                </a:lnTo>
                <a:lnTo>
                  <a:pt x="19" y="136"/>
                </a:lnTo>
                <a:lnTo>
                  <a:pt x="22" y="139"/>
                </a:lnTo>
                <a:lnTo>
                  <a:pt x="24" y="143"/>
                </a:lnTo>
                <a:lnTo>
                  <a:pt x="26" y="147"/>
                </a:lnTo>
                <a:lnTo>
                  <a:pt x="29" y="150"/>
                </a:lnTo>
                <a:lnTo>
                  <a:pt x="31" y="154"/>
                </a:lnTo>
                <a:lnTo>
                  <a:pt x="34" y="157"/>
                </a:lnTo>
                <a:lnTo>
                  <a:pt x="36" y="160"/>
                </a:lnTo>
                <a:lnTo>
                  <a:pt x="39" y="164"/>
                </a:lnTo>
                <a:lnTo>
                  <a:pt x="42" y="168"/>
                </a:lnTo>
                <a:lnTo>
                  <a:pt x="48" y="174"/>
                </a:lnTo>
                <a:lnTo>
                  <a:pt x="50" y="177"/>
                </a:lnTo>
                <a:lnTo>
                  <a:pt x="53" y="181"/>
                </a:lnTo>
                <a:lnTo>
                  <a:pt x="59" y="187"/>
                </a:lnTo>
                <a:lnTo>
                  <a:pt x="62" y="190"/>
                </a:lnTo>
                <a:lnTo>
                  <a:pt x="65" y="193"/>
                </a:lnTo>
                <a:lnTo>
                  <a:pt x="71" y="199"/>
                </a:lnTo>
                <a:lnTo>
                  <a:pt x="77" y="205"/>
                </a:lnTo>
                <a:lnTo>
                  <a:pt x="84" y="211"/>
                </a:lnTo>
                <a:lnTo>
                  <a:pt x="90" y="216"/>
                </a:lnTo>
                <a:lnTo>
                  <a:pt x="96" y="221"/>
                </a:lnTo>
                <a:lnTo>
                  <a:pt x="103" y="226"/>
                </a:lnTo>
                <a:lnTo>
                  <a:pt x="109" y="232"/>
                </a:lnTo>
                <a:lnTo>
                  <a:pt x="117" y="237"/>
                </a:lnTo>
                <a:lnTo>
                  <a:pt x="124" y="241"/>
                </a:lnTo>
                <a:lnTo>
                  <a:pt x="131" y="245"/>
                </a:lnTo>
                <a:lnTo>
                  <a:pt x="138" y="250"/>
                </a:lnTo>
                <a:lnTo>
                  <a:pt x="146" y="254"/>
                </a:lnTo>
                <a:lnTo>
                  <a:pt x="153" y="257"/>
                </a:lnTo>
                <a:lnTo>
                  <a:pt x="160" y="262"/>
                </a:lnTo>
                <a:lnTo>
                  <a:pt x="168" y="265"/>
                </a:lnTo>
                <a:lnTo>
                  <a:pt x="176" y="269"/>
                </a:lnTo>
                <a:lnTo>
                  <a:pt x="184" y="272"/>
                </a:lnTo>
                <a:lnTo>
                  <a:pt x="199" y="278"/>
                </a:lnTo>
                <a:lnTo>
                  <a:pt x="215" y="282"/>
                </a:lnTo>
                <a:lnTo>
                  <a:pt x="231" y="287"/>
                </a:lnTo>
                <a:lnTo>
                  <a:pt x="248" y="291"/>
                </a:lnTo>
                <a:lnTo>
                  <a:pt x="264" y="294"/>
                </a:lnTo>
                <a:lnTo>
                  <a:pt x="298" y="297"/>
                </a:lnTo>
                <a:lnTo>
                  <a:pt x="332" y="297"/>
                </a:lnTo>
                <a:lnTo>
                  <a:pt x="366" y="293"/>
                </a:lnTo>
                <a:lnTo>
                  <a:pt x="400" y="286"/>
                </a:lnTo>
                <a:lnTo>
                  <a:pt x="416" y="281"/>
                </a:lnTo>
                <a:lnTo>
                  <a:pt x="433" y="276"/>
                </a:lnTo>
                <a:lnTo>
                  <a:pt x="449" y="269"/>
                </a:lnTo>
                <a:lnTo>
                  <a:pt x="458" y="266"/>
                </a:lnTo>
                <a:lnTo>
                  <a:pt x="466" y="262"/>
                </a:lnTo>
                <a:lnTo>
                  <a:pt x="477" y="255"/>
                </a:lnTo>
                <a:lnTo>
                  <a:pt x="482" y="252"/>
                </a:lnTo>
                <a:lnTo>
                  <a:pt x="489" y="249"/>
                </a:lnTo>
                <a:lnTo>
                  <a:pt x="494" y="245"/>
                </a:lnTo>
                <a:lnTo>
                  <a:pt x="500" y="241"/>
                </a:lnTo>
                <a:lnTo>
                  <a:pt x="506" y="237"/>
                </a:lnTo>
                <a:lnTo>
                  <a:pt x="512" y="233"/>
                </a:lnTo>
                <a:lnTo>
                  <a:pt x="518" y="229"/>
                </a:lnTo>
                <a:lnTo>
                  <a:pt x="524" y="223"/>
                </a:lnTo>
                <a:lnTo>
                  <a:pt x="530" y="218"/>
                </a:lnTo>
                <a:lnTo>
                  <a:pt x="535" y="213"/>
                </a:lnTo>
                <a:lnTo>
                  <a:pt x="541" y="209"/>
                </a:lnTo>
                <a:lnTo>
                  <a:pt x="546" y="204"/>
                </a:lnTo>
                <a:lnTo>
                  <a:pt x="552" y="198"/>
                </a:lnTo>
                <a:lnTo>
                  <a:pt x="558" y="192"/>
                </a:lnTo>
                <a:lnTo>
                  <a:pt x="563" y="187"/>
                </a:lnTo>
                <a:lnTo>
                  <a:pt x="568" y="181"/>
                </a:lnTo>
                <a:lnTo>
                  <a:pt x="573" y="176"/>
                </a:lnTo>
                <a:lnTo>
                  <a:pt x="578" y="170"/>
                </a:lnTo>
                <a:lnTo>
                  <a:pt x="584" y="165"/>
                </a:lnTo>
                <a:lnTo>
                  <a:pt x="589" y="158"/>
                </a:lnTo>
                <a:lnTo>
                  <a:pt x="593" y="153"/>
                </a:lnTo>
                <a:lnTo>
                  <a:pt x="598" y="147"/>
                </a:lnTo>
                <a:lnTo>
                  <a:pt x="602" y="141"/>
                </a:lnTo>
                <a:lnTo>
                  <a:pt x="606" y="135"/>
                </a:lnTo>
                <a:lnTo>
                  <a:pt x="611" y="129"/>
                </a:lnTo>
                <a:lnTo>
                  <a:pt x="614" y="123"/>
                </a:lnTo>
                <a:lnTo>
                  <a:pt x="618" y="118"/>
                </a:lnTo>
                <a:lnTo>
                  <a:pt x="621" y="112"/>
                </a:lnTo>
                <a:lnTo>
                  <a:pt x="624" y="106"/>
                </a:lnTo>
                <a:lnTo>
                  <a:pt x="627" y="101"/>
                </a:lnTo>
                <a:lnTo>
                  <a:pt x="631" y="106"/>
                </a:lnTo>
                <a:lnTo>
                  <a:pt x="636" y="111"/>
                </a:lnTo>
                <a:lnTo>
                  <a:pt x="640" y="116"/>
                </a:lnTo>
                <a:lnTo>
                  <a:pt x="646" y="121"/>
                </a:lnTo>
                <a:lnTo>
                  <a:pt x="651" y="126"/>
                </a:lnTo>
                <a:lnTo>
                  <a:pt x="656" y="130"/>
                </a:lnTo>
                <a:lnTo>
                  <a:pt x="661" y="136"/>
                </a:lnTo>
                <a:lnTo>
                  <a:pt x="665" y="140"/>
                </a:lnTo>
                <a:lnTo>
                  <a:pt x="671" y="144"/>
                </a:lnTo>
                <a:lnTo>
                  <a:pt x="677" y="148"/>
                </a:lnTo>
                <a:lnTo>
                  <a:pt x="682" y="152"/>
                </a:lnTo>
                <a:lnTo>
                  <a:pt x="687" y="156"/>
                </a:lnTo>
                <a:lnTo>
                  <a:pt x="693" y="159"/>
                </a:lnTo>
                <a:lnTo>
                  <a:pt x="698" y="164"/>
                </a:lnTo>
                <a:lnTo>
                  <a:pt x="705" y="167"/>
                </a:lnTo>
                <a:lnTo>
                  <a:pt x="711" y="170"/>
                </a:lnTo>
                <a:lnTo>
                  <a:pt x="716" y="173"/>
                </a:lnTo>
                <a:lnTo>
                  <a:pt x="722" y="176"/>
                </a:lnTo>
                <a:lnTo>
                  <a:pt x="733" y="182"/>
                </a:lnTo>
                <a:lnTo>
                  <a:pt x="746" y="186"/>
                </a:lnTo>
                <a:lnTo>
                  <a:pt x="758" y="191"/>
                </a:lnTo>
                <a:lnTo>
                  <a:pt x="771" y="194"/>
                </a:lnTo>
                <a:lnTo>
                  <a:pt x="783" y="198"/>
                </a:lnTo>
                <a:lnTo>
                  <a:pt x="809" y="203"/>
                </a:lnTo>
                <a:lnTo>
                  <a:pt x="835" y="205"/>
                </a:lnTo>
                <a:lnTo>
                  <a:pt x="859" y="205"/>
                </a:lnTo>
                <a:lnTo>
                  <a:pt x="911" y="197"/>
                </a:lnTo>
                <a:lnTo>
                  <a:pt x="924" y="193"/>
                </a:lnTo>
                <a:lnTo>
                  <a:pt x="936" y="189"/>
                </a:lnTo>
                <a:lnTo>
                  <a:pt x="948" y="184"/>
                </a:lnTo>
                <a:lnTo>
                  <a:pt x="960" y="179"/>
                </a:lnTo>
                <a:lnTo>
                  <a:pt x="972" y="173"/>
                </a:lnTo>
                <a:lnTo>
                  <a:pt x="983" y="167"/>
                </a:lnTo>
                <a:lnTo>
                  <a:pt x="989" y="162"/>
                </a:lnTo>
                <a:lnTo>
                  <a:pt x="995" y="159"/>
                </a:lnTo>
                <a:lnTo>
                  <a:pt x="1000" y="155"/>
                </a:lnTo>
                <a:lnTo>
                  <a:pt x="1006" y="151"/>
                </a:lnTo>
                <a:lnTo>
                  <a:pt x="1011" y="146"/>
                </a:lnTo>
                <a:lnTo>
                  <a:pt x="1019" y="140"/>
                </a:lnTo>
                <a:lnTo>
                  <a:pt x="1026" y="134"/>
                </a:lnTo>
                <a:lnTo>
                  <a:pt x="1029" y="130"/>
                </a:lnTo>
                <a:lnTo>
                  <a:pt x="1032" y="127"/>
                </a:lnTo>
                <a:lnTo>
                  <a:pt x="1035" y="123"/>
                </a:lnTo>
                <a:lnTo>
                  <a:pt x="1039" y="120"/>
                </a:lnTo>
                <a:lnTo>
                  <a:pt x="1042" y="117"/>
                </a:lnTo>
                <a:lnTo>
                  <a:pt x="1045" y="113"/>
                </a:lnTo>
                <a:lnTo>
                  <a:pt x="1049" y="110"/>
                </a:lnTo>
                <a:lnTo>
                  <a:pt x="1051" y="107"/>
                </a:lnTo>
                <a:lnTo>
                  <a:pt x="1056" y="101"/>
                </a:lnTo>
                <a:lnTo>
                  <a:pt x="1062" y="95"/>
                </a:lnTo>
                <a:lnTo>
                  <a:pt x="1068" y="89"/>
                </a:lnTo>
                <a:lnTo>
                  <a:pt x="1074" y="84"/>
                </a:lnTo>
                <a:lnTo>
                  <a:pt x="1083" y="79"/>
                </a:lnTo>
                <a:lnTo>
                  <a:pt x="1090" y="74"/>
                </a:lnTo>
                <a:lnTo>
                  <a:pt x="1097" y="68"/>
                </a:lnTo>
                <a:lnTo>
                  <a:pt x="1105" y="64"/>
                </a:lnTo>
                <a:lnTo>
                  <a:pt x="1112" y="60"/>
                </a:lnTo>
                <a:lnTo>
                  <a:pt x="1121" y="57"/>
                </a:lnTo>
                <a:lnTo>
                  <a:pt x="1129" y="54"/>
                </a:lnTo>
                <a:lnTo>
                  <a:pt x="1148" y="49"/>
                </a:lnTo>
                <a:lnTo>
                  <a:pt x="1165" y="45"/>
                </a:lnTo>
                <a:lnTo>
                  <a:pt x="1183" y="44"/>
                </a:lnTo>
                <a:lnTo>
                  <a:pt x="1219" y="46"/>
                </a:lnTo>
                <a:lnTo>
                  <a:pt x="1253" y="55"/>
                </a:lnTo>
                <a:lnTo>
                  <a:pt x="1270" y="62"/>
                </a:lnTo>
                <a:lnTo>
                  <a:pt x="1278" y="65"/>
                </a:lnTo>
                <a:lnTo>
                  <a:pt x="1285" y="71"/>
                </a:lnTo>
                <a:lnTo>
                  <a:pt x="1293" y="75"/>
                </a:lnTo>
                <a:lnTo>
                  <a:pt x="1301" y="80"/>
                </a:lnTo>
                <a:lnTo>
                  <a:pt x="1308" y="86"/>
                </a:lnTo>
                <a:lnTo>
                  <a:pt x="1314" y="91"/>
                </a:lnTo>
                <a:lnTo>
                  <a:pt x="1321" y="97"/>
                </a:lnTo>
                <a:lnTo>
                  <a:pt x="1327" y="105"/>
                </a:lnTo>
                <a:lnTo>
                  <a:pt x="1331" y="108"/>
                </a:lnTo>
                <a:lnTo>
                  <a:pt x="1333" y="112"/>
                </a:lnTo>
                <a:lnTo>
                  <a:pt x="1336" y="115"/>
                </a:lnTo>
                <a:lnTo>
                  <a:pt x="1339" y="119"/>
                </a:lnTo>
                <a:lnTo>
                  <a:pt x="1342" y="122"/>
                </a:lnTo>
                <a:lnTo>
                  <a:pt x="1344" y="126"/>
                </a:lnTo>
                <a:lnTo>
                  <a:pt x="1347" y="130"/>
                </a:lnTo>
                <a:lnTo>
                  <a:pt x="1349" y="135"/>
                </a:lnTo>
                <a:lnTo>
                  <a:pt x="1351" y="139"/>
                </a:lnTo>
                <a:lnTo>
                  <a:pt x="1353" y="142"/>
                </a:lnTo>
                <a:lnTo>
                  <a:pt x="1355" y="147"/>
                </a:lnTo>
                <a:lnTo>
                  <a:pt x="1357" y="151"/>
                </a:lnTo>
                <a:lnTo>
                  <a:pt x="1357" y="79"/>
                </a:lnTo>
                <a:lnTo>
                  <a:pt x="1353" y="74"/>
                </a:lnTo>
                <a:lnTo>
                  <a:pt x="1348" y="68"/>
                </a:lnTo>
                <a:lnTo>
                  <a:pt x="1342" y="63"/>
                </a:lnTo>
                <a:lnTo>
                  <a:pt x="1337" y="59"/>
                </a:lnTo>
                <a:lnTo>
                  <a:pt x="1331" y="54"/>
                </a:lnTo>
                <a:lnTo>
                  <a:pt x="1324" y="49"/>
                </a:lnTo>
                <a:lnTo>
                  <a:pt x="1318" y="45"/>
                </a:lnTo>
                <a:lnTo>
                  <a:pt x="1311" y="40"/>
                </a:lnTo>
                <a:lnTo>
                  <a:pt x="1305" y="35"/>
                </a:lnTo>
                <a:lnTo>
                  <a:pt x="1297" y="31"/>
                </a:lnTo>
                <a:lnTo>
                  <a:pt x="1290" y="27"/>
                </a:lnTo>
                <a:lnTo>
                  <a:pt x="1282" y="24"/>
                </a:lnTo>
                <a:lnTo>
                  <a:pt x="1275" y="20"/>
                </a:lnTo>
                <a:lnTo>
                  <a:pt x="1266" y="17"/>
                </a:lnTo>
                <a:lnTo>
                  <a:pt x="1259" y="14"/>
                </a:lnTo>
                <a:lnTo>
                  <a:pt x="1251" y="11"/>
                </a:lnTo>
                <a:lnTo>
                  <a:pt x="1234" y="7"/>
                </a:lnTo>
                <a:lnTo>
                  <a:pt x="1217" y="3"/>
                </a:lnTo>
                <a:lnTo>
                  <a:pt x="1182" y="0"/>
                </a:lnTo>
                <a:lnTo>
                  <a:pt x="1147" y="4"/>
                </a:lnTo>
                <a:lnTo>
                  <a:pt x="1129" y="10"/>
                </a:lnTo>
                <a:lnTo>
                  <a:pt x="1112" y="17"/>
                </a:lnTo>
                <a:lnTo>
                  <a:pt x="1105" y="20"/>
                </a:lnTo>
                <a:lnTo>
                  <a:pt x="1097" y="24"/>
                </a:lnTo>
                <a:lnTo>
                  <a:pt x="1090" y="29"/>
                </a:lnTo>
                <a:lnTo>
                  <a:pt x="1083" y="34"/>
                </a:lnTo>
                <a:lnTo>
                  <a:pt x="1074" y="40"/>
                </a:lnTo>
                <a:lnTo>
                  <a:pt x="1068" y="45"/>
                </a:lnTo>
                <a:lnTo>
                  <a:pt x="1062" y="50"/>
                </a:lnTo>
                <a:lnTo>
                  <a:pt x="1056" y="55"/>
                </a:lnTo>
                <a:lnTo>
                  <a:pt x="1054" y="59"/>
                </a:lnTo>
                <a:lnTo>
                  <a:pt x="1050" y="62"/>
                </a:lnTo>
                <a:lnTo>
                  <a:pt x="1046" y="66"/>
                </a:lnTo>
                <a:lnTo>
                  <a:pt x="1041" y="71"/>
                </a:lnTo>
                <a:lnTo>
                  <a:pt x="1036" y="76"/>
                </a:lnTo>
                <a:lnTo>
                  <a:pt x="1031" y="81"/>
                </a:lnTo>
                <a:lnTo>
                  <a:pt x="1026" y="85"/>
                </a:lnTo>
                <a:lnTo>
                  <a:pt x="1021" y="90"/>
                </a:lnTo>
                <a:lnTo>
                  <a:pt x="1014" y="95"/>
                </a:lnTo>
                <a:lnTo>
                  <a:pt x="1009" y="101"/>
                </a:lnTo>
                <a:lnTo>
                  <a:pt x="1003" y="105"/>
                </a:lnTo>
                <a:lnTo>
                  <a:pt x="998" y="110"/>
                </a:lnTo>
                <a:lnTo>
                  <a:pt x="994" y="113"/>
                </a:lnTo>
                <a:lnTo>
                  <a:pt x="989" y="117"/>
                </a:lnTo>
                <a:lnTo>
                  <a:pt x="981" y="122"/>
                </a:lnTo>
                <a:lnTo>
                  <a:pt x="976" y="126"/>
                </a:lnTo>
                <a:lnTo>
                  <a:pt x="971" y="130"/>
                </a:lnTo>
                <a:lnTo>
                  <a:pt x="965" y="135"/>
                </a:lnTo>
                <a:lnTo>
                  <a:pt x="960" y="138"/>
                </a:lnTo>
                <a:lnTo>
                  <a:pt x="953" y="142"/>
                </a:lnTo>
                <a:lnTo>
                  <a:pt x="948" y="145"/>
                </a:lnTo>
                <a:lnTo>
                  <a:pt x="942" y="148"/>
                </a:lnTo>
                <a:lnTo>
                  <a:pt x="936" y="151"/>
                </a:lnTo>
                <a:lnTo>
                  <a:pt x="925" y="156"/>
                </a:lnTo>
                <a:lnTo>
                  <a:pt x="912" y="161"/>
                </a:lnTo>
                <a:lnTo>
                  <a:pt x="900" y="166"/>
                </a:lnTo>
                <a:lnTo>
                  <a:pt x="888" y="170"/>
                </a:lnTo>
                <a:lnTo>
                  <a:pt x="876" y="173"/>
                </a:lnTo>
                <a:lnTo>
                  <a:pt x="864" y="175"/>
                </a:lnTo>
                <a:lnTo>
                  <a:pt x="839" y="177"/>
                </a:lnTo>
                <a:lnTo>
                  <a:pt x="789" y="173"/>
                </a:lnTo>
                <a:lnTo>
                  <a:pt x="765" y="166"/>
                </a:lnTo>
                <a:lnTo>
                  <a:pt x="754" y="161"/>
                </a:lnTo>
                <a:lnTo>
                  <a:pt x="742" y="155"/>
                </a:lnTo>
                <a:lnTo>
                  <a:pt x="731" y="149"/>
                </a:lnTo>
                <a:lnTo>
                  <a:pt x="725" y="146"/>
                </a:lnTo>
                <a:lnTo>
                  <a:pt x="720" y="142"/>
                </a:lnTo>
                <a:lnTo>
                  <a:pt x="714" y="138"/>
                </a:lnTo>
                <a:lnTo>
                  <a:pt x="709" y="134"/>
                </a:lnTo>
                <a:lnTo>
                  <a:pt x="703" y="129"/>
                </a:lnTo>
                <a:lnTo>
                  <a:pt x="698" y="125"/>
                </a:lnTo>
                <a:lnTo>
                  <a:pt x="693" y="120"/>
                </a:lnTo>
                <a:lnTo>
                  <a:pt x="688" y="115"/>
                </a:lnTo>
                <a:lnTo>
                  <a:pt x="683" y="110"/>
                </a:lnTo>
                <a:lnTo>
                  <a:pt x="678" y="105"/>
                </a:lnTo>
                <a:lnTo>
                  <a:pt x="674" y="98"/>
                </a:lnTo>
                <a:lnTo>
                  <a:pt x="668" y="92"/>
                </a:lnTo>
                <a:lnTo>
                  <a:pt x="664" y="86"/>
                </a:lnTo>
                <a:lnTo>
                  <a:pt x="659" y="80"/>
                </a:lnTo>
                <a:lnTo>
                  <a:pt x="657" y="77"/>
                </a:lnTo>
                <a:lnTo>
                  <a:pt x="655" y="74"/>
                </a:lnTo>
                <a:lnTo>
                  <a:pt x="651" y="66"/>
                </a:lnTo>
                <a:lnTo>
                  <a:pt x="649" y="63"/>
                </a:lnTo>
                <a:lnTo>
                  <a:pt x="647" y="59"/>
                </a:lnTo>
                <a:lnTo>
                  <a:pt x="645" y="56"/>
                </a:lnTo>
                <a:lnTo>
                  <a:pt x="643" y="52"/>
                </a:lnTo>
                <a:lnTo>
                  <a:pt x="640" y="48"/>
                </a:lnTo>
                <a:lnTo>
                  <a:pt x="638" y="45"/>
                </a:lnTo>
                <a:lnTo>
                  <a:pt x="636" y="41"/>
                </a:lnTo>
                <a:lnTo>
                  <a:pt x="634" y="36"/>
                </a:lnTo>
                <a:lnTo>
                  <a:pt x="632" y="32"/>
                </a:lnTo>
                <a:lnTo>
                  <a:pt x="630" y="28"/>
                </a:lnTo>
                <a:lnTo>
                  <a:pt x="628" y="24"/>
                </a:lnTo>
                <a:lnTo>
                  <a:pt x="627" y="20"/>
                </a:lnTo>
                <a:lnTo>
                  <a:pt x="624" y="25"/>
                </a:lnTo>
                <a:lnTo>
                  <a:pt x="621" y="31"/>
                </a:lnTo>
                <a:lnTo>
                  <a:pt x="618" y="38"/>
                </a:lnTo>
                <a:lnTo>
                  <a:pt x="616" y="41"/>
                </a:lnTo>
                <a:lnTo>
                  <a:pt x="614" y="44"/>
                </a:lnTo>
                <a:lnTo>
                  <a:pt x="612" y="47"/>
                </a:lnTo>
                <a:lnTo>
                  <a:pt x="609" y="51"/>
                </a:lnTo>
                <a:lnTo>
                  <a:pt x="607" y="54"/>
                </a:lnTo>
                <a:lnTo>
                  <a:pt x="605" y="57"/>
                </a:lnTo>
                <a:lnTo>
                  <a:pt x="603" y="60"/>
                </a:lnTo>
                <a:lnTo>
                  <a:pt x="601" y="64"/>
                </a:lnTo>
                <a:lnTo>
                  <a:pt x="599" y="67"/>
                </a:lnTo>
                <a:lnTo>
                  <a:pt x="597" y="71"/>
                </a:lnTo>
                <a:lnTo>
                  <a:pt x="595" y="75"/>
                </a:lnTo>
                <a:lnTo>
                  <a:pt x="592" y="78"/>
                </a:lnTo>
                <a:lnTo>
                  <a:pt x="590" y="82"/>
                </a:lnTo>
                <a:lnTo>
                  <a:pt x="588" y="85"/>
                </a:lnTo>
                <a:lnTo>
                  <a:pt x="585" y="88"/>
                </a:lnTo>
                <a:lnTo>
                  <a:pt x="583" y="92"/>
                </a:lnTo>
                <a:lnTo>
                  <a:pt x="581" y="95"/>
                </a:lnTo>
                <a:lnTo>
                  <a:pt x="577" y="99"/>
                </a:lnTo>
                <a:lnTo>
                  <a:pt x="575" y="103"/>
                </a:lnTo>
                <a:lnTo>
                  <a:pt x="572" y="107"/>
                </a:lnTo>
                <a:lnTo>
                  <a:pt x="570" y="110"/>
                </a:lnTo>
                <a:lnTo>
                  <a:pt x="567" y="114"/>
                </a:lnTo>
                <a:lnTo>
                  <a:pt x="564" y="117"/>
                </a:lnTo>
                <a:lnTo>
                  <a:pt x="562" y="121"/>
                </a:lnTo>
                <a:lnTo>
                  <a:pt x="559" y="124"/>
                </a:lnTo>
                <a:lnTo>
                  <a:pt x="556" y="127"/>
                </a:lnTo>
                <a:lnTo>
                  <a:pt x="554" y="131"/>
                </a:lnTo>
                <a:lnTo>
                  <a:pt x="551" y="135"/>
                </a:lnTo>
                <a:lnTo>
                  <a:pt x="547" y="139"/>
                </a:lnTo>
                <a:lnTo>
                  <a:pt x="544" y="142"/>
                </a:lnTo>
                <a:lnTo>
                  <a:pt x="542" y="145"/>
                </a:lnTo>
                <a:lnTo>
                  <a:pt x="539" y="148"/>
                </a:lnTo>
                <a:lnTo>
                  <a:pt x="536" y="152"/>
                </a:lnTo>
                <a:lnTo>
                  <a:pt x="533" y="155"/>
                </a:lnTo>
                <a:lnTo>
                  <a:pt x="528" y="161"/>
                </a:lnTo>
                <a:lnTo>
                  <a:pt x="525" y="165"/>
                </a:lnTo>
                <a:lnTo>
                  <a:pt x="522" y="168"/>
                </a:lnTo>
                <a:lnTo>
                  <a:pt x="517" y="174"/>
                </a:lnTo>
                <a:lnTo>
                  <a:pt x="510" y="180"/>
                </a:lnTo>
                <a:lnTo>
                  <a:pt x="504" y="186"/>
                </a:lnTo>
                <a:lnTo>
                  <a:pt x="499" y="191"/>
                </a:lnTo>
                <a:lnTo>
                  <a:pt x="493" y="197"/>
                </a:lnTo>
                <a:lnTo>
                  <a:pt x="488" y="202"/>
                </a:lnTo>
                <a:lnTo>
                  <a:pt x="481" y="206"/>
                </a:lnTo>
                <a:lnTo>
                  <a:pt x="476" y="210"/>
                </a:lnTo>
                <a:lnTo>
                  <a:pt x="471" y="214"/>
                </a:lnTo>
                <a:lnTo>
                  <a:pt x="466" y="217"/>
                </a:lnTo>
                <a:lnTo>
                  <a:pt x="458" y="222"/>
                </a:lnTo>
                <a:lnTo>
                  <a:pt x="450" y="226"/>
                </a:lnTo>
                <a:lnTo>
                  <a:pt x="442" y="232"/>
                </a:lnTo>
                <a:lnTo>
                  <a:pt x="434" y="235"/>
                </a:lnTo>
                <a:lnTo>
                  <a:pt x="426" y="239"/>
                </a:lnTo>
                <a:lnTo>
                  <a:pt x="417" y="242"/>
                </a:lnTo>
                <a:lnTo>
                  <a:pt x="409" y="245"/>
                </a:lnTo>
                <a:lnTo>
                  <a:pt x="401" y="248"/>
                </a:lnTo>
                <a:lnTo>
                  <a:pt x="383" y="252"/>
                </a:lnTo>
                <a:lnTo>
                  <a:pt x="366" y="255"/>
                </a:lnTo>
                <a:lnTo>
                  <a:pt x="331" y="260"/>
                </a:lnTo>
                <a:lnTo>
                  <a:pt x="294" y="259"/>
                </a:lnTo>
                <a:lnTo>
                  <a:pt x="259" y="254"/>
                </a:lnTo>
                <a:lnTo>
                  <a:pt x="242" y="250"/>
                </a:lnTo>
                <a:lnTo>
                  <a:pt x="224" y="245"/>
                </a:lnTo>
                <a:lnTo>
                  <a:pt x="207" y="240"/>
                </a:lnTo>
                <a:lnTo>
                  <a:pt x="190" y="233"/>
                </a:lnTo>
                <a:lnTo>
                  <a:pt x="181" y="230"/>
                </a:lnTo>
                <a:lnTo>
                  <a:pt x="174" y="225"/>
                </a:lnTo>
                <a:lnTo>
                  <a:pt x="165" y="221"/>
                </a:lnTo>
                <a:lnTo>
                  <a:pt x="157" y="217"/>
                </a:lnTo>
                <a:lnTo>
                  <a:pt x="149" y="212"/>
                </a:lnTo>
                <a:lnTo>
                  <a:pt x="140" y="208"/>
                </a:lnTo>
                <a:lnTo>
                  <a:pt x="133" y="203"/>
                </a:lnTo>
                <a:lnTo>
                  <a:pt x="126" y="198"/>
                </a:lnTo>
                <a:lnTo>
                  <a:pt x="118" y="192"/>
                </a:lnTo>
                <a:lnTo>
                  <a:pt x="111" y="186"/>
                </a:lnTo>
                <a:lnTo>
                  <a:pt x="103" y="181"/>
                </a:lnTo>
                <a:lnTo>
                  <a:pt x="97" y="175"/>
                </a:lnTo>
                <a:lnTo>
                  <a:pt x="90" y="169"/>
                </a:lnTo>
                <a:lnTo>
                  <a:pt x="84" y="162"/>
                </a:lnTo>
                <a:lnTo>
                  <a:pt x="80" y="159"/>
                </a:lnTo>
                <a:lnTo>
                  <a:pt x="76" y="155"/>
                </a:lnTo>
                <a:lnTo>
                  <a:pt x="73" y="152"/>
                </a:lnTo>
                <a:lnTo>
                  <a:pt x="70" y="149"/>
                </a:lnTo>
                <a:lnTo>
                  <a:pt x="67" y="146"/>
                </a:lnTo>
                <a:lnTo>
                  <a:pt x="64" y="142"/>
                </a:lnTo>
                <a:lnTo>
                  <a:pt x="61" y="139"/>
                </a:lnTo>
                <a:lnTo>
                  <a:pt x="58" y="136"/>
                </a:lnTo>
                <a:lnTo>
                  <a:pt x="56" y="131"/>
                </a:lnTo>
                <a:lnTo>
                  <a:pt x="53" y="128"/>
                </a:lnTo>
                <a:lnTo>
                  <a:pt x="50" y="124"/>
                </a:lnTo>
                <a:lnTo>
                  <a:pt x="48" y="121"/>
                </a:lnTo>
                <a:lnTo>
                  <a:pt x="44" y="117"/>
                </a:lnTo>
                <a:lnTo>
                  <a:pt x="41" y="113"/>
                </a:lnTo>
                <a:lnTo>
                  <a:pt x="39" y="110"/>
                </a:lnTo>
                <a:lnTo>
                  <a:pt x="36" y="106"/>
                </a:lnTo>
                <a:lnTo>
                  <a:pt x="34" y="102"/>
                </a:lnTo>
                <a:lnTo>
                  <a:pt x="32" y="97"/>
                </a:lnTo>
                <a:lnTo>
                  <a:pt x="29" y="93"/>
                </a:lnTo>
                <a:lnTo>
                  <a:pt x="27" y="89"/>
                </a:lnTo>
                <a:lnTo>
                  <a:pt x="25" y="85"/>
                </a:lnTo>
                <a:lnTo>
                  <a:pt x="23" y="81"/>
                </a:lnTo>
                <a:lnTo>
                  <a:pt x="21" y="77"/>
                </a:lnTo>
                <a:lnTo>
                  <a:pt x="19" y="73"/>
                </a:lnTo>
                <a:lnTo>
                  <a:pt x="17" y="68"/>
                </a:lnTo>
                <a:lnTo>
                  <a:pt x="14" y="64"/>
                </a:lnTo>
                <a:lnTo>
                  <a:pt x="12" y="60"/>
                </a:lnTo>
                <a:lnTo>
                  <a:pt x="11" y="56"/>
                </a:lnTo>
                <a:lnTo>
                  <a:pt x="9" y="52"/>
                </a:lnTo>
                <a:lnTo>
                  <a:pt x="7" y="47"/>
                </a:lnTo>
                <a:lnTo>
                  <a:pt x="6" y="43"/>
                </a:lnTo>
                <a:lnTo>
                  <a:pt x="5" y="39"/>
                </a:lnTo>
                <a:lnTo>
                  <a:pt x="3" y="33"/>
                </a:lnTo>
                <a:lnTo>
                  <a:pt x="2" y="29"/>
                </a:lnTo>
                <a:lnTo>
                  <a:pt x="1" y="24"/>
                </a:lnTo>
                <a:lnTo>
                  <a:pt x="0" y="20"/>
                </a:lnTo>
                <a:lnTo>
                  <a:pt x="0" y="10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85" name="Freeform 274">
            <a:extLst>
              <a:ext uri="{FF2B5EF4-FFF2-40B4-BE49-F238E27FC236}">
                <a16:creationId xmlns:a16="http://schemas.microsoft.com/office/drawing/2014/main" id="{80D28D5E-B6AC-4F4E-82B8-540927CEE527}"/>
              </a:ext>
            </a:extLst>
          </p:cNvPr>
          <p:cNvSpPr>
            <a:spLocks/>
          </p:cNvSpPr>
          <p:nvPr/>
        </p:nvSpPr>
        <p:spPr bwMode="auto">
          <a:xfrm>
            <a:off x="3048001" y="3057526"/>
            <a:ext cx="538163" cy="117475"/>
          </a:xfrm>
          <a:custGeom>
            <a:avLst/>
            <a:gdLst>
              <a:gd name="T0" fmla="*/ 2147483646 w 1357"/>
              <a:gd name="T1" fmla="*/ 2147483646 h 296"/>
              <a:gd name="T2" fmla="*/ 2147483646 w 1357"/>
              <a:gd name="T3" fmla="*/ 2147483646 h 296"/>
              <a:gd name="T4" fmla="*/ 2147483646 w 1357"/>
              <a:gd name="T5" fmla="*/ 2147483646 h 296"/>
              <a:gd name="T6" fmla="*/ 2147483646 w 1357"/>
              <a:gd name="T7" fmla="*/ 2147483646 h 296"/>
              <a:gd name="T8" fmla="*/ 2147483646 w 1357"/>
              <a:gd name="T9" fmla="*/ 2147483646 h 296"/>
              <a:gd name="T10" fmla="*/ 2147483646 w 1357"/>
              <a:gd name="T11" fmla="*/ 2147483646 h 296"/>
              <a:gd name="T12" fmla="*/ 2147483646 w 1357"/>
              <a:gd name="T13" fmla="*/ 2147483646 h 296"/>
              <a:gd name="T14" fmla="*/ 2147483646 w 1357"/>
              <a:gd name="T15" fmla="*/ 2147483646 h 296"/>
              <a:gd name="T16" fmla="*/ 2147483646 w 1357"/>
              <a:gd name="T17" fmla="*/ 2147483646 h 296"/>
              <a:gd name="T18" fmla="*/ 2147483646 w 1357"/>
              <a:gd name="T19" fmla="*/ 2147483646 h 296"/>
              <a:gd name="T20" fmla="*/ 2147483646 w 1357"/>
              <a:gd name="T21" fmla="*/ 2147483646 h 296"/>
              <a:gd name="T22" fmla="*/ 2147483646 w 1357"/>
              <a:gd name="T23" fmla="*/ 2147483646 h 296"/>
              <a:gd name="T24" fmla="*/ 2147483646 w 1357"/>
              <a:gd name="T25" fmla="*/ 2147483646 h 296"/>
              <a:gd name="T26" fmla="*/ 2147483646 w 1357"/>
              <a:gd name="T27" fmla="*/ 2147483646 h 296"/>
              <a:gd name="T28" fmla="*/ 2147483646 w 1357"/>
              <a:gd name="T29" fmla="*/ 2147483646 h 296"/>
              <a:gd name="T30" fmla="*/ 2147483646 w 1357"/>
              <a:gd name="T31" fmla="*/ 2147483646 h 296"/>
              <a:gd name="T32" fmla="*/ 2147483646 w 1357"/>
              <a:gd name="T33" fmla="*/ 2147483646 h 296"/>
              <a:gd name="T34" fmla="*/ 2147483646 w 1357"/>
              <a:gd name="T35" fmla="*/ 2147483646 h 296"/>
              <a:gd name="T36" fmla="*/ 2147483646 w 1357"/>
              <a:gd name="T37" fmla="*/ 2147483646 h 296"/>
              <a:gd name="T38" fmla="*/ 2147483646 w 1357"/>
              <a:gd name="T39" fmla="*/ 2147483646 h 296"/>
              <a:gd name="T40" fmla="*/ 2147483646 w 1357"/>
              <a:gd name="T41" fmla="*/ 2147483646 h 296"/>
              <a:gd name="T42" fmla="*/ 2147483646 w 1357"/>
              <a:gd name="T43" fmla="*/ 2147483646 h 296"/>
              <a:gd name="T44" fmla="*/ 2147483646 w 1357"/>
              <a:gd name="T45" fmla="*/ 2147483646 h 296"/>
              <a:gd name="T46" fmla="*/ 2147483646 w 1357"/>
              <a:gd name="T47" fmla="*/ 2147483646 h 296"/>
              <a:gd name="T48" fmla="*/ 2147483646 w 1357"/>
              <a:gd name="T49" fmla="*/ 2147483646 h 296"/>
              <a:gd name="T50" fmla="*/ 2147483646 w 1357"/>
              <a:gd name="T51" fmla="*/ 2147483646 h 296"/>
              <a:gd name="T52" fmla="*/ 2147483646 w 1357"/>
              <a:gd name="T53" fmla="*/ 2147483646 h 296"/>
              <a:gd name="T54" fmla="*/ 2147483646 w 1357"/>
              <a:gd name="T55" fmla="*/ 2147483646 h 296"/>
              <a:gd name="T56" fmla="*/ 2147483646 w 1357"/>
              <a:gd name="T57" fmla="*/ 2147483646 h 296"/>
              <a:gd name="T58" fmla="*/ 2147483646 w 1357"/>
              <a:gd name="T59" fmla="*/ 2147483646 h 296"/>
              <a:gd name="T60" fmla="*/ 2147483646 w 1357"/>
              <a:gd name="T61" fmla="*/ 2147483646 h 296"/>
              <a:gd name="T62" fmla="*/ 2147483646 w 1357"/>
              <a:gd name="T63" fmla="*/ 2147483646 h 296"/>
              <a:gd name="T64" fmla="*/ 2147483646 w 1357"/>
              <a:gd name="T65" fmla="*/ 2147483646 h 296"/>
              <a:gd name="T66" fmla="*/ 2147483646 w 1357"/>
              <a:gd name="T67" fmla="*/ 2147483646 h 296"/>
              <a:gd name="T68" fmla="*/ 2147483646 w 1357"/>
              <a:gd name="T69" fmla="*/ 2147483646 h 296"/>
              <a:gd name="T70" fmla="*/ 2147483646 w 1357"/>
              <a:gd name="T71" fmla="*/ 2147483646 h 296"/>
              <a:gd name="T72" fmla="*/ 2147483646 w 1357"/>
              <a:gd name="T73" fmla="*/ 2147483646 h 296"/>
              <a:gd name="T74" fmla="*/ 2147483646 w 1357"/>
              <a:gd name="T75" fmla="*/ 2147483646 h 296"/>
              <a:gd name="T76" fmla="*/ 2147483646 w 1357"/>
              <a:gd name="T77" fmla="*/ 2147483646 h 296"/>
              <a:gd name="T78" fmla="*/ 2147483646 w 1357"/>
              <a:gd name="T79" fmla="*/ 2147483646 h 296"/>
              <a:gd name="T80" fmla="*/ 2147483646 w 1357"/>
              <a:gd name="T81" fmla="*/ 2147483646 h 296"/>
              <a:gd name="T82" fmla="*/ 2147483646 w 1357"/>
              <a:gd name="T83" fmla="*/ 2147483646 h 296"/>
              <a:gd name="T84" fmla="*/ 2147483646 w 1357"/>
              <a:gd name="T85" fmla="*/ 2147483646 h 296"/>
              <a:gd name="T86" fmla="*/ 2147483646 w 1357"/>
              <a:gd name="T87" fmla="*/ 2147483646 h 296"/>
              <a:gd name="T88" fmla="*/ 2147483646 w 1357"/>
              <a:gd name="T89" fmla="*/ 2147483646 h 296"/>
              <a:gd name="T90" fmla="*/ 2147483646 w 1357"/>
              <a:gd name="T91" fmla="*/ 2147483646 h 296"/>
              <a:gd name="T92" fmla="*/ 2147483646 w 1357"/>
              <a:gd name="T93" fmla="*/ 2147483646 h 296"/>
              <a:gd name="T94" fmla="*/ 2147483646 w 1357"/>
              <a:gd name="T95" fmla="*/ 2147483646 h 296"/>
              <a:gd name="T96" fmla="*/ 2147483646 w 1357"/>
              <a:gd name="T97" fmla="*/ 2147483646 h 296"/>
              <a:gd name="T98" fmla="*/ 2147483646 w 1357"/>
              <a:gd name="T99" fmla="*/ 2147483646 h 296"/>
              <a:gd name="T100" fmla="*/ 2147483646 w 1357"/>
              <a:gd name="T101" fmla="*/ 2147483646 h 296"/>
              <a:gd name="T102" fmla="*/ 2147483646 w 1357"/>
              <a:gd name="T103" fmla="*/ 2147483646 h 296"/>
              <a:gd name="T104" fmla="*/ 2147483646 w 1357"/>
              <a:gd name="T105" fmla="*/ 2147483646 h 296"/>
              <a:gd name="T106" fmla="*/ 2147483646 w 1357"/>
              <a:gd name="T107" fmla="*/ 2147483646 h 296"/>
              <a:gd name="T108" fmla="*/ 2147483646 w 1357"/>
              <a:gd name="T109" fmla="*/ 2147483646 h 296"/>
              <a:gd name="T110" fmla="*/ 2147483646 w 1357"/>
              <a:gd name="T111" fmla="*/ 2147483646 h 296"/>
              <a:gd name="T112" fmla="*/ 2147483646 w 1357"/>
              <a:gd name="T113" fmla="*/ 2147483646 h 296"/>
              <a:gd name="T114" fmla="*/ 2147483646 w 1357"/>
              <a:gd name="T115" fmla="*/ 2147483646 h 296"/>
              <a:gd name="T116" fmla="*/ 2147483646 w 1357"/>
              <a:gd name="T117" fmla="*/ 2147483646 h 296"/>
              <a:gd name="T118" fmla="*/ 2147483646 w 1357"/>
              <a:gd name="T119" fmla="*/ 2147483646 h 296"/>
              <a:gd name="T120" fmla="*/ 2147483646 w 1357"/>
              <a:gd name="T121" fmla="*/ 2147483646 h 296"/>
              <a:gd name="T122" fmla="*/ 2147483646 w 1357"/>
              <a:gd name="T123" fmla="*/ 2147483646 h 29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357"/>
              <a:gd name="T187" fmla="*/ 0 h 296"/>
              <a:gd name="T188" fmla="*/ 1357 w 1357"/>
              <a:gd name="T189" fmla="*/ 296 h 29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357" h="296">
                <a:moveTo>
                  <a:pt x="0" y="100"/>
                </a:moveTo>
                <a:lnTo>
                  <a:pt x="1" y="104"/>
                </a:lnTo>
                <a:lnTo>
                  <a:pt x="3" y="108"/>
                </a:lnTo>
                <a:lnTo>
                  <a:pt x="5" y="112"/>
                </a:lnTo>
                <a:lnTo>
                  <a:pt x="7" y="115"/>
                </a:lnTo>
                <a:lnTo>
                  <a:pt x="10" y="120"/>
                </a:lnTo>
                <a:lnTo>
                  <a:pt x="12" y="124"/>
                </a:lnTo>
                <a:lnTo>
                  <a:pt x="14" y="128"/>
                </a:lnTo>
                <a:lnTo>
                  <a:pt x="17" y="131"/>
                </a:lnTo>
                <a:lnTo>
                  <a:pt x="19" y="135"/>
                </a:lnTo>
                <a:lnTo>
                  <a:pt x="22" y="138"/>
                </a:lnTo>
                <a:lnTo>
                  <a:pt x="26" y="146"/>
                </a:lnTo>
                <a:lnTo>
                  <a:pt x="29" y="149"/>
                </a:lnTo>
                <a:lnTo>
                  <a:pt x="31" y="154"/>
                </a:lnTo>
                <a:lnTo>
                  <a:pt x="34" y="157"/>
                </a:lnTo>
                <a:lnTo>
                  <a:pt x="36" y="160"/>
                </a:lnTo>
                <a:lnTo>
                  <a:pt x="42" y="167"/>
                </a:lnTo>
                <a:lnTo>
                  <a:pt x="44" y="170"/>
                </a:lnTo>
                <a:lnTo>
                  <a:pt x="48" y="173"/>
                </a:lnTo>
                <a:lnTo>
                  <a:pt x="50" y="176"/>
                </a:lnTo>
                <a:lnTo>
                  <a:pt x="53" y="180"/>
                </a:lnTo>
                <a:lnTo>
                  <a:pt x="56" y="184"/>
                </a:lnTo>
                <a:lnTo>
                  <a:pt x="59" y="187"/>
                </a:lnTo>
                <a:lnTo>
                  <a:pt x="65" y="193"/>
                </a:lnTo>
                <a:lnTo>
                  <a:pt x="71" y="198"/>
                </a:lnTo>
                <a:lnTo>
                  <a:pt x="77" y="204"/>
                </a:lnTo>
                <a:lnTo>
                  <a:pt x="84" y="209"/>
                </a:lnTo>
                <a:lnTo>
                  <a:pt x="90" y="216"/>
                </a:lnTo>
                <a:lnTo>
                  <a:pt x="96" y="221"/>
                </a:lnTo>
                <a:lnTo>
                  <a:pt x="103" y="226"/>
                </a:lnTo>
                <a:lnTo>
                  <a:pt x="109" y="231"/>
                </a:lnTo>
                <a:lnTo>
                  <a:pt x="117" y="236"/>
                </a:lnTo>
                <a:lnTo>
                  <a:pt x="124" y="240"/>
                </a:lnTo>
                <a:lnTo>
                  <a:pt x="131" y="245"/>
                </a:lnTo>
                <a:lnTo>
                  <a:pt x="138" y="250"/>
                </a:lnTo>
                <a:lnTo>
                  <a:pt x="146" y="254"/>
                </a:lnTo>
                <a:lnTo>
                  <a:pt x="153" y="257"/>
                </a:lnTo>
                <a:lnTo>
                  <a:pt x="160" y="261"/>
                </a:lnTo>
                <a:lnTo>
                  <a:pt x="168" y="264"/>
                </a:lnTo>
                <a:lnTo>
                  <a:pt x="176" y="268"/>
                </a:lnTo>
                <a:lnTo>
                  <a:pt x="184" y="271"/>
                </a:lnTo>
                <a:lnTo>
                  <a:pt x="199" y="277"/>
                </a:lnTo>
                <a:lnTo>
                  <a:pt x="215" y="282"/>
                </a:lnTo>
                <a:lnTo>
                  <a:pt x="231" y="286"/>
                </a:lnTo>
                <a:lnTo>
                  <a:pt x="248" y="290"/>
                </a:lnTo>
                <a:lnTo>
                  <a:pt x="264" y="293"/>
                </a:lnTo>
                <a:lnTo>
                  <a:pt x="298" y="296"/>
                </a:lnTo>
                <a:lnTo>
                  <a:pt x="332" y="296"/>
                </a:lnTo>
                <a:lnTo>
                  <a:pt x="366" y="292"/>
                </a:lnTo>
                <a:lnTo>
                  <a:pt x="400" y="286"/>
                </a:lnTo>
                <a:lnTo>
                  <a:pt x="416" y="281"/>
                </a:lnTo>
                <a:lnTo>
                  <a:pt x="433" y="274"/>
                </a:lnTo>
                <a:lnTo>
                  <a:pt x="449" y="268"/>
                </a:lnTo>
                <a:lnTo>
                  <a:pt x="458" y="265"/>
                </a:lnTo>
                <a:lnTo>
                  <a:pt x="466" y="261"/>
                </a:lnTo>
                <a:lnTo>
                  <a:pt x="477" y="255"/>
                </a:lnTo>
                <a:lnTo>
                  <a:pt x="482" y="252"/>
                </a:lnTo>
                <a:lnTo>
                  <a:pt x="489" y="248"/>
                </a:lnTo>
                <a:lnTo>
                  <a:pt x="494" y="245"/>
                </a:lnTo>
                <a:lnTo>
                  <a:pt x="500" y="240"/>
                </a:lnTo>
                <a:lnTo>
                  <a:pt x="506" y="236"/>
                </a:lnTo>
                <a:lnTo>
                  <a:pt x="512" y="232"/>
                </a:lnTo>
                <a:lnTo>
                  <a:pt x="518" y="228"/>
                </a:lnTo>
                <a:lnTo>
                  <a:pt x="524" y="223"/>
                </a:lnTo>
                <a:lnTo>
                  <a:pt x="530" y="218"/>
                </a:lnTo>
                <a:lnTo>
                  <a:pt x="535" y="214"/>
                </a:lnTo>
                <a:lnTo>
                  <a:pt x="541" y="208"/>
                </a:lnTo>
                <a:lnTo>
                  <a:pt x="546" y="203"/>
                </a:lnTo>
                <a:lnTo>
                  <a:pt x="552" y="197"/>
                </a:lnTo>
                <a:lnTo>
                  <a:pt x="558" y="192"/>
                </a:lnTo>
                <a:lnTo>
                  <a:pt x="563" y="187"/>
                </a:lnTo>
                <a:lnTo>
                  <a:pt x="568" y="180"/>
                </a:lnTo>
                <a:lnTo>
                  <a:pt x="573" y="175"/>
                </a:lnTo>
                <a:lnTo>
                  <a:pt x="578" y="169"/>
                </a:lnTo>
                <a:lnTo>
                  <a:pt x="584" y="164"/>
                </a:lnTo>
                <a:lnTo>
                  <a:pt x="589" y="158"/>
                </a:lnTo>
                <a:lnTo>
                  <a:pt x="593" y="152"/>
                </a:lnTo>
                <a:lnTo>
                  <a:pt x="598" y="146"/>
                </a:lnTo>
                <a:lnTo>
                  <a:pt x="602" y="140"/>
                </a:lnTo>
                <a:lnTo>
                  <a:pt x="606" y="135"/>
                </a:lnTo>
                <a:lnTo>
                  <a:pt x="611" y="129"/>
                </a:lnTo>
                <a:lnTo>
                  <a:pt x="614" y="123"/>
                </a:lnTo>
                <a:lnTo>
                  <a:pt x="618" y="117"/>
                </a:lnTo>
                <a:lnTo>
                  <a:pt x="621" y="111"/>
                </a:lnTo>
                <a:lnTo>
                  <a:pt x="624" y="106"/>
                </a:lnTo>
                <a:lnTo>
                  <a:pt x="627" y="100"/>
                </a:lnTo>
                <a:lnTo>
                  <a:pt x="631" y="105"/>
                </a:lnTo>
                <a:lnTo>
                  <a:pt x="636" y="110"/>
                </a:lnTo>
                <a:lnTo>
                  <a:pt x="640" y="115"/>
                </a:lnTo>
                <a:lnTo>
                  <a:pt x="646" y="121"/>
                </a:lnTo>
                <a:lnTo>
                  <a:pt x="651" y="126"/>
                </a:lnTo>
                <a:lnTo>
                  <a:pt x="656" y="130"/>
                </a:lnTo>
                <a:lnTo>
                  <a:pt x="661" y="135"/>
                </a:lnTo>
                <a:lnTo>
                  <a:pt x="665" y="139"/>
                </a:lnTo>
                <a:lnTo>
                  <a:pt x="671" y="143"/>
                </a:lnTo>
                <a:lnTo>
                  <a:pt x="677" y="147"/>
                </a:lnTo>
                <a:lnTo>
                  <a:pt x="682" y="152"/>
                </a:lnTo>
                <a:lnTo>
                  <a:pt x="687" y="156"/>
                </a:lnTo>
                <a:lnTo>
                  <a:pt x="693" y="159"/>
                </a:lnTo>
                <a:lnTo>
                  <a:pt x="698" y="163"/>
                </a:lnTo>
                <a:lnTo>
                  <a:pt x="705" y="166"/>
                </a:lnTo>
                <a:lnTo>
                  <a:pt x="711" y="169"/>
                </a:lnTo>
                <a:lnTo>
                  <a:pt x="716" y="172"/>
                </a:lnTo>
                <a:lnTo>
                  <a:pt x="722" y="175"/>
                </a:lnTo>
                <a:lnTo>
                  <a:pt x="733" y="180"/>
                </a:lnTo>
                <a:lnTo>
                  <a:pt x="746" y="186"/>
                </a:lnTo>
                <a:lnTo>
                  <a:pt x="758" y="190"/>
                </a:lnTo>
                <a:lnTo>
                  <a:pt x="771" y="194"/>
                </a:lnTo>
                <a:lnTo>
                  <a:pt x="783" y="197"/>
                </a:lnTo>
                <a:lnTo>
                  <a:pt x="809" y="202"/>
                </a:lnTo>
                <a:lnTo>
                  <a:pt x="835" y="204"/>
                </a:lnTo>
                <a:lnTo>
                  <a:pt x="859" y="204"/>
                </a:lnTo>
                <a:lnTo>
                  <a:pt x="911" y="196"/>
                </a:lnTo>
                <a:lnTo>
                  <a:pt x="924" y="193"/>
                </a:lnTo>
                <a:lnTo>
                  <a:pt x="936" y="189"/>
                </a:lnTo>
                <a:lnTo>
                  <a:pt x="948" y="184"/>
                </a:lnTo>
                <a:lnTo>
                  <a:pt x="960" y="178"/>
                </a:lnTo>
                <a:lnTo>
                  <a:pt x="972" y="172"/>
                </a:lnTo>
                <a:lnTo>
                  <a:pt x="983" y="166"/>
                </a:lnTo>
                <a:lnTo>
                  <a:pt x="989" y="162"/>
                </a:lnTo>
                <a:lnTo>
                  <a:pt x="995" y="158"/>
                </a:lnTo>
                <a:lnTo>
                  <a:pt x="1000" y="155"/>
                </a:lnTo>
                <a:lnTo>
                  <a:pt x="1006" y="151"/>
                </a:lnTo>
                <a:lnTo>
                  <a:pt x="1011" y="145"/>
                </a:lnTo>
                <a:lnTo>
                  <a:pt x="1019" y="139"/>
                </a:lnTo>
                <a:lnTo>
                  <a:pt x="1026" y="133"/>
                </a:lnTo>
                <a:lnTo>
                  <a:pt x="1032" y="127"/>
                </a:lnTo>
                <a:lnTo>
                  <a:pt x="1035" y="123"/>
                </a:lnTo>
                <a:lnTo>
                  <a:pt x="1039" y="120"/>
                </a:lnTo>
                <a:lnTo>
                  <a:pt x="1042" y="116"/>
                </a:lnTo>
                <a:lnTo>
                  <a:pt x="1045" y="112"/>
                </a:lnTo>
                <a:lnTo>
                  <a:pt x="1049" y="109"/>
                </a:lnTo>
                <a:lnTo>
                  <a:pt x="1051" y="106"/>
                </a:lnTo>
                <a:lnTo>
                  <a:pt x="1056" y="100"/>
                </a:lnTo>
                <a:lnTo>
                  <a:pt x="1062" y="95"/>
                </a:lnTo>
                <a:lnTo>
                  <a:pt x="1068" y="89"/>
                </a:lnTo>
                <a:lnTo>
                  <a:pt x="1074" y="83"/>
                </a:lnTo>
                <a:lnTo>
                  <a:pt x="1083" y="78"/>
                </a:lnTo>
                <a:lnTo>
                  <a:pt x="1090" y="73"/>
                </a:lnTo>
                <a:lnTo>
                  <a:pt x="1097" y="68"/>
                </a:lnTo>
                <a:lnTo>
                  <a:pt x="1105" y="64"/>
                </a:lnTo>
                <a:lnTo>
                  <a:pt x="1112" y="60"/>
                </a:lnTo>
                <a:lnTo>
                  <a:pt x="1121" y="57"/>
                </a:lnTo>
                <a:lnTo>
                  <a:pt x="1129" y="53"/>
                </a:lnTo>
                <a:lnTo>
                  <a:pt x="1148" y="48"/>
                </a:lnTo>
                <a:lnTo>
                  <a:pt x="1165" y="45"/>
                </a:lnTo>
                <a:lnTo>
                  <a:pt x="1184" y="44"/>
                </a:lnTo>
                <a:lnTo>
                  <a:pt x="1220" y="46"/>
                </a:lnTo>
                <a:lnTo>
                  <a:pt x="1254" y="54"/>
                </a:lnTo>
                <a:lnTo>
                  <a:pt x="1271" y="61"/>
                </a:lnTo>
                <a:lnTo>
                  <a:pt x="1279" y="65"/>
                </a:lnTo>
                <a:lnTo>
                  <a:pt x="1286" y="68"/>
                </a:lnTo>
                <a:lnTo>
                  <a:pt x="1294" y="72"/>
                </a:lnTo>
                <a:lnTo>
                  <a:pt x="1302" y="76"/>
                </a:lnTo>
                <a:lnTo>
                  <a:pt x="1309" y="81"/>
                </a:lnTo>
                <a:lnTo>
                  <a:pt x="1315" y="85"/>
                </a:lnTo>
                <a:lnTo>
                  <a:pt x="1322" y="91"/>
                </a:lnTo>
                <a:lnTo>
                  <a:pt x="1327" y="96"/>
                </a:lnTo>
                <a:lnTo>
                  <a:pt x="1334" y="101"/>
                </a:lnTo>
                <a:lnTo>
                  <a:pt x="1340" y="106"/>
                </a:lnTo>
                <a:lnTo>
                  <a:pt x="1345" y="111"/>
                </a:lnTo>
                <a:lnTo>
                  <a:pt x="1349" y="117"/>
                </a:lnTo>
                <a:lnTo>
                  <a:pt x="1354" y="123"/>
                </a:lnTo>
                <a:lnTo>
                  <a:pt x="1357" y="129"/>
                </a:lnTo>
                <a:lnTo>
                  <a:pt x="1357" y="78"/>
                </a:lnTo>
                <a:lnTo>
                  <a:pt x="1353" y="73"/>
                </a:lnTo>
                <a:lnTo>
                  <a:pt x="1348" y="68"/>
                </a:lnTo>
                <a:lnTo>
                  <a:pt x="1342" y="63"/>
                </a:lnTo>
                <a:lnTo>
                  <a:pt x="1337" y="59"/>
                </a:lnTo>
                <a:lnTo>
                  <a:pt x="1331" y="53"/>
                </a:lnTo>
                <a:lnTo>
                  <a:pt x="1324" y="48"/>
                </a:lnTo>
                <a:lnTo>
                  <a:pt x="1318" y="44"/>
                </a:lnTo>
                <a:lnTo>
                  <a:pt x="1311" y="39"/>
                </a:lnTo>
                <a:lnTo>
                  <a:pt x="1305" y="35"/>
                </a:lnTo>
                <a:lnTo>
                  <a:pt x="1297" y="31"/>
                </a:lnTo>
                <a:lnTo>
                  <a:pt x="1290" y="27"/>
                </a:lnTo>
                <a:lnTo>
                  <a:pt x="1282" y="24"/>
                </a:lnTo>
                <a:lnTo>
                  <a:pt x="1275" y="19"/>
                </a:lnTo>
                <a:lnTo>
                  <a:pt x="1266" y="16"/>
                </a:lnTo>
                <a:lnTo>
                  <a:pt x="1259" y="13"/>
                </a:lnTo>
                <a:lnTo>
                  <a:pt x="1251" y="10"/>
                </a:lnTo>
                <a:lnTo>
                  <a:pt x="1234" y="6"/>
                </a:lnTo>
                <a:lnTo>
                  <a:pt x="1217" y="3"/>
                </a:lnTo>
                <a:lnTo>
                  <a:pt x="1182" y="0"/>
                </a:lnTo>
                <a:lnTo>
                  <a:pt x="1147" y="4"/>
                </a:lnTo>
                <a:lnTo>
                  <a:pt x="1129" y="9"/>
                </a:lnTo>
                <a:lnTo>
                  <a:pt x="1112" y="16"/>
                </a:lnTo>
                <a:lnTo>
                  <a:pt x="1105" y="19"/>
                </a:lnTo>
                <a:lnTo>
                  <a:pt x="1097" y="24"/>
                </a:lnTo>
                <a:lnTo>
                  <a:pt x="1090" y="29"/>
                </a:lnTo>
                <a:lnTo>
                  <a:pt x="1083" y="33"/>
                </a:lnTo>
                <a:lnTo>
                  <a:pt x="1074" y="39"/>
                </a:lnTo>
                <a:lnTo>
                  <a:pt x="1068" y="44"/>
                </a:lnTo>
                <a:lnTo>
                  <a:pt x="1062" y="49"/>
                </a:lnTo>
                <a:lnTo>
                  <a:pt x="1056" y="54"/>
                </a:lnTo>
                <a:lnTo>
                  <a:pt x="1054" y="58"/>
                </a:lnTo>
                <a:lnTo>
                  <a:pt x="1050" y="62"/>
                </a:lnTo>
                <a:lnTo>
                  <a:pt x="1046" y="66"/>
                </a:lnTo>
                <a:lnTo>
                  <a:pt x="1041" y="70"/>
                </a:lnTo>
                <a:lnTo>
                  <a:pt x="1036" y="75"/>
                </a:lnTo>
                <a:lnTo>
                  <a:pt x="1031" y="80"/>
                </a:lnTo>
                <a:lnTo>
                  <a:pt x="1026" y="84"/>
                </a:lnTo>
                <a:lnTo>
                  <a:pt x="1021" y="90"/>
                </a:lnTo>
                <a:lnTo>
                  <a:pt x="1014" y="95"/>
                </a:lnTo>
                <a:lnTo>
                  <a:pt x="1009" y="100"/>
                </a:lnTo>
                <a:lnTo>
                  <a:pt x="1003" y="104"/>
                </a:lnTo>
                <a:lnTo>
                  <a:pt x="998" y="108"/>
                </a:lnTo>
                <a:lnTo>
                  <a:pt x="994" y="112"/>
                </a:lnTo>
                <a:lnTo>
                  <a:pt x="989" y="116"/>
                </a:lnTo>
                <a:lnTo>
                  <a:pt x="981" y="122"/>
                </a:lnTo>
                <a:lnTo>
                  <a:pt x="976" y="126"/>
                </a:lnTo>
                <a:lnTo>
                  <a:pt x="971" y="130"/>
                </a:lnTo>
                <a:lnTo>
                  <a:pt x="965" y="134"/>
                </a:lnTo>
                <a:lnTo>
                  <a:pt x="960" y="137"/>
                </a:lnTo>
                <a:lnTo>
                  <a:pt x="953" y="141"/>
                </a:lnTo>
                <a:lnTo>
                  <a:pt x="948" y="144"/>
                </a:lnTo>
                <a:lnTo>
                  <a:pt x="942" y="147"/>
                </a:lnTo>
                <a:lnTo>
                  <a:pt x="936" y="151"/>
                </a:lnTo>
                <a:lnTo>
                  <a:pt x="925" y="156"/>
                </a:lnTo>
                <a:lnTo>
                  <a:pt x="912" y="161"/>
                </a:lnTo>
                <a:lnTo>
                  <a:pt x="900" y="165"/>
                </a:lnTo>
                <a:lnTo>
                  <a:pt x="888" y="169"/>
                </a:lnTo>
                <a:lnTo>
                  <a:pt x="876" y="172"/>
                </a:lnTo>
                <a:lnTo>
                  <a:pt x="864" y="174"/>
                </a:lnTo>
                <a:lnTo>
                  <a:pt x="839" y="176"/>
                </a:lnTo>
                <a:lnTo>
                  <a:pt x="789" y="172"/>
                </a:lnTo>
                <a:lnTo>
                  <a:pt x="765" y="165"/>
                </a:lnTo>
                <a:lnTo>
                  <a:pt x="754" y="161"/>
                </a:lnTo>
                <a:lnTo>
                  <a:pt x="742" y="155"/>
                </a:lnTo>
                <a:lnTo>
                  <a:pt x="731" y="148"/>
                </a:lnTo>
                <a:lnTo>
                  <a:pt x="725" y="145"/>
                </a:lnTo>
                <a:lnTo>
                  <a:pt x="720" y="141"/>
                </a:lnTo>
                <a:lnTo>
                  <a:pt x="714" y="137"/>
                </a:lnTo>
                <a:lnTo>
                  <a:pt x="709" y="133"/>
                </a:lnTo>
                <a:lnTo>
                  <a:pt x="703" y="129"/>
                </a:lnTo>
                <a:lnTo>
                  <a:pt x="698" y="125"/>
                </a:lnTo>
                <a:lnTo>
                  <a:pt x="693" y="120"/>
                </a:lnTo>
                <a:lnTo>
                  <a:pt x="688" y="114"/>
                </a:lnTo>
                <a:lnTo>
                  <a:pt x="683" y="109"/>
                </a:lnTo>
                <a:lnTo>
                  <a:pt x="678" y="104"/>
                </a:lnTo>
                <a:lnTo>
                  <a:pt x="674" y="98"/>
                </a:lnTo>
                <a:lnTo>
                  <a:pt x="668" y="92"/>
                </a:lnTo>
                <a:lnTo>
                  <a:pt x="664" y="85"/>
                </a:lnTo>
                <a:lnTo>
                  <a:pt x="659" y="79"/>
                </a:lnTo>
                <a:lnTo>
                  <a:pt x="655" y="73"/>
                </a:lnTo>
                <a:lnTo>
                  <a:pt x="653" y="69"/>
                </a:lnTo>
                <a:lnTo>
                  <a:pt x="651" y="66"/>
                </a:lnTo>
                <a:lnTo>
                  <a:pt x="647" y="59"/>
                </a:lnTo>
                <a:lnTo>
                  <a:pt x="645" y="56"/>
                </a:lnTo>
                <a:lnTo>
                  <a:pt x="643" y="51"/>
                </a:lnTo>
                <a:lnTo>
                  <a:pt x="640" y="47"/>
                </a:lnTo>
                <a:lnTo>
                  <a:pt x="638" y="44"/>
                </a:lnTo>
                <a:lnTo>
                  <a:pt x="636" y="40"/>
                </a:lnTo>
                <a:lnTo>
                  <a:pt x="634" y="36"/>
                </a:lnTo>
                <a:lnTo>
                  <a:pt x="632" y="32"/>
                </a:lnTo>
                <a:lnTo>
                  <a:pt x="630" y="28"/>
                </a:lnTo>
                <a:lnTo>
                  <a:pt x="628" y="24"/>
                </a:lnTo>
                <a:lnTo>
                  <a:pt x="627" y="19"/>
                </a:lnTo>
                <a:lnTo>
                  <a:pt x="624" y="25"/>
                </a:lnTo>
                <a:lnTo>
                  <a:pt x="621" y="31"/>
                </a:lnTo>
                <a:lnTo>
                  <a:pt x="618" y="37"/>
                </a:lnTo>
                <a:lnTo>
                  <a:pt x="616" y="40"/>
                </a:lnTo>
                <a:lnTo>
                  <a:pt x="614" y="43"/>
                </a:lnTo>
                <a:lnTo>
                  <a:pt x="612" y="46"/>
                </a:lnTo>
                <a:lnTo>
                  <a:pt x="609" y="50"/>
                </a:lnTo>
                <a:lnTo>
                  <a:pt x="607" y="53"/>
                </a:lnTo>
                <a:lnTo>
                  <a:pt x="605" y="57"/>
                </a:lnTo>
                <a:lnTo>
                  <a:pt x="603" y="60"/>
                </a:lnTo>
                <a:lnTo>
                  <a:pt x="601" y="64"/>
                </a:lnTo>
                <a:lnTo>
                  <a:pt x="599" y="67"/>
                </a:lnTo>
                <a:lnTo>
                  <a:pt x="597" y="70"/>
                </a:lnTo>
                <a:lnTo>
                  <a:pt x="595" y="74"/>
                </a:lnTo>
                <a:lnTo>
                  <a:pt x="592" y="77"/>
                </a:lnTo>
                <a:lnTo>
                  <a:pt x="590" y="80"/>
                </a:lnTo>
                <a:lnTo>
                  <a:pt x="588" y="84"/>
                </a:lnTo>
                <a:lnTo>
                  <a:pt x="583" y="92"/>
                </a:lnTo>
                <a:lnTo>
                  <a:pt x="581" y="95"/>
                </a:lnTo>
                <a:lnTo>
                  <a:pt x="577" y="99"/>
                </a:lnTo>
                <a:lnTo>
                  <a:pt x="575" y="102"/>
                </a:lnTo>
                <a:lnTo>
                  <a:pt x="572" y="106"/>
                </a:lnTo>
                <a:lnTo>
                  <a:pt x="570" y="109"/>
                </a:lnTo>
                <a:lnTo>
                  <a:pt x="567" y="113"/>
                </a:lnTo>
                <a:lnTo>
                  <a:pt x="564" y="116"/>
                </a:lnTo>
                <a:lnTo>
                  <a:pt x="562" y="120"/>
                </a:lnTo>
                <a:lnTo>
                  <a:pt x="559" y="124"/>
                </a:lnTo>
                <a:lnTo>
                  <a:pt x="556" y="127"/>
                </a:lnTo>
                <a:lnTo>
                  <a:pt x="554" y="131"/>
                </a:lnTo>
                <a:lnTo>
                  <a:pt x="551" y="134"/>
                </a:lnTo>
                <a:lnTo>
                  <a:pt x="547" y="137"/>
                </a:lnTo>
                <a:lnTo>
                  <a:pt x="544" y="141"/>
                </a:lnTo>
                <a:lnTo>
                  <a:pt x="542" y="144"/>
                </a:lnTo>
                <a:lnTo>
                  <a:pt x="539" y="147"/>
                </a:lnTo>
                <a:lnTo>
                  <a:pt x="536" y="152"/>
                </a:lnTo>
                <a:lnTo>
                  <a:pt x="533" y="155"/>
                </a:lnTo>
                <a:lnTo>
                  <a:pt x="531" y="158"/>
                </a:lnTo>
                <a:lnTo>
                  <a:pt x="528" y="161"/>
                </a:lnTo>
                <a:lnTo>
                  <a:pt x="525" y="164"/>
                </a:lnTo>
                <a:lnTo>
                  <a:pt x="522" y="167"/>
                </a:lnTo>
                <a:lnTo>
                  <a:pt x="517" y="173"/>
                </a:lnTo>
                <a:lnTo>
                  <a:pt x="510" y="179"/>
                </a:lnTo>
                <a:lnTo>
                  <a:pt x="504" y="185"/>
                </a:lnTo>
                <a:lnTo>
                  <a:pt x="499" y="191"/>
                </a:lnTo>
                <a:lnTo>
                  <a:pt x="493" y="196"/>
                </a:lnTo>
                <a:lnTo>
                  <a:pt x="488" y="201"/>
                </a:lnTo>
                <a:lnTo>
                  <a:pt x="481" y="205"/>
                </a:lnTo>
                <a:lnTo>
                  <a:pt x="476" y="209"/>
                </a:lnTo>
                <a:lnTo>
                  <a:pt x="471" y="214"/>
                </a:lnTo>
                <a:lnTo>
                  <a:pt x="466" y="217"/>
                </a:lnTo>
                <a:lnTo>
                  <a:pt x="458" y="222"/>
                </a:lnTo>
                <a:lnTo>
                  <a:pt x="450" y="227"/>
                </a:lnTo>
                <a:lnTo>
                  <a:pt x="442" y="231"/>
                </a:lnTo>
                <a:lnTo>
                  <a:pt x="434" y="234"/>
                </a:lnTo>
                <a:lnTo>
                  <a:pt x="426" y="238"/>
                </a:lnTo>
                <a:lnTo>
                  <a:pt x="417" y="241"/>
                </a:lnTo>
                <a:lnTo>
                  <a:pt x="409" y="245"/>
                </a:lnTo>
                <a:lnTo>
                  <a:pt x="401" y="248"/>
                </a:lnTo>
                <a:lnTo>
                  <a:pt x="383" y="252"/>
                </a:lnTo>
                <a:lnTo>
                  <a:pt x="366" y="255"/>
                </a:lnTo>
                <a:lnTo>
                  <a:pt x="331" y="259"/>
                </a:lnTo>
                <a:lnTo>
                  <a:pt x="294" y="258"/>
                </a:lnTo>
                <a:lnTo>
                  <a:pt x="259" y="254"/>
                </a:lnTo>
                <a:lnTo>
                  <a:pt x="242" y="250"/>
                </a:lnTo>
                <a:lnTo>
                  <a:pt x="224" y="245"/>
                </a:lnTo>
                <a:lnTo>
                  <a:pt x="207" y="238"/>
                </a:lnTo>
                <a:lnTo>
                  <a:pt x="190" y="232"/>
                </a:lnTo>
                <a:lnTo>
                  <a:pt x="181" y="228"/>
                </a:lnTo>
                <a:lnTo>
                  <a:pt x="174" y="225"/>
                </a:lnTo>
                <a:lnTo>
                  <a:pt x="165" y="221"/>
                </a:lnTo>
                <a:lnTo>
                  <a:pt x="157" y="216"/>
                </a:lnTo>
                <a:lnTo>
                  <a:pt x="149" y="211"/>
                </a:lnTo>
                <a:lnTo>
                  <a:pt x="140" y="207"/>
                </a:lnTo>
                <a:lnTo>
                  <a:pt x="133" y="202"/>
                </a:lnTo>
                <a:lnTo>
                  <a:pt x="126" y="197"/>
                </a:lnTo>
                <a:lnTo>
                  <a:pt x="118" y="191"/>
                </a:lnTo>
                <a:lnTo>
                  <a:pt x="111" y="186"/>
                </a:lnTo>
                <a:lnTo>
                  <a:pt x="103" y="180"/>
                </a:lnTo>
                <a:lnTo>
                  <a:pt x="97" y="174"/>
                </a:lnTo>
                <a:lnTo>
                  <a:pt x="90" y="168"/>
                </a:lnTo>
                <a:lnTo>
                  <a:pt x="84" y="162"/>
                </a:lnTo>
                <a:lnTo>
                  <a:pt x="80" y="159"/>
                </a:lnTo>
                <a:lnTo>
                  <a:pt x="76" y="155"/>
                </a:lnTo>
                <a:lnTo>
                  <a:pt x="73" y="152"/>
                </a:lnTo>
                <a:lnTo>
                  <a:pt x="70" y="148"/>
                </a:lnTo>
                <a:lnTo>
                  <a:pt x="67" y="145"/>
                </a:lnTo>
                <a:lnTo>
                  <a:pt x="64" y="141"/>
                </a:lnTo>
                <a:lnTo>
                  <a:pt x="58" y="135"/>
                </a:lnTo>
                <a:lnTo>
                  <a:pt x="56" y="131"/>
                </a:lnTo>
                <a:lnTo>
                  <a:pt x="53" y="127"/>
                </a:lnTo>
                <a:lnTo>
                  <a:pt x="50" y="124"/>
                </a:lnTo>
                <a:lnTo>
                  <a:pt x="48" y="120"/>
                </a:lnTo>
                <a:lnTo>
                  <a:pt x="44" y="116"/>
                </a:lnTo>
                <a:lnTo>
                  <a:pt x="41" y="112"/>
                </a:lnTo>
                <a:lnTo>
                  <a:pt x="39" y="108"/>
                </a:lnTo>
                <a:lnTo>
                  <a:pt x="36" y="105"/>
                </a:lnTo>
                <a:lnTo>
                  <a:pt x="34" y="101"/>
                </a:lnTo>
                <a:lnTo>
                  <a:pt x="32" y="97"/>
                </a:lnTo>
                <a:lnTo>
                  <a:pt x="29" y="93"/>
                </a:lnTo>
                <a:lnTo>
                  <a:pt x="27" y="89"/>
                </a:lnTo>
                <a:lnTo>
                  <a:pt x="25" y="84"/>
                </a:lnTo>
                <a:lnTo>
                  <a:pt x="23" y="80"/>
                </a:lnTo>
                <a:lnTo>
                  <a:pt x="21" y="76"/>
                </a:lnTo>
                <a:lnTo>
                  <a:pt x="19" y="72"/>
                </a:lnTo>
                <a:lnTo>
                  <a:pt x="17" y="68"/>
                </a:lnTo>
                <a:lnTo>
                  <a:pt x="14" y="64"/>
                </a:lnTo>
                <a:lnTo>
                  <a:pt x="12" y="60"/>
                </a:lnTo>
                <a:lnTo>
                  <a:pt x="11" y="56"/>
                </a:lnTo>
                <a:lnTo>
                  <a:pt x="9" y="51"/>
                </a:lnTo>
                <a:lnTo>
                  <a:pt x="7" y="46"/>
                </a:lnTo>
                <a:lnTo>
                  <a:pt x="6" y="42"/>
                </a:lnTo>
                <a:lnTo>
                  <a:pt x="5" y="38"/>
                </a:lnTo>
                <a:lnTo>
                  <a:pt x="3" y="33"/>
                </a:lnTo>
                <a:lnTo>
                  <a:pt x="2" y="29"/>
                </a:lnTo>
                <a:lnTo>
                  <a:pt x="1" y="24"/>
                </a:lnTo>
                <a:lnTo>
                  <a:pt x="0" y="19"/>
                </a:lnTo>
                <a:lnTo>
                  <a:pt x="0" y="10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86" name="Freeform 275">
            <a:extLst>
              <a:ext uri="{FF2B5EF4-FFF2-40B4-BE49-F238E27FC236}">
                <a16:creationId xmlns:a16="http://schemas.microsoft.com/office/drawing/2014/main" id="{6931049E-B69A-A24E-B34C-2741124C42D6}"/>
              </a:ext>
            </a:extLst>
          </p:cNvPr>
          <p:cNvSpPr>
            <a:spLocks/>
          </p:cNvSpPr>
          <p:nvPr/>
        </p:nvSpPr>
        <p:spPr bwMode="auto">
          <a:xfrm>
            <a:off x="3586164" y="3138488"/>
            <a:ext cx="160337" cy="36512"/>
          </a:xfrm>
          <a:custGeom>
            <a:avLst/>
            <a:gdLst>
              <a:gd name="T0" fmla="*/ 2147483646 w 403"/>
              <a:gd name="T1" fmla="*/ 2147483646 h 91"/>
              <a:gd name="T2" fmla="*/ 2147483646 w 403"/>
              <a:gd name="T3" fmla="*/ 2147483646 h 91"/>
              <a:gd name="T4" fmla="*/ 2147483646 w 403"/>
              <a:gd name="T5" fmla="*/ 2147483646 h 91"/>
              <a:gd name="T6" fmla="*/ 2147483646 w 403"/>
              <a:gd name="T7" fmla="*/ 2147483646 h 91"/>
              <a:gd name="T8" fmla="*/ 2147483646 w 403"/>
              <a:gd name="T9" fmla="*/ 2147483646 h 91"/>
              <a:gd name="T10" fmla="*/ 2147483646 w 403"/>
              <a:gd name="T11" fmla="*/ 2147483646 h 91"/>
              <a:gd name="T12" fmla="*/ 2147483646 w 403"/>
              <a:gd name="T13" fmla="*/ 2147483646 h 91"/>
              <a:gd name="T14" fmla="*/ 2147483646 w 403"/>
              <a:gd name="T15" fmla="*/ 2147483646 h 91"/>
              <a:gd name="T16" fmla="*/ 2147483646 w 403"/>
              <a:gd name="T17" fmla="*/ 2147483646 h 91"/>
              <a:gd name="T18" fmla="*/ 2147483646 w 403"/>
              <a:gd name="T19" fmla="*/ 2147483646 h 91"/>
              <a:gd name="T20" fmla="*/ 2147483646 w 403"/>
              <a:gd name="T21" fmla="*/ 2147483646 h 91"/>
              <a:gd name="T22" fmla="*/ 2147483646 w 403"/>
              <a:gd name="T23" fmla="*/ 2147483646 h 91"/>
              <a:gd name="T24" fmla="*/ 2147483646 w 403"/>
              <a:gd name="T25" fmla="*/ 2147483646 h 91"/>
              <a:gd name="T26" fmla="*/ 2147483646 w 403"/>
              <a:gd name="T27" fmla="*/ 2147483646 h 91"/>
              <a:gd name="T28" fmla="*/ 2147483646 w 403"/>
              <a:gd name="T29" fmla="*/ 2147483646 h 91"/>
              <a:gd name="T30" fmla="*/ 2147483646 w 403"/>
              <a:gd name="T31" fmla="*/ 2147483646 h 91"/>
              <a:gd name="T32" fmla="*/ 2147483646 w 403"/>
              <a:gd name="T33" fmla="*/ 2147483646 h 91"/>
              <a:gd name="T34" fmla="*/ 2147483646 w 403"/>
              <a:gd name="T35" fmla="*/ 2147483646 h 91"/>
              <a:gd name="T36" fmla="*/ 2147483646 w 403"/>
              <a:gd name="T37" fmla="*/ 2147483646 h 91"/>
              <a:gd name="T38" fmla="*/ 2147483646 w 403"/>
              <a:gd name="T39" fmla="*/ 2147483646 h 91"/>
              <a:gd name="T40" fmla="*/ 2147483646 w 403"/>
              <a:gd name="T41" fmla="*/ 2147483646 h 91"/>
              <a:gd name="T42" fmla="*/ 2147483646 w 403"/>
              <a:gd name="T43" fmla="*/ 2147483646 h 91"/>
              <a:gd name="T44" fmla="*/ 2147483646 w 403"/>
              <a:gd name="T45" fmla="*/ 2147483646 h 91"/>
              <a:gd name="T46" fmla="*/ 2147483646 w 403"/>
              <a:gd name="T47" fmla="*/ 2147483646 h 91"/>
              <a:gd name="T48" fmla="*/ 2147483646 w 403"/>
              <a:gd name="T49" fmla="*/ 2147483646 h 91"/>
              <a:gd name="T50" fmla="*/ 2147483646 w 403"/>
              <a:gd name="T51" fmla="*/ 2147483646 h 91"/>
              <a:gd name="T52" fmla="*/ 2147483646 w 403"/>
              <a:gd name="T53" fmla="*/ 2147483646 h 91"/>
              <a:gd name="T54" fmla="*/ 2147483646 w 403"/>
              <a:gd name="T55" fmla="*/ 2147483646 h 91"/>
              <a:gd name="T56" fmla="*/ 2147483646 w 403"/>
              <a:gd name="T57" fmla="*/ 2147483646 h 91"/>
              <a:gd name="T58" fmla="*/ 2147483646 w 403"/>
              <a:gd name="T59" fmla="*/ 2147483646 h 91"/>
              <a:gd name="T60" fmla="*/ 2147483646 w 403"/>
              <a:gd name="T61" fmla="*/ 2147483646 h 91"/>
              <a:gd name="T62" fmla="*/ 2147483646 w 403"/>
              <a:gd name="T63" fmla="*/ 2147483646 h 91"/>
              <a:gd name="T64" fmla="*/ 2147483646 w 403"/>
              <a:gd name="T65" fmla="*/ 2147483646 h 91"/>
              <a:gd name="T66" fmla="*/ 2147483646 w 403"/>
              <a:gd name="T67" fmla="*/ 2147483646 h 91"/>
              <a:gd name="T68" fmla="*/ 2147483646 w 403"/>
              <a:gd name="T69" fmla="*/ 2147483646 h 91"/>
              <a:gd name="T70" fmla="*/ 2147483646 w 403"/>
              <a:gd name="T71" fmla="*/ 2147483646 h 91"/>
              <a:gd name="T72" fmla="*/ 2147483646 w 403"/>
              <a:gd name="T73" fmla="*/ 2147483646 h 91"/>
              <a:gd name="T74" fmla="*/ 2147483646 w 403"/>
              <a:gd name="T75" fmla="*/ 2147483646 h 91"/>
              <a:gd name="T76" fmla="*/ 2147483646 w 403"/>
              <a:gd name="T77" fmla="*/ 2147483646 h 91"/>
              <a:gd name="T78" fmla="*/ 2147483646 w 403"/>
              <a:gd name="T79" fmla="*/ 2147483646 h 91"/>
              <a:gd name="T80" fmla="*/ 2147483646 w 403"/>
              <a:gd name="T81" fmla="*/ 2147483646 h 91"/>
              <a:gd name="T82" fmla="*/ 2147483646 w 403"/>
              <a:gd name="T83" fmla="*/ 2147483646 h 91"/>
              <a:gd name="T84" fmla="*/ 2147483646 w 403"/>
              <a:gd name="T85" fmla="*/ 2147483646 h 91"/>
              <a:gd name="T86" fmla="*/ 2147483646 w 403"/>
              <a:gd name="T87" fmla="*/ 2147483646 h 91"/>
              <a:gd name="T88" fmla="*/ 2147483646 w 403"/>
              <a:gd name="T89" fmla="*/ 0 h 91"/>
              <a:gd name="T90" fmla="*/ 2147483646 w 403"/>
              <a:gd name="T91" fmla="*/ 0 h 91"/>
              <a:gd name="T92" fmla="*/ 2147483646 w 403"/>
              <a:gd name="T93" fmla="*/ 2147483646 h 91"/>
              <a:gd name="T94" fmla="*/ 2147483646 w 403"/>
              <a:gd name="T95" fmla="*/ 2147483646 h 91"/>
              <a:gd name="T96" fmla="*/ 2147483646 w 403"/>
              <a:gd name="T97" fmla="*/ 2147483646 h 91"/>
              <a:gd name="T98" fmla="*/ 2147483646 w 403"/>
              <a:gd name="T99" fmla="*/ 2147483646 h 91"/>
              <a:gd name="T100" fmla="*/ 2147483646 w 403"/>
              <a:gd name="T101" fmla="*/ 2147483646 h 91"/>
              <a:gd name="T102" fmla="*/ 2147483646 w 403"/>
              <a:gd name="T103" fmla="*/ 2147483646 h 91"/>
              <a:gd name="T104" fmla="*/ 2147483646 w 403"/>
              <a:gd name="T105" fmla="*/ 2147483646 h 91"/>
              <a:gd name="T106" fmla="*/ 2147483646 w 403"/>
              <a:gd name="T107" fmla="*/ 2147483646 h 91"/>
              <a:gd name="T108" fmla="*/ 2147483646 w 403"/>
              <a:gd name="T109" fmla="*/ 2147483646 h 91"/>
              <a:gd name="T110" fmla="*/ 2147483646 w 403"/>
              <a:gd name="T111" fmla="*/ 2147483646 h 91"/>
              <a:gd name="T112" fmla="*/ 2147483646 w 403"/>
              <a:gd name="T113" fmla="*/ 2147483646 h 91"/>
              <a:gd name="T114" fmla="*/ 0 w 403"/>
              <a:gd name="T115" fmla="*/ 2147483646 h 91"/>
              <a:gd name="T116" fmla="*/ 0 w 403"/>
              <a:gd name="T117" fmla="*/ 2147483646 h 91"/>
              <a:gd name="T118" fmla="*/ 2147483646 w 403"/>
              <a:gd name="T119" fmla="*/ 2147483646 h 91"/>
              <a:gd name="T120" fmla="*/ 2147483646 w 403"/>
              <a:gd name="T121" fmla="*/ 2147483646 h 9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03"/>
              <a:gd name="T184" fmla="*/ 0 h 91"/>
              <a:gd name="T185" fmla="*/ 403 w 403"/>
              <a:gd name="T186" fmla="*/ 91 h 9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03" h="91">
                <a:moveTo>
                  <a:pt x="51" y="91"/>
                </a:moveTo>
                <a:lnTo>
                  <a:pt x="59" y="85"/>
                </a:lnTo>
                <a:lnTo>
                  <a:pt x="68" y="80"/>
                </a:lnTo>
                <a:lnTo>
                  <a:pt x="76" y="75"/>
                </a:lnTo>
                <a:lnTo>
                  <a:pt x="84" y="70"/>
                </a:lnTo>
                <a:lnTo>
                  <a:pt x="93" y="66"/>
                </a:lnTo>
                <a:lnTo>
                  <a:pt x="103" y="62"/>
                </a:lnTo>
                <a:lnTo>
                  <a:pt x="112" y="59"/>
                </a:lnTo>
                <a:lnTo>
                  <a:pt x="121" y="56"/>
                </a:lnTo>
                <a:lnTo>
                  <a:pt x="141" y="51"/>
                </a:lnTo>
                <a:lnTo>
                  <a:pt x="162" y="47"/>
                </a:lnTo>
                <a:lnTo>
                  <a:pt x="202" y="44"/>
                </a:lnTo>
                <a:lnTo>
                  <a:pt x="243" y="47"/>
                </a:lnTo>
                <a:lnTo>
                  <a:pt x="282" y="56"/>
                </a:lnTo>
                <a:lnTo>
                  <a:pt x="301" y="62"/>
                </a:lnTo>
                <a:lnTo>
                  <a:pt x="310" y="66"/>
                </a:lnTo>
                <a:lnTo>
                  <a:pt x="320" y="70"/>
                </a:lnTo>
                <a:lnTo>
                  <a:pt x="328" y="75"/>
                </a:lnTo>
                <a:lnTo>
                  <a:pt x="337" y="80"/>
                </a:lnTo>
                <a:lnTo>
                  <a:pt x="345" y="85"/>
                </a:lnTo>
                <a:lnTo>
                  <a:pt x="353" y="91"/>
                </a:lnTo>
                <a:lnTo>
                  <a:pt x="403" y="91"/>
                </a:lnTo>
                <a:lnTo>
                  <a:pt x="399" y="86"/>
                </a:lnTo>
                <a:lnTo>
                  <a:pt x="395" y="81"/>
                </a:lnTo>
                <a:lnTo>
                  <a:pt x="391" y="76"/>
                </a:lnTo>
                <a:lnTo>
                  <a:pt x="387" y="71"/>
                </a:lnTo>
                <a:lnTo>
                  <a:pt x="383" y="66"/>
                </a:lnTo>
                <a:lnTo>
                  <a:pt x="377" y="62"/>
                </a:lnTo>
                <a:lnTo>
                  <a:pt x="373" y="58"/>
                </a:lnTo>
                <a:lnTo>
                  <a:pt x="368" y="54"/>
                </a:lnTo>
                <a:lnTo>
                  <a:pt x="363" y="50"/>
                </a:lnTo>
                <a:lnTo>
                  <a:pt x="358" y="47"/>
                </a:lnTo>
                <a:lnTo>
                  <a:pt x="353" y="43"/>
                </a:lnTo>
                <a:lnTo>
                  <a:pt x="347" y="39"/>
                </a:lnTo>
                <a:lnTo>
                  <a:pt x="342" y="36"/>
                </a:lnTo>
                <a:lnTo>
                  <a:pt x="337" y="32"/>
                </a:lnTo>
                <a:lnTo>
                  <a:pt x="331" y="29"/>
                </a:lnTo>
                <a:lnTo>
                  <a:pt x="326" y="27"/>
                </a:lnTo>
                <a:lnTo>
                  <a:pt x="314" y="21"/>
                </a:lnTo>
                <a:lnTo>
                  <a:pt x="302" y="17"/>
                </a:lnTo>
                <a:lnTo>
                  <a:pt x="291" y="13"/>
                </a:lnTo>
                <a:lnTo>
                  <a:pt x="278" y="8"/>
                </a:lnTo>
                <a:lnTo>
                  <a:pt x="266" y="5"/>
                </a:lnTo>
                <a:lnTo>
                  <a:pt x="252" y="3"/>
                </a:lnTo>
                <a:lnTo>
                  <a:pt x="228" y="0"/>
                </a:lnTo>
                <a:lnTo>
                  <a:pt x="175" y="0"/>
                </a:lnTo>
                <a:lnTo>
                  <a:pt x="123" y="10"/>
                </a:lnTo>
                <a:lnTo>
                  <a:pt x="111" y="14"/>
                </a:lnTo>
                <a:lnTo>
                  <a:pt x="99" y="18"/>
                </a:lnTo>
                <a:lnTo>
                  <a:pt x="87" y="22"/>
                </a:lnTo>
                <a:lnTo>
                  <a:pt x="75" y="28"/>
                </a:lnTo>
                <a:lnTo>
                  <a:pt x="63" y="33"/>
                </a:lnTo>
                <a:lnTo>
                  <a:pt x="52" y="41"/>
                </a:lnTo>
                <a:lnTo>
                  <a:pt x="47" y="44"/>
                </a:lnTo>
                <a:lnTo>
                  <a:pt x="41" y="47"/>
                </a:lnTo>
                <a:lnTo>
                  <a:pt x="36" y="51"/>
                </a:lnTo>
                <a:lnTo>
                  <a:pt x="30" y="55"/>
                </a:lnTo>
                <a:lnTo>
                  <a:pt x="0" y="21"/>
                </a:lnTo>
                <a:lnTo>
                  <a:pt x="0" y="91"/>
                </a:lnTo>
                <a:lnTo>
                  <a:pt x="51" y="9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87" name="Freeform 276">
            <a:extLst>
              <a:ext uri="{FF2B5EF4-FFF2-40B4-BE49-F238E27FC236}">
                <a16:creationId xmlns:a16="http://schemas.microsoft.com/office/drawing/2014/main" id="{02526644-2FBE-4E48-869D-31B5B1E8DAF7}"/>
              </a:ext>
            </a:extLst>
          </p:cNvPr>
          <p:cNvSpPr>
            <a:spLocks/>
          </p:cNvSpPr>
          <p:nvPr/>
        </p:nvSpPr>
        <p:spPr bwMode="auto">
          <a:xfrm>
            <a:off x="3725864" y="3138488"/>
            <a:ext cx="160337" cy="36512"/>
          </a:xfrm>
          <a:custGeom>
            <a:avLst/>
            <a:gdLst>
              <a:gd name="T0" fmla="*/ 2147483646 w 403"/>
              <a:gd name="T1" fmla="*/ 2147483646 h 92"/>
              <a:gd name="T2" fmla="*/ 2147483646 w 403"/>
              <a:gd name="T3" fmla="*/ 2147483646 h 92"/>
              <a:gd name="T4" fmla="*/ 2147483646 w 403"/>
              <a:gd name="T5" fmla="*/ 2147483646 h 92"/>
              <a:gd name="T6" fmla="*/ 2147483646 w 403"/>
              <a:gd name="T7" fmla="*/ 2147483646 h 92"/>
              <a:gd name="T8" fmla="*/ 2147483646 w 403"/>
              <a:gd name="T9" fmla="*/ 2147483646 h 92"/>
              <a:gd name="T10" fmla="*/ 2147483646 w 403"/>
              <a:gd name="T11" fmla="*/ 2147483646 h 92"/>
              <a:gd name="T12" fmla="*/ 2147483646 w 403"/>
              <a:gd name="T13" fmla="*/ 2147483646 h 92"/>
              <a:gd name="T14" fmla="*/ 2147483646 w 403"/>
              <a:gd name="T15" fmla="*/ 2147483646 h 92"/>
              <a:gd name="T16" fmla="*/ 2147483646 w 403"/>
              <a:gd name="T17" fmla="*/ 2147483646 h 92"/>
              <a:gd name="T18" fmla="*/ 2147483646 w 403"/>
              <a:gd name="T19" fmla="*/ 2147483646 h 92"/>
              <a:gd name="T20" fmla="*/ 0 w 403"/>
              <a:gd name="T21" fmla="*/ 2147483646 h 92"/>
              <a:gd name="T22" fmla="*/ 2147483646 w 403"/>
              <a:gd name="T23" fmla="*/ 2147483646 h 92"/>
              <a:gd name="T24" fmla="*/ 2147483646 w 403"/>
              <a:gd name="T25" fmla="*/ 2147483646 h 92"/>
              <a:gd name="T26" fmla="*/ 2147483646 w 403"/>
              <a:gd name="T27" fmla="*/ 2147483646 h 92"/>
              <a:gd name="T28" fmla="*/ 2147483646 w 403"/>
              <a:gd name="T29" fmla="*/ 2147483646 h 92"/>
              <a:gd name="T30" fmla="*/ 2147483646 w 403"/>
              <a:gd name="T31" fmla="*/ 2147483646 h 92"/>
              <a:gd name="T32" fmla="*/ 2147483646 w 403"/>
              <a:gd name="T33" fmla="*/ 2147483646 h 92"/>
              <a:gd name="T34" fmla="*/ 2147483646 w 403"/>
              <a:gd name="T35" fmla="*/ 2147483646 h 92"/>
              <a:gd name="T36" fmla="*/ 2147483646 w 403"/>
              <a:gd name="T37" fmla="*/ 2147483646 h 92"/>
              <a:gd name="T38" fmla="*/ 2147483646 w 403"/>
              <a:gd name="T39" fmla="*/ 2147483646 h 92"/>
              <a:gd name="T40" fmla="*/ 2147483646 w 403"/>
              <a:gd name="T41" fmla="*/ 2147483646 h 92"/>
              <a:gd name="T42" fmla="*/ 2147483646 w 403"/>
              <a:gd name="T43" fmla="*/ 2147483646 h 92"/>
              <a:gd name="T44" fmla="*/ 2147483646 w 403"/>
              <a:gd name="T45" fmla="*/ 0 h 92"/>
              <a:gd name="T46" fmla="*/ 2147483646 w 403"/>
              <a:gd name="T47" fmla="*/ 2147483646 h 92"/>
              <a:gd name="T48" fmla="*/ 2147483646 w 403"/>
              <a:gd name="T49" fmla="*/ 2147483646 h 92"/>
              <a:gd name="T50" fmla="*/ 2147483646 w 403"/>
              <a:gd name="T51" fmla="*/ 2147483646 h 92"/>
              <a:gd name="T52" fmla="*/ 2147483646 w 403"/>
              <a:gd name="T53" fmla="*/ 2147483646 h 92"/>
              <a:gd name="T54" fmla="*/ 2147483646 w 403"/>
              <a:gd name="T55" fmla="*/ 2147483646 h 92"/>
              <a:gd name="T56" fmla="*/ 2147483646 w 403"/>
              <a:gd name="T57" fmla="*/ 2147483646 h 92"/>
              <a:gd name="T58" fmla="*/ 2147483646 w 403"/>
              <a:gd name="T59" fmla="*/ 2147483646 h 92"/>
              <a:gd name="T60" fmla="*/ 2147483646 w 403"/>
              <a:gd name="T61" fmla="*/ 2147483646 h 92"/>
              <a:gd name="T62" fmla="*/ 2147483646 w 403"/>
              <a:gd name="T63" fmla="*/ 2147483646 h 92"/>
              <a:gd name="T64" fmla="*/ 2147483646 w 403"/>
              <a:gd name="T65" fmla="*/ 2147483646 h 92"/>
              <a:gd name="T66" fmla="*/ 2147483646 w 403"/>
              <a:gd name="T67" fmla="*/ 2147483646 h 9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403"/>
              <a:gd name="T103" fmla="*/ 0 h 92"/>
              <a:gd name="T104" fmla="*/ 403 w 403"/>
              <a:gd name="T105" fmla="*/ 92 h 9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403" h="92">
                <a:moveTo>
                  <a:pt x="352" y="92"/>
                </a:moveTo>
                <a:lnTo>
                  <a:pt x="345" y="86"/>
                </a:lnTo>
                <a:lnTo>
                  <a:pt x="336" y="81"/>
                </a:lnTo>
                <a:lnTo>
                  <a:pt x="327" y="76"/>
                </a:lnTo>
                <a:lnTo>
                  <a:pt x="319" y="71"/>
                </a:lnTo>
                <a:lnTo>
                  <a:pt x="310" y="67"/>
                </a:lnTo>
                <a:lnTo>
                  <a:pt x="300" y="63"/>
                </a:lnTo>
                <a:lnTo>
                  <a:pt x="291" y="60"/>
                </a:lnTo>
                <a:lnTo>
                  <a:pt x="282" y="57"/>
                </a:lnTo>
                <a:lnTo>
                  <a:pt x="262" y="52"/>
                </a:lnTo>
                <a:lnTo>
                  <a:pt x="242" y="48"/>
                </a:lnTo>
                <a:lnTo>
                  <a:pt x="201" y="45"/>
                </a:lnTo>
                <a:lnTo>
                  <a:pt x="161" y="48"/>
                </a:lnTo>
                <a:lnTo>
                  <a:pt x="121" y="57"/>
                </a:lnTo>
                <a:lnTo>
                  <a:pt x="102" y="63"/>
                </a:lnTo>
                <a:lnTo>
                  <a:pt x="93" y="67"/>
                </a:lnTo>
                <a:lnTo>
                  <a:pt x="83" y="71"/>
                </a:lnTo>
                <a:lnTo>
                  <a:pt x="75" y="76"/>
                </a:lnTo>
                <a:lnTo>
                  <a:pt x="67" y="81"/>
                </a:lnTo>
                <a:lnTo>
                  <a:pt x="59" y="86"/>
                </a:lnTo>
                <a:lnTo>
                  <a:pt x="50" y="92"/>
                </a:lnTo>
                <a:lnTo>
                  <a:pt x="0" y="92"/>
                </a:lnTo>
                <a:lnTo>
                  <a:pt x="3" y="89"/>
                </a:lnTo>
                <a:lnTo>
                  <a:pt x="6" y="86"/>
                </a:lnTo>
                <a:lnTo>
                  <a:pt x="9" y="83"/>
                </a:lnTo>
                <a:lnTo>
                  <a:pt x="12" y="79"/>
                </a:lnTo>
                <a:lnTo>
                  <a:pt x="16" y="76"/>
                </a:lnTo>
                <a:lnTo>
                  <a:pt x="19" y="72"/>
                </a:lnTo>
                <a:lnTo>
                  <a:pt x="25" y="66"/>
                </a:lnTo>
                <a:lnTo>
                  <a:pt x="31" y="62"/>
                </a:lnTo>
                <a:lnTo>
                  <a:pt x="36" y="58"/>
                </a:lnTo>
                <a:lnTo>
                  <a:pt x="41" y="54"/>
                </a:lnTo>
                <a:lnTo>
                  <a:pt x="47" y="50"/>
                </a:lnTo>
                <a:lnTo>
                  <a:pt x="52" y="46"/>
                </a:lnTo>
                <a:lnTo>
                  <a:pt x="59" y="43"/>
                </a:lnTo>
                <a:lnTo>
                  <a:pt x="64" y="38"/>
                </a:lnTo>
                <a:lnTo>
                  <a:pt x="70" y="35"/>
                </a:lnTo>
                <a:lnTo>
                  <a:pt x="75" y="32"/>
                </a:lnTo>
                <a:lnTo>
                  <a:pt x="81" y="29"/>
                </a:lnTo>
                <a:lnTo>
                  <a:pt x="94" y="23"/>
                </a:lnTo>
                <a:lnTo>
                  <a:pt x="105" y="18"/>
                </a:lnTo>
                <a:lnTo>
                  <a:pt x="117" y="14"/>
                </a:lnTo>
                <a:lnTo>
                  <a:pt x="130" y="11"/>
                </a:lnTo>
                <a:lnTo>
                  <a:pt x="142" y="6"/>
                </a:lnTo>
                <a:lnTo>
                  <a:pt x="168" y="2"/>
                </a:lnTo>
                <a:lnTo>
                  <a:pt x="194" y="0"/>
                </a:lnTo>
                <a:lnTo>
                  <a:pt x="220" y="1"/>
                </a:lnTo>
                <a:lnTo>
                  <a:pt x="270" y="9"/>
                </a:lnTo>
                <a:lnTo>
                  <a:pt x="283" y="13"/>
                </a:lnTo>
                <a:lnTo>
                  <a:pt x="294" y="18"/>
                </a:lnTo>
                <a:lnTo>
                  <a:pt x="306" y="22"/>
                </a:lnTo>
                <a:lnTo>
                  <a:pt x="318" y="27"/>
                </a:lnTo>
                <a:lnTo>
                  <a:pt x="330" y="33"/>
                </a:lnTo>
                <a:lnTo>
                  <a:pt x="342" y="40"/>
                </a:lnTo>
                <a:lnTo>
                  <a:pt x="347" y="44"/>
                </a:lnTo>
                <a:lnTo>
                  <a:pt x="352" y="47"/>
                </a:lnTo>
                <a:lnTo>
                  <a:pt x="358" y="51"/>
                </a:lnTo>
                <a:lnTo>
                  <a:pt x="363" y="55"/>
                </a:lnTo>
                <a:lnTo>
                  <a:pt x="368" y="59"/>
                </a:lnTo>
                <a:lnTo>
                  <a:pt x="374" y="63"/>
                </a:lnTo>
                <a:lnTo>
                  <a:pt x="379" y="67"/>
                </a:lnTo>
                <a:lnTo>
                  <a:pt x="384" y="72"/>
                </a:lnTo>
                <a:lnTo>
                  <a:pt x="388" y="77"/>
                </a:lnTo>
                <a:lnTo>
                  <a:pt x="393" y="82"/>
                </a:lnTo>
                <a:lnTo>
                  <a:pt x="397" y="87"/>
                </a:lnTo>
                <a:lnTo>
                  <a:pt x="403" y="92"/>
                </a:lnTo>
                <a:lnTo>
                  <a:pt x="352" y="9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88" name="Freeform 277">
            <a:extLst>
              <a:ext uri="{FF2B5EF4-FFF2-40B4-BE49-F238E27FC236}">
                <a16:creationId xmlns:a16="http://schemas.microsoft.com/office/drawing/2014/main" id="{3A6F1DD1-A671-154F-A993-598B6E855933}"/>
              </a:ext>
            </a:extLst>
          </p:cNvPr>
          <p:cNvSpPr>
            <a:spLocks/>
          </p:cNvSpPr>
          <p:nvPr/>
        </p:nvSpPr>
        <p:spPr bwMode="auto">
          <a:xfrm>
            <a:off x="3586164" y="3055938"/>
            <a:ext cx="300037" cy="119062"/>
          </a:xfrm>
          <a:custGeom>
            <a:avLst/>
            <a:gdLst>
              <a:gd name="T0" fmla="*/ 2147483646 w 756"/>
              <a:gd name="T1" fmla="*/ 2147483646 h 298"/>
              <a:gd name="T2" fmla="*/ 2147483646 w 756"/>
              <a:gd name="T3" fmla="*/ 2147483646 h 298"/>
              <a:gd name="T4" fmla="*/ 2147483646 w 756"/>
              <a:gd name="T5" fmla="*/ 2147483646 h 298"/>
              <a:gd name="T6" fmla="*/ 2147483646 w 756"/>
              <a:gd name="T7" fmla="*/ 2147483646 h 298"/>
              <a:gd name="T8" fmla="*/ 2147483646 w 756"/>
              <a:gd name="T9" fmla="*/ 2147483646 h 298"/>
              <a:gd name="T10" fmla="*/ 2147483646 w 756"/>
              <a:gd name="T11" fmla="*/ 2147483646 h 298"/>
              <a:gd name="T12" fmla="*/ 2147483646 w 756"/>
              <a:gd name="T13" fmla="*/ 0 h 298"/>
              <a:gd name="T14" fmla="*/ 2147483646 w 756"/>
              <a:gd name="T15" fmla="*/ 2147483646 h 298"/>
              <a:gd name="T16" fmla="*/ 2147483646 w 756"/>
              <a:gd name="T17" fmla="*/ 2147483646 h 298"/>
              <a:gd name="T18" fmla="*/ 2147483646 w 756"/>
              <a:gd name="T19" fmla="*/ 2147483646 h 298"/>
              <a:gd name="T20" fmla="*/ 2147483646 w 756"/>
              <a:gd name="T21" fmla="*/ 2147483646 h 298"/>
              <a:gd name="T22" fmla="*/ 2147483646 w 756"/>
              <a:gd name="T23" fmla="*/ 2147483646 h 298"/>
              <a:gd name="T24" fmla="*/ 2147483646 w 756"/>
              <a:gd name="T25" fmla="*/ 2147483646 h 298"/>
              <a:gd name="T26" fmla="*/ 2147483646 w 756"/>
              <a:gd name="T27" fmla="*/ 2147483646 h 298"/>
              <a:gd name="T28" fmla="*/ 2147483646 w 756"/>
              <a:gd name="T29" fmla="*/ 2147483646 h 298"/>
              <a:gd name="T30" fmla="*/ 2147483646 w 756"/>
              <a:gd name="T31" fmla="*/ 2147483646 h 298"/>
              <a:gd name="T32" fmla="*/ 2147483646 w 756"/>
              <a:gd name="T33" fmla="*/ 2147483646 h 298"/>
              <a:gd name="T34" fmla="*/ 2147483646 w 756"/>
              <a:gd name="T35" fmla="*/ 2147483646 h 298"/>
              <a:gd name="T36" fmla="*/ 2147483646 w 756"/>
              <a:gd name="T37" fmla="*/ 2147483646 h 298"/>
              <a:gd name="T38" fmla="*/ 2147483646 w 756"/>
              <a:gd name="T39" fmla="*/ 2147483646 h 298"/>
              <a:gd name="T40" fmla="*/ 2147483646 w 756"/>
              <a:gd name="T41" fmla="*/ 2147483646 h 298"/>
              <a:gd name="T42" fmla="*/ 2147483646 w 756"/>
              <a:gd name="T43" fmla="*/ 2147483646 h 298"/>
              <a:gd name="T44" fmla="*/ 2147483646 w 756"/>
              <a:gd name="T45" fmla="*/ 2147483646 h 298"/>
              <a:gd name="T46" fmla="*/ 2147483646 w 756"/>
              <a:gd name="T47" fmla="*/ 2147483646 h 298"/>
              <a:gd name="T48" fmla="*/ 2147483646 w 756"/>
              <a:gd name="T49" fmla="*/ 2147483646 h 298"/>
              <a:gd name="T50" fmla="*/ 2147483646 w 756"/>
              <a:gd name="T51" fmla="*/ 2147483646 h 298"/>
              <a:gd name="T52" fmla="*/ 2147483646 w 756"/>
              <a:gd name="T53" fmla="*/ 2147483646 h 298"/>
              <a:gd name="T54" fmla="*/ 2147483646 w 756"/>
              <a:gd name="T55" fmla="*/ 2147483646 h 298"/>
              <a:gd name="T56" fmla="*/ 2147483646 w 756"/>
              <a:gd name="T57" fmla="*/ 2147483646 h 298"/>
              <a:gd name="T58" fmla="*/ 2147483646 w 756"/>
              <a:gd name="T59" fmla="*/ 2147483646 h 298"/>
              <a:gd name="T60" fmla="*/ 2147483646 w 756"/>
              <a:gd name="T61" fmla="*/ 2147483646 h 298"/>
              <a:gd name="T62" fmla="*/ 2147483646 w 756"/>
              <a:gd name="T63" fmla="*/ 2147483646 h 298"/>
              <a:gd name="T64" fmla="*/ 2147483646 w 756"/>
              <a:gd name="T65" fmla="*/ 2147483646 h 298"/>
              <a:gd name="T66" fmla="*/ 2147483646 w 756"/>
              <a:gd name="T67" fmla="*/ 2147483646 h 298"/>
              <a:gd name="T68" fmla="*/ 2147483646 w 756"/>
              <a:gd name="T69" fmla="*/ 2147483646 h 298"/>
              <a:gd name="T70" fmla="*/ 2147483646 w 756"/>
              <a:gd name="T71" fmla="*/ 2147483646 h 298"/>
              <a:gd name="T72" fmla="*/ 2147483646 w 756"/>
              <a:gd name="T73" fmla="*/ 2147483646 h 298"/>
              <a:gd name="T74" fmla="*/ 2147483646 w 756"/>
              <a:gd name="T75" fmla="*/ 2147483646 h 298"/>
              <a:gd name="T76" fmla="*/ 2147483646 w 756"/>
              <a:gd name="T77" fmla="*/ 2147483646 h 298"/>
              <a:gd name="T78" fmla="*/ 2147483646 w 756"/>
              <a:gd name="T79" fmla="*/ 2147483646 h 298"/>
              <a:gd name="T80" fmla="*/ 2147483646 w 756"/>
              <a:gd name="T81" fmla="*/ 2147483646 h 298"/>
              <a:gd name="T82" fmla="*/ 2147483646 w 756"/>
              <a:gd name="T83" fmla="*/ 2147483646 h 298"/>
              <a:gd name="T84" fmla="*/ 2147483646 w 756"/>
              <a:gd name="T85" fmla="*/ 2147483646 h 298"/>
              <a:gd name="T86" fmla="*/ 2147483646 w 756"/>
              <a:gd name="T87" fmla="*/ 2147483646 h 298"/>
              <a:gd name="T88" fmla="*/ 2147483646 w 756"/>
              <a:gd name="T89" fmla="*/ 2147483646 h 298"/>
              <a:gd name="T90" fmla="*/ 2147483646 w 756"/>
              <a:gd name="T91" fmla="*/ 2147483646 h 298"/>
              <a:gd name="T92" fmla="*/ 2147483646 w 756"/>
              <a:gd name="T93" fmla="*/ 2147483646 h 298"/>
              <a:gd name="T94" fmla="*/ 2147483646 w 756"/>
              <a:gd name="T95" fmla="*/ 2147483646 h 298"/>
              <a:gd name="T96" fmla="*/ 2147483646 w 756"/>
              <a:gd name="T97" fmla="*/ 2147483646 h 298"/>
              <a:gd name="T98" fmla="*/ 2147483646 w 756"/>
              <a:gd name="T99" fmla="*/ 2147483646 h 298"/>
              <a:gd name="T100" fmla="*/ 2147483646 w 756"/>
              <a:gd name="T101" fmla="*/ 2147483646 h 298"/>
              <a:gd name="T102" fmla="*/ 2147483646 w 756"/>
              <a:gd name="T103" fmla="*/ 2147483646 h 298"/>
              <a:gd name="T104" fmla="*/ 2147483646 w 756"/>
              <a:gd name="T105" fmla="*/ 2147483646 h 298"/>
              <a:gd name="T106" fmla="*/ 2147483646 w 756"/>
              <a:gd name="T107" fmla="*/ 2147483646 h 298"/>
              <a:gd name="T108" fmla="*/ 0 w 756"/>
              <a:gd name="T109" fmla="*/ 2147483646 h 29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756"/>
              <a:gd name="T166" fmla="*/ 0 h 298"/>
              <a:gd name="T167" fmla="*/ 756 w 756"/>
              <a:gd name="T168" fmla="*/ 298 h 29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756" h="298">
                <a:moveTo>
                  <a:pt x="0" y="84"/>
                </a:moveTo>
                <a:lnTo>
                  <a:pt x="8" y="79"/>
                </a:lnTo>
                <a:lnTo>
                  <a:pt x="15" y="75"/>
                </a:lnTo>
                <a:lnTo>
                  <a:pt x="23" y="71"/>
                </a:lnTo>
                <a:lnTo>
                  <a:pt x="31" y="66"/>
                </a:lnTo>
                <a:lnTo>
                  <a:pt x="40" y="61"/>
                </a:lnTo>
                <a:lnTo>
                  <a:pt x="48" y="56"/>
                </a:lnTo>
                <a:lnTo>
                  <a:pt x="56" y="52"/>
                </a:lnTo>
                <a:lnTo>
                  <a:pt x="63" y="49"/>
                </a:lnTo>
                <a:lnTo>
                  <a:pt x="76" y="44"/>
                </a:lnTo>
                <a:lnTo>
                  <a:pt x="87" y="38"/>
                </a:lnTo>
                <a:lnTo>
                  <a:pt x="100" y="34"/>
                </a:lnTo>
                <a:lnTo>
                  <a:pt x="112" y="29"/>
                </a:lnTo>
                <a:lnTo>
                  <a:pt x="124" y="24"/>
                </a:lnTo>
                <a:lnTo>
                  <a:pt x="137" y="20"/>
                </a:lnTo>
                <a:lnTo>
                  <a:pt x="149" y="17"/>
                </a:lnTo>
                <a:lnTo>
                  <a:pt x="163" y="14"/>
                </a:lnTo>
                <a:lnTo>
                  <a:pt x="187" y="9"/>
                </a:lnTo>
                <a:lnTo>
                  <a:pt x="213" y="5"/>
                </a:lnTo>
                <a:lnTo>
                  <a:pt x="238" y="2"/>
                </a:lnTo>
                <a:lnTo>
                  <a:pt x="264" y="0"/>
                </a:lnTo>
                <a:lnTo>
                  <a:pt x="314" y="1"/>
                </a:lnTo>
                <a:lnTo>
                  <a:pt x="364" y="6"/>
                </a:lnTo>
                <a:lnTo>
                  <a:pt x="389" y="10"/>
                </a:lnTo>
                <a:lnTo>
                  <a:pt x="413" y="15"/>
                </a:lnTo>
                <a:lnTo>
                  <a:pt x="437" y="22"/>
                </a:lnTo>
                <a:lnTo>
                  <a:pt x="449" y="27"/>
                </a:lnTo>
                <a:lnTo>
                  <a:pt x="461" y="31"/>
                </a:lnTo>
                <a:lnTo>
                  <a:pt x="472" y="35"/>
                </a:lnTo>
                <a:lnTo>
                  <a:pt x="484" y="39"/>
                </a:lnTo>
                <a:lnTo>
                  <a:pt x="495" y="44"/>
                </a:lnTo>
                <a:lnTo>
                  <a:pt x="507" y="49"/>
                </a:lnTo>
                <a:lnTo>
                  <a:pt x="518" y="54"/>
                </a:lnTo>
                <a:lnTo>
                  <a:pt x="529" y="61"/>
                </a:lnTo>
                <a:lnTo>
                  <a:pt x="541" y="67"/>
                </a:lnTo>
                <a:lnTo>
                  <a:pt x="551" y="73"/>
                </a:lnTo>
                <a:lnTo>
                  <a:pt x="556" y="76"/>
                </a:lnTo>
                <a:lnTo>
                  <a:pt x="561" y="79"/>
                </a:lnTo>
                <a:lnTo>
                  <a:pt x="568" y="82"/>
                </a:lnTo>
                <a:lnTo>
                  <a:pt x="573" y="86"/>
                </a:lnTo>
                <a:lnTo>
                  <a:pt x="578" y="90"/>
                </a:lnTo>
                <a:lnTo>
                  <a:pt x="583" y="94"/>
                </a:lnTo>
                <a:lnTo>
                  <a:pt x="588" y="97"/>
                </a:lnTo>
                <a:lnTo>
                  <a:pt x="593" y="101"/>
                </a:lnTo>
                <a:lnTo>
                  <a:pt x="597" y="104"/>
                </a:lnTo>
                <a:lnTo>
                  <a:pt x="603" y="108"/>
                </a:lnTo>
                <a:lnTo>
                  <a:pt x="608" y="112"/>
                </a:lnTo>
                <a:lnTo>
                  <a:pt x="613" y="116"/>
                </a:lnTo>
                <a:lnTo>
                  <a:pt x="618" y="119"/>
                </a:lnTo>
                <a:lnTo>
                  <a:pt x="622" y="124"/>
                </a:lnTo>
                <a:lnTo>
                  <a:pt x="627" y="128"/>
                </a:lnTo>
                <a:lnTo>
                  <a:pt x="633" y="132"/>
                </a:lnTo>
                <a:lnTo>
                  <a:pt x="637" y="137"/>
                </a:lnTo>
                <a:lnTo>
                  <a:pt x="642" y="141"/>
                </a:lnTo>
                <a:lnTo>
                  <a:pt x="646" y="145"/>
                </a:lnTo>
                <a:lnTo>
                  <a:pt x="650" y="149"/>
                </a:lnTo>
                <a:lnTo>
                  <a:pt x="655" y="155"/>
                </a:lnTo>
                <a:lnTo>
                  <a:pt x="659" y="159"/>
                </a:lnTo>
                <a:lnTo>
                  <a:pt x="664" y="164"/>
                </a:lnTo>
                <a:lnTo>
                  <a:pt x="669" y="168"/>
                </a:lnTo>
                <a:lnTo>
                  <a:pt x="673" y="173"/>
                </a:lnTo>
                <a:lnTo>
                  <a:pt x="677" y="177"/>
                </a:lnTo>
                <a:lnTo>
                  <a:pt x="681" y="182"/>
                </a:lnTo>
                <a:lnTo>
                  <a:pt x="685" y="188"/>
                </a:lnTo>
                <a:lnTo>
                  <a:pt x="689" y="193"/>
                </a:lnTo>
                <a:lnTo>
                  <a:pt x="694" y="197"/>
                </a:lnTo>
                <a:lnTo>
                  <a:pt x="698" y="202"/>
                </a:lnTo>
                <a:lnTo>
                  <a:pt x="701" y="207"/>
                </a:lnTo>
                <a:lnTo>
                  <a:pt x="705" y="212"/>
                </a:lnTo>
                <a:lnTo>
                  <a:pt x="709" y="219"/>
                </a:lnTo>
                <a:lnTo>
                  <a:pt x="713" y="224"/>
                </a:lnTo>
                <a:lnTo>
                  <a:pt x="716" y="229"/>
                </a:lnTo>
                <a:lnTo>
                  <a:pt x="720" y="234"/>
                </a:lnTo>
                <a:lnTo>
                  <a:pt x="723" y="240"/>
                </a:lnTo>
                <a:lnTo>
                  <a:pt x="727" y="245"/>
                </a:lnTo>
                <a:lnTo>
                  <a:pt x="731" y="251"/>
                </a:lnTo>
                <a:lnTo>
                  <a:pt x="734" y="257"/>
                </a:lnTo>
                <a:lnTo>
                  <a:pt x="737" y="262"/>
                </a:lnTo>
                <a:lnTo>
                  <a:pt x="740" y="268"/>
                </a:lnTo>
                <a:lnTo>
                  <a:pt x="743" y="274"/>
                </a:lnTo>
                <a:lnTo>
                  <a:pt x="746" y="280"/>
                </a:lnTo>
                <a:lnTo>
                  <a:pt x="749" y="286"/>
                </a:lnTo>
                <a:lnTo>
                  <a:pt x="752" y="292"/>
                </a:lnTo>
                <a:lnTo>
                  <a:pt x="756" y="298"/>
                </a:lnTo>
                <a:lnTo>
                  <a:pt x="705" y="298"/>
                </a:lnTo>
                <a:lnTo>
                  <a:pt x="702" y="293"/>
                </a:lnTo>
                <a:lnTo>
                  <a:pt x="699" y="287"/>
                </a:lnTo>
                <a:lnTo>
                  <a:pt x="696" y="282"/>
                </a:lnTo>
                <a:lnTo>
                  <a:pt x="693" y="276"/>
                </a:lnTo>
                <a:lnTo>
                  <a:pt x="689" y="271"/>
                </a:lnTo>
                <a:lnTo>
                  <a:pt x="686" y="266"/>
                </a:lnTo>
                <a:lnTo>
                  <a:pt x="683" y="261"/>
                </a:lnTo>
                <a:lnTo>
                  <a:pt x="679" y="256"/>
                </a:lnTo>
                <a:lnTo>
                  <a:pt x="676" y="251"/>
                </a:lnTo>
                <a:lnTo>
                  <a:pt x="673" y="245"/>
                </a:lnTo>
                <a:lnTo>
                  <a:pt x="669" y="241"/>
                </a:lnTo>
                <a:lnTo>
                  <a:pt x="666" y="236"/>
                </a:lnTo>
                <a:lnTo>
                  <a:pt x="662" y="231"/>
                </a:lnTo>
                <a:lnTo>
                  <a:pt x="658" y="227"/>
                </a:lnTo>
                <a:lnTo>
                  <a:pt x="654" y="222"/>
                </a:lnTo>
                <a:lnTo>
                  <a:pt x="650" y="218"/>
                </a:lnTo>
                <a:lnTo>
                  <a:pt x="646" y="212"/>
                </a:lnTo>
                <a:lnTo>
                  <a:pt x="643" y="208"/>
                </a:lnTo>
                <a:lnTo>
                  <a:pt x="639" y="204"/>
                </a:lnTo>
                <a:lnTo>
                  <a:pt x="635" y="199"/>
                </a:lnTo>
                <a:lnTo>
                  <a:pt x="631" y="195"/>
                </a:lnTo>
                <a:lnTo>
                  <a:pt x="626" y="191"/>
                </a:lnTo>
                <a:lnTo>
                  <a:pt x="622" y="187"/>
                </a:lnTo>
                <a:lnTo>
                  <a:pt x="618" y="182"/>
                </a:lnTo>
                <a:lnTo>
                  <a:pt x="614" y="178"/>
                </a:lnTo>
                <a:lnTo>
                  <a:pt x="609" y="174"/>
                </a:lnTo>
                <a:lnTo>
                  <a:pt x="605" y="170"/>
                </a:lnTo>
                <a:lnTo>
                  <a:pt x="601" y="166"/>
                </a:lnTo>
                <a:lnTo>
                  <a:pt x="596" y="163"/>
                </a:lnTo>
                <a:lnTo>
                  <a:pt x="591" y="159"/>
                </a:lnTo>
                <a:lnTo>
                  <a:pt x="587" y="155"/>
                </a:lnTo>
                <a:lnTo>
                  <a:pt x="583" y="151"/>
                </a:lnTo>
                <a:lnTo>
                  <a:pt x="578" y="147"/>
                </a:lnTo>
                <a:lnTo>
                  <a:pt x="574" y="144"/>
                </a:lnTo>
                <a:lnTo>
                  <a:pt x="569" y="140"/>
                </a:lnTo>
                <a:lnTo>
                  <a:pt x="563" y="137"/>
                </a:lnTo>
                <a:lnTo>
                  <a:pt x="559" y="134"/>
                </a:lnTo>
                <a:lnTo>
                  <a:pt x="554" y="130"/>
                </a:lnTo>
                <a:lnTo>
                  <a:pt x="550" y="127"/>
                </a:lnTo>
                <a:lnTo>
                  <a:pt x="545" y="124"/>
                </a:lnTo>
                <a:lnTo>
                  <a:pt x="540" y="120"/>
                </a:lnTo>
                <a:lnTo>
                  <a:pt x="534" y="117"/>
                </a:lnTo>
                <a:lnTo>
                  <a:pt x="525" y="111"/>
                </a:lnTo>
                <a:lnTo>
                  <a:pt x="515" y="106"/>
                </a:lnTo>
                <a:lnTo>
                  <a:pt x="504" y="100"/>
                </a:lnTo>
                <a:lnTo>
                  <a:pt x="494" y="95"/>
                </a:lnTo>
                <a:lnTo>
                  <a:pt x="484" y="90"/>
                </a:lnTo>
                <a:lnTo>
                  <a:pt x="472" y="85"/>
                </a:lnTo>
                <a:lnTo>
                  <a:pt x="462" y="80"/>
                </a:lnTo>
                <a:lnTo>
                  <a:pt x="452" y="76"/>
                </a:lnTo>
                <a:lnTo>
                  <a:pt x="440" y="73"/>
                </a:lnTo>
                <a:lnTo>
                  <a:pt x="430" y="69"/>
                </a:lnTo>
                <a:lnTo>
                  <a:pt x="419" y="66"/>
                </a:lnTo>
                <a:lnTo>
                  <a:pt x="407" y="63"/>
                </a:lnTo>
                <a:lnTo>
                  <a:pt x="396" y="60"/>
                </a:lnTo>
                <a:lnTo>
                  <a:pt x="373" y="54"/>
                </a:lnTo>
                <a:lnTo>
                  <a:pt x="351" y="50"/>
                </a:lnTo>
                <a:lnTo>
                  <a:pt x="328" y="47"/>
                </a:lnTo>
                <a:lnTo>
                  <a:pt x="281" y="45"/>
                </a:lnTo>
                <a:lnTo>
                  <a:pt x="235" y="47"/>
                </a:lnTo>
                <a:lnTo>
                  <a:pt x="188" y="54"/>
                </a:lnTo>
                <a:lnTo>
                  <a:pt x="165" y="60"/>
                </a:lnTo>
                <a:lnTo>
                  <a:pt x="142" y="66"/>
                </a:lnTo>
                <a:lnTo>
                  <a:pt x="131" y="70"/>
                </a:lnTo>
                <a:lnTo>
                  <a:pt x="119" y="73"/>
                </a:lnTo>
                <a:lnTo>
                  <a:pt x="108" y="78"/>
                </a:lnTo>
                <a:lnTo>
                  <a:pt x="96" y="82"/>
                </a:lnTo>
                <a:lnTo>
                  <a:pt x="85" y="87"/>
                </a:lnTo>
                <a:lnTo>
                  <a:pt x="74" y="93"/>
                </a:lnTo>
                <a:lnTo>
                  <a:pt x="62" y="98"/>
                </a:lnTo>
                <a:lnTo>
                  <a:pt x="52" y="103"/>
                </a:lnTo>
                <a:lnTo>
                  <a:pt x="46" y="107"/>
                </a:lnTo>
                <a:lnTo>
                  <a:pt x="40" y="110"/>
                </a:lnTo>
                <a:lnTo>
                  <a:pt x="32" y="114"/>
                </a:lnTo>
                <a:lnTo>
                  <a:pt x="26" y="118"/>
                </a:lnTo>
                <a:lnTo>
                  <a:pt x="19" y="124"/>
                </a:lnTo>
                <a:lnTo>
                  <a:pt x="13" y="128"/>
                </a:lnTo>
                <a:lnTo>
                  <a:pt x="7" y="132"/>
                </a:lnTo>
                <a:lnTo>
                  <a:pt x="0" y="135"/>
                </a:lnTo>
                <a:lnTo>
                  <a:pt x="0" y="8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89" name="Freeform 278">
            <a:extLst>
              <a:ext uri="{FF2B5EF4-FFF2-40B4-BE49-F238E27FC236}">
                <a16:creationId xmlns:a16="http://schemas.microsoft.com/office/drawing/2014/main" id="{C742B98E-030C-9B42-9E9E-FB31070B934F}"/>
              </a:ext>
            </a:extLst>
          </p:cNvPr>
          <p:cNvSpPr>
            <a:spLocks/>
          </p:cNvSpPr>
          <p:nvPr/>
        </p:nvSpPr>
        <p:spPr bwMode="auto">
          <a:xfrm>
            <a:off x="3048000" y="3081338"/>
            <a:ext cx="19050" cy="93662"/>
          </a:xfrm>
          <a:custGeom>
            <a:avLst/>
            <a:gdLst>
              <a:gd name="T0" fmla="*/ 0 w 50"/>
              <a:gd name="T1" fmla="*/ 0 h 235"/>
              <a:gd name="T2" fmla="*/ 0 w 50"/>
              <a:gd name="T3" fmla="*/ 2147483646 h 235"/>
              <a:gd name="T4" fmla="*/ 2147483646 w 50"/>
              <a:gd name="T5" fmla="*/ 2147483646 h 235"/>
              <a:gd name="T6" fmla="*/ 2147483646 w 50"/>
              <a:gd name="T7" fmla="*/ 2147483646 h 235"/>
              <a:gd name="T8" fmla="*/ 0 w 50"/>
              <a:gd name="T9" fmla="*/ 0 h 235"/>
              <a:gd name="T10" fmla="*/ 0 w 50"/>
              <a:gd name="T11" fmla="*/ 0 h 235"/>
              <a:gd name="T12" fmla="*/ 0 60000 65536"/>
              <a:gd name="T13" fmla="*/ 0 60000 65536"/>
              <a:gd name="T14" fmla="*/ 0 60000 65536"/>
              <a:gd name="T15" fmla="*/ 0 60000 65536"/>
              <a:gd name="T16" fmla="*/ 0 60000 65536"/>
              <a:gd name="T17" fmla="*/ 0 60000 65536"/>
              <a:gd name="T18" fmla="*/ 0 w 50"/>
              <a:gd name="T19" fmla="*/ 0 h 235"/>
              <a:gd name="T20" fmla="*/ 50 w 50"/>
              <a:gd name="T21" fmla="*/ 235 h 235"/>
            </a:gdLst>
            <a:ahLst/>
            <a:cxnLst>
              <a:cxn ang="T12">
                <a:pos x="T0" y="T1"/>
              </a:cxn>
              <a:cxn ang="T13">
                <a:pos x="T2" y="T3"/>
              </a:cxn>
              <a:cxn ang="T14">
                <a:pos x="T4" y="T5"/>
              </a:cxn>
              <a:cxn ang="T15">
                <a:pos x="T6" y="T7"/>
              </a:cxn>
              <a:cxn ang="T16">
                <a:pos x="T8" y="T9"/>
              </a:cxn>
              <a:cxn ang="T17">
                <a:pos x="T10" y="T11"/>
              </a:cxn>
            </a:cxnLst>
            <a:rect l="T18" t="T19" r="T20" b="T21"/>
            <a:pathLst>
              <a:path w="50" h="235">
                <a:moveTo>
                  <a:pt x="0" y="0"/>
                </a:moveTo>
                <a:lnTo>
                  <a:pt x="0" y="179"/>
                </a:lnTo>
                <a:lnTo>
                  <a:pt x="50" y="235"/>
                </a:lnTo>
                <a:lnTo>
                  <a:pt x="50" y="67"/>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90" name="Freeform 279">
            <a:extLst>
              <a:ext uri="{FF2B5EF4-FFF2-40B4-BE49-F238E27FC236}">
                <a16:creationId xmlns:a16="http://schemas.microsoft.com/office/drawing/2014/main" id="{F3EF6601-19E7-7644-8B2A-D9163EB78E37}"/>
              </a:ext>
            </a:extLst>
          </p:cNvPr>
          <p:cNvSpPr>
            <a:spLocks/>
          </p:cNvSpPr>
          <p:nvPr/>
        </p:nvSpPr>
        <p:spPr bwMode="auto">
          <a:xfrm>
            <a:off x="3544889" y="3092451"/>
            <a:ext cx="269875" cy="49213"/>
          </a:xfrm>
          <a:custGeom>
            <a:avLst/>
            <a:gdLst>
              <a:gd name="T0" fmla="*/ 2147483646 w 683"/>
              <a:gd name="T1" fmla="*/ 2147483646 h 123"/>
              <a:gd name="T2" fmla="*/ 2147483646 w 683"/>
              <a:gd name="T3" fmla="*/ 2147483646 h 123"/>
              <a:gd name="T4" fmla="*/ 2147483646 w 683"/>
              <a:gd name="T5" fmla="*/ 2147483646 h 123"/>
              <a:gd name="T6" fmla="*/ 2147483646 w 683"/>
              <a:gd name="T7" fmla="*/ 2147483646 h 123"/>
              <a:gd name="T8" fmla="*/ 2147483646 w 683"/>
              <a:gd name="T9" fmla="*/ 2147483646 h 123"/>
              <a:gd name="T10" fmla="*/ 2147483646 w 683"/>
              <a:gd name="T11" fmla="*/ 2147483646 h 123"/>
              <a:gd name="T12" fmla="*/ 2147483646 w 683"/>
              <a:gd name="T13" fmla="*/ 2147483646 h 123"/>
              <a:gd name="T14" fmla="*/ 0 w 683"/>
              <a:gd name="T15" fmla="*/ 2147483646 h 123"/>
              <a:gd name="T16" fmla="*/ 2147483646 w 683"/>
              <a:gd name="T17" fmla="*/ 2147483646 h 123"/>
              <a:gd name="T18" fmla="*/ 2147483646 w 683"/>
              <a:gd name="T19" fmla="*/ 2147483646 h 123"/>
              <a:gd name="T20" fmla="*/ 2147483646 w 683"/>
              <a:gd name="T21" fmla="*/ 0 h 123"/>
              <a:gd name="T22" fmla="*/ 2147483646 w 683"/>
              <a:gd name="T23" fmla="*/ 2147483646 h 123"/>
              <a:gd name="T24" fmla="*/ 2147483646 w 683"/>
              <a:gd name="T25" fmla="*/ 2147483646 h 123"/>
              <a:gd name="T26" fmla="*/ 2147483646 w 683"/>
              <a:gd name="T27" fmla="*/ 2147483646 h 12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83"/>
              <a:gd name="T43" fmla="*/ 0 h 123"/>
              <a:gd name="T44" fmla="*/ 683 w 683"/>
              <a:gd name="T45" fmla="*/ 123 h 12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83" h="123">
                <a:moveTo>
                  <a:pt x="683" y="88"/>
                </a:moveTo>
                <a:lnTo>
                  <a:pt x="567" y="81"/>
                </a:lnTo>
                <a:lnTo>
                  <a:pt x="497" y="123"/>
                </a:lnTo>
                <a:lnTo>
                  <a:pt x="443" y="97"/>
                </a:lnTo>
                <a:lnTo>
                  <a:pt x="351" y="70"/>
                </a:lnTo>
                <a:lnTo>
                  <a:pt x="262" y="81"/>
                </a:lnTo>
                <a:lnTo>
                  <a:pt x="135" y="119"/>
                </a:lnTo>
                <a:lnTo>
                  <a:pt x="0" y="15"/>
                </a:lnTo>
                <a:lnTo>
                  <a:pt x="138" y="88"/>
                </a:lnTo>
                <a:lnTo>
                  <a:pt x="254" y="23"/>
                </a:lnTo>
                <a:lnTo>
                  <a:pt x="394" y="0"/>
                </a:lnTo>
                <a:lnTo>
                  <a:pt x="570" y="39"/>
                </a:lnTo>
                <a:lnTo>
                  <a:pt x="683" y="88"/>
                </a:lnTo>
                <a:close/>
              </a:path>
            </a:pathLst>
          </a:custGeom>
          <a:solidFill>
            <a:srgbClr val="4F4F4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91" name="Freeform 280">
            <a:extLst>
              <a:ext uri="{FF2B5EF4-FFF2-40B4-BE49-F238E27FC236}">
                <a16:creationId xmlns:a16="http://schemas.microsoft.com/office/drawing/2014/main" id="{C218ECE6-61C8-B240-8843-118F65781000}"/>
              </a:ext>
            </a:extLst>
          </p:cNvPr>
          <p:cNvSpPr>
            <a:spLocks/>
          </p:cNvSpPr>
          <p:nvPr/>
        </p:nvSpPr>
        <p:spPr bwMode="auto">
          <a:xfrm>
            <a:off x="3319463" y="3122613"/>
            <a:ext cx="152400" cy="50800"/>
          </a:xfrm>
          <a:custGeom>
            <a:avLst/>
            <a:gdLst>
              <a:gd name="T0" fmla="*/ 2147483646 w 382"/>
              <a:gd name="T1" fmla="*/ 0 h 127"/>
              <a:gd name="T2" fmla="*/ 2147483646 w 382"/>
              <a:gd name="T3" fmla="*/ 2147483646 h 127"/>
              <a:gd name="T4" fmla="*/ 2147483646 w 382"/>
              <a:gd name="T5" fmla="*/ 2147483646 h 127"/>
              <a:gd name="T6" fmla="*/ 2147483646 w 382"/>
              <a:gd name="T7" fmla="*/ 2147483646 h 127"/>
              <a:gd name="T8" fmla="*/ 2147483646 w 382"/>
              <a:gd name="T9" fmla="*/ 2147483646 h 127"/>
              <a:gd name="T10" fmla="*/ 0 w 382"/>
              <a:gd name="T11" fmla="*/ 2147483646 h 127"/>
              <a:gd name="T12" fmla="*/ 2147483646 w 382"/>
              <a:gd name="T13" fmla="*/ 2147483646 h 127"/>
              <a:gd name="T14" fmla="*/ 2147483646 w 382"/>
              <a:gd name="T15" fmla="*/ 2147483646 h 127"/>
              <a:gd name="T16" fmla="*/ 2147483646 w 382"/>
              <a:gd name="T17" fmla="*/ 0 h 127"/>
              <a:gd name="T18" fmla="*/ 2147483646 w 382"/>
              <a:gd name="T19" fmla="*/ 0 h 12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82"/>
              <a:gd name="T31" fmla="*/ 0 h 127"/>
              <a:gd name="T32" fmla="*/ 382 w 382"/>
              <a:gd name="T33" fmla="*/ 127 h 12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82" h="127">
                <a:moveTo>
                  <a:pt x="382" y="0"/>
                </a:moveTo>
                <a:lnTo>
                  <a:pt x="316" y="69"/>
                </a:lnTo>
                <a:lnTo>
                  <a:pt x="231" y="120"/>
                </a:lnTo>
                <a:lnTo>
                  <a:pt x="142" y="127"/>
                </a:lnTo>
                <a:lnTo>
                  <a:pt x="77" y="96"/>
                </a:lnTo>
                <a:lnTo>
                  <a:pt x="0" y="38"/>
                </a:lnTo>
                <a:lnTo>
                  <a:pt x="151" y="93"/>
                </a:lnTo>
                <a:lnTo>
                  <a:pt x="278" y="58"/>
                </a:lnTo>
                <a:lnTo>
                  <a:pt x="382" y="0"/>
                </a:lnTo>
                <a:close/>
              </a:path>
            </a:pathLst>
          </a:custGeom>
          <a:solidFill>
            <a:srgbClr val="4F4F4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92" name="Freeform 281">
            <a:extLst>
              <a:ext uri="{FF2B5EF4-FFF2-40B4-BE49-F238E27FC236}">
                <a16:creationId xmlns:a16="http://schemas.microsoft.com/office/drawing/2014/main" id="{9B699085-DA38-D744-8ED7-5736E4A4007B}"/>
              </a:ext>
            </a:extLst>
          </p:cNvPr>
          <p:cNvSpPr>
            <a:spLocks/>
          </p:cNvSpPr>
          <p:nvPr/>
        </p:nvSpPr>
        <p:spPr bwMode="auto">
          <a:xfrm>
            <a:off x="3094039" y="3170239"/>
            <a:ext cx="155575" cy="34925"/>
          </a:xfrm>
          <a:custGeom>
            <a:avLst/>
            <a:gdLst>
              <a:gd name="T0" fmla="*/ 2147483646 w 389"/>
              <a:gd name="T1" fmla="*/ 0 h 89"/>
              <a:gd name="T2" fmla="*/ 2147483646 w 389"/>
              <a:gd name="T3" fmla="*/ 2147483646 h 89"/>
              <a:gd name="T4" fmla="*/ 2147483646 w 389"/>
              <a:gd name="T5" fmla="*/ 2147483646 h 89"/>
              <a:gd name="T6" fmla="*/ 2147483646 w 389"/>
              <a:gd name="T7" fmla="*/ 2147483646 h 89"/>
              <a:gd name="T8" fmla="*/ 2147483646 w 389"/>
              <a:gd name="T9" fmla="*/ 2147483646 h 89"/>
              <a:gd name="T10" fmla="*/ 0 w 389"/>
              <a:gd name="T11" fmla="*/ 2147483646 h 89"/>
              <a:gd name="T12" fmla="*/ 2147483646 w 389"/>
              <a:gd name="T13" fmla="*/ 2147483646 h 89"/>
              <a:gd name="T14" fmla="*/ 2147483646 w 389"/>
              <a:gd name="T15" fmla="*/ 2147483646 h 89"/>
              <a:gd name="T16" fmla="*/ 2147483646 w 389"/>
              <a:gd name="T17" fmla="*/ 0 h 89"/>
              <a:gd name="T18" fmla="*/ 2147483646 w 389"/>
              <a:gd name="T19" fmla="*/ 0 h 8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89"/>
              <a:gd name="T31" fmla="*/ 0 h 89"/>
              <a:gd name="T32" fmla="*/ 389 w 389"/>
              <a:gd name="T33" fmla="*/ 89 h 8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89" h="89">
                <a:moveTo>
                  <a:pt x="389" y="0"/>
                </a:moveTo>
                <a:lnTo>
                  <a:pt x="303" y="65"/>
                </a:lnTo>
                <a:lnTo>
                  <a:pt x="234" y="80"/>
                </a:lnTo>
                <a:lnTo>
                  <a:pt x="173" y="89"/>
                </a:lnTo>
                <a:lnTo>
                  <a:pt x="88" y="62"/>
                </a:lnTo>
                <a:lnTo>
                  <a:pt x="0" y="4"/>
                </a:lnTo>
                <a:lnTo>
                  <a:pt x="145" y="53"/>
                </a:lnTo>
                <a:lnTo>
                  <a:pt x="269" y="42"/>
                </a:lnTo>
                <a:lnTo>
                  <a:pt x="389" y="0"/>
                </a:lnTo>
                <a:close/>
              </a:path>
            </a:pathLst>
          </a:custGeom>
          <a:solidFill>
            <a:srgbClr val="4F4F4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93" name="Freeform 282">
            <a:extLst>
              <a:ext uri="{FF2B5EF4-FFF2-40B4-BE49-F238E27FC236}">
                <a16:creationId xmlns:a16="http://schemas.microsoft.com/office/drawing/2014/main" id="{B834A86F-DD03-7E4D-896A-477724791ED6}"/>
              </a:ext>
            </a:extLst>
          </p:cNvPr>
          <p:cNvSpPr>
            <a:spLocks/>
          </p:cNvSpPr>
          <p:nvPr/>
        </p:nvSpPr>
        <p:spPr bwMode="auto">
          <a:xfrm>
            <a:off x="3506789" y="3622675"/>
            <a:ext cx="428625" cy="31750"/>
          </a:xfrm>
          <a:custGeom>
            <a:avLst/>
            <a:gdLst>
              <a:gd name="T0" fmla="*/ 0 w 1077"/>
              <a:gd name="T1" fmla="*/ 2147483646 h 80"/>
              <a:gd name="T2" fmla="*/ 0 w 1077"/>
              <a:gd name="T3" fmla="*/ 2147483646 h 80"/>
              <a:gd name="T4" fmla="*/ 2147483646 w 1077"/>
              <a:gd name="T5" fmla="*/ 2147483646 h 80"/>
              <a:gd name="T6" fmla="*/ 2147483646 w 1077"/>
              <a:gd name="T7" fmla="*/ 2147483646 h 80"/>
              <a:gd name="T8" fmla="*/ 2147483646 w 1077"/>
              <a:gd name="T9" fmla="*/ 2147483646 h 80"/>
              <a:gd name="T10" fmla="*/ 2147483646 w 1077"/>
              <a:gd name="T11" fmla="*/ 0 h 80"/>
              <a:gd name="T12" fmla="*/ 0 w 1077"/>
              <a:gd name="T13" fmla="*/ 2147483646 h 80"/>
              <a:gd name="T14" fmla="*/ 0 w 1077"/>
              <a:gd name="T15" fmla="*/ 2147483646 h 80"/>
              <a:gd name="T16" fmla="*/ 0 60000 65536"/>
              <a:gd name="T17" fmla="*/ 0 60000 65536"/>
              <a:gd name="T18" fmla="*/ 0 60000 65536"/>
              <a:gd name="T19" fmla="*/ 0 60000 65536"/>
              <a:gd name="T20" fmla="*/ 0 60000 65536"/>
              <a:gd name="T21" fmla="*/ 0 60000 65536"/>
              <a:gd name="T22" fmla="*/ 0 60000 65536"/>
              <a:gd name="T23" fmla="*/ 0 60000 65536"/>
              <a:gd name="T24" fmla="*/ 0 w 1077"/>
              <a:gd name="T25" fmla="*/ 0 h 80"/>
              <a:gd name="T26" fmla="*/ 1077 w 1077"/>
              <a:gd name="T27" fmla="*/ 80 h 8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77" h="80">
                <a:moveTo>
                  <a:pt x="0" y="11"/>
                </a:moveTo>
                <a:lnTo>
                  <a:pt x="0" y="80"/>
                </a:lnTo>
                <a:lnTo>
                  <a:pt x="1077" y="80"/>
                </a:lnTo>
                <a:lnTo>
                  <a:pt x="1077" y="30"/>
                </a:lnTo>
                <a:lnTo>
                  <a:pt x="50" y="30"/>
                </a:lnTo>
                <a:lnTo>
                  <a:pt x="50" y="0"/>
                </a:lnTo>
                <a:lnTo>
                  <a:pt x="0"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7494" name="Group 283">
            <a:extLst>
              <a:ext uri="{FF2B5EF4-FFF2-40B4-BE49-F238E27FC236}">
                <a16:creationId xmlns:a16="http://schemas.microsoft.com/office/drawing/2014/main" id="{3B13171C-6512-9C40-8E10-F7097383A57A}"/>
              </a:ext>
            </a:extLst>
          </p:cNvPr>
          <p:cNvGrpSpPr>
            <a:grpSpLocks noChangeAspect="1"/>
          </p:cNvGrpSpPr>
          <p:nvPr/>
        </p:nvGrpSpPr>
        <p:grpSpPr bwMode="auto">
          <a:xfrm>
            <a:off x="3178175" y="3636964"/>
            <a:ext cx="223838" cy="231775"/>
            <a:chOff x="2874" y="1218"/>
            <a:chExt cx="2021" cy="2100"/>
          </a:xfrm>
        </p:grpSpPr>
        <p:sp>
          <p:nvSpPr>
            <p:cNvPr id="17577" name="Freeform 284">
              <a:extLst>
                <a:ext uri="{FF2B5EF4-FFF2-40B4-BE49-F238E27FC236}">
                  <a16:creationId xmlns:a16="http://schemas.microsoft.com/office/drawing/2014/main" id="{2F5AB892-D864-CF47-B0AC-A633683C7D2C}"/>
                </a:ext>
              </a:extLst>
            </p:cNvPr>
            <p:cNvSpPr>
              <a:spLocks noChangeAspect="1"/>
            </p:cNvSpPr>
            <p:nvPr/>
          </p:nvSpPr>
          <p:spPr bwMode="auto">
            <a:xfrm>
              <a:off x="2932" y="1270"/>
              <a:ext cx="1895" cy="1952"/>
            </a:xfrm>
            <a:custGeom>
              <a:avLst/>
              <a:gdLst>
                <a:gd name="T0" fmla="*/ 0 w 3791"/>
                <a:gd name="T1" fmla="*/ 0 h 3904"/>
                <a:gd name="T2" fmla="*/ 0 w 3791"/>
                <a:gd name="T3" fmla="*/ 1 h 3904"/>
                <a:gd name="T4" fmla="*/ 0 w 3791"/>
                <a:gd name="T5" fmla="*/ 1 h 3904"/>
                <a:gd name="T6" fmla="*/ 0 w 3791"/>
                <a:gd name="T7" fmla="*/ 1 h 3904"/>
                <a:gd name="T8" fmla="*/ 0 w 3791"/>
                <a:gd name="T9" fmla="*/ 1 h 3904"/>
                <a:gd name="T10" fmla="*/ 0 w 3791"/>
                <a:gd name="T11" fmla="*/ 1 h 3904"/>
                <a:gd name="T12" fmla="*/ 0 w 3791"/>
                <a:gd name="T13" fmla="*/ 1 h 3904"/>
                <a:gd name="T14" fmla="*/ 0 w 3791"/>
                <a:gd name="T15" fmla="*/ 1 h 3904"/>
                <a:gd name="T16" fmla="*/ 0 w 3791"/>
                <a:gd name="T17" fmla="*/ 1 h 3904"/>
                <a:gd name="T18" fmla="*/ 0 w 3791"/>
                <a:gd name="T19" fmla="*/ 1 h 3904"/>
                <a:gd name="T20" fmla="*/ 0 w 3791"/>
                <a:gd name="T21" fmla="*/ 1 h 3904"/>
                <a:gd name="T22" fmla="*/ 0 w 3791"/>
                <a:gd name="T23" fmla="*/ 1 h 3904"/>
                <a:gd name="T24" fmla="*/ 0 w 3791"/>
                <a:gd name="T25" fmla="*/ 1 h 3904"/>
                <a:gd name="T26" fmla="*/ 0 w 3791"/>
                <a:gd name="T27" fmla="*/ 1 h 3904"/>
                <a:gd name="T28" fmla="*/ 0 w 3791"/>
                <a:gd name="T29" fmla="*/ 1 h 3904"/>
                <a:gd name="T30" fmla="*/ 0 w 3791"/>
                <a:gd name="T31" fmla="*/ 1 h 3904"/>
                <a:gd name="T32" fmla="*/ 0 w 3791"/>
                <a:gd name="T33" fmla="*/ 1 h 3904"/>
                <a:gd name="T34" fmla="*/ 0 w 3791"/>
                <a:gd name="T35" fmla="*/ 0 h 3904"/>
                <a:gd name="T36" fmla="*/ 0 w 3791"/>
                <a:gd name="T37" fmla="*/ 0 h 390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791"/>
                <a:gd name="T58" fmla="*/ 0 h 3904"/>
                <a:gd name="T59" fmla="*/ 3791 w 3791"/>
                <a:gd name="T60" fmla="*/ 3904 h 390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791" h="3904">
                  <a:moveTo>
                    <a:pt x="1637" y="0"/>
                  </a:moveTo>
                  <a:lnTo>
                    <a:pt x="983" y="228"/>
                  </a:lnTo>
                  <a:lnTo>
                    <a:pt x="392" y="724"/>
                  </a:lnTo>
                  <a:lnTo>
                    <a:pt x="29" y="1515"/>
                  </a:lnTo>
                  <a:lnTo>
                    <a:pt x="0" y="2245"/>
                  </a:lnTo>
                  <a:lnTo>
                    <a:pt x="288" y="3045"/>
                  </a:lnTo>
                  <a:lnTo>
                    <a:pt x="578" y="3480"/>
                  </a:lnTo>
                  <a:lnTo>
                    <a:pt x="1246" y="3799"/>
                  </a:lnTo>
                  <a:lnTo>
                    <a:pt x="1884" y="3898"/>
                  </a:lnTo>
                  <a:lnTo>
                    <a:pt x="2441" y="3904"/>
                  </a:lnTo>
                  <a:lnTo>
                    <a:pt x="3150" y="3440"/>
                  </a:lnTo>
                  <a:lnTo>
                    <a:pt x="3633" y="2741"/>
                  </a:lnTo>
                  <a:lnTo>
                    <a:pt x="3791" y="1986"/>
                  </a:lnTo>
                  <a:lnTo>
                    <a:pt x="3701" y="1372"/>
                  </a:lnTo>
                  <a:lnTo>
                    <a:pt x="3439" y="876"/>
                  </a:lnTo>
                  <a:lnTo>
                    <a:pt x="2973" y="397"/>
                  </a:lnTo>
                  <a:lnTo>
                    <a:pt x="2257" y="121"/>
                  </a:lnTo>
                  <a:lnTo>
                    <a:pt x="1637" y="0"/>
                  </a:lnTo>
                  <a:close/>
                </a:path>
              </a:pathLst>
            </a:custGeom>
            <a:solidFill>
              <a:srgbClr val="CC5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78" name="Freeform 285">
              <a:extLst>
                <a:ext uri="{FF2B5EF4-FFF2-40B4-BE49-F238E27FC236}">
                  <a16:creationId xmlns:a16="http://schemas.microsoft.com/office/drawing/2014/main" id="{1309EF20-A782-9740-9A97-4F6EF82C970A}"/>
                </a:ext>
              </a:extLst>
            </p:cNvPr>
            <p:cNvSpPr>
              <a:spLocks noChangeAspect="1"/>
            </p:cNvSpPr>
            <p:nvPr/>
          </p:nvSpPr>
          <p:spPr bwMode="auto">
            <a:xfrm>
              <a:off x="3207" y="1456"/>
              <a:ext cx="1114" cy="1150"/>
            </a:xfrm>
            <a:custGeom>
              <a:avLst/>
              <a:gdLst>
                <a:gd name="T0" fmla="*/ 1 w 2228"/>
                <a:gd name="T1" fmla="*/ 0 h 2300"/>
                <a:gd name="T2" fmla="*/ 1 w 2228"/>
                <a:gd name="T3" fmla="*/ 1 h 2300"/>
                <a:gd name="T4" fmla="*/ 1 w 2228"/>
                <a:gd name="T5" fmla="*/ 1 h 2300"/>
                <a:gd name="T6" fmla="*/ 1 w 2228"/>
                <a:gd name="T7" fmla="*/ 1 h 2300"/>
                <a:gd name="T8" fmla="*/ 0 w 2228"/>
                <a:gd name="T9" fmla="*/ 1 h 2300"/>
                <a:gd name="T10" fmla="*/ 1 w 2228"/>
                <a:gd name="T11" fmla="*/ 1 h 2300"/>
                <a:gd name="T12" fmla="*/ 1 w 2228"/>
                <a:gd name="T13" fmla="*/ 1 h 2300"/>
                <a:gd name="T14" fmla="*/ 1 w 2228"/>
                <a:gd name="T15" fmla="*/ 1 h 2300"/>
                <a:gd name="T16" fmla="*/ 1 w 2228"/>
                <a:gd name="T17" fmla="*/ 1 h 2300"/>
                <a:gd name="T18" fmla="*/ 1 w 2228"/>
                <a:gd name="T19" fmla="*/ 1 h 2300"/>
                <a:gd name="T20" fmla="*/ 1 w 2228"/>
                <a:gd name="T21" fmla="*/ 1 h 2300"/>
                <a:gd name="T22" fmla="*/ 1 w 2228"/>
                <a:gd name="T23" fmla="*/ 1 h 2300"/>
                <a:gd name="T24" fmla="*/ 1 w 2228"/>
                <a:gd name="T25" fmla="*/ 1 h 2300"/>
                <a:gd name="T26" fmla="*/ 1 w 2228"/>
                <a:gd name="T27" fmla="*/ 1 h 2300"/>
                <a:gd name="T28" fmla="*/ 1 w 2228"/>
                <a:gd name="T29" fmla="*/ 0 h 2300"/>
                <a:gd name="T30" fmla="*/ 1 w 2228"/>
                <a:gd name="T31" fmla="*/ 0 h 230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228"/>
                <a:gd name="T49" fmla="*/ 0 h 2300"/>
                <a:gd name="T50" fmla="*/ 2228 w 2228"/>
                <a:gd name="T51" fmla="*/ 2300 h 230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228" h="2300">
                  <a:moveTo>
                    <a:pt x="1079" y="0"/>
                  </a:moveTo>
                  <a:lnTo>
                    <a:pt x="675" y="128"/>
                  </a:lnTo>
                  <a:lnTo>
                    <a:pt x="351" y="352"/>
                  </a:lnTo>
                  <a:lnTo>
                    <a:pt x="82" y="730"/>
                  </a:lnTo>
                  <a:lnTo>
                    <a:pt x="0" y="1264"/>
                  </a:lnTo>
                  <a:lnTo>
                    <a:pt x="137" y="1836"/>
                  </a:lnTo>
                  <a:lnTo>
                    <a:pt x="680" y="2200"/>
                  </a:lnTo>
                  <a:lnTo>
                    <a:pt x="1273" y="2300"/>
                  </a:lnTo>
                  <a:lnTo>
                    <a:pt x="1859" y="2108"/>
                  </a:lnTo>
                  <a:lnTo>
                    <a:pt x="2155" y="1561"/>
                  </a:lnTo>
                  <a:lnTo>
                    <a:pt x="2228" y="1021"/>
                  </a:lnTo>
                  <a:lnTo>
                    <a:pt x="2167" y="618"/>
                  </a:lnTo>
                  <a:lnTo>
                    <a:pt x="1760" y="160"/>
                  </a:lnTo>
                  <a:lnTo>
                    <a:pt x="1431" y="40"/>
                  </a:lnTo>
                  <a:lnTo>
                    <a:pt x="1079" y="0"/>
                  </a:lnTo>
                  <a:close/>
                </a:path>
              </a:pathLst>
            </a:custGeom>
            <a:solidFill>
              <a:srgbClr val="FF7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79" name="Freeform 286">
              <a:extLst>
                <a:ext uri="{FF2B5EF4-FFF2-40B4-BE49-F238E27FC236}">
                  <a16:creationId xmlns:a16="http://schemas.microsoft.com/office/drawing/2014/main" id="{0D0B6B8E-B6A8-C544-BF41-BA0164191412}"/>
                </a:ext>
              </a:extLst>
            </p:cNvPr>
            <p:cNvSpPr>
              <a:spLocks noChangeAspect="1"/>
            </p:cNvSpPr>
            <p:nvPr/>
          </p:nvSpPr>
          <p:spPr bwMode="auto">
            <a:xfrm>
              <a:off x="2874" y="1218"/>
              <a:ext cx="1966" cy="2100"/>
            </a:xfrm>
            <a:custGeom>
              <a:avLst/>
              <a:gdLst>
                <a:gd name="T0" fmla="*/ 1 w 3930"/>
                <a:gd name="T1" fmla="*/ 0 h 4201"/>
                <a:gd name="T2" fmla="*/ 1 w 3930"/>
                <a:gd name="T3" fmla="*/ 0 h 4201"/>
                <a:gd name="T4" fmla="*/ 1 w 3930"/>
                <a:gd name="T5" fmla="*/ 0 h 4201"/>
                <a:gd name="T6" fmla="*/ 1 w 3930"/>
                <a:gd name="T7" fmla="*/ 0 h 4201"/>
                <a:gd name="T8" fmla="*/ 1 w 3930"/>
                <a:gd name="T9" fmla="*/ 0 h 4201"/>
                <a:gd name="T10" fmla="*/ 1 w 3930"/>
                <a:gd name="T11" fmla="*/ 0 h 4201"/>
                <a:gd name="T12" fmla="*/ 1 w 3930"/>
                <a:gd name="T13" fmla="*/ 0 h 4201"/>
                <a:gd name="T14" fmla="*/ 1 w 3930"/>
                <a:gd name="T15" fmla="*/ 0 h 4201"/>
                <a:gd name="T16" fmla="*/ 0 w 3930"/>
                <a:gd name="T17" fmla="*/ 0 h 4201"/>
                <a:gd name="T18" fmla="*/ 1 w 3930"/>
                <a:gd name="T19" fmla="*/ 0 h 4201"/>
                <a:gd name="T20" fmla="*/ 1 w 3930"/>
                <a:gd name="T21" fmla="*/ 0 h 4201"/>
                <a:gd name="T22" fmla="*/ 1 w 3930"/>
                <a:gd name="T23" fmla="*/ 0 h 4201"/>
                <a:gd name="T24" fmla="*/ 1 w 3930"/>
                <a:gd name="T25" fmla="*/ 0 h 4201"/>
                <a:gd name="T26" fmla="*/ 1 w 3930"/>
                <a:gd name="T27" fmla="*/ 0 h 4201"/>
                <a:gd name="T28" fmla="*/ 1 w 3930"/>
                <a:gd name="T29" fmla="*/ 0 h 4201"/>
                <a:gd name="T30" fmla="*/ 1 w 3930"/>
                <a:gd name="T31" fmla="*/ 0 h 4201"/>
                <a:gd name="T32" fmla="*/ 1 w 3930"/>
                <a:gd name="T33" fmla="*/ 0 h 4201"/>
                <a:gd name="T34" fmla="*/ 1 w 3930"/>
                <a:gd name="T35" fmla="*/ 0 h 4201"/>
                <a:gd name="T36" fmla="*/ 1 w 3930"/>
                <a:gd name="T37" fmla="*/ 0 h 4201"/>
                <a:gd name="T38" fmla="*/ 1 w 3930"/>
                <a:gd name="T39" fmla="*/ 0 h 4201"/>
                <a:gd name="T40" fmla="*/ 1 w 3930"/>
                <a:gd name="T41" fmla="*/ 0 h 4201"/>
                <a:gd name="T42" fmla="*/ 1 w 3930"/>
                <a:gd name="T43" fmla="*/ 0 h 4201"/>
                <a:gd name="T44" fmla="*/ 1 w 3930"/>
                <a:gd name="T45" fmla="*/ 0 h 4201"/>
                <a:gd name="T46" fmla="*/ 1 w 3930"/>
                <a:gd name="T47" fmla="*/ 0 h 4201"/>
                <a:gd name="T48" fmla="*/ 1 w 3930"/>
                <a:gd name="T49" fmla="*/ 0 h 4201"/>
                <a:gd name="T50" fmla="*/ 1 w 3930"/>
                <a:gd name="T51" fmla="*/ 0 h 4201"/>
                <a:gd name="T52" fmla="*/ 1 w 3930"/>
                <a:gd name="T53" fmla="*/ 0 h 4201"/>
                <a:gd name="T54" fmla="*/ 1 w 3930"/>
                <a:gd name="T55" fmla="*/ 0 h 4201"/>
                <a:gd name="T56" fmla="*/ 1 w 3930"/>
                <a:gd name="T57" fmla="*/ 0 h 4201"/>
                <a:gd name="T58" fmla="*/ 1 w 3930"/>
                <a:gd name="T59" fmla="*/ 0 h 4201"/>
                <a:gd name="T60" fmla="*/ 1 w 3930"/>
                <a:gd name="T61" fmla="*/ 0 h 4201"/>
                <a:gd name="T62" fmla="*/ 1 w 3930"/>
                <a:gd name="T63" fmla="*/ 0 h 4201"/>
                <a:gd name="T64" fmla="*/ 1 w 3930"/>
                <a:gd name="T65" fmla="*/ 0 h 4201"/>
                <a:gd name="T66" fmla="*/ 1 w 3930"/>
                <a:gd name="T67" fmla="*/ 0 h 4201"/>
                <a:gd name="T68" fmla="*/ 1 w 3930"/>
                <a:gd name="T69" fmla="*/ 0 h 4201"/>
                <a:gd name="T70" fmla="*/ 1 w 3930"/>
                <a:gd name="T71" fmla="*/ 0 h 4201"/>
                <a:gd name="T72" fmla="*/ 1 w 3930"/>
                <a:gd name="T73" fmla="*/ 0 h 4201"/>
                <a:gd name="T74" fmla="*/ 1 w 3930"/>
                <a:gd name="T75" fmla="*/ 0 h 4201"/>
                <a:gd name="T76" fmla="*/ 1 w 3930"/>
                <a:gd name="T77" fmla="*/ 0 h 4201"/>
                <a:gd name="T78" fmla="*/ 1 w 3930"/>
                <a:gd name="T79" fmla="*/ 0 h 4201"/>
                <a:gd name="T80" fmla="*/ 1 w 3930"/>
                <a:gd name="T81" fmla="*/ 0 h 4201"/>
                <a:gd name="T82" fmla="*/ 1 w 3930"/>
                <a:gd name="T83" fmla="*/ 0 h 420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930"/>
                <a:gd name="T127" fmla="*/ 0 h 4201"/>
                <a:gd name="T128" fmla="*/ 3930 w 3930"/>
                <a:gd name="T129" fmla="*/ 4201 h 420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930" h="4201">
                  <a:moveTo>
                    <a:pt x="2132" y="0"/>
                  </a:moveTo>
                  <a:lnTo>
                    <a:pt x="1678" y="0"/>
                  </a:lnTo>
                  <a:lnTo>
                    <a:pt x="1279" y="105"/>
                  </a:lnTo>
                  <a:lnTo>
                    <a:pt x="832" y="321"/>
                  </a:lnTo>
                  <a:lnTo>
                    <a:pt x="574" y="567"/>
                  </a:lnTo>
                  <a:lnTo>
                    <a:pt x="315" y="869"/>
                  </a:lnTo>
                  <a:lnTo>
                    <a:pt x="119" y="1259"/>
                  </a:lnTo>
                  <a:lnTo>
                    <a:pt x="9" y="1781"/>
                  </a:lnTo>
                  <a:lnTo>
                    <a:pt x="0" y="2310"/>
                  </a:lnTo>
                  <a:lnTo>
                    <a:pt x="119" y="2806"/>
                  </a:lnTo>
                  <a:lnTo>
                    <a:pt x="353" y="3275"/>
                  </a:lnTo>
                  <a:lnTo>
                    <a:pt x="724" y="3718"/>
                  </a:lnTo>
                  <a:lnTo>
                    <a:pt x="1108" y="3988"/>
                  </a:lnTo>
                  <a:lnTo>
                    <a:pt x="1568" y="4161"/>
                  </a:lnTo>
                  <a:lnTo>
                    <a:pt x="2096" y="4201"/>
                  </a:lnTo>
                  <a:lnTo>
                    <a:pt x="2556" y="4134"/>
                  </a:lnTo>
                  <a:lnTo>
                    <a:pt x="2997" y="3857"/>
                  </a:lnTo>
                  <a:lnTo>
                    <a:pt x="3436" y="3484"/>
                  </a:lnTo>
                  <a:lnTo>
                    <a:pt x="3744" y="3074"/>
                  </a:lnTo>
                  <a:lnTo>
                    <a:pt x="3930" y="2659"/>
                  </a:lnTo>
                  <a:lnTo>
                    <a:pt x="3615" y="2832"/>
                  </a:lnTo>
                  <a:lnTo>
                    <a:pt x="3326" y="3230"/>
                  </a:lnTo>
                  <a:lnTo>
                    <a:pt x="3045" y="3597"/>
                  </a:lnTo>
                  <a:lnTo>
                    <a:pt x="2636" y="3847"/>
                  </a:lnTo>
                  <a:lnTo>
                    <a:pt x="2197" y="3944"/>
                  </a:lnTo>
                  <a:lnTo>
                    <a:pt x="1678" y="3950"/>
                  </a:lnTo>
                  <a:lnTo>
                    <a:pt x="1218" y="3762"/>
                  </a:lnTo>
                  <a:lnTo>
                    <a:pt x="933" y="3587"/>
                  </a:lnTo>
                  <a:lnTo>
                    <a:pt x="589" y="3195"/>
                  </a:lnTo>
                  <a:lnTo>
                    <a:pt x="378" y="2806"/>
                  </a:lnTo>
                  <a:lnTo>
                    <a:pt x="260" y="2207"/>
                  </a:lnTo>
                  <a:lnTo>
                    <a:pt x="285" y="1633"/>
                  </a:lnTo>
                  <a:lnTo>
                    <a:pt x="469" y="1198"/>
                  </a:lnTo>
                  <a:lnTo>
                    <a:pt x="739" y="793"/>
                  </a:lnTo>
                  <a:lnTo>
                    <a:pt x="1037" y="538"/>
                  </a:lnTo>
                  <a:lnTo>
                    <a:pt x="1522" y="278"/>
                  </a:lnTo>
                  <a:lnTo>
                    <a:pt x="1938" y="270"/>
                  </a:lnTo>
                  <a:lnTo>
                    <a:pt x="2237" y="278"/>
                  </a:lnTo>
                  <a:lnTo>
                    <a:pt x="2573" y="382"/>
                  </a:lnTo>
                  <a:lnTo>
                    <a:pt x="2455" y="95"/>
                  </a:lnTo>
                  <a:lnTo>
                    <a:pt x="213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80" name="Freeform 287">
              <a:extLst>
                <a:ext uri="{FF2B5EF4-FFF2-40B4-BE49-F238E27FC236}">
                  <a16:creationId xmlns:a16="http://schemas.microsoft.com/office/drawing/2014/main" id="{DFB13C09-18C3-5A47-AFC7-ABB2F5073FDF}"/>
                </a:ext>
              </a:extLst>
            </p:cNvPr>
            <p:cNvSpPr>
              <a:spLocks noChangeAspect="1"/>
            </p:cNvSpPr>
            <p:nvPr/>
          </p:nvSpPr>
          <p:spPr bwMode="auto">
            <a:xfrm>
              <a:off x="3953" y="1222"/>
              <a:ext cx="942" cy="1429"/>
            </a:xfrm>
            <a:custGeom>
              <a:avLst/>
              <a:gdLst>
                <a:gd name="T0" fmla="*/ 0 w 1884"/>
                <a:gd name="T1" fmla="*/ 0 h 2857"/>
                <a:gd name="T2" fmla="*/ 1 w 1884"/>
                <a:gd name="T3" fmla="*/ 1 h 2857"/>
                <a:gd name="T4" fmla="*/ 1 w 1884"/>
                <a:gd name="T5" fmla="*/ 1 h 2857"/>
                <a:gd name="T6" fmla="*/ 1 w 1884"/>
                <a:gd name="T7" fmla="*/ 1 h 2857"/>
                <a:gd name="T8" fmla="*/ 1 w 1884"/>
                <a:gd name="T9" fmla="*/ 1 h 2857"/>
                <a:gd name="T10" fmla="*/ 1 w 1884"/>
                <a:gd name="T11" fmla="*/ 1 h 2857"/>
                <a:gd name="T12" fmla="*/ 1 w 1884"/>
                <a:gd name="T13" fmla="*/ 1 h 2857"/>
                <a:gd name="T14" fmla="*/ 1 w 1884"/>
                <a:gd name="T15" fmla="*/ 1 h 2857"/>
                <a:gd name="T16" fmla="*/ 1 w 1884"/>
                <a:gd name="T17" fmla="*/ 1 h 2857"/>
                <a:gd name="T18" fmla="*/ 1 w 1884"/>
                <a:gd name="T19" fmla="*/ 1 h 2857"/>
                <a:gd name="T20" fmla="*/ 1 w 1884"/>
                <a:gd name="T21" fmla="*/ 1 h 2857"/>
                <a:gd name="T22" fmla="*/ 1 w 1884"/>
                <a:gd name="T23" fmla="*/ 1 h 2857"/>
                <a:gd name="T24" fmla="*/ 1 w 1884"/>
                <a:gd name="T25" fmla="*/ 1 h 2857"/>
                <a:gd name="T26" fmla="*/ 1 w 1884"/>
                <a:gd name="T27" fmla="*/ 1 h 2857"/>
                <a:gd name="T28" fmla="*/ 1 w 1884"/>
                <a:gd name="T29" fmla="*/ 1 h 2857"/>
                <a:gd name="T30" fmla="*/ 1 w 1884"/>
                <a:gd name="T31" fmla="*/ 1 h 2857"/>
                <a:gd name="T32" fmla="*/ 1 w 1884"/>
                <a:gd name="T33" fmla="*/ 1 h 2857"/>
                <a:gd name="T34" fmla="*/ 1 w 1884"/>
                <a:gd name="T35" fmla="*/ 1 h 2857"/>
                <a:gd name="T36" fmla="*/ 1 w 1884"/>
                <a:gd name="T37" fmla="*/ 1 h 2857"/>
                <a:gd name="T38" fmla="*/ 1 w 1884"/>
                <a:gd name="T39" fmla="*/ 1 h 2857"/>
                <a:gd name="T40" fmla="*/ 0 w 1884"/>
                <a:gd name="T41" fmla="*/ 0 h 2857"/>
                <a:gd name="T42" fmla="*/ 0 w 1884"/>
                <a:gd name="T43" fmla="*/ 0 h 285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884"/>
                <a:gd name="T67" fmla="*/ 0 h 2857"/>
                <a:gd name="T68" fmla="*/ 1884 w 1884"/>
                <a:gd name="T69" fmla="*/ 2857 h 285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884" h="2857">
                  <a:moveTo>
                    <a:pt x="0" y="0"/>
                  </a:moveTo>
                  <a:lnTo>
                    <a:pt x="424" y="114"/>
                  </a:lnTo>
                  <a:lnTo>
                    <a:pt x="848" y="311"/>
                  </a:lnTo>
                  <a:lnTo>
                    <a:pt x="1178" y="557"/>
                  </a:lnTo>
                  <a:lnTo>
                    <a:pt x="1405" y="798"/>
                  </a:lnTo>
                  <a:lnTo>
                    <a:pt x="1663" y="1127"/>
                  </a:lnTo>
                  <a:lnTo>
                    <a:pt x="1829" y="1545"/>
                  </a:lnTo>
                  <a:lnTo>
                    <a:pt x="1884" y="1895"/>
                  </a:lnTo>
                  <a:lnTo>
                    <a:pt x="1853" y="2353"/>
                  </a:lnTo>
                  <a:lnTo>
                    <a:pt x="1733" y="2743"/>
                  </a:lnTo>
                  <a:lnTo>
                    <a:pt x="1445" y="2857"/>
                  </a:lnTo>
                  <a:lnTo>
                    <a:pt x="1593" y="2440"/>
                  </a:lnTo>
                  <a:lnTo>
                    <a:pt x="1663" y="2066"/>
                  </a:lnTo>
                  <a:lnTo>
                    <a:pt x="1657" y="1729"/>
                  </a:lnTo>
                  <a:lnTo>
                    <a:pt x="1547" y="1414"/>
                  </a:lnTo>
                  <a:lnTo>
                    <a:pt x="1382" y="1085"/>
                  </a:lnTo>
                  <a:lnTo>
                    <a:pt x="1068" y="712"/>
                  </a:lnTo>
                  <a:lnTo>
                    <a:pt x="745" y="494"/>
                  </a:lnTo>
                  <a:lnTo>
                    <a:pt x="479" y="382"/>
                  </a:lnTo>
                  <a:lnTo>
                    <a:pt x="276" y="31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81" name="Freeform 288">
              <a:extLst>
                <a:ext uri="{FF2B5EF4-FFF2-40B4-BE49-F238E27FC236}">
                  <a16:creationId xmlns:a16="http://schemas.microsoft.com/office/drawing/2014/main" id="{70B22E85-F70F-6E43-973E-2EF3FBAE8F1F}"/>
                </a:ext>
              </a:extLst>
            </p:cNvPr>
            <p:cNvSpPr>
              <a:spLocks noChangeAspect="1"/>
            </p:cNvSpPr>
            <p:nvPr/>
          </p:nvSpPr>
          <p:spPr bwMode="auto">
            <a:xfrm>
              <a:off x="3356" y="1305"/>
              <a:ext cx="919" cy="1841"/>
            </a:xfrm>
            <a:custGeom>
              <a:avLst/>
              <a:gdLst>
                <a:gd name="T0" fmla="*/ 1 w 1838"/>
                <a:gd name="T1" fmla="*/ 0 h 3682"/>
                <a:gd name="T2" fmla="*/ 1 w 1838"/>
                <a:gd name="T3" fmla="*/ 1 h 3682"/>
                <a:gd name="T4" fmla="*/ 1 w 1838"/>
                <a:gd name="T5" fmla="*/ 1 h 3682"/>
                <a:gd name="T6" fmla="*/ 1 w 1838"/>
                <a:gd name="T7" fmla="*/ 1 h 3682"/>
                <a:gd name="T8" fmla="*/ 1 w 1838"/>
                <a:gd name="T9" fmla="*/ 1 h 3682"/>
                <a:gd name="T10" fmla="*/ 1 w 1838"/>
                <a:gd name="T11" fmla="*/ 1 h 3682"/>
                <a:gd name="T12" fmla="*/ 1 w 1838"/>
                <a:gd name="T13" fmla="*/ 1 h 3682"/>
                <a:gd name="T14" fmla="*/ 1 w 1838"/>
                <a:gd name="T15" fmla="*/ 1 h 3682"/>
                <a:gd name="T16" fmla="*/ 0 w 1838"/>
                <a:gd name="T17" fmla="*/ 1 h 3682"/>
                <a:gd name="T18" fmla="*/ 1 w 1838"/>
                <a:gd name="T19" fmla="*/ 1 h 3682"/>
                <a:gd name="T20" fmla="*/ 1 w 1838"/>
                <a:gd name="T21" fmla="*/ 1 h 3682"/>
                <a:gd name="T22" fmla="*/ 1 w 1838"/>
                <a:gd name="T23" fmla="*/ 1 h 3682"/>
                <a:gd name="T24" fmla="*/ 1 w 1838"/>
                <a:gd name="T25" fmla="*/ 1 h 3682"/>
                <a:gd name="T26" fmla="*/ 1 w 1838"/>
                <a:gd name="T27" fmla="*/ 1 h 3682"/>
                <a:gd name="T28" fmla="*/ 1 w 1838"/>
                <a:gd name="T29" fmla="*/ 1 h 3682"/>
                <a:gd name="T30" fmla="*/ 1 w 1838"/>
                <a:gd name="T31" fmla="*/ 1 h 3682"/>
                <a:gd name="T32" fmla="*/ 1 w 1838"/>
                <a:gd name="T33" fmla="*/ 1 h 3682"/>
                <a:gd name="T34" fmla="*/ 1 w 1838"/>
                <a:gd name="T35" fmla="*/ 0 h 3682"/>
                <a:gd name="T36" fmla="*/ 1 w 1838"/>
                <a:gd name="T37" fmla="*/ 0 h 368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838"/>
                <a:gd name="T58" fmla="*/ 0 h 3682"/>
                <a:gd name="T59" fmla="*/ 1838 w 1838"/>
                <a:gd name="T60" fmla="*/ 3682 h 368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838" h="3682">
                  <a:moveTo>
                    <a:pt x="1547" y="0"/>
                  </a:moveTo>
                  <a:lnTo>
                    <a:pt x="1610" y="599"/>
                  </a:lnTo>
                  <a:lnTo>
                    <a:pt x="1547" y="1103"/>
                  </a:lnTo>
                  <a:lnTo>
                    <a:pt x="1439" y="1631"/>
                  </a:lnTo>
                  <a:lnTo>
                    <a:pt x="1298" y="2093"/>
                  </a:lnTo>
                  <a:lnTo>
                    <a:pt x="975" y="2587"/>
                  </a:lnTo>
                  <a:lnTo>
                    <a:pt x="675" y="2988"/>
                  </a:lnTo>
                  <a:lnTo>
                    <a:pt x="340" y="3281"/>
                  </a:lnTo>
                  <a:lnTo>
                    <a:pt x="0" y="3568"/>
                  </a:lnTo>
                  <a:lnTo>
                    <a:pt x="145" y="3682"/>
                  </a:lnTo>
                  <a:lnTo>
                    <a:pt x="645" y="3317"/>
                  </a:lnTo>
                  <a:lnTo>
                    <a:pt x="1061" y="2832"/>
                  </a:lnTo>
                  <a:lnTo>
                    <a:pt x="1454" y="2239"/>
                  </a:lnTo>
                  <a:lnTo>
                    <a:pt x="1682" y="1753"/>
                  </a:lnTo>
                  <a:lnTo>
                    <a:pt x="1808" y="1188"/>
                  </a:lnTo>
                  <a:lnTo>
                    <a:pt x="1838" y="720"/>
                  </a:lnTo>
                  <a:lnTo>
                    <a:pt x="1814" y="188"/>
                  </a:lnTo>
                  <a:lnTo>
                    <a:pt x="154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82" name="Freeform 289">
              <a:extLst>
                <a:ext uri="{FF2B5EF4-FFF2-40B4-BE49-F238E27FC236}">
                  <a16:creationId xmlns:a16="http://schemas.microsoft.com/office/drawing/2014/main" id="{03E29E7F-069B-1544-8F50-98A0AA11D94C}"/>
                </a:ext>
              </a:extLst>
            </p:cNvPr>
            <p:cNvSpPr>
              <a:spLocks noChangeAspect="1"/>
            </p:cNvSpPr>
            <p:nvPr/>
          </p:nvSpPr>
          <p:spPr bwMode="auto">
            <a:xfrm>
              <a:off x="2985" y="1392"/>
              <a:ext cx="816" cy="1198"/>
            </a:xfrm>
            <a:custGeom>
              <a:avLst/>
              <a:gdLst>
                <a:gd name="T0" fmla="*/ 0 w 1633"/>
                <a:gd name="T1" fmla="*/ 0 h 2397"/>
                <a:gd name="T2" fmla="*/ 0 w 1633"/>
                <a:gd name="T3" fmla="*/ 0 h 2397"/>
                <a:gd name="T4" fmla="*/ 0 w 1633"/>
                <a:gd name="T5" fmla="*/ 0 h 2397"/>
                <a:gd name="T6" fmla="*/ 0 w 1633"/>
                <a:gd name="T7" fmla="*/ 0 h 2397"/>
                <a:gd name="T8" fmla="*/ 0 w 1633"/>
                <a:gd name="T9" fmla="*/ 0 h 2397"/>
                <a:gd name="T10" fmla="*/ 0 w 1633"/>
                <a:gd name="T11" fmla="*/ 0 h 2397"/>
                <a:gd name="T12" fmla="*/ 0 w 1633"/>
                <a:gd name="T13" fmla="*/ 0 h 2397"/>
                <a:gd name="T14" fmla="*/ 0 w 1633"/>
                <a:gd name="T15" fmla="*/ 0 h 2397"/>
                <a:gd name="T16" fmla="*/ 0 w 1633"/>
                <a:gd name="T17" fmla="*/ 0 h 2397"/>
                <a:gd name="T18" fmla="*/ 0 w 1633"/>
                <a:gd name="T19" fmla="*/ 0 h 2397"/>
                <a:gd name="T20" fmla="*/ 0 w 1633"/>
                <a:gd name="T21" fmla="*/ 0 h 2397"/>
                <a:gd name="T22" fmla="*/ 0 w 1633"/>
                <a:gd name="T23" fmla="*/ 0 h 2397"/>
                <a:gd name="T24" fmla="*/ 0 w 1633"/>
                <a:gd name="T25" fmla="*/ 0 h 2397"/>
                <a:gd name="T26" fmla="*/ 0 w 1633"/>
                <a:gd name="T27" fmla="*/ 0 h 2397"/>
                <a:gd name="T28" fmla="*/ 0 w 1633"/>
                <a:gd name="T29" fmla="*/ 0 h 2397"/>
                <a:gd name="T30" fmla="*/ 0 w 1633"/>
                <a:gd name="T31" fmla="*/ 0 h 2397"/>
                <a:gd name="T32" fmla="*/ 0 w 1633"/>
                <a:gd name="T33" fmla="*/ 0 h 2397"/>
                <a:gd name="T34" fmla="*/ 0 w 1633"/>
                <a:gd name="T35" fmla="*/ 0 h 2397"/>
                <a:gd name="T36" fmla="*/ 0 w 1633"/>
                <a:gd name="T37" fmla="*/ 0 h 2397"/>
                <a:gd name="T38" fmla="*/ 0 w 1633"/>
                <a:gd name="T39" fmla="*/ 0 h 2397"/>
                <a:gd name="T40" fmla="*/ 0 w 1633"/>
                <a:gd name="T41" fmla="*/ 0 h 2397"/>
                <a:gd name="T42" fmla="*/ 0 w 1633"/>
                <a:gd name="T43" fmla="*/ 0 h 239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633"/>
                <a:gd name="T67" fmla="*/ 0 h 2397"/>
                <a:gd name="T68" fmla="*/ 1633 w 1633"/>
                <a:gd name="T69" fmla="*/ 2397 h 239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633" h="2397">
                  <a:moveTo>
                    <a:pt x="0" y="2051"/>
                  </a:moveTo>
                  <a:lnTo>
                    <a:pt x="298" y="2188"/>
                  </a:lnTo>
                  <a:lnTo>
                    <a:pt x="589" y="2156"/>
                  </a:lnTo>
                  <a:lnTo>
                    <a:pt x="979" y="1954"/>
                  </a:lnTo>
                  <a:lnTo>
                    <a:pt x="1293" y="1572"/>
                  </a:lnTo>
                  <a:lnTo>
                    <a:pt x="1418" y="1190"/>
                  </a:lnTo>
                  <a:lnTo>
                    <a:pt x="1418" y="798"/>
                  </a:lnTo>
                  <a:lnTo>
                    <a:pt x="1317" y="468"/>
                  </a:lnTo>
                  <a:lnTo>
                    <a:pt x="1004" y="34"/>
                  </a:lnTo>
                  <a:lnTo>
                    <a:pt x="1099" y="0"/>
                  </a:lnTo>
                  <a:lnTo>
                    <a:pt x="1342" y="226"/>
                  </a:lnTo>
                  <a:lnTo>
                    <a:pt x="1547" y="557"/>
                  </a:lnTo>
                  <a:lnTo>
                    <a:pt x="1633" y="973"/>
                  </a:lnTo>
                  <a:lnTo>
                    <a:pt x="1593" y="1407"/>
                  </a:lnTo>
                  <a:lnTo>
                    <a:pt x="1498" y="1764"/>
                  </a:lnTo>
                  <a:lnTo>
                    <a:pt x="1247" y="2032"/>
                  </a:lnTo>
                  <a:lnTo>
                    <a:pt x="918" y="2249"/>
                  </a:lnTo>
                  <a:lnTo>
                    <a:pt x="589" y="2363"/>
                  </a:lnTo>
                  <a:lnTo>
                    <a:pt x="344" y="2397"/>
                  </a:lnTo>
                  <a:lnTo>
                    <a:pt x="10" y="2283"/>
                  </a:lnTo>
                  <a:lnTo>
                    <a:pt x="0" y="205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83" name="Freeform 290">
              <a:extLst>
                <a:ext uri="{FF2B5EF4-FFF2-40B4-BE49-F238E27FC236}">
                  <a16:creationId xmlns:a16="http://schemas.microsoft.com/office/drawing/2014/main" id="{B6929619-C777-6C4D-9F09-EE0AF8722B44}"/>
                </a:ext>
              </a:extLst>
            </p:cNvPr>
            <p:cNvSpPr>
              <a:spLocks noChangeAspect="1"/>
            </p:cNvSpPr>
            <p:nvPr/>
          </p:nvSpPr>
          <p:spPr bwMode="auto">
            <a:xfrm>
              <a:off x="3004" y="1795"/>
              <a:ext cx="1743" cy="942"/>
            </a:xfrm>
            <a:custGeom>
              <a:avLst/>
              <a:gdLst>
                <a:gd name="T0" fmla="*/ 0 w 3484"/>
                <a:gd name="T1" fmla="*/ 1 h 1884"/>
                <a:gd name="T2" fmla="*/ 1 w 3484"/>
                <a:gd name="T3" fmla="*/ 1 h 1884"/>
                <a:gd name="T4" fmla="*/ 1 w 3484"/>
                <a:gd name="T5" fmla="*/ 1 h 1884"/>
                <a:gd name="T6" fmla="*/ 1 w 3484"/>
                <a:gd name="T7" fmla="*/ 1 h 1884"/>
                <a:gd name="T8" fmla="*/ 1 w 3484"/>
                <a:gd name="T9" fmla="*/ 1 h 1884"/>
                <a:gd name="T10" fmla="*/ 1 w 3484"/>
                <a:gd name="T11" fmla="*/ 1 h 1884"/>
                <a:gd name="T12" fmla="*/ 1 w 3484"/>
                <a:gd name="T13" fmla="*/ 1 h 1884"/>
                <a:gd name="T14" fmla="*/ 1 w 3484"/>
                <a:gd name="T15" fmla="*/ 1 h 1884"/>
                <a:gd name="T16" fmla="*/ 1 w 3484"/>
                <a:gd name="T17" fmla="*/ 1 h 1884"/>
                <a:gd name="T18" fmla="*/ 1 w 3484"/>
                <a:gd name="T19" fmla="*/ 1 h 1884"/>
                <a:gd name="T20" fmla="*/ 1 w 3484"/>
                <a:gd name="T21" fmla="*/ 1 h 1884"/>
                <a:gd name="T22" fmla="*/ 1 w 3484"/>
                <a:gd name="T23" fmla="*/ 1 h 1884"/>
                <a:gd name="T24" fmla="*/ 1 w 3484"/>
                <a:gd name="T25" fmla="*/ 1 h 1884"/>
                <a:gd name="T26" fmla="*/ 1 w 3484"/>
                <a:gd name="T27" fmla="*/ 1 h 1884"/>
                <a:gd name="T28" fmla="*/ 1 w 3484"/>
                <a:gd name="T29" fmla="*/ 1 h 1884"/>
                <a:gd name="T30" fmla="*/ 1 w 3484"/>
                <a:gd name="T31" fmla="*/ 0 h 1884"/>
                <a:gd name="T32" fmla="*/ 0 w 3484"/>
                <a:gd name="T33" fmla="*/ 1 h 1884"/>
                <a:gd name="T34" fmla="*/ 0 w 3484"/>
                <a:gd name="T35" fmla="*/ 1 h 18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484"/>
                <a:gd name="T55" fmla="*/ 0 h 1884"/>
                <a:gd name="T56" fmla="*/ 3484 w 3484"/>
                <a:gd name="T57" fmla="*/ 1884 h 188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484" h="1884">
                  <a:moveTo>
                    <a:pt x="0" y="165"/>
                  </a:moveTo>
                  <a:lnTo>
                    <a:pt x="209" y="513"/>
                  </a:lnTo>
                  <a:lnTo>
                    <a:pt x="587" y="903"/>
                  </a:lnTo>
                  <a:lnTo>
                    <a:pt x="1066" y="1224"/>
                  </a:lnTo>
                  <a:lnTo>
                    <a:pt x="1458" y="1424"/>
                  </a:lnTo>
                  <a:lnTo>
                    <a:pt x="1872" y="1606"/>
                  </a:lnTo>
                  <a:lnTo>
                    <a:pt x="2385" y="1781"/>
                  </a:lnTo>
                  <a:lnTo>
                    <a:pt x="2956" y="1884"/>
                  </a:lnTo>
                  <a:lnTo>
                    <a:pt x="3355" y="1851"/>
                  </a:lnTo>
                  <a:lnTo>
                    <a:pt x="3484" y="1657"/>
                  </a:lnTo>
                  <a:lnTo>
                    <a:pt x="3066" y="1692"/>
                  </a:lnTo>
                  <a:lnTo>
                    <a:pt x="2551" y="1635"/>
                  </a:lnTo>
                  <a:lnTo>
                    <a:pt x="1623" y="1329"/>
                  </a:lnTo>
                  <a:lnTo>
                    <a:pt x="863" y="861"/>
                  </a:lnTo>
                  <a:lnTo>
                    <a:pt x="454" y="530"/>
                  </a:lnTo>
                  <a:lnTo>
                    <a:pt x="101" y="0"/>
                  </a:lnTo>
                  <a:lnTo>
                    <a:pt x="0" y="16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84" name="Freeform 291">
              <a:extLst>
                <a:ext uri="{FF2B5EF4-FFF2-40B4-BE49-F238E27FC236}">
                  <a16:creationId xmlns:a16="http://schemas.microsoft.com/office/drawing/2014/main" id="{445C8B7E-D584-1E4F-BED5-B8234557D9E1}"/>
                </a:ext>
              </a:extLst>
            </p:cNvPr>
            <p:cNvSpPr>
              <a:spLocks noChangeAspect="1"/>
            </p:cNvSpPr>
            <p:nvPr/>
          </p:nvSpPr>
          <p:spPr bwMode="auto">
            <a:xfrm>
              <a:off x="4197" y="1847"/>
              <a:ext cx="588" cy="1277"/>
            </a:xfrm>
            <a:custGeom>
              <a:avLst/>
              <a:gdLst>
                <a:gd name="T0" fmla="*/ 1 w 1175"/>
                <a:gd name="T1" fmla="*/ 0 h 2554"/>
                <a:gd name="T2" fmla="*/ 1 w 1175"/>
                <a:gd name="T3" fmla="*/ 1 h 2554"/>
                <a:gd name="T4" fmla="*/ 1 w 1175"/>
                <a:gd name="T5" fmla="*/ 1 h 2554"/>
                <a:gd name="T6" fmla="*/ 1 w 1175"/>
                <a:gd name="T7" fmla="*/ 1 h 2554"/>
                <a:gd name="T8" fmla="*/ 1 w 1175"/>
                <a:gd name="T9" fmla="*/ 1 h 2554"/>
                <a:gd name="T10" fmla="*/ 0 w 1175"/>
                <a:gd name="T11" fmla="*/ 1 h 2554"/>
                <a:gd name="T12" fmla="*/ 1 w 1175"/>
                <a:gd name="T13" fmla="*/ 1 h 2554"/>
                <a:gd name="T14" fmla="*/ 1 w 1175"/>
                <a:gd name="T15" fmla="*/ 1 h 2554"/>
                <a:gd name="T16" fmla="*/ 1 w 1175"/>
                <a:gd name="T17" fmla="*/ 1 h 2554"/>
                <a:gd name="T18" fmla="*/ 1 w 1175"/>
                <a:gd name="T19" fmla="*/ 1 h 2554"/>
                <a:gd name="T20" fmla="*/ 1 w 1175"/>
                <a:gd name="T21" fmla="*/ 1 h 2554"/>
                <a:gd name="T22" fmla="*/ 1 w 1175"/>
                <a:gd name="T23" fmla="*/ 1 h 2554"/>
                <a:gd name="T24" fmla="*/ 1 w 1175"/>
                <a:gd name="T25" fmla="*/ 1 h 2554"/>
                <a:gd name="T26" fmla="*/ 1 w 1175"/>
                <a:gd name="T27" fmla="*/ 1 h 2554"/>
                <a:gd name="T28" fmla="*/ 1 w 1175"/>
                <a:gd name="T29" fmla="*/ 1 h 2554"/>
                <a:gd name="T30" fmla="*/ 1 w 1175"/>
                <a:gd name="T31" fmla="*/ 0 h 2554"/>
                <a:gd name="T32" fmla="*/ 1 w 1175"/>
                <a:gd name="T33" fmla="*/ 0 h 255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75"/>
                <a:gd name="T52" fmla="*/ 0 h 2554"/>
                <a:gd name="T53" fmla="*/ 1175 w 1175"/>
                <a:gd name="T54" fmla="*/ 2554 h 255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75" h="2554">
                  <a:moveTo>
                    <a:pt x="1120" y="0"/>
                  </a:moveTo>
                  <a:lnTo>
                    <a:pt x="721" y="150"/>
                  </a:lnTo>
                  <a:lnTo>
                    <a:pt x="352" y="461"/>
                  </a:lnTo>
                  <a:lnTo>
                    <a:pt x="147" y="878"/>
                  </a:lnTo>
                  <a:lnTo>
                    <a:pt x="31" y="1216"/>
                  </a:lnTo>
                  <a:lnTo>
                    <a:pt x="0" y="1720"/>
                  </a:lnTo>
                  <a:lnTo>
                    <a:pt x="16" y="2155"/>
                  </a:lnTo>
                  <a:lnTo>
                    <a:pt x="221" y="2554"/>
                  </a:lnTo>
                  <a:lnTo>
                    <a:pt x="407" y="2423"/>
                  </a:lnTo>
                  <a:lnTo>
                    <a:pt x="297" y="1980"/>
                  </a:lnTo>
                  <a:lnTo>
                    <a:pt x="297" y="1408"/>
                  </a:lnTo>
                  <a:lnTo>
                    <a:pt x="430" y="824"/>
                  </a:lnTo>
                  <a:lnTo>
                    <a:pt x="681" y="452"/>
                  </a:lnTo>
                  <a:lnTo>
                    <a:pt x="924" y="296"/>
                  </a:lnTo>
                  <a:lnTo>
                    <a:pt x="1175" y="201"/>
                  </a:lnTo>
                  <a:lnTo>
                    <a:pt x="112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85" name="Freeform 292">
              <a:extLst>
                <a:ext uri="{FF2B5EF4-FFF2-40B4-BE49-F238E27FC236}">
                  <a16:creationId xmlns:a16="http://schemas.microsoft.com/office/drawing/2014/main" id="{7FFEB8E0-7357-1145-BF0C-023D6F79FFE1}"/>
                </a:ext>
              </a:extLst>
            </p:cNvPr>
            <p:cNvSpPr>
              <a:spLocks noChangeAspect="1"/>
            </p:cNvSpPr>
            <p:nvPr/>
          </p:nvSpPr>
          <p:spPr bwMode="auto">
            <a:xfrm>
              <a:off x="3585" y="2963"/>
              <a:ext cx="293" cy="279"/>
            </a:xfrm>
            <a:custGeom>
              <a:avLst/>
              <a:gdLst>
                <a:gd name="T0" fmla="*/ 0 w 586"/>
                <a:gd name="T1" fmla="*/ 1 h 557"/>
                <a:gd name="T2" fmla="*/ 1 w 586"/>
                <a:gd name="T3" fmla="*/ 1 h 557"/>
                <a:gd name="T4" fmla="*/ 1 w 586"/>
                <a:gd name="T5" fmla="*/ 0 h 557"/>
                <a:gd name="T6" fmla="*/ 1 w 586"/>
                <a:gd name="T7" fmla="*/ 1 h 557"/>
                <a:gd name="T8" fmla="*/ 1 w 586"/>
                <a:gd name="T9" fmla="*/ 1 h 557"/>
                <a:gd name="T10" fmla="*/ 1 w 586"/>
                <a:gd name="T11" fmla="*/ 1 h 557"/>
                <a:gd name="T12" fmla="*/ 0 w 586"/>
                <a:gd name="T13" fmla="*/ 1 h 557"/>
                <a:gd name="T14" fmla="*/ 0 w 586"/>
                <a:gd name="T15" fmla="*/ 1 h 557"/>
                <a:gd name="T16" fmla="*/ 0 60000 65536"/>
                <a:gd name="T17" fmla="*/ 0 60000 65536"/>
                <a:gd name="T18" fmla="*/ 0 60000 65536"/>
                <a:gd name="T19" fmla="*/ 0 60000 65536"/>
                <a:gd name="T20" fmla="*/ 0 60000 65536"/>
                <a:gd name="T21" fmla="*/ 0 60000 65536"/>
                <a:gd name="T22" fmla="*/ 0 60000 65536"/>
                <a:gd name="T23" fmla="*/ 0 60000 65536"/>
                <a:gd name="T24" fmla="*/ 0 w 586"/>
                <a:gd name="T25" fmla="*/ 0 h 557"/>
                <a:gd name="T26" fmla="*/ 586 w 586"/>
                <a:gd name="T27" fmla="*/ 557 h 5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86" h="557">
                  <a:moveTo>
                    <a:pt x="0" y="466"/>
                  </a:moveTo>
                  <a:lnTo>
                    <a:pt x="276" y="276"/>
                  </a:lnTo>
                  <a:lnTo>
                    <a:pt x="586" y="0"/>
                  </a:lnTo>
                  <a:lnTo>
                    <a:pt x="565" y="160"/>
                  </a:lnTo>
                  <a:lnTo>
                    <a:pt x="297" y="435"/>
                  </a:lnTo>
                  <a:lnTo>
                    <a:pt x="116" y="557"/>
                  </a:lnTo>
                  <a:lnTo>
                    <a:pt x="0" y="46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86" name="Freeform 293">
              <a:extLst>
                <a:ext uri="{FF2B5EF4-FFF2-40B4-BE49-F238E27FC236}">
                  <a16:creationId xmlns:a16="http://schemas.microsoft.com/office/drawing/2014/main" id="{9B43A3C9-B49B-7A43-9B5E-584065CAD326}"/>
                </a:ext>
              </a:extLst>
            </p:cNvPr>
            <p:cNvSpPr>
              <a:spLocks noChangeAspect="1"/>
            </p:cNvSpPr>
            <p:nvPr/>
          </p:nvSpPr>
          <p:spPr bwMode="auto">
            <a:xfrm>
              <a:off x="3774" y="2933"/>
              <a:ext cx="280" cy="324"/>
            </a:xfrm>
            <a:custGeom>
              <a:avLst/>
              <a:gdLst>
                <a:gd name="T0" fmla="*/ 1 w 558"/>
                <a:gd name="T1" fmla="*/ 1 h 648"/>
                <a:gd name="T2" fmla="*/ 1 w 558"/>
                <a:gd name="T3" fmla="*/ 1 h 648"/>
                <a:gd name="T4" fmla="*/ 1 w 558"/>
                <a:gd name="T5" fmla="*/ 0 h 648"/>
                <a:gd name="T6" fmla="*/ 1 w 558"/>
                <a:gd name="T7" fmla="*/ 1 h 648"/>
                <a:gd name="T8" fmla="*/ 1 w 558"/>
                <a:gd name="T9" fmla="*/ 1 h 648"/>
                <a:gd name="T10" fmla="*/ 0 w 558"/>
                <a:gd name="T11" fmla="*/ 1 h 648"/>
                <a:gd name="T12" fmla="*/ 1 w 558"/>
                <a:gd name="T13" fmla="*/ 1 h 648"/>
                <a:gd name="T14" fmla="*/ 1 w 558"/>
                <a:gd name="T15" fmla="*/ 1 h 648"/>
                <a:gd name="T16" fmla="*/ 0 60000 65536"/>
                <a:gd name="T17" fmla="*/ 0 60000 65536"/>
                <a:gd name="T18" fmla="*/ 0 60000 65536"/>
                <a:gd name="T19" fmla="*/ 0 60000 65536"/>
                <a:gd name="T20" fmla="*/ 0 60000 65536"/>
                <a:gd name="T21" fmla="*/ 0 60000 65536"/>
                <a:gd name="T22" fmla="*/ 0 60000 65536"/>
                <a:gd name="T23" fmla="*/ 0 60000 65536"/>
                <a:gd name="T24" fmla="*/ 0 w 558"/>
                <a:gd name="T25" fmla="*/ 0 h 648"/>
                <a:gd name="T26" fmla="*/ 558 w 558"/>
                <a:gd name="T27" fmla="*/ 648 h 6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58" h="648">
                  <a:moveTo>
                    <a:pt x="116" y="502"/>
                  </a:moveTo>
                  <a:lnTo>
                    <a:pt x="427" y="160"/>
                  </a:lnTo>
                  <a:lnTo>
                    <a:pt x="549" y="0"/>
                  </a:lnTo>
                  <a:lnTo>
                    <a:pt x="558" y="221"/>
                  </a:lnTo>
                  <a:lnTo>
                    <a:pt x="262" y="563"/>
                  </a:lnTo>
                  <a:lnTo>
                    <a:pt x="0" y="648"/>
                  </a:lnTo>
                  <a:lnTo>
                    <a:pt x="116" y="5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87" name="Freeform 294">
              <a:extLst>
                <a:ext uri="{FF2B5EF4-FFF2-40B4-BE49-F238E27FC236}">
                  <a16:creationId xmlns:a16="http://schemas.microsoft.com/office/drawing/2014/main" id="{7C8D6E70-10F3-B34E-86AD-E7F7849086B9}"/>
                </a:ext>
              </a:extLst>
            </p:cNvPr>
            <p:cNvSpPr>
              <a:spLocks noChangeAspect="1"/>
            </p:cNvSpPr>
            <p:nvPr/>
          </p:nvSpPr>
          <p:spPr bwMode="auto">
            <a:xfrm>
              <a:off x="4046" y="2986"/>
              <a:ext cx="156" cy="228"/>
            </a:xfrm>
            <a:custGeom>
              <a:avLst/>
              <a:gdLst>
                <a:gd name="T0" fmla="*/ 0 w 312"/>
                <a:gd name="T1" fmla="*/ 1 h 456"/>
                <a:gd name="T2" fmla="*/ 1 w 312"/>
                <a:gd name="T3" fmla="*/ 0 h 456"/>
                <a:gd name="T4" fmla="*/ 1 w 312"/>
                <a:gd name="T5" fmla="*/ 1 h 456"/>
                <a:gd name="T6" fmla="*/ 1 w 312"/>
                <a:gd name="T7" fmla="*/ 1 h 456"/>
                <a:gd name="T8" fmla="*/ 0 w 312"/>
                <a:gd name="T9" fmla="*/ 1 h 456"/>
                <a:gd name="T10" fmla="*/ 0 w 312"/>
                <a:gd name="T11" fmla="*/ 1 h 456"/>
                <a:gd name="T12" fmla="*/ 0 60000 65536"/>
                <a:gd name="T13" fmla="*/ 0 60000 65536"/>
                <a:gd name="T14" fmla="*/ 0 60000 65536"/>
                <a:gd name="T15" fmla="*/ 0 60000 65536"/>
                <a:gd name="T16" fmla="*/ 0 60000 65536"/>
                <a:gd name="T17" fmla="*/ 0 60000 65536"/>
                <a:gd name="T18" fmla="*/ 0 w 312"/>
                <a:gd name="T19" fmla="*/ 0 h 456"/>
                <a:gd name="T20" fmla="*/ 312 w 312"/>
                <a:gd name="T21" fmla="*/ 456 h 456"/>
              </a:gdLst>
              <a:ahLst/>
              <a:cxnLst>
                <a:cxn ang="T12">
                  <a:pos x="T0" y="T1"/>
                </a:cxn>
                <a:cxn ang="T13">
                  <a:pos x="T2" y="T3"/>
                </a:cxn>
                <a:cxn ang="T14">
                  <a:pos x="T4" y="T5"/>
                </a:cxn>
                <a:cxn ang="T15">
                  <a:pos x="T6" y="T7"/>
                </a:cxn>
                <a:cxn ang="T16">
                  <a:pos x="T8" y="T9"/>
                </a:cxn>
                <a:cxn ang="T17">
                  <a:pos x="T10" y="T11"/>
                </a:cxn>
              </a:cxnLst>
              <a:rect l="T18" t="T19" r="T20" b="T21"/>
              <a:pathLst>
                <a:path w="312" h="456">
                  <a:moveTo>
                    <a:pt x="0" y="425"/>
                  </a:moveTo>
                  <a:lnTo>
                    <a:pt x="291" y="0"/>
                  </a:lnTo>
                  <a:lnTo>
                    <a:pt x="312" y="138"/>
                  </a:lnTo>
                  <a:lnTo>
                    <a:pt x="198" y="456"/>
                  </a:lnTo>
                  <a:lnTo>
                    <a:pt x="0" y="4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88" name="Freeform 295">
              <a:extLst>
                <a:ext uri="{FF2B5EF4-FFF2-40B4-BE49-F238E27FC236}">
                  <a16:creationId xmlns:a16="http://schemas.microsoft.com/office/drawing/2014/main" id="{130B7BC4-3AC4-9F42-9448-E74CCA33A8E4}"/>
                </a:ext>
              </a:extLst>
            </p:cNvPr>
            <p:cNvSpPr>
              <a:spLocks noChangeAspect="1"/>
            </p:cNvSpPr>
            <p:nvPr/>
          </p:nvSpPr>
          <p:spPr bwMode="auto">
            <a:xfrm>
              <a:off x="3048" y="2652"/>
              <a:ext cx="208" cy="80"/>
            </a:xfrm>
            <a:custGeom>
              <a:avLst/>
              <a:gdLst>
                <a:gd name="T0" fmla="*/ 0 w 417"/>
                <a:gd name="T1" fmla="*/ 0 h 159"/>
                <a:gd name="T2" fmla="*/ 0 w 417"/>
                <a:gd name="T3" fmla="*/ 1 h 159"/>
                <a:gd name="T4" fmla="*/ 0 w 417"/>
                <a:gd name="T5" fmla="*/ 1 h 159"/>
                <a:gd name="T6" fmla="*/ 0 w 417"/>
                <a:gd name="T7" fmla="*/ 0 h 159"/>
                <a:gd name="T8" fmla="*/ 0 w 417"/>
                <a:gd name="T9" fmla="*/ 0 h 159"/>
                <a:gd name="T10" fmla="*/ 0 60000 65536"/>
                <a:gd name="T11" fmla="*/ 0 60000 65536"/>
                <a:gd name="T12" fmla="*/ 0 60000 65536"/>
                <a:gd name="T13" fmla="*/ 0 60000 65536"/>
                <a:gd name="T14" fmla="*/ 0 60000 65536"/>
                <a:gd name="T15" fmla="*/ 0 w 417"/>
                <a:gd name="T16" fmla="*/ 0 h 159"/>
                <a:gd name="T17" fmla="*/ 417 w 417"/>
                <a:gd name="T18" fmla="*/ 159 h 159"/>
              </a:gdLst>
              <a:ahLst/>
              <a:cxnLst>
                <a:cxn ang="T10">
                  <a:pos x="T0" y="T1"/>
                </a:cxn>
                <a:cxn ang="T11">
                  <a:pos x="T2" y="T3"/>
                </a:cxn>
                <a:cxn ang="T12">
                  <a:pos x="T4" y="T5"/>
                </a:cxn>
                <a:cxn ang="T13">
                  <a:pos x="T6" y="T7"/>
                </a:cxn>
                <a:cxn ang="T14">
                  <a:pos x="T8" y="T9"/>
                </a:cxn>
              </a:cxnLst>
              <a:rect l="T15" t="T16" r="T17" b="T18"/>
              <a:pathLst>
                <a:path w="417" h="159">
                  <a:moveTo>
                    <a:pt x="0" y="0"/>
                  </a:moveTo>
                  <a:lnTo>
                    <a:pt x="417" y="22"/>
                  </a:lnTo>
                  <a:lnTo>
                    <a:pt x="84" y="15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89" name="Freeform 296">
              <a:extLst>
                <a:ext uri="{FF2B5EF4-FFF2-40B4-BE49-F238E27FC236}">
                  <a16:creationId xmlns:a16="http://schemas.microsoft.com/office/drawing/2014/main" id="{2471A98E-B93A-0B4B-BDE8-02E9DE0A425A}"/>
                </a:ext>
              </a:extLst>
            </p:cNvPr>
            <p:cNvSpPr>
              <a:spLocks noChangeAspect="1"/>
            </p:cNvSpPr>
            <p:nvPr/>
          </p:nvSpPr>
          <p:spPr bwMode="auto">
            <a:xfrm>
              <a:off x="3141" y="2762"/>
              <a:ext cx="187" cy="100"/>
            </a:xfrm>
            <a:custGeom>
              <a:avLst/>
              <a:gdLst>
                <a:gd name="T0" fmla="*/ 0 w 372"/>
                <a:gd name="T1" fmla="*/ 1 h 200"/>
                <a:gd name="T2" fmla="*/ 1 w 372"/>
                <a:gd name="T3" fmla="*/ 0 h 200"/>
                <a:gd name="T4" fmla="*/ 1 w 372"/>
                <a:gd name="T5" fmla="*/ 1 h 200"/>
                <a:gd name="T6" fmla="*/ 0 w 372"/>
                <a:gd name="T7" fmla="*/ 1 h 200"/>
                <a:gd name="T8" fmla="*/ 0 w 372"/>
                <a:gd name="T9" fmla="*/ 1 h 200"/>
                <a:gd name="T10" fmla="*/ 0 60000 65536"/>
                <a:gd name="T11" fmla="*/ 0 60000 65536"/>
                <a:gd name="T12" fmla="*/ 0 60000 65536"/>
                <a:gd name="T13" fmla="*/ 0 60000 65536"/>
                <a:gd name="T14" fmla="*/ 0 60000 65536"/>
                <a:gd name="T15" fmla="*/ 0 w 372"/>
                <a:gd name="T16" fmla="*/ 0 h 200"/>
                <a:gd name="T17" fmla="*/ 372 w 372"/>
                <a:gd name="T18" fmla="*/ 200 h 200"/>
              </a:gdLst>
              <a:ahLst/>
              <a:cxnLst>
                <a:cxn ang="T10">
                  <a:pos x="T0" y="T1"/>
                </a:cxn>
                <a:cxn ang="T11">
                  <a:pos x="T2" y="T3"/>
                </a:cxn>
                <a:cxn ang="T12">
                  <a:pos x="T4" y="T5"/>
                </a:cxn>
                <a:cxn ang="T13">
                  <a:pos x="T6" y="T7"/>
                </a:cxn>
                <a:cxn ang="T14">
                  <a:pos x="T8" y="T9"/>
                </a:cxn>
              </a:cxnLst>
              <a:rect l="T15" t="T16" r="T17" b="T18"/>
              <a:pathLst>
                <a:path w="372" h="200">
                  <a:moveTo>
                    <a:pt x="0" y="84"/>
                  </a:moveTo>
                  <a:lnTo>
                    <a:pt x="372" y="0"/>
                  </a:lnTo>
                  <a:lnTo>
                    <a:pt x="99" y="200"/>
                  </a:lnTo>
                  <a:lnTo>
                    <a:pt x="0" y="8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90" name="Freeform 297">
              <a:extLst>
                <a:ext uri="{FF2B5EF4-FFF2-40B4-BE49-F238E27FC236}">
                  <a16:creationId xmlns:a16="http://schemas.microsoft.com/office/drawing/2014/main" id="{F64A6BE0-6395-D54B-9161-82775254F7E4}"/>
                </a:ext>
              </a:extLst>
            </p:cNvPr>
            <p:cNvSpPr>
              <a:spLocks noChangeAspect="1"/>
            </p:cNvSpPr>
            <p:nvPr/>
          </p:nvSpPr>
          <p:spPr bwMode="auto">
            <a:xfrm>
              <a:off x="3221" y="2849"/>
              <a:ext cx="169" cy="141"/>
            </a:xfrm>
            <a:custGeom>
              <a:avLst/>
              <a:gdLst>
                <a:gd name="T0" fmla="*/ 0 w 339"/>
                <a:gd name="T1" fmla="*/ 1 h 281"/>
                <a:gd name="T2" fmla="*/ 0 w 339"/>
                <a:gd name="T3" fmla="*/ 0 h 281"/>
                <a:gd name="T4" fmla="*/ 0 w 339"/>
                <a:gd name="T5" fmla="*/ 1 h 281"/>
                <a:gd name="T6" fmla="*/ 0 w 339"/>
                <a:gd name="T7" fmla="*/ 1 h 281"/>
                <a:gd name="T8" fmla="*/ 0 w 339"/>
                <a:gd name="T9" fmla="*/ 1 h 281"/>
                <a:gd name="T10" fmla="*/ 0 60000 65536"/>
                <a:gd name="T11" fmla="*/ 0 60000 65536"/>
                <a:gd name="T12" fmla="*/ 0 60000 65536"/>
                <a:gd name="T13" fmla="*/ 0 60000 65536"/>
                <a:gd name="T14" fmla="*/ 0 60000 65536"/>
                <a:gd name="T15" fmla="*/ 0 w 339"/>
                <a:gd name="T16" fmla="*/ 0 h 281"/>
                <a:gd name="T17" fmla="*/ 339 w 339"/>
                <a:gd name="T18" fmla="*/ 281 h 281"/>
              </a:gdLst>
              <a:ahLst/>
              <a:cxnLst>
                <a:cxn ang="T10">
                  <a:pos x="T0" y="T1"/>
                </a:cxn>
                <a:cxn ang="T11">
                  <a:pos x="T2" y="T3"/>
                </a:cxn>
                <a:cxn ang="T12">
                  <a:pos x="T4" y="T5"/>
                </a:cxn>
                <a:cxn ang="T13">
                  <a:pos x="T6" y="T7"/>
                </a:cxn>
                <a:cxn ang="T14">
                  <a:pos x="T8" y="T9"/>
                </a:cxn>
              </a:cxnLst>
              <a:rect l="T15" t="T16" r="T17" b="T18"/>
              <a:pathLst>
                <a:path w="339" h="281">
                  <a:moveTo>
                    <a:pt x="0" y="131"/>
                  </a:moveTo>
                  <a:lnTo>
                    <a:pt x="339" y="0"/>
                  </a:lnTo>
                  <a:lnTo>
                    <a:pt x="116" y="281"/>
                  </a:lnTo>
                  <a:lnTo>
                    <a:pt x="0" y="1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7495" name="Freeform 298">
            <a:extLst>
              <a:ext uri="{FF2B5EF4-FFF2-40B4-BE49-F238E27FC236}">
                <a16:creationId xmlns:a16="http://schemas.microsoft.com/office/drawing/2014/main" id="{8F2F9621-75F2-A147-A003-6C1DE1118A1D}"/>
              </a:ext>
            </a:extLst>
          </p:cNvPr>
          <p:cNvSpPr>
            <a:spLocks/>
          </p:cNvSpPr>
          <p:nvPr/>
        </p:nvSpPr>
        <p:spPr bwMode="auto">
          <a:xfrm flipH="1">
            <a:off x="6173788" y="1524001"/>
            <a:ext cx="792162" cy="157163"/>
          </a:xfrm>
          <a:custGeom>
            <a:avLst/>
            <a:gdLst>
              <a:gd name="T0" fmla="*/ 0 w 1996"/>
              <a:gd name="T1" fmla="*/ 2147483646 h 493"/>
              <a:gd name="T2" fmla="*/ 2147483646 w 1996"/>
              <a:gd name="T3" fmla="*/ 2147483646 h 493"/>
              <a:gd name="T4" fmla="*/ 2147483646 w 1996"/>
              <a:gd name="T5" fmla="*/ 2147483646 h 493"/>
              <a:gd name="T6" fmla="*/ 2147483646 w 1996"/>
              <a:gd name="T7" fmla="*/ 2147483646 h 493"/>
              <a:gd name="T8" fmla="*/ 2147483646 w 1996"/>
              <a:gd name="T9" fmla="*/ 2147483646 h 493"/>
              <a:gd name="T10" fmla="*/ 2147483646 w 1996"/>
              <a:gd name="T11" fmla="*/ 2147483646 h 493"/>
              <a:gd name="T12" fmla="*/ 2147483646 w 1996"/>
              <a:gd name="T13" fmla="*/ 2147483646 h 493"/>
              <a:gd name="T14" fmla="*/ 2147483646 w 1996"/>
              <a:gd name="T15" fmla="*/ 2147483646 h 493"/>
              <a:gd name="T16" fmla="*/ 2147483646 w 1996"/>
              <a:gd name="T17" fmla="*/ 2147483646 h 493"/>
              <a:gd name="T18" fmla="*/ 2147483646 w 1996"/>
              <a:gd name="T19" fmla="*/ 2147483646 h 493"/>
              <a:gd name="T20" fmla="*/ 2147483646 w 1996"/>
              <a:gd name="T21" fmla="*/ 2147483646 h 493"/>
              <a:gd name="T22" fmla="*/ 2147483646 w 1996"/>
              <a:gd name="T23" fmla="*/ 2147483646 h 493"/>
              <a:gd name="T24" fmla="*/ 2147483646 w 1996"/>
              <a:gd name="T25" fmla="*/ 2147483646 h 493"/>
              <a:gd name="T26" fmla="*/ 2147483646 w 1996"/>
              <a:gd name="T27" fmla="*/ 2147483646 h 493"/>
              <a:gd name="T28" fmla="*/ 2147483646 w 1996"/>
              <a:gd name="T29" fmla="*/ 2147483646 h 493"/>
              <a:gd name="T30" fmla="*/ 2147483646 w 1996"/>
              <a:gd name="T31" fmla="*/ 2147483646 h 493"/>
              <a:gd name="T32" fmla="*/ 2147483646 w 1996"/>
              <a:gd name="T33" fmla="*/ 2147483646 h 493"/>
              <a:gd name="T34" fmla="*/ 2147483646 w 1996"/>
              <a:gd name="T35" fmla="*/ 2147483646 h 493"/>
              <a:gd name="T36" fmla="*/ 2147483646 w 1996"/>
              <a:gd name="T37" fmla="*/ 2147483646 h 493"/>
              <a:gd name="T38" fmla="*/ 2147483646 w 1996"/>
              <a:gd name="T39" fmla="*/ 2147483646 h 493"/>
              <a:gd name="T40" fmla="*/ 2147483646 w 1996"/>
              <a:gd name="T41" fmla="*/ 2147483646 h 493"/>
              <a:gd name="T42" fmla="*/ 2147483646 w 1996"/>
              <a:gd name="T43" fmla="*/ 2147483646 h 493"/>
              <a:gd name="T44" fmla="*/ 2147483646 w 1996"/>
              <a:gd name="T45" fmla="*/ 2147483646 h 493"/>
              <a:gd name="T46" fmla="*/ 2147483646 w 1996"/>
              <a:gd name="T47" fmla="*/ 2147483646 h 493"/>
              <a:gd name="T48" fmla="*/ 2147483646 w 1996"/>
              <a:gd name="T49" fmla="*/ 2147483646 h 493"/>
              <a:gd name="T50" fmla="*/ 2147483646 w 1996"/>
              <a:gd name="T51" fmla="*/ 2147483646 h 493"/>
              <a:gd name="T52" fmla="*/ 2147483646 w 1996"/>
              <a:gd name="T53" fmla="*/ 2147483646 h 493"/>
              <a:gd name="T54" fmla="*/ 2147483646 w 1996"/>
              <a:gd name="T55" fmla="*/ 0 h 493"/>
              <a:gd name="T56" fmla="*/ 2147483646 w 1996"/>
              <a:gd name="T57" fmla="*/ 2147483646 h 493"/>
              <a:gd name="T58" fmla="*/ 2147483646 w 1996"/>
              <a:gd name="T59" fmla="*/ 2147483646 h 493"/>
              <a:gd name="T60" fmla="*/ 2147483646 w 1996"/>
              <a:gd name="T61" fmla="*/ 2147483646 h 493"/>
              <a:gd name="T62" fmla="*/ 2147483646 w 1996"/>
              <a:gd name="T63" fmla="*/ 2147483646 h 493"/>
              <a:gd name="T64" fmla="*/ 2147483646 w 1996"/>
              <a:gd name="T65" fmla="*/ 2147483646 h 493"/>
              <a:gd name="T66" fmla="*/ 2147483646 w 1996"/>
              <a:gd name="T67" fmla="*/ 2147483646 h 493"/>
              <a:gd name="T68" fmla="*/ 2147483646 w 1996"/>
              <a:gd name="T69" fmla="*/ 2147483646 h 493"/>
              <a:gd name="T70" fmla="*/ 2147483646 w 1996"/>
              <a:gd name="T71" fmla="*/ 2147483646 h 493"/>
              <a:gd name="T72" fmla="*/ 2147483646 w 1996"/>
              <a:gd name="T73" fmla="*/ 2147483646 h 493"/>
              <a:gd name="T74" fmla="*/ 2147483646 w 1996"/>
              <a:gd name="T75" fmla="*/ 2147483646 h 493"/>
              <a:gd name="T76" fmla="*/ 2147483646 w 1996"/>
              <a:gd name="T77" fmla="*/ 2147483646 h 493"/>
              <a:gd name="T78" fmla="*/ 2147483646 w 1996"/>
              <a:gd name="T79" fmla="*/ 2147483646 h 493"/>
              <a:gd name="T80" fmla="*/ 2147483646 w 1996"/>
              <a:gd name="T81" fmla="*/ 2147483646 h 493"/>
              <a:gd name="T82" fmla="*/ 2147483646 w 1996"/>
              <a:gd name="T83" fmla="*/ 2147483646 h 493"/>
              <a:gd name="T84" fmla="*/ 0 w 1996"/>
              <a:gd name="T85" fmla="*/ 2147483646 h 493"/>
              <a:gd name="T86" fmla="*/ 0 w 1996"/>
              <a:gd name="T87" fmla="*/ 2147483646 h 49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996"/>
              <a:gd name="T133" fmla="*/ 0 h 493"/>
              <a:gd name="T134" fmla="*/ 1996 w 1996"/>
              <a:gd name="T135" fmla="*/ 493 h 493"/>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996" h="493">
                <a:moveTo>
                  <a:pt x="0" y="140"/>
                </a:moveTo>
                <a:lnTo>
                  <a:pt x="15" y="311"/>
                </a:lnTo>
                <a:lnTo>
                  <a:pt x="98" y="432"/>
                </a:lnTo>
                <a:lnTo>
                  <a:pt x="222" y="493"/>
                </a:lnTo>
                <a:lnTo>
                  <a:pt x="368" y="483"/>
                </a:lnTo>
                <a:lnTo>
                  <a:pt x="466" y="427"/>
                </a:lnTo>
                <a:lnTo>
                  <a:pt x="594" y="247"/>
                </a:lnTo>
                <a:lnTo>
                  <a:pt x="669" y="339"/>
                </a:lnTo>
                <a:lnTo>
                  <a:pt x="775" y="391"/>
                </a:lnTo>
                <a:lnTo>
                  <a:pt x="857" y="376"/>
                </a:lnTo>
                <a:lnTo>
                  <a:pt x="974" y="316"/>
                </a:lnTo>
                <a:lnTo>
                  <a:pt x="1068" y="204"/>
                </a:lnTo>
                <a:lnTo>
                  <a:pt x="1158" y="186"/>
                </a:lnTo>
                <a:lnTo>
                  <a:pt x="1225" y="209"/>
                </a:lnTo>
                <a:lnTo>
                  <a:pt x="1297" y="279"/>
                </a:lnTo>
                <a:lnTo>
                  <a:pt x="1316" y="335"/>
                </a:lnTo>
                <a:lnTo>
                  <a:pt x="1429" y="255"/>
                </a:lnTo>
                <a:lnTo>
                  <a:pt x="1538" y="255"/>
                </a:lnTo>
                <a:lnTo>
                  <a:pt x="1613" y="288"/>
                </a:lnTo>
                <a:lnTo>
                  <a:pt x="1681" y="354"/>
                </a:lnTo>
                <a:lnTo>
                  <a:pt x="1737" y="288"/>
                </a:lnTo>
                <a:lnTo>
                  <a:pt x="1809" y="260"/>
                </a:lnTo>
                <a:lnTo>
                  <a:pt x="1896" y="269"/>
                </a:lnTo>
                <a:lnTo>
                  <a:pt x="1996" y="301"/>
                </a:lnTo>
                <a:lnTo>
                  <a:pt x="1918" y="167"/>
                </a:lnTo>
                <a:lnTo>
                  <a:pt x="1801" y="60"/>
                </a:lnTo>
                <a:lnTo>
                  <a:pt x="1636" y="9"/>
                </a:lnTo>
                <a:lnTo>
                  <a:pt x="1531" y="0"/>
                </a:lnTo>
                <a:lnTo>
                  <a:pt x="1392" y="55"/>
                </a:lnTo>
                <a:lnTo>
                  <a:pt x="1293" y="102"/>
                </a:lnTo>
                <a:lnTo>
                  <a:pt x="1214" y="28"/>
                </a:lnTo>
                <a:lnTo>
                  <a:pt x="1117" y="19"/>
                </a:lnTo>
                <a:lnTo>
                  <a:pt x="1026" y="51"/>
                </a:lnTo>
                <a:lnTo>
                  <a:pt x="971" y="135"/>
                </a:lnTo>
                <a:lnTo>
                  <a:pt x="839" y="214"/>
                </a:lnTo>
                <a:lnTo>
                  <a:pt x="752" y="214"/>
                </a:lnTo>
                <a:lnTo>
                  <a:pt x="628" y="121"/>
                </a:lnTo>
                <a:lnTo>
                  <a:pt x="591" y="60"/>
                </a:lnTo>
                <a:lnTo>
                  <a:pt x="534" y="181"/>
                </a:lnTo>
                <a:lnTo>
                  <a:pt x="383" y="311"/>
                </a:lnTo>
                <a:lnTo>
                  <a:pt x="248" y="325"/>
                </a:lnTo>
                <a:lnTo>
                  <a:pt x="131" y="265"/>
                </a:lnTo>
                <a:lnTo>
                  <a:pt x="0" y="14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96" name="Freeform 299">
            <a:extLst>
              <a:ext uri="{FF2B5EF4-FFF2-40B4-BE49-F238E27FC236}">
                <a16:creationId xmlns:a16="http://schemas.microsoft.com/office/drawing/2014/main" id="{CDD8ACD6-93A5-8B41-A32F-3D70FD508F03}"/>
              </a:ext>
            </a:extLst>
          </p:cNvPr>
          <p:cNvSpPr>
            <a:spLocks/>
          </p:cNvSpPr>
          <p:nvPr/>
        </p:nvSpPr>
        <p:spPr bwMode="auto">
          <a:xfrm flipH="1">
            <a:off x="6105526" y="1652588"/>
            <a:ext cx="371475" cy="474662"/>
          </a:xfrm>
          <a:custGeom>
            <a:avLst/>
            <a:gdLst>
              <a:gd name="T0" fmla="*/ 0 w 939"/>
              <a:gd name="T1" fmla="*/ 2147483646 h 1494"/>
              <a:gd name="T2" fmla="*/ 2147483646 w 939"/>
              <a:gd name="T3" fmla="*/ 0 h 1494"/>
              <a:gd name="T4" fmla="*/ 2147483646 w 939"/>
              <a:gd name="T5" fmla="*/ 2147483646 h 1494"/>
              <a:gd name="T6" fmla="*/ 2147483646 w 939"/>
              <a:gd name="T7" fmla="*/ 2147483646 h 1494"/>
              <a:gd name="T8" fmla="*/ 2147483646 w 939"/>
              <a:gd name="T9" fmla="*/ 2147483646 h 1494"/>
              <a:gd name="T10" fmla="*/ 2147483646 w 939"/>
              <a:gd name="T11" fmla="*/ 2147483646 h 1494"/>
              <a:gd name="T12" fmla="*/ 2147483646 w 939"/>
              <a:gd name="T13" fmla="*/ 2147483646 h 1494"/>
              <a:gd name="T14" fmla="*/ 2147483646 w 939"/>
              <a:gd name="T15" fmla="*/ 2147483646 h 1494"/>
              <a:gd name="T16" fmla="*/ 2147483646 w 939"/>
              <a:gd name="T17" fmla="*/ 2147483646 h 1494"/>
              <a:gd name="T18" fmla="*/ 2147483646 w 939"/>
              <a:gd name="T19" fmla="*/ 2147483646 h 1494"/>
              <a:gd name="T20" fmla="*/ 2147483646 w 939"/>
              <a:gd name="T21" fmla="*/ 2147483646 h 1494"/>
              <a:gd name="T22" fmla="*/ 2147483646 w 939"/>
              <a:gd name="T23" fmla="*/ 2147483646 h 1494"/>
              <a:gd name="T24" fmla="*/ 0 w 939"/>
              <a:gd name="T25" fmla="*/ 2147483646 h 1494"/>
              <a:gd name="T26" fmla="*/ 0 w 939"/>
              <a:gd name="T27" fmla="*/ 2147483646 h 149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939"/>
              <a:gd name="T43" fmla="*/ 0 h 1494"/>
              <a:gd name="T44" fmla="*/ 939 w 939"/>
              <a:gd name="T45" fmla="*/ 1494 h 149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939" h="1494">
                <a:moveTo>
                  <a:pt x="0" y="1494"/>
                </a:moveTo>
                <a:lnTo>
                  <a:pt x="50" y="0"/>
                </a:lnTo>
                <a:lnTo>
                  <a:pt x="126" y="10"/>
                </a:lnTo>
                <a:lnTo>
                  <a:pt x="253" y="1433"/>
                </a:lnTo>
                <a:lnTo>
                  <a:pt x="372" y="1433"/>
                </a:lnTo>
                <a:lnTo>
                  <a:pt x="393" y="5"/>
                </a:lnTo>
                <a:lnTo>
                  <a:pt x="470" y="10"/>
                </a:lnTo>
                <a:lnTo>
                  <a:pt x="592" y="1394"/>
                </a:lnTo>
                <a:lnTo>
                  <a:pt x="696" y="1408"/>
                </a:lnTo>
                <a:lnTo>
                  <a:pt x="746" y="10"/>
                </a:lnTo>
                <a:lnTo>
                  <a:pt x="835" y="15"/>
                </a:lnTo>
                <a:lnTo>
                  <a:pt x="939" y="1494"/>
                </a:lnTo>
                <a:lnTo>
                  <a:pt x="0" y="149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97" name="Freeform 300">
            <a:extLst>
              <a:ext uri="{FF2B5EF4-FFF2-40B4-BE49-F238E27FC236}">
                <a16:creationId xmlns:a16="http://schemas.microsoft.com/office/drawing/2014/main" id="{4EB3886E-C425-3B47-8858-C416D3C96C46}"/>
              </a:ext>
            </a:extLst>
          </p:cNvPr>
          <p:cNvSpPr>
            <a:spLocks/>
          </p:cNvSpPr>
          <p:nvPr/>
        </p:nvSpPr>
        <p:spPr bwMode="auto">
          <a:xfrm flipH="1">
            <a:off x="6096001" y="1954213"/>
            <a:ext cx="866775" cy="423862"/>
          </a:xfrm>
          <a:custGeom>
            <a:avLst/>
            <a:gdLst>
              <a:gd name="T0" fmla="*/ 2147483646 w 2186"/>
              <a:gd name="T1" fmla="*/ 2147483646 h 1334"/>
              <a:gd name="T2" fmla="*/ 0 w 2186"/>
              <a:gd name="T3" fmla="*/ 2147483646 h 1334"/>
              <a:gd name="T4" fmla="*/ 2147483646 w 2186"/>
              <a:gd name="T5" fmla="*/ 2147483646 h 1334"/>
              <a:gd name="T6" fmla="*/ 2147483646 w 2186"/>
              <a:gd name="T7" fmla="*/ 2147483646 h 1334"/>
              <a:gd name="T8" fmla="*/ 2147483646 w 2186"/>
              <a:gd name="T9" fmla="*/ 2147483646 h 1334"/>
              <a:gd name="T10" fmla="*/ 2147483646 w 2186"/>
              <a:gd name="T11" fmla="*/ 0 h 1334"/>
              <a:gd name="T12" fmla="*/ 2147483646 w 2186"/>
              <a:gd name="T13" fmla="*/ 2147483646 h 1334"/>
              <a:gd name="T14" fmla="*/ 2147483646 w 2186"/>
              <a:gd name="T15" fmla="*/ 0 h 1334"/>
              <a:gd name="T16" fmla="*/ 2147483646 w 2186"/>
              <a:gd name="T17" fmla="*/ 2147483646 h 1334"/>
              <a:gd name="T18" fmla="*/ 2147483646 w 2186"/>
              <a:gd name="T19" fmla="*/ 0 h 1334"/>
              <a:gd name="T20" fmla="*/ 2147483646 w 2186"/>
              <a:gd name="T21" fmla="*/ 2147483646 h 1334"/>
              <a:gd name="T22" fmla="*/ 2147483646 w 2186"/>
              <a:gd name="T23" fmla="*/ 0 h 1334"/>
              <a:gd name="T24" fmla="*/ 2147483646 w 2186"/>
              <a:gd name="T25" fmla="*/ 2147483646 h 1334"/>
              <a:gd name="T26" fmla="*/ 2147483646 w 2186"/>
              <a:gd name="T27" fmla="*/ 2147483646 h 133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186"/>
              <a:gd name="T43" fmla="*/ 0 h 1334"/>
              <a:gd name="T44" fmla="*/ 2186 w 2186"/>
              <a:gd name="T45" fmla="*/ 1334 h 133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186" h="1334">
                <a:moveTo>
                  <a:pt x="8" y="242"/>
                </a:moveTo>
                <a:lnTo>
                  <a:pt x="0" y="1334"/>
                </a:lnTo>
                <a:lnTo>
                  <a:pt x="2164" y="1334"/>
                </a:lnTo>
                <a:lnTo>
                  <a:pt x="2186" y="485"/>
                </a:lnTo>
                <a:lnTo>
                  <a:pt x="1125" y="485"/>
                </a:lnTo>
                <a:lnTo>
                  <a:pt x="1128" y="0"/>
                </a:lnTo>
                <a:lnTo>
                  <a:pt x="832" y="242"/>
                </a:lnTo>
                <a:lnTo>
                  <a:pt x="836" y="0"/>
                </a:lnTo>
                <a:lnTo>
                  <a:pt x="535" y="242"/>
                </a:lnTo>
                <a:lnTo>
                  <a:pt x="543" y="0"/>
                </a:lnTo>
                <a:lnTo>
                  <a:pt x="247" y="242"/>
                </a:lnTo>
                <a:lnTo>
                  <a:pt x="247" y="0"/>
                </a:lnTo>
                <a:lnTo>
                  <a:pt x="8" y="242"/>
                </a:lnTo>
                <a:close/>
              </a:path>
            </a:pathLst>
          </a:custGeom>
          <a:solidFill>
            <a:srgbClr val="D4D4E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98" name="Freeform 301">
            <a:extLst>
              <a:ext uri="{FF2B5EF4-FFF2-40B4-BE49-F238E27FC236}">
                <a16:creationId xmlns:a16="http://schemas.microsoft.com/office/drawing/2014/main" id="{E48F2E1F-E497-2242-8ABF-75783F3B2A49}"/>
              </a:ext>
            </a:extLst>
          </p:cNvPr>
          <p:cNvSpPr>
            <a:spLocks/>
          </p:cNvSpPr>
          <p:nvPr/>
        </p:nvSpPr>
        <p:spPr bwMode="auto">
          <a:xfrm flipH="1">
            <a:off x="6145214" y="2176463"/>
            <a:ext cx="371475" cy="57150"/>
          </a:xfrm>
          <a:custGeom>
            <a:avLst/>
            <a:gdLst>
              <a:gd name="T0" fmla="*/ 0 w 939"/>
              <a:gd name="T1" fmla="*/ 0 h 177"/>
              <a:gd name="T2" fmla="*/ 0 w 939"/>
              <a:gd name="T3" fmla="*/ 2147483646 h 177"/>
              <a:gd name="T4" fmla="*/ 2147483646 w 939"/>
              <a:gd name="T5" fmla="*/ 2147483646 h 177"/>
              <a:gd name="T6" fmla="*/ 2147483646 w 939"/>
              <a:gd name="T7" fmla="*/ 0 h 177"/>
              <a:gd name="T8" fmla="*/ 0 w 939"/>
              <a:gd name="T9" fmla="*/ 0 h 177"/>
              <a:gd name="T10" fmla="*/ 0 w 939"/>
              <a:gd name="T11" fmla="*/ 0 h 177"/>
              <a:gd name="T12" fmla="*/ 0 60000 65536"/>
              <a:gd name="T13" fmla="*/ 0 60000 65536"/>
              <a:gd name="T14" fmla="*/ 0 60000 65536"/>
              <a:gd name="T15" fmla="*/ 0 60000 65536"/>
              <a:gd name="T16" fmla="*/ 0 60000 65536"/>
              <a:gd name="T17" fmla="*/ 0 60000 65536"/>
              <a:gd name="T18" fmla="*/ 0 w 939"/>
              <a:gd name="T19" fmla="*/ 0 h 177"/>
              <a:gd name="T20" fmla="*/ 939 w 939"/>
              <a:gd name="T21" fmla="*/ 177 h 177"/>
            </a:gdLst>
            <a:ahLst/>
            <a:cxnLst>
              <a:cxn ang="T12">
                <a:pos x="T0" y="T1"/>
              </a:cxn>
              <a:cxn ang="T13">
                <a:pos x="T2" y="T3"/>
              </a:cxn>
              <a:cxn ang="T14">
                <a:pos x="T4" y="T5"/>
              </a:cxn>
              <a:cxn ang="T15">
                <a:pos x="T6" y="T7"/>
              </a:cxn>
              <a:cxn ang="T16">
                <a:pos x="T8" y="T9"/>
              </a:cxn>
              <a:cxn ang="T17">
                <a:pos x="T10" y="T11"/>
              </a:cxn>
            </a:cxnLst>
            <a:rect l="T18" t="T19" r="T20" b="T21"/>
            <a:pathLst>
              <a:path w="939" h="177">
                <a:moveTo>
                  <a:pt x="0" y="0"/>
                </a:moveTo>
                <a:lnTo>
                  <a:pt x="0" y="167"/>
                </a:lnTo>
                <a:lnTo>
                  <a:pt x="939" y="177"/>
                </a:lnTo>
                <a:lnTo>
                  <a:pt x="935" y="0"/>
                </a:lnTo>
                <a:lnTo>
                  <a:pt x="0"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99" name="Freeform 302">
            <a:extLst>
              <a:ext uri="{FF2B5EF4-FFF2-40B4-BE49-F238E27FC236}">
                <a16:creationId xmlns:a16="http://schemas.microsoft.com/office/drawing/2014/main" id="{17517339-7D2B-B44F-8023-B4D3E84B4971}"/>
              </a:ext>
            </a:extLst>
          </p:cNvPr>
          <p:cNvSpPr>
            <a:spLocks/>
          </p:cNvSpPr>
          <p:nvPr/>
        </p:nvSpPr>
        <p:spPr bwMode="auto">
          <a:xfrm flipH="1">
            <a:off x="6105525" y="1655764"/>
            <a:ext cx="58738" cy="452437"/>
          </a:xfrm>
          <a:custGeom>
            <a:avLst/>
            <a:gdLst>
              <a:gd name="T0" fmla="*/ 0 w 146"/>
              <a:gd name="T1" fmla="*/ 0 h 1428"/>
              <a:gd name="T2" fmla="*/ 2147483646 w 146"/>
              <a:gd name="T3" fmla="*/ 2147483646 h 1428"/>
              <a:gd name="T4" fmla="*/ 2147483646 w 146"/>
              <a:gd name="T5" fmla="*/ 2147483646 h 1428"/>
              <a:gd name="T6" fmla="*/ 2147483646 w 146"/>
              <a:gd name="T7" fmla="*/ 2147483646 h 1428"/>
              <a:gd name="T8" fmla="*/ 0 w 146"/>
              <a:gd name="T9" fmla="*/ 0 h 1428"/>
              <a:gd name="T10" fmla="*/ 0 w 146"/>
              <a:gd name="T11" fmla="*/ 0 h 1428"/>
              <a:gd name="T12" fmla="*/ 0 60000 65536"/>
              <a:gd name="T13" fmla="*/ 0 60000 65536"/>
              <a:gd name="T14" fmla="*/ 0 60000 65536"/>
              <a:gd name="T15" fmla="*/ 0 60000 65536"/>
              <a:gd name="T16" fmla="*/ 0 60000 65536"/>
              <a:gd name="T17" fmla="*/ 0 60000 65536"/>
              <a:gd name="T18" fmla="*/ 0 w 146"/>
              <a:gd name="T19" fmla="*/ 0 h 1428"/>
              <a:gd name="T20" fmla="*/ 146 w 146"/>
              <a:gd name="T21" fmla="*/ 1428 h 1428"/>
            </a:gdLst>
            <a:ahLst/>
            <a:cxnLst>
              <a:cxn ang="T12">
                <a:pos x="T0" y="T1"/>
              </a:cxn>
              <a:cxn ang="T13">
                <a:pos x="T2" y="T3"/>
              </a:cxn>
              <a:cxn ang="T14">
                <a:pos x="T4" y="T5"/>
              </a:cxn>
              <a:cxn ang="T15">
                <a:pos x="T6" y="T7"/>
              </a:cxn>
              <a:cxn ang="T16">
                <a:pos x="T8" y="T9"/>
              </a:cxn>
              <a:cxn ang="T17">
                <a:pos x="T10" y="T11"/>
              </a:cxn>
            </a:cxnLst>
            <a:rect l="T18" t="T19" r="T20" b="T21"/>
            <a:pathLst>
              <a:path w="146" h="1428">
                <a:moveTo>
                  <a:pt x="0" y="0"/>
                </a:moveTo>
                <a:lnTo>
                  <a:pt x="20" y="1428"/>
                </a:lnTo>
                <a:lnTo>
                  <a:pt x="146" y="1428"/>
                </a:lnTo>
                <a:lnTo>
                  <a:pt x="50" y="32"/>
                </a:lnTo>
                <a:lnTo>
                  <a:pt x="0"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00" name="Freeform 303">
            <a:extLst>
              <a:ext uri="{FF2B5EF4-FFF2-40B4-BE49-F238E27FC236}">
                <a16:creationId xmlns:a16="http://schemas.microsoft.com/office/drawing/2014/main" id="{2837220B-83AF-DD49-8DBA-AB47A605A86C}"/>
              </a:ext>
            </a:extLst>
          </p:cNvPr>
          <p:cNvSpPr>
            <a:spLocks/>
          </p:cNvSpPr>
          <p:nvPr/>
        </p:nvSpPr>
        <p:spPr bwMode="auto">
          <a:xfrm flipH="1">
            <a:off x="6240464" y="1654176"/>
            <a:ext cx="58737" cy="454025"/>
          </a:xfrm>
          <a:custGeom>
            <a:avLst/>
            <a:gdLst>
              <a:gd name="T0" fmla="*/ 0 w 146"/>
              <a:gd name="T1" fmla="*/ 0 h 1428"/>
              <a:gd name="T2" fmla="*/ 2147483646 w 146"/>
              <a:gd name="T3" fmla="*/ 2147483646 h 1428"/>
              <a:gd name="T4" fmla="*/ 2147483646 w 146"/>
              <a:gd name="T5" fmla="*/ 2147483646 h 1428"/>
              <a:gd name="T6" fmla="*/ 2147483646 w 146"/>
              <a:gd name="T7" fmla="*/ 2147483646 h 1428"/>
              <a:gd name="T8" fmla="*/ 0 w 146"/>
              <a:gd name="T9" fmla="*/ 0 h 1428"/>
              <a:gd name="T10" fmla="*/ 0 w 146"/>
              <a:gd name="T11" fmla="*/ 0 h 1428"/>
              <a:gd name="T12" fmla="*/ 0 60000 65536"/>
              <a:gd name="T13" fmla="*/ 0 60000 65536"/>
              <a:gd name="T14" fmla="*/ 0 60000 65536"/>
              <a:gd name="T15" fmla="*/ 0 60000 65536"/>
              <a:gd name="T16" fmla="*/ 0 60000 65536"/>
              <a:gd name="T17" fmla="*/ 0 60000 65536"/>
              <a:gd name="T18" fmla="*/ 0 w 146"/>
              <a:gd name="T19" fmla="*/ 0 h 1428"/>
              <a:gd name="T20" fmla="*/ 146 w 146"/>
              <a:gd name="T21" fmla="*/ 1428 h 1428"/>
            </a:gdLst>
            <a:ahLst/>
            <a:cxnLst>
              <a:cxn ang="T12">
                <a:pos x="T0" y="T1"/>
              </a:cxn>
              <a:cxn ang="T13">
                <a:pos x="T2" y="T3"/>
              </a:cxn>
              <a:cxn ang="T14">
                <a:pos x="T4" y="T5"/>
              </a:cxn>
              <a:cxn ang="T15">
                <a:pos x="T6" y="T7"/>
              </a:cxn>
              <a:cxn ang="T16">
                <a:pos x="T8" y="T9"/>
              </a:cxn>
              <a:cxn ang="T17">
                <a:pos x="T10" y="T11"/>
              </a:cxn>
            </a:cxnLst>
            <a:rect l="T18" t="T19" r="T20" b="T21"/>
            <a:pathLst>
              <a:path w="146" h="1428">
                <a:moveTo>
                  <a:pt x="0" y="0"/>
                </a:moveTo>
                <a:lnTo>
                  <a:pt x="20" y="1428"/>
                </a:lnTo>
                <a:lnTo>
                  <a:pt x="146" y="1428"/>
                </a:lnTo>
                <a:lnTo>
                  <a:pt x="50" y="33"/>
                </a:lnTo>
                <a:lnTo>
                  <a:pt x="0"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01" name="Freeform 304">
            <a:extLst>
              <a:ext uri="{FF2B5EF4-FFF2-40B4-BE49-F238E27FC236}">
                <a16:creationId xmlns:a16="http://schemas.microsoft.com/office/drawing/2014/main" id="{F822788C-565C-3E4E-AC8C-DEB57542F2D2}"/>
              </a:ext>
            </a:extLst>
          </p:cNvPr>
          <p:cNvSpPr>
            <a:spLocks/>
          </p:cNvSpPr>
          <p:nvPr/>
        </p:nvSpPr>
        <p:spPr bwMode="auto">
          <a:xfrm flipH="1">
            <a:off x="6378576" y="1654176"/>
            <a:ext cx="55563" cy="454025"/>
          </a:xfrm>
          <a:custGeom>
            <a:avLst/>
            <a:gdLst>
              <a:gd name="T0" fmla="*/ 2147483646 w 142"/>
              <a:gd name="T1" fmla="*/ 2147483646 h 1428"/>
              <a:gd name="T2" fmla="*/ 0 w 142"/>
              <a:gd name="T3" fmla="*/ 0 h 1428"/>
              <a:gd name="T4" fmla="*/ 2147483646 w 142"/>
              <a:gd name="T5" fmla="*/ 2147483646 h 1428"/>
              <a:gd name="T6" fmla="*/ 2147483646 w 142"/>
              <a:gd name="T7" fmla="*/ 2147483646 h 1428"/>
              <a:gd name="T8" fmla="*/ 2147483646 w 142"/>
              <a:gd name="T9" fmla="*/ 2147483646 h 1428"/>
              <a:gd name="T10" fmla="*/ 2147483646 w 142"/>
              <a:gd name="T11" fmla="*/ 2147483646 h 1428"/>
              <a:gd name="T12" fmla="*/ 0 60000 65536"/>
              <a:gd name="T13" fmla="*/ 0 60000 65536"/>
              <a:gd name="T14" fmla="*/ 0 60000 65536"/>
              <a:gd name="T15" fmla="*/ 0 60000 65536"/>
              <a:gd name="T16" fmla="*/ 0 60000 65536"/>
              <a:gd name="T17" fmla="*/ 0 60000 65536"/>
              <a:gd name="T18" fmla="*/ 0 w 142"/>
              <a:gd name="T19" fmla="*/ 0 h 1428"/>
              <a:gd name="T20" fmla="*/ 142 w 142"/>
              <a:gd name="T21" fmla="*/ 1428 h 1428"/>
            </a:gdLst>
            <a:ahLst/>
            <a:cxnLst>
              <a:cxn ang="T12">
                <a:pos x="T0" y="T1"/>
              </a:cxn>
              <a:cxn ang="T13">
                <a:pos x="T2" y="T3"/>
              </a:cxn>
              <a:cxn ang="T14">
                <a:pos x="T4" y="T5"/>
              </a:cxn>
              <a:cxn ang="T15">
                <a:pos x="T6" y="T7"/>
              </a:cxn>
              <a:cxn ang="T16">
                <a:pos x="T8" y="T9"/>
              </a:cxn>
              <a:cxn ang="T17">
                <a:pos x="T10" y="T11"/>
              </a:cxn>
            </a:cxnLst>
            <a:rect l="T18" t="T19" r="T20" b="T21"/>
            <a:pathLst>
              <a:path w="142" h="1428">
                <a:moveTo>
                  <a:pt x="19" y="1428"/>
                </a:moveTo>
                <a:lnTo>
                  <a:pt x="0" y="0"/>
                </a:lnTo>
                <a:lnTo>
                  <a:pt x="43" y="33"/>
                </a:lnTo>
                <a:lnTo>
                  <a:pt x="142" y="1428"/>
                </a:lnTo>
                <a:lnTo>
                  <a:pt x="19" y="1428"/>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02" name="Freeform 305">
            <a:extLst>
              <a:ext uri="{FF2B5EF4-FFF2-40B4-BE49-F238E27FC236}">
                <a16:creationId xmlns:a16="http://schemas.microsoft.com/office/drawing/2014/main" id="{BA5DF54E-0B7B-324E-B905-2A80CB471F20}"/>
              </a:ext>
            </a:extLst>
          </p:cNvPr>
          <p:cNvSpPr>
            <a:spLocks/>
          </p:cNvSpPr>
          <p:nvPr/>
        </p:nvSpPr>
        <p:spPr bwMode="auto">
          <a:xfrm flipH="1">
            <a:off x="6096000" y="1646239"/>
            <a:ext cx="876300" cy="750887"/>
          </a:xfrm>
          <a:custGeom>
            <a:avLst/>
            <a:gdLst>
              <a:gd name="T0" fmla="*/ 2147483646 w 2208"/>
              <a:gd name="T1" fmla="*/ 2147483646 h 2366"/>
              <a:gd name="T2" fmla="*/ 2147483646 w 2208"/>
              <a:gd name="T3" fmla="*/ 2147483646 h 2366"/>
              <a:gd name="T4" fmla="*/ 2147483646 w 2208"/>
              <a:gd name="T5" fmla="*/ 2147483646 h 2366"/>
              <a:gd name="T6" fmla="*/ 2147483646 w 2208"/>
              <a:gd name="T7" fmla="*/ 2147483646 h 2366"/>
              <a:gd name="T8" fmla="*/ 2147483646 w 2208"/>
              <a:gd name="T9" fmla="*/ 0 h 2366"/>
              <a:gd name="T10" fmla="*/ 2147483646 w 2208"/>
              <a:gd name="T11" fmla="*/ 0 h 2366"/>
              <a:gd name="T12" fmla="*/ 2147483646 w 2208"/>
              <a:gd name="T13" fmla="*/ 2147483646 h 2366"/>
              <a:gd name="T14" fmla="*/ 2147483646 w 2208"/>
              <a:gd name="T15" fmla="*/ 2147483646 h 2366"/>
              <a:gd name="T16" fmla="*/ 2147483646 w 2208"/>
              <a:gd name="T17" fmla="*/ 0 h 2366"/>
              <a:gd name="T18" fmla="*/ 2147483646 w 2208"/>
              <a:gd name="T19" fmla="*/ 0 h 2366"/>
              <a:gd name="T20" fmla="*/ 2147483646 w 2208"/>
              <a:gd name="T21" fmla="*/ 2147483646 h 2366"/>
              <a:gd name="T22" fmla="*/ 2147483646 w 2208"/>
              <a:gd name="T23" fmla="*/ 2147483646 h 2366"/>
              <a:gd name="T24" fmla="*/ 2147483646 w 2208"/>
              <a:gd name="T25" fmla="*/ 0 h 2366"/>
              <a:gd name="T26" fmla="*/ 2147483646 w 2208"/>
              <a:gd name="T27" fmla="*/ 0 h 2366"/>
              <a:gd name="T28" fmla="*/ 2147483646 w 2208"/>
              <a:gd name="T29" fmla="*/ 2147483646 h 2366"/>
              <a:gd name="T30" fmla="*/ 2147483646 w 2208"/>
              <a:gd name="T31" fmla="*/ 2147483646 h 2366"/>
              <a:gd name="T32" fmla="*/ 2147483646 w 2208"/>
              <a:gd name="T33" fmla="*/ 2147483646 h 2366"/>
              <a:gd name="T34" fmla="*/ 2147483646 w 2208"/>
              <a:gd name="T35" fmla="*/ 2147483646 h 2366"/>
              <a:gd name="T36" fmla="*/ 2147483646 w 2208"/>
              <a:gd name="T37" fmla="*/ 2147483646 h 2366"/>
              <a:gd name="T38" fmla="*/ 2147483646 w 2208"/>
              <a:gd name="T39" fmla="*/ 2147483646 h 2366"/>
              <a:gd name="T40" fmla="*/ 2147483646 w 2208"/>
              <a:gd name="T41" fmla="*/ 2147483646 h 2366"/>
              <a:gd name="T42" fmla="*/ 2147483646 w 2208"/>
              <a:gd name="T43" fmla="*/ 2147483646 h 2366"/>
              <a:gd name="T44" fmla="*/ 2147483646 w 2208"/>
              <a:gd name="T45" fmla="*/ 2147483646 h 2366"/>
              <a:gd name="T46" fmla="*/ 0 w 2208"/>
              <a:gd name="T47" fmla="*/ 2147483646 h 2366"/>
              <a:gd name="T48" fmla="*/ 0 w 2208"/>
              <a:gd name="T49" fmla="*/ 2147483646 h 2366"/>
              <a:gd name="T50" fmla="*/ 2147483646 w 2208"/>
              <a:gd name="T51" fmla="*/ 2147483646 h 2366"/>
              <a:gd name="T52" fmla="*/ 2147483646 w 2208"/>
              <a:gd name="T53" fmla="*/ 2147483646 h 2366"/>
              <a:gd name="T54" fmla="*/ 2147483646 w 2208"/>
              <a:gd name="T55" fmla="*/ 2147483646 h 2366"/>
              <a:gd name="T56" fmla="*/ 2147483646 w 2208"/>
              <a:gd name="T57" fmla="*/ 2147483646 h 2366"/>
              <a:gd name="T58" fmla="*/ 2147483646 w 2208"/>
              <a:gd name="T59" fmla="*/ 2147483646 h 2366"/>
              <a:gd name="T60" fmla="*/ 2147483646 w 2208"/>
              <a:gd name="T61" fmla="*/ 2147483646 h 2366"/>
              <a:gd name="T62" fmla="*/ 2147483646 w 2208"/>
              <a:gd name="T63" fmla="*/ 2147483646 h 2366"/>
              <a:gd name="T64" fmla="*/ 2147483646 w 2208"/>
              <a:gd name="T65" fmla="*/ 2147483646 h 2366"/>
              <a:gd name="T66" fmla="*/ 2147483646 w 2208"/>
              <a:gd name="T67" fmla="*/ 2147483646 h 2366"/>
              <a:gd name="T68" fmla="*/ 2147483646 w 2208"/>
              <a:gd name="T69" fmla="*/ 2147483646 h 2366"/>
              <a:gd name="T70" fmla="*/ 2147483646 w 2208"/>
              <a:gd name="T71" fmla="*/ 2147483646 h 2366"/>
              <a:gd name="T72" fmla="*/ 2147483646 w 2208"/>
              <a:gd name="T73" fmla="*/ 2147483646 h 2366"/>
              <a:gd name="T74" fmla="*/ 2147483646 w 2208"/>
              <a:gd name="T75" fmla="*/ 2147483646 h 2366"/>
              <a:gd name="T76" fmla="*/ 2147483646 w 2208"/>
              <a:gd name="T77" fmla="*/ 2147483646 h 2366"/>
              <a:gd name="T78" fmla="*/ 2147483646 w 2208"/>
              <a:gd name="T79" fmla="*/ 2147483646 h 2366"/>
              <a:gd name="T80" fmla="*/ 2147483646 w 2208"/>
              <a:gd name="T81" fmla="*/ 2147483646 h 2366"/>
              <a:gd name="T82" fmla="*/ 2147483646 w 2208"/>
              <a:gd name="T83" fmla="*/ 2147483646 h 2366"/>
              <a:gd name="T84" fmla="*/ 2147483646 w 2208"/>
              <a:gd name="T85" fmla="*/ 2147483646 h 2366"/>
              <a:gd name="T86" fmla="*/ 2147483646 w 2208"/>
              <a:gd name="T87" fmla="*/ 2147483646 h 2366"/>
              <a:gd name="T88" fmla="*/ 2147483646 w 2208"/>
              <a:gd name="T89" fmla="*/ 2147483646 h 2366"/>
              <a:gd name="T90" fmla="*/ 2147483646 w 2208"/>
              <a:gd name="T91" fmla="*/ 2147483646 h 2366"/>
              <a:gd name="T92" fmla="*/ 2147483646 w 2208"/>
              <a:gd name="T93" fmla="*/ 2147483646 h 2366"/>
              <a:gd name="T94" fmla="*/ 2147483646 w 2208"/>
              <a:gd name="T95" fmla="*/ 2147483646 h 2366"/>
              <a:gd name="T96" fmla="*/ 2147483646 w 2208"/>
              <a:gd name="T97" fmla="*/ 2147483646 h 2366"/>
              <a:gd name="T98" fmla="*/ 2147483646 w 2208"/>
              <a:gd name="T99" fmla="*/ 2147483646 h 2366"/>
              <a:gd name="T100" fmla="*/ 2147483646 w 2208"/>
              <a:gd name="T101" fmla="*/ 2147483646 h 2366"/>
              <a:gd name="T102" fmla="*/ 2147483646 w 2208"/>
              <a:gd name="T103" fmla="*/ 2147483646 h 236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208"/>
              <a:gd name="T157" fmla="*/ 0 h 2366"/>
              <a:gd name="T158" fmla="*/ 2208 w 2208"/>
              <a:gd name="T159" fmla="*/ 2366 h 236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208" h="2366">
                <a:moveTo>
                  <a:pt x="48" y="2366"/>
                </a:moveTo>
                <a:lnTo>
                  <a:pt x="2208" y="2366"/>
                </a:lnTo>
                <a:lnTo>
                  <a:pt x="2208" y="1456"/>
                </a:lnTo>
                <a:lnTo>
                  <a:pt x="2208" y="1395"/>
                </a:lnTo>
                <a:lnTo>
                  <a:pt x="2110" y="0"/>
                </a:lnTo>
                <a:lnTo>
                  <a:pt x="1963" y="0"/>
                </a:lnTo>
                <a:lnTo>
                  <a:pt x="1914" y="1395"/>
                </a:lnTo>
                <a:lnTo>
                  <a:pt x="1864" y="1395"/>
                </a:lnTo>
                <a:lnTo>
                  <a:pt x="1766" y="0"/>
                </a:lnTo>
                <a:lnTo>
                  <a:pt x="1619" y="0"/>
                </a:lnTo>
                <a:lnTo>
                  <a:pt x="1570" y="1395"/>
                </a:lnTo>
                <a:lnTo>
                  <a:pt x="1521" y="1395"/>
                </a:lnTo>
                <a:lnTo>
                  <a:pt x="1423" y="0"/>
                </a:lnTo>
                <a:lnTo>
                  <a:pt x="1276" y="0"/>
                </a:lnTo>
                <a:lnTo>
                  <a:pt x="1226" y="1395"/>
                </a:lnTo>
                <a:lnTo>
                  <a:pt x="1177" y="1395"/>
                </a:lnTo>
                <a:lnTo>
                  <a:pt x="1177" y="910"/>
                </a:lnTo>
                <a:lnTo>
                  <a:pt x="883" y="1152"/>
                </a:lnTo>
                <a:lnTo>
                  <a:pt x="883" y="910"/>
                </a:lnTo>
                <a:lnTo>
                  <a:pt x="588" y="1152"/>
                </a:lnTo>
                <a:lnTo>
                  <a:pt x="588" y="910"/>
                </a:lnTo>
                <a:lnTo>
                  <a:pt x="294" y="1152"/>
                </a:lnTo>
                <a:lnTo>
                  <a:pt x="294" y="910"/>
                </a:lnTo>
                <a:lnTo>
                  <a:pt x="0" y="1213"/>
                </a:lnTo>
                <a:lnTo>
                  <a:pt x="0" y="2244"/>
                </a:lnTo>
                <a:lnTo>
                  <a:pt x="48" y="2244"/>
                </a:lnTo>
                <a:lnTo>
                  <a:pt x="48" y="1250"/>
                </a:lnTo>
                <a:lnTo>
                  <a:pt x="245" y="1050"/>
                </a:lnTo>
                <a:lnTo>
                  <a:pt x="245" y="1274"/>
                </a:lnTo>
                <a:lnTo>
                  <a:pt x="539" y="1031"/>
                </a:lnTo>
                <a:lnTo>
                  <a:pt x="539" y="1274"/>
                </a:lnTo>
                <a:lnTo>
                  <a:pt x="833" y="1031"/>
                </a:lnTo>
                <a:lnTo>
                  <a:pt x="833" y="1274"/>
                </a:lnTo>
                <a:lnTo>
                  <a:pt x="1129" y="1031"/>
                </a:lnTo>
                <a:lnTo>
                  <a:pt x="1129" y="1456"/>
                </a:lnTo>
                <a:lnTo>
                  <a:pt x="1276" y="1456"/>
                </a:lnTo>
                <a:lnTo>
                  <a:pt x="1324" y="61"/>
                </a:lnTo>
                <a:lnTo>
                  <a:pt x="1373" y="61"/>
                </a:lnTo>
                <a:lnTo>
                  <a:pt x="1472" y="1456"/>
                </a:lnTo>
                <a:lnTo>
                  <a:pt x="1619" y="1456"/>
                </a:lnTo>
                <a:lnTo>
                  <a:pt x="1668" y="61"/>
                </a:lnTo>
                <a:lnTo>
                  <a:pt x="1717" y="61"/>
                </a:lnTo>
                <a:lnTo>
                  <a:pt x="1815" y="1456"/>
                </a:lnTo>
                <a:lnTo>
                  <a:pt x="1963" y="1456"/>
                </a:lnTo>
                <a:lnTo>
                  <a:pt x="2011" y="61"/>
                </a:lnTo>
                <a:lnTo>
                  <a:pt x="2061" y="61"/>
                </a:lnTo>
                <a:lnTo>
                  <a:pt x="2158" y="1456"/>
                </a:lnTo>
                <a:lnTo>
                  <a:pt x="2158" y="1578"/>
                </a:lnTo>
                <a:lnTo>
                  <a:pt x="2158" y="2305"/>
                </a:lnTo>
                <a:lnTo>
                  <a:pt x="48" y="2305"/>
                </a:lnTo>
                <a:lnTo>
                  <a:pt x="48" y="236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03" name="Freeform 306">
            <a:extLst>
              <a:ext uri="{FF2B5EF4-FFF2-40B4-BE49-F238E27FC236}">
                <a16:creationId xmlns:a16="http://schemas.microsoft.com/office/drawing/2014/main" id="{12768756-1EB3-2F4D-A5B2-254549650924}"/>
              </a:ext>
            </a:extLst>
          </p:cNvPr>
          <p:cNvSpPr>
            <a:spLocks/>
          </p:cNvSpPr>
          <p:nvPr/>
        </p:nvSpPr>
        <p:spPr bwMode="auto">
          <a:xfrm flipH="1">
            <a:off x="6953250" y="2320925"/>
            <a:ext cx="19050" cy="76200"/>
          </a:xfrm>
          <a:custGeom>
            <a:avLst/>
            <a:gdLst>
              <a:gd name="T0" fmla="*/ 2147483646 w 48"/>
              <a:gd name="T1" fmla="*/ 0 h 242"/>
              <a:gd name="T2" fmla="*/ 2147483646 w 48"/>
              <a:gd name="T3" fmla="*/ 2147483646 h 242"/>
              <a:gd name="T4" fmla="*/ 0 w 48"/>
              <a:gd name="T5" fmla="*/ 2147483646 h 242"/>
              <a:gd name="T6" fmla="*/ 0 w 48"/>
              <a:gd name="T7" fmla="*/ 0 h 242"/>
              <a:gd name="T8" fmla="*/ 2147483646 w 48"/>
              <a:gd name="T9" fmla="*/ 0 h 242"/>
              <a:gd name="T10" fmla="*/ 2147483646 w 48"/>
              <a:gd name="T11" fmla="*/ 0 h 242"/>
              <a:gd name="T12" fmla="*/ 0 60000 65536"/>
              <a:gd name="T13" fmla="*/ 0 60000 65536"/>
              <a:gd name="T14" fmla="*/ 0 60000 65536"/>
              <a:gd name="T15" fmla="*/ 0 60000 65536"/>
              <a:gd name="T16" fmla="*/ 0 60000 65536"/>
              <a:gd name="T17" fmla="*/ 0 60000 65536"/>
              <a:gd name="T18" fmla="*/ 0 w 48"/>
              <a:gd name="T19" fmla="*/ 0 h 242"/>
              <a:gd name="T20" fmla="*/ 48 w 48"/>
              <a:gd name="T21" fmla="*/ 242 h 242"/>
            </a:gdLst>
            <a:ahLst/>
            <a:cxnLst>
              <a:cxn ang="T12">
                <a:pos x="T0" y="T1"/>
              </a:cxn>
              <a:cxn ang="T13">
                <a:pos x="T2" y="T3"/>
              </a:cxn>
              <a:cxn ang="T14">
                <a:pos x="T4" y="T5"/>
              </a:cxn>
              <a:cxn ang="T15">
                <a:pos x="T6" y="T7"/>
              </a:cxn>
              <a:cxn ang="T16">
                <a:pos x="T8" y="T9"/>
              </a:cxn>
              <a:cxn ang="T17">
                <a:pos x="T10" y="T11"/>
              </a:cxn>
            </a:cxnLst>
            <a:rect l="T18" t="T19" r="T20" b="T21"/>
            <a:pathLst>
              <a:path w="48" h="242">
                <a:moveTo>
                  <a:pt x="48" y="0"/>
                </a:moveTo>
                <a:lnTo>
                  <a:pt x="48" y="242"/>
                </a:lnTo>
                <a:lnTo>
                  <a:pt x="0" y="242"/>
                </a:lnTo>
                <a:lnTo>
                  <a:pt x="0" y="0"/>
                </a:lnTo>
                <a:lnTo>
                  <a:pt x="4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04" name="Freeform 307">
            <a:extLst>
              <a:ext uri="{FF2B5EF4-FFF2-40B4-BE49-F238E27FC236}">
                <a16:creationId xmlns:a16="http://schemas.microsoft.com/office/drawing/2014/main" id="{FA04F8E8-15DF-E749-B0CF-FECBB66BA1DC}"/>
              </a:ext>
            </a:extLst>
          </p:cNvPr>
          <p:cNvSpPr>
            <a:spLocks/>
          </p:cNvSpPr>
          <p:nvPr/>
        </p:nvSpPr>
        <p:spPr bwMode="auto">
          <a:xfrm flipH="1">
            <a:off x="6134101" y="2165350"/>
            <a:ext cx="390525" cy="77788"/>
          </a:xfrm>
          <a:custGeom>
            <a:avLst/>
            <a:gdLst>
              <a:gd name="T0" fmla="*/ 0 w 981"/>
              <a:gd name="T1" fmla="*/ 0 h 243"/>
              <a:gd name="T2" fmla="*/ 0 w 981"/>
              <a:gd name="T3" fmla="*/ 2147483646 h 243"/>
              <a:gd name="T4" fmla="*/ 2147483646 w 981"/>
              <a:gd name="T5" fmla="*/ 2147483646 h 243"/>
              <a:gd name="T6" fmla="*/ 2147483646 w 981"/>
              <a:gd name="T7" fmla="*/ 0 h 243"/>
              <a:gd name="T8" fmla="*/ 2147483646 w 981"/>
              <a:gd name="T9" fmla="*/ 0 h 243"/>
              <a:gd name="T10" fmla="*/ 2147483646 w 981"/>
              <a:gd name="T11" fmla="*/ 2147483646 h 243"/>
              <a:gd name="T12" fmla="*/ 2147483646 w 981"/>
              <a:gd name="T13" fmla="*/ 2147483646 h 243"/>
              <a:gd name="T14" fmla="*/ 2147483646 w 981"/>
              <a:gd name="T15" fmla="*/ 2147483646 h 243"/>
              <a:gd name="T16" fmla="*/ 2147483646 w 981"/>
              <a:gd name="T17" fmla="*/ 2147483646 h 243"/>
              <a:gd name="T18" fmla="*/ 0 w 981"/>
              <a:gd name="T19" fmla="*/ 0 h 243"/>
              <a:gd name="T20" fmla="*/ 0 w 981"/>
              <a:gd name="T21" fmla="*/ 0 h 24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81"/>
              <a:gd name="T34" fmla="*/ 0 h 243"/>
              <a:gd name="T35" fmla="*/ 981 w 981"/>
              <a:gd name="T36" fmla="*/ 243 h 24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81" h="243">
                <a:moveTo>
                  <a:pt x="0" y="0"/>
                </a:moveTo>
                <a:lnTo>
                  <a:pt x="0" y="243"/>
                </a:lnTo>
                <a:lnTo>
                  <a:pt x="981" y="243"/>
                </a:lnTo>
                <a:lnTo>
                  <a:pt x="981" y="0"/>
                </a:lnTo>
                <a:lnTo>
                  <a:pt x="48" y="0"/>
                </a:lnTo>
                <a:lnTo>
                  <a:pt x="48" y="60"/>
                </a:lnTo>
                <a:lnTo>
                  <a:pt x="932" y="60"/>
                </a:lnTo>
                <a:lnTo>
                  <a:pt x="932" y="182"/>
                </a:lnTo>
                <a:lnTo>
                  <a:pt x="48" y="18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05" name="Freeform 308">
            <a:extLst>
              <a:ext uri="{FF2B5EF4-FFF2-40B4-BE49-F238E27FC236}">
                <a16:creationId xmlns:a16="http://schemas.microsoft.com/office/drawing/2014/main" id="{C47F1D24-9968-A848-9C9C-A2A216E4111E}"/>
              </a:ext>
            </a:extLst>
          </p:cNvPr>
          <p:cNvSpPr>
            <a:spLocks/>
          </p:cNvSpPr>
          <p:nvPr/>
        </p:nvSpPr>
        <p:spPr bwMode="auto">
          <a:xfrm flipH="1">
            <a:off x="6505575" y="2165350"/>
            <a:ext cx="19050" cy="77788"/>
          </a:xfrm>
          <a:custGeom>
            <a:avLst/>
            <a:gdLst>
              <a:gd name="T0" fmla="*/ 0 w 48"/>
              <a:gd name="T1" fmla="*/ 0 h 243"/>
              <a:gd name="T2" fmla="*/ 2147483646 w 48"/>
              <a:gd name="T3" fmla="*/ 0 h 243"/>
              <a:gd name="T4" fmla="*/ 2147483646 w 48"/>
              <a:gd name="T5" fmla="*/ 2147483646 h 243"/>
              <a:gd name="T6" fmla="*/ 0 w 48"/>
              <a:gd name="T7" fmla="*/ 2147483646 h 243"/>
              <a:gd name="T8" fmla="*/ 0 w 48"/>
              <a:gd name="T9" fmla="*/ 0 h 243"/>
              <a:gd name="T10" fmla="*/ 0 w 48"/>
              <a:gd name="T11" fmla="*/ 0 h 243"/>
              <a:gd name="T12" fmla="*/ 0 60000 65536"/>
              <a:gd name="T13" fmla="*/ 0 60000 65536"/>
              <a:gd name="T14" fmla="*/ 0 60000 65536"/>
              <a:gd name="T15" fmla="*/ 0 60000 65536"/>
              <a:gd name="T16" fmla="*/ 0 60000 65536"/>
              <a:gd name="T17" fmla="*/ 0 60000 65536"/>
              <a:gd name="T18" fmla="*/ 0 w 48"/>
              <a:gd name="T19" fmla="*/ 0 h 243"/>
              <a:gd name="T20" fmla="*/ 48 w 48"/>
              <a:gd name="T21" fmla="*/ 243 h 243"/>
            </a:gdLst>
            <a:ahLst/>
            <a:cxnLst>
              <a:cxn ang="T12">
                <a:pos x="T0" y="T1"/>
              </a:cxn>
              <a:cxn ang="T13">
                <a:pos x="T2" y="T3"/>
              </a:cxn>
              <a:cxn ang="T14">
                <a:pos x="T4" y="T5"/>
              </a:cxn>
              <a:cxn ang="T15">
                <a:pos x="T6" y="T7"/>
              </a:cxn>
              <a:cxn ang="T16">
                <a:pos x="T8" y="T9"/>
              </a:cxn>
              <a:cxn ang="T17">
                <a:pos x="T10" y="T11"/>
              </a:cxn>
            </a:cxnLst>
            <a:rect l="T18" t="T19" r="T20" b="T21"/>
            <a:pathLst>
              <a:path w="48" h="243">
                <a:moveTo>
                  <a:pt x="0" y="0"/>
                </a:moveTo>
                <a:lnTo>
                  <a:pt x="48" y="0"/>
                </a:lnTo>
                <a:lnTo>
                  <a:pt x="48" y="243"/>
                </a:lnTo>
                <a:lnTo>
                  <a:pt x="0" y="243"/>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06" name="Freeform 309">
            <a:extLst>
              <a:ext uri="{FF2B5EF4-FFF2-40B4-BE49-F238E27FC236}">
                <a16:creationId xmlns:a16="http://schemas.microsoft.com/office/drawing/2014/main" id="{50563900-A994-614D-894E-5CBE4DE8996C}"/>
              </a:ext>
            </a:extLst>
          </p:cNvPr>
          <p:cNvSpPr>
            <a:spLocks/>
          </p:cNvSpPr>
          <p:nvPr/>
        </p:nvSpPr>
        <p:spPr bwMode="auto">
          <a:xfrm flipH="1">
            <a:off x="6416675" y="2165350"/>
            <a:ext cx="19050" cy="77788"/>
          </a:xfrm>
          <a:custGeom>
            <a:avLst/>
            <a:gdLst>
              <a:gd name="T0" fmla="*/ 0 w 50"/>
              <a:gd name="T1" fmla="*/ 0 h 243"/>
              <a:gd name="T2" fmla="*/ 2147483646 w 50"/>
              <a:gd name="T3" fmla="*/ 0 h 243"/>
              <a:gd name="T4" fmla="*/ 2147483646 w 50"/>
              <a:gd name="T5" fmla="*/ 2147483646 h 243"/>
              <a:gd name="T6" fmla="*/ 0 w 50"/>
              <a:gd name="T7" fmla="*/ 2147483646 h 243"/>
              <a:gd name="T8" fmla="*/ 0 w 50"/>
              <a:gd name="T9" fmla="*/ 0 h 243"/>
              <a:gd name="T10" fmla="*/ 0 w 50"/>
              <a:gd name="T11" fmla="*/ 0 h 243"/>
              <a:gd name="T12" fmla="*/ 0 60000 65536"/>
              <a:gd name="T13" fmla="*/ 0 60000 65536"/>
              <a:gd name="T14" fmla="*/ 0 60000 65536"/>
              <a:gd name="T15" fmla="*/ 0 60000 65536"/>
              <a:gd name="T16" fmla="*/ 0 60000 65536"/>
              <a:gd name="T17" fmla="*/ 0 60000 65536"/>
              <a:gd name="T18" fmla="*/ 0 w 50"/>
              <a:gd name="T19" fmla="*/ 0 h 243"/>
              <a:gd name="T20" fmla="*/ 50 w 50"/>
              <a:gd name="T21" fmla="*/ 243 h 243"/>
            </a:gdLst>
            <a:ahLst/>
            <a:cxnLst>
              <a:cxn ang="T12">
                <a:pos x="T0" y="T1"/>
              </a:cxn>
              <a:cxn ang="T13">
                <a:pos x="T2" y="T3"/>
              </a:cxn>
              <a:cxn ang="T14">
                <a:pos x="T4" y="T5"/>
              </a:cxn>
              <a:cxn ang="T15">
                <a:pos x="T6" y="T7"/>
              </a:cxn>
              <a:cxn ang="T16">
                <a:pos x="T8" y="T9"/>
              </a:cxn>
              <a:cxn ang="T17">
                <a:pos x="T10" y="T11"/>
              </a:cxn>
            </a:cxnLst>
            <a:rect l="T18" t="T19" r="T20" b="T21"/>
            <a:pathLst>
              <a:path w="50" h="243">
                <a:moveTo>
                  <a:pt x="0" y="0"/>
                </a:moveTo>
                <a:lnTo>
                  <a:pt x="50" y="0"/>
                </a:lnTo>
                <a:lnTo>
                  <a:pt x="50" y="243"/>
                </a:lnTo>
                <a:lnTo>
                  <a:pt x="0" y="243"/>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07" name="Freeform 310">
            <a:extLst>
              <a:ext uri="{FF2B5EF4-FFF2-40B4-BE49-F238E27FC236}">
                <a16:creationId xmlns:a16="http://schemas.microsoft.com/office/drawing/2014/main" id="{1C69B993-B7B8-1842-8D56-B828E8D8B612}"/>
              </a:ext>
            </a:extLst>
          </p:cNvPr>
          <p:cNvSpPr>
            <a:spLocks/>
          </p:cNvSpPr>
          <p:nvPr/>
        </p:nvSpPr>
        <p:spPr bwMode="auto">
          <a:xfrm flipH="1">
            <a:off x="6318250" y="2165350"/>
            <a:ext cx="19050" cy="77788"/>
          </a:xfrm>
          <a:custGeom>
            <a:avLst/>
            <a:gdLst>
              <a:gd name="T0" fmla="*/ 0 w 49"/>
              <a:gd name="T1" fmla="*/ 0 h 243"/>
              <a:gd name="T2" fmla="*/ 2147483646 w 49"/>
              <a:gd name="T3" fmla="*/ 0 h 243"/>
              <a:gd name="T4" fmla="*/ 2147483646 w 49"/>
              <a:gd name="T5" fmla="*/ 2147483646 h 243"/>
              <a:gd name="T6" fmla="*/ 0 w 49"/>
              <a:gd name="T7" fmla="*/ 2147483646 h 243"/>
              <a:gd name="T8" fmla="*/ 0 w 49"/>
              <a:gd name="T9" fmla="*/ 0 h 243"/>
              <a:gd name="T10" fmla="*/ 0 w 49"/>
              <a:gd name="T11" fmla="*/ 0 h 243"/>
              <a:gd name="T12" fmla="*/ 0 60000 65536"/>
              <a:gd name="T13" fmla="*/ 0 60000 65536"/>
              <a:gd name="T14" fmla="*/ 0 60000 65536"/>
              <a:gd name="T15" fmla="*/ 0 60000 65536"/>
              <a:gd name="T16" fmla="*/ 0 60000 65536"/>
              <a:gd name="T17" fmla="*/ 0 60000 65536"/>
              <a:gd name="T18" fmla="*/ 0 w 49"/>
              <a:gd name="T19" fmla="*/ 0 h 243"/>
              <a:gd name="T20" fmla="*/ 49 w 49"/>
              <a:gd name="T21" fmla="*/ 243 h 243"/>
            </a:gdLst>
            <a:ahLst/>
            <a:cxnLst>
              <a:cxn ang="T12">
                <a:pos x="T0" y="T1"/>
              </a:cxn>
              <a:cxn ang="T13">
                <a:pos x="T2" y="T3"/>
              </a:cxn>
              <a:cxn ang="T14">
                <a:pos x="T4" y="T5"/>
              </a:cxn>
              <a:cxn ang="T15">
                <a:pos x="T6" y="T7"/>
              </a:cxn>
              <a:cxn ang="T16">
                <a:pos x="T8" y="T9"/>
              </a:cxn>
              <a:cxn ang="T17">
                <a:pos x="T10" y="T11"/>
              </a:cxn>
            </a:cxnLst>
            <a:rect l="T18" t="T19" r="T20" b="T21"/>
            <a:pathLst>
              <a:path w="49" h="243">
                <a:moveTo>
                  <a:pt x="0" y="0"/>
                </a:moveTo>
                <a:lnTo>
                  <a:pt x="49" y="0"/>
                </a:lnTo>
                <a:lnTo>
                  <a:pt x="49" y="243"/>
                </a:lnTo>
                <a:lnTo>
                  <a:pt x="0" y="243"/>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08" name="Freeform 311">
            <a:extLst>
              <a:ext uri="{FF2B5EF4-FFF2-40B4-BE49-F238E27FC236}">
                <a16:creationId xmlns:a16="http://schemas.microsoft.com/office/drawing/2014/main" id="{B73BF8A9-5E70-9742-9FBE-6EB37EE81BE8}"/>
              </a:ext>
            </a:extLst>
          </p:cNvPr>
          <p:cNvSpPr>
            <a:spLocks/>
          </p:cNvSpPr>
          <p:nvPr/>
        </p:nvSpPr>
        <p:spPr bwMode="auto">
          <a:xfrm flipH="1">
            <a:off x="6223000" y="2165350"/>
            <a:ext cx="19050" cy="77788"/>
          </a:xfrm>
          <a:custGeom>
            <a:avLst/>
            <a:gdLst>
              <a:gd name="T0" fmla="*/ 0 w 49"/>
              <a:gd name="T1" fmla="*/ 0 h 243"/>
              <a:gd name="T2" fmla="*/ 2147483646 w 49"/>
              <a:gd name="T3" fmla="*/ 0 h 243"/>
              <a:gd name="T4" fmla="*/ 2147483646 w 49"/>
              <a:gd name="T5" fmla="*/ 2147483646 h 243"/>
              <a:gd name="T6" fmla="*/ 0 w 49"/>
              <a:gd name="T7" fmla="*/ 2147483646 h 243"/>
              <a:gd name="T8" fmla="*/ 0 w 49"/>
              <a:gd name="T9" fmla="*/ 0 h 243"/>
              <a:gd name="T10" fmla="*/ 0 w 49"/>
              <a:gd name="T11" fmla="*/ 0 h 243"/>
              <a:gd name="T12" fmla="*/ 0 60000 65536"/>
              <a:gd name="T13" fmla="*/ 0 60000 65536"/>
              <a:gd name="T14" fmla="*/ 0 60000 65536"/>
              <a:gd name="T15" fmla="*/ 0 60000 65536"/>
              <a:gd name="T16" fmla="*/ 0 60000 65536"/>
              <a:gd name="T17" fmla="*/ 0 60000 65536"/>
              <a:gd name="T18" fmla="*/ 0 w 49"/>
              <a:gd name="T19" fmla="*/ 0 h 243"/>
              <a:gd name="T20" fmla="*/ 49 w 49"/>
              <a:gd name="T21" fmla="*/ 243 h 243"/>
            </a:gdLst>
            <a:ahLst/>
            <a:cxnLst>
              <a:cxn ang="T12">
                <a:pos x="T0" y="T1"/>
              </a:cxn>
              <a:cxn ang="T13">
                <a:pos x="T2" y="T3"/>
              </a:cxn>
              <a:cxn ang="T14">
                <a:pos x="T4" y="T5"/>
              </a:cxn>
              <a:cxn ang="T15">
                <a:pos x="T6" y="T7"/>
              </a:cxn>
              <a:cxn ang="T16">
                <a:pos x="T8" y="T9"/>
              </a:cxn>
              <a:cxn ang="T17">
                <a:pos x="T10" y="T11"/>
              </a:cxn>
            </a:cxnLst>
            <a:rect l="T18" t="T19" r="T20" b="T21"/>
            <a:pathLst>
              <a:path w="49" h="243">
                <a:moveTo>
                  <a:pt x="0" y="0"/>
                </a:moveTo>
                <a:lnTo>
                  <a:pt x="49" y="0"/>
                </a:lnTo>
                <a:lnTo>
                  <a:pt x="49" y="243"/>
                </a:lnTo>
                <a:lnTo>
                  <a:pt x="0" y="243"/>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09" name="Freeform 312">
            <a:extLst>
              <a:ext uri="{FF2B5EF4-FFF2-40B4-BE49-F238E27FC236}">
                <a16:creationId xmlns:a16="http://schemas.microsoft.com/office/drawing/2014/main" id="{532CE060-58D7-2646-A348-832C0004E849}"/>
              </a:ext>
            </a:extLst>
          </p:cNvPr>
          <p:cNvSpPr>
            <a:spLocks/>
          </p:cNvSpPr>
          <p:nvPr/>
        </p:nvSpPr>
        <p:spPr bwMode="auto">
          <a:xfrm flipH="1">
            <a:off x="6446838" y="1589088"/>
            <a:ext cx="525462" cy="112712"/>
          </a:xfrm>
          <a:custGeom>
            <a:avLst/>
            <a:gdLst>
              <a:gd name="T0" fmla="*/ 2147483646 w 1324"/>
              <a:gd name="T1" fmla="*/ 2147483646 h 357"/>
              <a:gd name="T2" fmla="*/ 2147483646 w 1324"/>
              <a:gd name="T3" fmla="*/ 2147483646 h 357"/>
              <a:gd name="T4" fmla="*/ 2147483646 w 1324"/>
              <a:gd name="T5" fmla="*/ 2147483646 h 357"/>
              <a:gd name="T6" fmla="*/ 2147483646 w 1324"/>
              <a:gd name="T7" fmla="*/ 2147483646 h 357"/>
              <a:gd name="T8" fmla="*/ 2147483646 w 1324"/>
              <a:gd name="T9" fmla="*/ 2147483646 h 357"/>
              <a:gd name="T10" fmla="*/ 2147483646 w 1324"/>
              <a:gd name="T11" fmla="*/ 2147483646 h 357"/>
              <a:gd name="T12" fmla="*/ 2147483646 w 1324"/>
              <a:gd name="T13" fmla="*/ 2147483646 h 357"/>
              <a:gd name="T14" fmla="*/ 2147483646 w 1324"/>
              <a:gd name="T15" fmla="*/ 2147483646 h 357"/>
              <a:gd name="T16" fmla="*/ 2147483646 w 1324"/>
              <a:gd name="T17" fmla="*/ 2147483646 h 357"/>
              <a:gd name="T18" fmla="*/ 2147483646 w 1324"/>
              <a:gd name="T19" fmla="*/ 2147483646 h 357"/>
              <a:gd name="T20" fmla="*/ 2147483646 w 1324"/>
              <a:gd name="T21" fmla="*/ 2147483646 h 357"/>
              <a:gd name="T22" fmla="*/ 2147483646 w 1324"/>
              <a:gd name="T23" fmla="*/ 2147483646 h 357"/>
              <a:gd name="T24" fmla="*/ 2147483646 w 1324"/>
              <a:gd name="T25" fmla="*/ 2147483646 h 357"/>
              <a:gd name="T26" fmla="*/ 2147483646 w 1324"/>
              <a:gd name="T27" fmla="*/ 2147483646 h 357"/>
              <a:gd name="T28" fmla="*/ 2147483646 w 1324"/>
              <a:gd name="T29" fmla="*/ 2147483646 h 357"/>
              <a:gd name="T30" fmla="*/ 2147483646 w 1324"/>
              <a:gd name="T31" fmla="*/ 2147483646 h 357"/>
              <a:gd name="T32" fmla="*/ 2147483646 w 1324"/>
              <a:gd name="T33" fmla="*/ 2147483646 h 357"/>
              <a:gd name="T34" fmla="*/ 2147483646 w 1324"/>
              <a:gd name="T35" fmla="*/ 2147483646 h 357"/>
              <a:gd name="T36" fmla="*/ 2147483646 w 1324"/>
              <a:gd name="T37" fmla="*/ 2147483646 h 357"/>
              <a:gd name="T38" fmla="*/ 2147483646 w 1324"/>
              <a:gd name="T39" fmla="*/ 2147483646 h 357"/>
              <a:gd name="T40" fmla="*/ 2147483646 w 1324"/>
              <a:gd name="T41" fmla="*/ 2147483646 h 357"/>
              <a:gd name="T42" fmla="*/ 2147483646 w 1324"/>
              <a:gd name="T43" fmla="*/ 2147483646 h 357"/>
              <a:gd name="T44" fmla="*/ 2147483646 w 1324"/>
              <a:gd name="T45" fmla="*/ 2147483646 h 357"/>
              <a:gd name="T46" fmla="*/ 2147483646 w 1324"/>
              <a:gd name="T47" fmla="*/ 2147483646 h 357"/>
              <a:gd name="T48" fmla="*/ 2147483646 w 1324"/>
              <a:gd name="T49" fmla="*/ 2147483646 h 357"/>
              <a:gd name="T50" fmla="*/ 2147483646 w 1324"/>
              <a:gd name="T51" fmla="*/ 2147483646 h 357"/>
              <a:gd name="T52" fmla="*/ 2147483646 w 1324"/>
              <a:gd name="T53" fmla="*/ 2147483646 h 357"/>
              <a:gd name="T54" fmla="*/ 2147483646 w 1324"/>
              <a:gd name="T55" fmla="*/ 2147483646 h 357"/>
              <a:gd name="T56" fmla="*/ 2147483646 w 1324"/>
              <a:gd name="T57" fmla="*/ 2147483646 h 357"/>
              <a:gd name="T58" fmla="*/ 2147483646 w 1324"/>
              <a:gd name="T59" fmla="*/ 2147483646 h 357"/>
              <a:gd name="T60" fmla="*/ 2147483646 w 1324"/>
              <a:gd name="T61" fmla="*/ 2147483646 h 357"/>
              <a:gd name="T62" fmla="*/ 2147483646 w 1324"/>
              <a:gd name="T63" fmla="*/ 2147483646 h 357"/>
              <a:gd name="T64" fmla="*/ 2147483646 w 1324"/>
              <a:gd name="T65" fmla="*/ 2147483646 h 357"/>
              <a:gd name="T66" fmla="*/ 2147483646 w 1324"/>
              <a:gd name="T67" fmla="*/ 2147483646 h 357"/>
              <a:gd name="T68" fmla="*/ 2147483646 w 1324"/>
              <a:gd name="T69" fmla="*/ 2147483646 h 357"/>
              <a:gd name="T70" fmla="*/ 2147483646 w 1324"/>
              <a:gd name="T71" fmla="*/ 2147483646 h 357"/>
              <a:gd name="T72" fmla="*/ 2147483646 w 1324"/>
              <a:gd name="T73" fmla="*/ 2147483646 h 357"/>
              <a:gd name="T74" fmla="*/ 2147483646 w 1324"/>
              <a:gd name="T75" fmla="*/ 2147483646 h 357"/>
              <a:gd name="T76" fmla="*/ 2147483646 w 1324"/>
              <a:gd name="T77" fmla="*/ 2147483646 h 357"/>
              <a:gd name="T78" fmla="*/ 2147483646 w 1324"/>
              <a:gd name="T79" fmla="*/ 2147483646 h 357"/>
              <a:gd name="T80" fmla="*/ 2147483646 w 1324"/>
              <a:gd name="T81" fmla="*/ 2147483646 h 357"/>
              <a:gd name="T82" fmla="*/ 2147483646 w 1324"/>
              <a:gd name="T83" fmla="*/ 2147483646 h 357"/>
              <a:gd name="T84" fmla="*/ 2147483646 w 1324"/>
              <a:gd name="T85" fmla="*/ 2147483646 h 357"/>
              <a:gd name="T86" fmla="*/ 2147483646 w 1324"/>
              <a:gd name="T87" fmla="*/ 2147483646 h 357"/>
              <a:gd name="T88" fmla="*/ 2147483646 w 1324"/>
              <a:gd name="T89" fmla="*/ 2147483646 h 357"/>
              <a:gd name="T90" fmla="*/ 2147483646 w 1324"/>
              <a:gd name="T91" fmla="*/ 2147483646 h 357"/>
              <a:gd name="T92" fmla="*/ 2147483646 w 1324"/>
              <a:gd name="T93" fmla="*/ 2147483646 h 357"/>
              <a:gd name="T94" fmla="*/ 2147483646 w 1324"/>
              <a:gd name="T95" fmla="*/ 2147483646 h 357"/>
              <a:gd name="T96" fmla="*/ 2147483646 w 1324"/>
              <a:gd name="T97" fmla="*/ 2147483646 h 357"/>
              <a:gd name="T98" fmla="*/ 2147483646 w 1324"/>
              <a:gd name="T99" fmla="*/ 2147483646 h 357"/>
              <a:gd name="T100" fmla="*/ 2147483646 w 1324"/>
              <a:gd name="T101" fmla="*/ 2147483646 h 357"/>
              <a:gd name="T102" fmla="*/ 2147483646 w 1324"/>
              <a:gd name="T103" fmla="*/ 2147483646 h 357"/>
              <a:gd name="T104" fmla="*/ 2147483646 w 1324"/>
              <a:gd name="T105" fmla="*/ 2147483646 h 357"/>
              <a:gd name="T106" fmla="*/ 2147483646 w 1324"/>
              <a:gd name="T107" fmla="*/ 2147483646 h 357"/>
              <a:gd name="T108" fmla="*/ 0 w 1324"/>
              <a:gd name="T109" fmla="*/ 2147483646 h 35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324"/>
              <a:gd name="T166" fmla="*/ 0 h 357"/>
              <a:gd name="T167" fmla="*/ 1324 w 1324"/>
              <a:gd name="T168" fmla="*/ 357 h 35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324" h="357">
                <a:moveTo>
                  <a:pt x="0" y="120"/>
                </a:moveTo>
                <a:lnTo>
                  <a:pt x="1" y="125"/>
                </a:lnTo>
                <a:lnTo>
                  <a:pt x="3" y="130"/>
                </a:lnTo>
                <a:lnTo>
                  <a:pt x="5" y="135"/>
                </a:lnTo>
                <a:lnTo>
                  <a:pt x="7" y="140"/>
                </a:lnTo>
                <a:lnTo>
                  <a:pt x="10" y="144"/>
                </a:lnTo>
                <a:lnTo>
                  <a:pt x="12" y="149"/>
                </a:lnTo>
                <a:lnTo>
                  <a:pt x="14" y="154"/>
                </a:lnTo>
                <a:lnTo>
                  <a:pt x="16" y="158"/>
                </a:lnTo>
                <a:lnTo>
                  <a:pt x="18" y="163"/>
                </a:lnTo>
                <a:lnTo>
                  <a:pt x="21" y="166"/>
                </a:lnTo>
                <a:lnTo>
                  <a:pt x="23" y="171"/>
                </a:lnTo>
                <a:lnTo>
                  <a:pt x="25" y="176"/>
                </a:lnTo>
                <a:lnTo>
                  <a:pt x="28" y="180"/>
                </a:lnTo>
                <a:lnTo>
                  <a:pt x="30" y="185"/>
                </a:lnTo>
                <a:lnTo>
                  <a:pt x="33" y="189"/>
                </a:lnTo>
                <a:lnTo>
                  <a:pt x="35" y="193"/>
                </a:lnTo>
                <a:lnTo>
                  <a:pt x="38" y="196"/>
                </a:lnTo>
                <a:lnTo>
                  <a:pt x="41" y="201"/>
                </a:lnTo>
                <a:lnTo>
                  <a:pt x="46" y="209"/>
                </a:lnTo>
                <a:lnTo>
                  <a:pt x="48" y="212"/>
                </a:lnTo>
                <a:lnTo>
                  <a:pt x="51" y="217"/>
                </a:lnTo>
                <a:lnTo>
                  <a:pt x="57" y="225"/>
                </a:lnTo>
                <a:lnTo>
                  <a:pt x="60" y="229"/>
                </a:lnTo>
                <a:lnTo>
                  <a:pt x="63" y="232"/>
                </a:lnTo>
                <a:lnTo>
                  <a:pt x="70" y="239"/>
                </a:lnTo>
                <a:lnTo>
                  <a:pt x="76" y="246"/>
                </a:lnTo>
                <a:lnTo>
                  <a:pt x="82" y="253"/>
                </a:lnTo>
                <a:lnTo>
                  <a:pt x="88" y="260"/>
                </a:lnTo>
                <a:lnTo>
                  <a:pt x="94" y="266"/>
                </a:lnTo>
                <a:lnTo>
                  <a:pt x="101" y="272"/>
                </a:lnTo>
                <a:lnTo>
                  <a:pt x="107" y="278"/>
                </a:lnTo>
                <a:lnTo>
                  <a:pt x="114" y="285"/>
                </a:lnTo>
                <a:lnTo>
                  <a:pt x="121" y="290"/>
                </a:lnTo>
                <a:lnTo>
                  <a:pt x="128" y="295"/>
                </a:lnTo>
                <a:lnTo>
                  <a:pt x="135" y="301"/>
                </a:lnTo>
                <a:lnTo>
                  <a:pt x="142" y="306"/>
                </a:lnTo>
                <a:lnTo>
                  <a:pt x="149" y="309"/>
                </a:lnTo>
                <a:lnTo>
                  <a:pt x="156" y="314"/>
                </a:lnTo>
                <a:lnTo>
                  <a:pt x="164" y="318"/>
                </a:lnTo>
                <a:lnTo>
                  <a:pt x="171" y="323"/>
                </a:lnTo>
                <a:lnTo>
                  <a:pt x="179" y="327"/>
                </a:lnTo>
                <a:lnTo>
                  <a:pt x="194" y="334"/>
                </a:lnTo>
                <a:lnTo>
                  <a:pt x="210" y="339"/>
                </a:lnTo>
                <a:lnTo>
                  <a:pt x="226" y="346"/>
                </a:lnTo>
                <a:lnTo>
                  <a:pt x="242" y="349"/>
                </a:lnTo>
                <a:lnTo>
                  <a:pt x="258" y="353"/>
                </a:lnTo>
                <a:lnTo>
                  <a:pt x="290" y="357"/>
                </a:lnTo>
                <a:lnTo>
                  <a:pt x="323" y="357"/>
                </a:lnTo>
                <a:lnTo>
                  <a:pt x="357" y="352"/>
                </a:lnTo>
                <a:lnTo>
                  <a:pt x="390" y="344"/>
                </a:lnTo>
                <a:lnTo>
                  <a:pt x="406" y="338"/>
                </a:lnTo>
                <a:lnTo>
                  <a:pt x="422" y="332"/>
                </a:lnTo>
                <a:lnTo>
                  <a:pt x="438" y="323"/>
                </a:lnTo>
                <a:lnTo>
                  <a:pt x="446" y="319"/>
                </a:lnTo>
                <a:lnTo>
                  <a:pt x="454" y="314"/>
                </a:lnTo>
                <a:lnTo>
                  <a:pt x="466" y="307"/>
                </a:lnTo>
                <a:lnTo>
                  <a:pt x="471" y="303"/>
                </a:lnTo>
                <a:lnTo>
                  <a:pt x="477" y="300"/>
                </a:lnTo>
                <a:lnTo>
                  <a:pt x="482" y="295"/>
                </a:lnTo>
                <a:lnTo>
                  <a:pt x="488" y="290"/>
                </a:lnTo>
                <a:lnTo>
                  <a:pt x="494" y="285"/>
                </a:lnTo>
                <a:lnTo>
                  <a:pt x="500" y="280"/>
                </a:lnTo>
                <a:lnTo>
                  <a:pt x="505" y="275"/>
                </a:lnTo>
                <a:lnTo>
                  <a:pt x="511" y="268"/>
                </a:lnTo>
                <a:lnTo>
                  <a:pt x="517" y="262"/>
                </a:lnTo>
                <a:lnTo>
                  <a:pt x="522" y="256"/>
                </a:lnTo>
                <a:lnTo>
                  <a:pt x="528" y="251"/>
                </a:lnTo>
                <a:lnTo>
                  <a:pt x="533" y="245"/>
                </a:lnTo>
                <a:lnTo>
                  <a:pt x="538" y="237"/>
                </a:lnTo>
                <a:lnTo>
                  <a:pt x="544" y="231"/>
                </a:lnTo>
                <a:lnTo>
                  <a:pt x="549" y="225"/>
                </a:lnTo>
                <a:lnTo>
                  <a:pt x="554" y="217"/>
                </a:lnTo>
                <a:lnTo>
                  <a:pt x="559" y="211"/>
                </a:lnTo>
                <a:lnTo>
                  <a:pt x="564" y="204"/>
                </a:lnTo>
                <a:lnTo>
                  <a:pt x="569" y="198"/>
                </a:lnTo>
                <a:lnTo>
                  <a:pt x="574" y="190"/>
                </a:lnTo>
                <a:lnTo>
                  <a:pt x="578" y="184"/>
                </a:lnTo>
                <a:lnTo>
                  <a:pt x="583" y="176"/>
                </a:lnTo>
                <a:lnTo>
                  <a:pt x="587" y="169"/>
                </a:lnTo>
                <a:lnTo>
                  <a:pt x="592" y="161"/>
                </a:lnTo>
                <a:lnTo>
                  <a:pt x="596" y="155"/>
                </a:lnTo>
                <a:lnTo>
                  <a:pt x="599" y="148"/>
                </a:lnTo>
                <a:lnTo>
                  <a:pt x="603" y="142"/>
                </a:lnTo>
                <a:lnTo>
                  <a:pt x="606" y="134"/>
                </a:lnTo>
                <a:lnTo>
                  <a:pt x="609" y="127"/>
                </a:lnTo>
                <a:lnTo>
                  <a:pt x="612" y="120"/>
                </a:lnTo>
                <a:lnTo>
                  <a:pt x="616" y="127"/>
                </a:lnTo>
                <a:lnTo>
                  <a:pt x="621" y="133"/>
                </a:lnTo>
                <a:lnTo>
                  <a:pt x="625" y="139"/>
                </a:lnTo>
                <a:lnTo>
                  <a:pt x="630" y="145"/>
                </a:lnTo>
                <a:lnTo>
                  <a:pt x="635" y="151"/>
                </a:lnTo>
                <a:lnTo>
                  <a:pt x="640" y="156"/>
                </a:lnTo>
                <a:lnTo>
                  <a:pt x="645" y="163"/>
                </a:lnTo>
                <a:lnTo>
                  <a:pt x="649" y="168"/>
                </a:lnTo>
                <a:lnTo>
                  <a:pt x="655" y="173"/>
                </a:lnTo>
                <a:lnTo>
                  <a:pt x="660" y="178"/>
                </a:lnTo>
                <a:lnTo>
                  <a:pt x="665" y="183"/>
                </a:lnTo>
                <a:lnTo>
                  <a:pt x="670" y="188"/>
                </a:lnTo>
                <a:lnTo>
                  <a:pt x="676" y="191"/>
                </a:lnTo>
                <a:lnTo>
                  <a:pt x="681" y="196"/>
                </a:lnTo>
                <a:lnTo>
                  <a:pt x="687" y="200"/>
                </a:lnTo>
                <a:lnTo>
                  <a:pt x="693" y="204"/>
                </a:lnTo>
                <a:lnTo>
                  <a:pt x="698" y="207"/>
                </a:lnTo>
                <a:lnTo>
                  <a:pt x="704" y="211"/>
                </a:lnTo>
                <a:lnTo>
                  <a:pt x="715" y="219"/>
                </a:lnTo>
                <a:lnTo>
                  <a:pt x="728" y="224"/>
                </a:lnTo>
                <a:lnTo>
                  <a:pt x="740" y="230"/>
                </a:lnTo>
                <a:lnTo>
                  <a:pt x="752" y="234"/>
                </a:lnTo>
                <a:lnTo>
                  <a:pt x="764" y="237"/>
                </a:lnTo>
                <a:lnTo>
                  <a:pt x="789" y="244"/>
                </a:lnTo>
                <a:lnTo>
                  <a:pt x="814" y="246"/>
                </a:lnTo>
                <a:lnTo>
                  <a:pt x="838" y="246"/>
                </a:lnTo>
                <a:lnTo>
                  <a:pt x="889" y="236"/>
                </a:lnTo>
                <a:lnTo>
                  <a:pt x="901" y="232"/>
                </a:lnTo>
                <a:lnTo>
                  <a:pt x="913" y="227"/>
                </a:lnTo>
                <a:lnTo>
                  <a:pt x="925" y="221"/>
                </a:lnTo>
                <a:lnTo>
                  <a:pt x="936" y="215"/>
                </a:lnTo>
                <a:lnTo>
                  <a:pt x="948" y="207"/>
                </a:lnTo>
                <a:lnTo>
                  <a:pt x="959" y="200"/>
                </a:lnTo>
                <a:lnTo>
                  <a:pt x="964" y="195"/>
                </a:lnTo>
                <a:lnTo>
                  <a:pt x="970" y="191"/>
                </a:lnTo>
                <a:lnTo>
                  <a:pt x="975" y="186"/>
                </a:lnTo>
                <a:lnTo>
                  <a:pt x="981" y="181"/>
                </a:lnTo>
                <a:lnTo>
                  <a:pt x="987" y="175"/>
                </a:lnTo>
                <a:lnTo>
                  <a:pt x="994" y="168"/>
                </a:lnTo>
                <a:lnTo>
                  <a:pt x="1001" y="160"/>
                </a:lnTo>
                <a:lnTo>
                  <a:pt x="1004" y="156"/>
                </a:lnTo>
                <a:lnTo>
                  <a:pt x="1007" y="153"/>
                </a:lnTo>
                <a:lnTo>
                  <a:pt x="1010" y="148"/>
                </a:lnTo>
                <a:lnTo>
                  <a:pt x="1014" y="144"/>
                </a:lnTo>
                <a:lnTo>
                  <a:pt x="1017" y="140"/>
                </a:lnTo>
                <a:lnTo>
                  <a:pt x="1020" y="135"/>
                </a:lnTo>
                <a:lnTo>
                  <a:pt x="1023" y="132"/>
                </a:lnTo>
                <a:lnTo>
                  <a:pt x="1025" y="128"/>
                </a:lnTo>
                <a:lnTo>
                  <a:pt x="1030" y="120"/>
                </a:lnTo>
                <a:lnTo>
                  <a:pt x="1036" y="114"/>
                </a:lnTo>
                <a:lnTo>
                  <a:pt x="1042" y="107"/>
                </a:lnTo>
                <a:lnTo>
                  <a:pt x="1048" y="100"/>
                </a:lnTo>
                <a:lnTo>
                  <a:pt x="1056" y="94"/>
                </a:lnTo>
                <a:lnTo>
                  <a:pt x="1063" y="88"/>
                </a:lnTo>
                <a:lnTo>
                  <a:pt x="1070" y="82"/>
                </a:lnTo>
                <a:lnTo>
                  <a:pt x="1078" y="77"/>
                </a:lnTo>
                <a:lnTo>
                  <a:pt x="1084" y="72"/>
                </a:lnTo>
                <a:lnTo>
                  <a:pt x="1093" y="68"/>
                </a:lnTo>
                <a:lnTo>
                  <a:pt x="1101" y="64"/>
                </a:lnTo>
                <a:lnTo>
                  <a:pt x="1120" y="58"/>
                </a:lnTo>
                <a:lnTo>
                  <a:pt x="1137" y="53"/>
                </a:lnTo>
                <a:lnTo>
                  <a:pt x="1154" y="52"/>
                </a:lnTo>
                <a:lnTo>
                  <a:pt x="1189" y="54"/>
                </a:lnTo>
                <a:lnTo>
                  <a:pt x="1222" y="66"/>
                </a:lnTo>
                <a:lnTo>
                  <a:pt x="1238" y="74"/>
                </a:lnTo>
                <a:lnTo>
                  <a:pt x="1247" y="78"/>
                </a:lnTo>
                <a:lnTo>
                  <a:pt x="1254" y="84"/>
                </a:lnTo>
                <a:lnTo>
                  <a:pt x="1262" y="89"/>
                </a:lnTo>
                <a:lnTo>
                  <a:pt x="1269" y="96"/>
                </a:lnTo>
                <a:lnTo>
                  <a:pt x="1276" y="103"/>
                </a:lnTo>
                <a:lnTo>
                  <a:pt x="1282" y="109"/>
                </a:lnTo>
                <a:lnTo>
                  <a:pt x="1289" y="117"/>
                </a:lnTo>
                <a:lnTo>
                  <a:pt x="1295" y="125"/>
                </a:lnTo>
                <a:lnTo>
                  <a:pt x="1298" y="129"/>
                </a:lnTo>
                <a:lnTo>
                  <a:pt x="1300" y="134"/>
                </a:lnTo>
                <a:lnTo>
                  <a:pt x="1303" y="138"/>
                </a:lnTo>
                <a:lnTo>
                  <a:pt x="1306" y="143"/>
                </a:lnTo>
                <a:lnTo>
                  <a:pt x="1309" y="147"/>
                </a:lnTo>
                <a:lnTo>
                  <a:pt x="1311" y="151"/>
                </a:lnTo>
                <a:lnTo>
                  <a:pt x="1314" y="156"/>
                </a:lnTo>
                <a:lnTo>
                  <a:pt x="1316" y="161"/>
                </a:lnTo>
                <a:lnTo>
                  <a:pt x="1318" y="166"/>
                </a:lnTo>
                <a:lnTo>
                  <a:pt x="1320" y="170"/>
                </a:lnTo>
                <a:lnTo>
                  <a:pt x="1322" y="176"/>
                </a:lnTo>
                <a:lnTo>
                  <a:pt x="1324" y="181"/>
                </a:lnTo>
                <a:lnTo>
                  <a:pt x="1324" y="94"/>
                </a:lnTo>
                <a:lnTo>
                  <a:pt x="1320" y="88"/>
                </a:lnTo>
                <a:lnTo>
                  <a:pt x="1315" y="82"/>
                </a:lnTo>
                <a:lnTo>
                  <a:pt x="1309" y="76"/>
                </a:lnTo>
                <a:lnTo>
                  <a:pt x="1304" y="71"/>
                </a:lnTo>
                <a:lnTo>
                  <a:pt x="1298" y="64"/>
                </a:lnTo>
                <a:lnTo>
                  <a:pt x="1292" y="58"/>
                </a:lnTo>
                <a:lnTo>
                  <a:pt x="1286" y="53"/>
                </a:lnTo>
                <a:lnTo>
                  <a:pt x="1279" y="47"/>
                </a:lnTo>
                <a:lnTo>
                  <a:pt x="1273" y="42"/>
                </a:lnTo>
                <a:lnTo>
                  <a:pt x="1266" y="37"/>
                </a:lnTo>
                <a:lnTo>
                  <a:pt x="1259" y="32"/>
                </a:lnTo>
                <a:lnTo>
                  <a:pt x="1251" y="28"/>
                </a:lnTo>
                <a:lnTo>
                  <a:pt x="1243" y="23"/>
                </a:lnTo>
                <a:lnTo>
                  <a:pt x="1235" y="20"/>
                </a:lnTo>
                <a:lnTo>
                  <a:pt x="1228" y="16"/>
                </a:lnTo>
                <a:lnTo>
                  <a:pt x="1220" y="12"/>
                </a:lnTo>
                <a:lnTo>
                  <a:pt x="1204" y="7"/>
                </a:lnTo>
                <a:lnTo>
                  <a:pt x="1187" y="3"/>
                </a:lnTo>
                <a:lnTo>
                  <a:pt x="1153" y="0"/>
                </a:lnTo>
                <a:lnTo>
                  <a:pt x="1119" y="5"/>
                </a:lnTo>
                <a:lnTo>
                  <a:pt x="1101" y="11"/>
                </a:lnTo>
                <a:lnTo>
                  <a:pt x="1084" y="20"/>
                </a:lnTo>
                <a:lnTo>
                  <a:pt x="1078" y="23"/>
                </a:lnTo>
                <a:lnTo>
                  <a:pt x="1070" y="28"/>
                </a:lnTo>
                <a:lnTo>
                  <a:pt x="1063" y="35"/>
                </a:lnTo>
                <a:lnTo>
                  <a:pt x="1056" y="41"/>
                </a:lnTo>
                <a:lnTo>
                  <a:pt x="1048" y="47"/>
                </a:lnTo>
                <a:lnTo>
                  <a:pt x="1042" y="53"/>
                </a:lnTo>
                <a:lnTo>
                  <a:pt x="1036" y="59"/>
                </a:lnTo>
                <a:lnTo>
                  <a:pt x="1030" y="66"/>
                </a:lnTo>
                <a:lnTo>
                  <a:pt x="1028" y="71"/>
                </a:lnTo>
                <a:lnTo>
                  <a:pt x="1024" y="74"/>
                </a:lnTo>
                <a:lnTo>
                  <a:pt x="1021" y="79"/>
                </a:lnTo>
                <a:lnTo>
                  <a:pt x="1016" y="84"/>
                </a:lnTo>
                <a:lnTo>
                  <a:pt x="1011" y="91"/>
                </a:lnTo>
                <a:lnTo>
                  <a:pt x="1006" y="97"/>
                </a:lnTo>
                <a:lnTo>
                  <a:pt x="1001" y="102"/>
                </a:lnTo>
                <a:lnTo>
                  <a:pt x="996" y="108"/>
                </a:lnTo>
                <a:lnTo>
                  <a:pt x="990" y="114"/>
                </a:lnTo>
                <a:lnTo>
                  <a:pt x="985" y="120"/>
                </a:lnTo>
                <a:lnTo>
                  <a:pt x="978" y="125"/>
                </a:lnTo>
                <a:lnTo>
                  <a:pt x="973" y="132"/>
                </a:lnTo>
                <a:lnTo>
                  <a:pt x="969" y="135"/>
                </a:lnTo>
                <a:lnTo>
                  <a:pt x="964" y="140"/>
                </a:lnTo>
                <a:lnTo>
                  <a:pt x="957" y="147"/>
                </a:lnTo>
                <a:lnTo>
                  <a:pt x="952" y="151"/>
                </a:lnTo>
                <a:lnTo>
                  <a:pt x="947" y="156"/>
                </a:lnTo>
                <a:lnTo>
                  <a:pt x="941" y="161"/>
                </a:lnTo>
                <a:lnTo>
                  <a:pt x="936" y="165"/>
                </a:lnTo>
                <a:lnTo>
                  <a:pt x="930" y="170"/>
                </a:lnTo>
                <a:lnTo>
                  <a:pt x="925" y="174"/>
                </a:lnTo>
                <a:lnTo>
                  <a:pt x="919" y="178"/>
                </a:lnTo>
                <a:lnTo>
                  <a:pt x="913" y="181"/>
                </a:lnTo>
                <a:lnTo>
                  <a:pt x="902" y="188"/>
                </a:lnTo>
                <a:lnTo>
                  <a:pt x="890" y="194"/>
                </a:lnTo>
                <a:lnTo>
                  <a:pt x="878" y="199"/>
                </a:lnTo>
                <a:lnTo>
                  <a:pt x="867" y="204"/>
                </a:lnTo>
                <a:lnTo>
                  <a:pt x="855" y="207"/>
                </a:lnTo>
                <a:lnTo>
                  <a:pt x="842" y="210"/>
                </a:lnTo>
                <a:lnTo>
                  <a:pt x="818" y="212"/>
                </a:lnTo>
                <a:lnTo>
                  <a:pt x="770" y="207"/>
                </a:lnTo>
                <a:lnTo>
                  <a:pt x="747" y="199"/>
                </a:lnTo>
                <a:lnTo>
                  <a:pt x="736" y="194"/>
                </a:lnTo>
                <a:lnTo>
                  <a:pt x="724" y="186"/>
                </a:lnTo>
                <a:lnTo>
                  <a:pt x="713" y="179"/>
                </a:lnTo>
                <a:lnTo>
                  <a:pt x="707" y="175"/>
                </a:lnTo>
                <a:lnTo>
                  <a:pt x="702" y="170"/>
                </a:lnTo>
                <a:lnTo>
                  <a:pt x="696" y="165"/>
                </a:lnTo>
                <a:lnTo>
                  <a:pt x="691" y="160"/>
                </a:lnTo>
                <a:lnTo>
                  <a:pt x="686" y="155"/>
                </a:lnTo>
                <a:lnTo>
                  <a:pt x="681" y="150"/>
                </a:lnTo>
                <a:lnTo>
                  <a:pt x="676" y="144"/>
                </a:lnTo>
                <a:lnTo>
                  <a:pt x="671" y="138"/>
                </a:lnTo>
                <a:lnTo>
                  <a:pt x="666" y="132"/>
                </a:lnTo>
                <a:lnTo>
                  <a:pt x="661" y="125"/>
                </a:lnTo>
                <a:lnTo>
                  <a:pt x="657" y="118"/>
                </a:lnTo>
                <a:lnTo>
                  <a:pt x="652" y="110"/>
                </a:lnTo>
                <a:lnTo>
                  <a:pt x="648" y="103"/>
                </a:lnTo>
                <a:lnTo>
                  <a:pt x="643" y="96"/>
                </a:lnTo>
                <a:lnTo>
                  <a:pt x="641" y="92"/>
                </a:lnTo>
                <a:lnTo>
                  <a:pt x="639" y="88"/>
                </a:lnTo>
                <a:lnTo>
                  <a:pt x="635" y="79"/>
                </a:lnTo>
                <a:lnTo>
                  <a:pt x="633" y="76"/>
                </a:lnTo>
                <a:lnTo>
                  <a:pt x="631" y="71"/>
                </a:lnTo>
                <a:lnTo>
                  <a:pt x="629" y="67"/>
                </a:lnTo>
                <a:lnTo>
                  <a:pt x="627" y="62"/>
                </a:lnTo>
                <a:lnTo>
                  <a:pt x="625" y="57"/>
                </a:lnTo>
                <a:lnTo>
                  <a:pt x="623" y="53"/>
                </a:lnTo>
                <a:lnTo>
                  <a:pt x="621" y="48"/>
                </a:lnTo>
                <a:lnTo>
                  <a:pt x="619" y="43"/>
                </a:lnTo>
                <a:lnTo>
                  <a:pt x="617" y="38"/>
                </a:lnTo>
                <a:lnTo>
                  <a:pt x="615" y="33"/>
                </a:lnTo>
                <a:lnTo>
                  <a:pt x="613" y="28"/>
                </a:lnTo>
                <a:lnTo>
                  <a:pt x="612" y="23"/>
                </a:lnTo>
                <a:lnTo>
                  <a:pt x="609" y="30"/>
                </a:lnTo>
                <a:lnTo>
                  <a:pt x="606" y="37"/>
                </a:lnTo>
                <a:lnTo>
                  <a:pt x="603" y="45"/>
                </a:lnTo>
                <a:lnTo>
                  <a:pt x="601" y="48"/>
                </a:lnTo>
                <a:lnTo>
                  <a:pt x="599" y="52"/>
                </a:lnTo>
                <a:lnTo>
                  <a:pt x="597" y="56"/>
                </a:lnTo>
                <a:lnTo>
                  <a:pt x="595" y="61"/>
                </a:lnTo>
                <a:lnTo>
                  <a:pt x="593" y="64"/>
                </a:lnTo>
                <a:lnTo>
                  <a:pt x="591" y="68"/>
                </a:lnTo>
                <a:lnTo>
                  <a:pt x="588" y="72"/>
                </a:lnTo>
                <a:lnTo>
                  <a:pt x="586" y="77"/>
                </a:lnTo>
                <a:lnTo>
                  <a:pt x="584" y="81"/>
                </a:lnTo>
                <a:lnTo>
                  <a:pt x="582" y="84"/>
                </a:lnTo>
                <a:lnTo>
                  <a:pt x="580" y="89"/>
                </a:lnTo>
                <a:lnTo>
                  <a:pt x="577" y="93"/>
                </a:lnTo>
                <a:lnTo>
                  <a:pt x="575" y="98"/>
                </a:lnTo>
                <a:lnTo>
                  <a:pt x="573" y="102"/>
                </a:lnTo>
                <a:lnTo>
                  <a:pt x="570" y="105"/>
                </a:lnTo>
                <a:lnTo>
                  <a:pt x="568" y="110"/>
                </a:lnTo>
                <a:lnTo>
                  <a:pt x="566" y="114"/>
                </a:lnTo>
                <a:lnTo>
                  <a:pt x="563" y="119"/>
                </a:lnTo>
                <a:lnTo>
                  <a:pt x="561" y="123"/>
                </a:lnTo>
                <a:lnTo>
                  <a:pt x="558" y="128"/>
                </a:lnTo>
                <a:lnTo>
                  <a:pt x="556" y="132"/>
                </a:lnTo>
                <a:lnTo>
                  <a:pt x="553" y="137"/>
                </a:lnTo>
                <a:lnTo>
                  <a:pt x="550" y="140"/>
                </a:lnTo>
                <a:lnTo>
                  <a:pt x="548" y="145"/>
                </a:lnTo>
                <a:lnTo>
                  <a:pt x="545" y="149"/>
                </a:lnTo>
                <a:lnTo>
                  <a:pt x="542" y="153"/>
                </a:lnTo>
                <a:lnTo>
                  <a:pt x="540" y="158"/>
                </a:lnTo>
                <a:lnTo>
                  <a:pt x="537" y="161"/>
                </a:lnTo>
                <a:lnTo>
                  <a:pt x="534" y="166"/>
                </a:lnTo>
                <a:lnTo>
                  <a:pt x="531" y="170"/>
                </a:lnTo>
                <a:lnTo>
                  <a:pt x="529" y="174"/>
                </a:lnTo>
                <a:lnTo>
                  <a:pt x="526" y="178"/>
                </a:lnTo>
                <a:lnTo>
                  <a:pt x="523" y="183"/>
                </a:lnTo>
                <a:lnTo>
                  <a:pt x="520" y="186"/>
                </a:lnTo>
                <a:lnTo>
                  <a:pt x="515" y="194"/>
                </a:lnTo>
                <a:lnTo>
                  <a:pt x="512" y="198"/>
                </a:lnTo>
                <a:lnTo>
                  <a:pt x="509" y="201"/>
                </a:lnTo>
                <a:lnTo>
                  <a:pt x="504" y="209"/>
                </a:lnTo>
                <a:lnTo>
                  <a:pt x="498" y="216"/>
                </a:lnTo>
                <a:lnTo>
                  <a:pt x="492" y="224"/>
                </a:lnTo>
                <a:lnTo>
                  <a:pt x="487" y="230"/>
                </a:lnTo>
                <a:lnTo>
                  <a:pt x="481" y="236"/>
                </a:lnTo>
                <a:lnTo>
                  <a:pt x="476" y="242"/>
                </a:lnTo>
                <a:lnTo>
                  <a:pt x="470" y="247"/>
                </a:lnTo>
                <a:lnTo>
                  <a:pt x="465" y="252"/>
                </a:lnTo>
                <a:lnTo>
                  <a:pt x="460" y="257"/>
                </a:lnTo>
                <a:lnTo>
                  <a:pt x="454" y="261"/>
                </a:lnTo>
                <a:lnTo>
                  <a:pt x="446" y="267"/>
                </a:lnTo>
                <a:lnTo>
                  <a:pt x="439" y="272"/>
                </a:lnTo>
                <a:lnTo>
                  <a:pt x="431" y="278"/>
                </a:lnTo>
                <a:lnTo>
                  <a:pt x="423" y="282"/>
                </a:lnTo>
                <a:lnTo>
                  <a:pt x="415" y="287"/>
                </a:lnTo>
                <a:lnTo>
                  <a:pt x="407" y="291"/>
                </a:lnTo>
                <a:lnTo>
                  <a:pt x="399" y="295"/>
                </a:lnTo>
                <a:lnTo>
                  <a:pt x="391" y="298"/>
                </a:lnTo>
                <a:lnTo>
                  <a:pt x="374" y="303"/>
                </a:lnTo>
                <a:lnTo>
                  <a:pt x="357" y="307"/>
                </a:lnTo>
                <a:lnTo>
                  <a:pt x="322" y="312"/>
                </a:lnTo>
                <a:lnTo>
                  <a:pt x="287" y="311"/>
                </a:lnTo>
                <a:lnTo>
                  <a:pt x="253" y="306"/>
                </a:lnTo>
                <a:lnTo>
                  <a:pt x="236" y="301"/>
                </a:lnTo>
                <a:lnTo>
                  <a:pt x="219" y="295"/>
                </a:lnTo>
                <a:lnTo>
                  <a:pt x="202" y="288"/>
                </a:lnTo>
                <a:lnTo>
                  <a:pt x="185" y="280"/>
                </a:lnTo>
                <a:lnTo>
                  <a:pt x="176" y="276"/>
                </a:lnTo>
                <a:lnTo>
                  <a:pt x="169" y="271"/>
                </a:lnTo>
                <a:lnTo>
                  <a:pt x="161" y="266"/>
                </a:lnTo>
                <a:lnTo>
                  <a:pt x="153" y="261"/>
                </a:lnTo>
                <a:lnTo>
                  <a:pt x="145" y="255"/>
                </a:lnTo>
                <a:lnTo>
                  <a:pt x="137" y="250"/>
                </a:lnTo>
                <a:lnTo>
                  <a:pt x="130" y="244"/>
                </a:lnTo>
                <a:lnTo>
                  <a:pt x="123" y="237"/>
                </a:lnTo>
                <a:lnTo>
                  <a:pt x="115" y="231"/>
                </a:lnTo>
                <a:lnTo>
                  <a:pt x="108" y="224"/>
                </a:lnTo>
                <a:lnTo>
                  <a:pt x="101" y="217"/>
                </a:lnTo>
                <a:lnTo>
                  <a:pt x="95" y="210"/>
                </a:lnTo>
                <a:lnTo>
                  <a:pt x="88" y="202"/>
                </a:lnTo>
                <a:lnTo>
                  <a:pt x="82" y="195"/>
                </a:lnTo>
                <a:lnTo>
                  <a:pt x="78" y="191"/>
                </a:lnTo>
                <a:lnTo>
                  <a:pt x="75" y="186"/>
                </a:lnTo>
                <a:lnTo>
                  <a:pt x="72" y="183"/>
                </a:lnTo>
                <a:lnTo>
                  <a:pt x="69" y="179"/>
                </a:lnTo>
                <a:lnTo>
                  <a:pt x="65" y="175"/>
                </a:lnTo>
                <a:lnTo>
                  <a:pt x="62" y="170"/>
                </a:lnTo>
                <a:lnTo>
                  <a:pt x="59" y="166"/>
                </a:lnTo>
                <a:lnTo>
                  <a:pt x="56" y="163"/>
                </a:lnTo>
                <a:lnTo>
                  <a:pt x="54" y="158"/>
                </a:lnTo>
                <a:lnTo>
                  <a:pt x="51" y="154"/>
                </a:lnTo>
                <a:lnTo>
                  <a:pt x="48" y="149"/>
                </a:lnTo>
                <a:lnTo>
                  <a:pt x="46" y="145"/>
                </a:lnTo>
                <a:lnTo>
                  <a:pt x="43" y="140"/>
                </a:lnTo>
                <a:lnTo>
                  <a:pt x="40" y="135"/>
                </a:lnTo>
                <a:lnTo>
                  <a:pt x="38" y="132"/>
                </a:lnTo>
                <a:lnTo>
                  <a:pt x="35" y="127"/>
                </a:lnTo>
                <a:lnTo>
                  <a:pt x="33" y="122"/>
                </a:lnTo>
                <a:lnTo>
                  <a:pt x="31" y="117"/>
                </a:lnTo>
                <a:lnTo>
                  <a:pt x="28" y="112"/>
                </a:lnTo>
                <a:lnTo>
                  <a:pt x="26" y="107"/>
                </a:lnTo>
                <a:lnTo>
                  <a:pt x="24" y="102"/>
                </a:lnTo>
                <a:lnTo>
                  <a:pt x="22" y="97"/>
                </a:lnTo>
                <a:lnTo>
                  <a:pt x="20" y="92"/>
                </a:lnTo>
                <a:lnTo>
                  <a:pt x="18" y="87"/>
                </a:lnTo>
                <a:lnTo>
                  <a:pt x="16" y="82"/>
                </a:lnTo>
                <a:lnTo>
                  <a:pt x="14" y="77"/>
                </a:lnTo>
                <a:lnTo>
                  <a:pt x="12" y="72"/>
                </a:lnTo>
                <a:lnTo>
                  <a:pt x="11" y="67"/>
                </a:lnTo>
                <a:lnTo>
                  <a:pt x="9" y="62"/>
                </a:lnTo>
                <a:lnTo>
                  <a:pt x="7" y="56"/>
                </a:lnTo>
                <a:lnTo>
                  <a:pt x="6" y="51"/>
                </a:lnTo>
                <a:lnTo>
                  <a:pt x="5" y="46"/>
                </a:lnTo>
                <a:lnTo>
                  <a:pt x="3" y="40"/>
                </a:lnTo>
                <a:lnTo>
                  <a:pt x="2" y="35"/>
                </a:lnTo>
                <a:lnTo>
                  <a:pt x="1" y="28"/>
                </a:lnTo>
                <a:lnTo>
                  <a:pt x="0" y="23"/>
                </a:lnTo>
                <a:lnTo>
                  <a:pt x="0" y="1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10" name="Freeform 313">
            <a:extLst>
              <a:ext uri="{FF2B5EF4-FFF2-40B4-BE49-F238E27FC236}">
                <a16:creationId xmlns:a16="http://schemas.microsoft.com/office/drawing/2014/main" id="{FA17DFBA-564D-AD44-BED6-41295A919078}"/>
              </a:ext>
            </a:extLst>
          </p:cNvPr>
          <p:cNvSpPr>
            <a:spLocks/>
          </p:cNvSpPr>
          <p:nvPr/>
        </p:nvSpPr>
        <p:spPr bwMode="auto">
          <a:xfrm flipH="1">
            <a:off x="6446838" y="1533526"/>
            <a:ext cx="525462" cy="112713"/>
          </a:xfrm>
          <a:custGeom>
            <a:avLst/>
            <a:gdLst>
              <a:gd name="T0" fmla="*/ 2147483646 w 1324"/>
              <a:gd name="T1" fmla="*/ 2147483646 h 357"/>
              <a:gd name="T2" fmla="*/ 2147483646 w 1324"/>
              <a:gd name="T3" fmla="*/ 2147483646 h 357"/>
              <a:gd name="T4" fmla="*/ 2147483646 w 1324"/>
              <a:gd name="T5" fmla="*/ 2147483646 h 357"/>
              <a:gd name="T6" fmla="*/ 2147483646 w 1324"/>
              <a:gd name="T7" fmla="*/ 2147483646 h 357"/>
              <a:gd name="T8" fmla="*/ 2147483646 w 1324"/>
              <a:gd name="T9" fmla="*/ 2147483646 h 357"/>
              <a:gd name="T10" fmla="*/ 2147483646 w 1324"/>
              <a:gd name="T11" fmla="*/ 2147483646 h 357"/>
              <a:gd name="T12" fmla="*/ 2147483646 w 1324"/>
              <a:gd name="T13" fmla="*/ 2147483646 h 357"/>
              <a:gd name="T14" fmla="*/ 2147483646 w 1324"/>
              <a:gd name="T15" fmla="*/ 2147483646 h 357"/>
              <a:gd name="T16" fmla="*/ 2147483646 w 1324"/>
              <a:gd name="T17" fmla="*/ 2147483646 h 357"/>
              <a:gd name="T18" fmla="*/ 2147483646 w 1324"/>
              <a:gd name="T19" fmla="*/ 2147483646 h 357"/>
              <a:gd name="T20" fmla="*/ 2147483646 w 1324"/>
              <a:gd name="T21" fmla="*/ 2147483646 h 357"/>
              <a:gd name="T22" fmla="*/ 2147483646 w 1324"/>
              <a:gd name="T23" fmla="*/ 2147483646 h 357"/>
              <a:gd name="T24" fmla="*/ 2147483646 w 1324"/>
              <a:gd name="T25" fmla="*/ 2147483646 h 357"/>
              <a:gd name="T26" fmla="*/ 2147483646 w 1324"/>
              <a:gd name="T27" fmla="*/ 2147483646 h 357"/>
              <a:gd name="T28" fmla="*/ 2147483646 w 1324"/>
              <a:gd name="T29" fmla="*/ 2147483646 h 357"/>
              <a:gd name="T30" fmla="*/ 2147483646 w 1324"/>
              <a:gd name="T31" fmla="*/ 2147483646 h 357"/>
              <a:gd name="T32" fmla="*/ 2147483646 w 1324"/>
              <a:gd name="T33" fmla="*/ 2147483646 h 357"/>
              <a:gd name="T34" fmla="*/ 2147483646 w 1324"/>
              <a:gd name="T35" fmla="*/ 2147483646 h 357"/>
              <a:gd name="T36" fmla="*/ 2147483646 w 1324"/>
              <a:gd name="T37" fmla="*/ 2147483646 h 357"/>
              <a:gd name="T38" fmla="*/ 2147483646 w 1324"/>
              <a:gd name="T39" fmla="*/ 2147483646 h 357"/>
              <a:gd name="T40" fmla="*/ 2147483646 w 1324"/>
              <a:gd name="T41" fmla="*/ 2147483646 h 357"/>
              <a:gd name="T42" fmla="*/ 2147483646 w 1324"/>
              <a:gd name="T43" fmla="*/ 2147483646 h 357"/>
              <a:gd name="T44" fmla="*/ 2147483646 w 1324"/>
              <a:gd name="T45" fmla="*/ 2147483646 h 357"/>
              <a:gd name="T46" fmla="*/ 2147483646 w 1324"/>
              <a:gd name="T47" fmla="*/ 2147483646 h 357"/>
              <a:gd name="T48" fmla="*/ 2147483646 w 1324"/>
              <a:gd name="T49" fmla="*/ 2147483646 h 357"/>
              <a:gd name="T50" fmla="*/ 2147483646 w 1324"/>
              <a:gd name="T51" fmla="*/ 2147483646 h 357"/>
              <a:gd name="T52" fmla="*/ 2147483646 w 1324"/>
              <a:gd name="T53" fmla="*/ 2147483646 h 357"/>
              <a:gd name="T54" fmla="*/ 2147483646 w 1324"/>
              <a:gd name="T55" fmla="*/ 2147483646 h 357"/>
              <a:gd name="T56" fmla="*/ 2147483646 w 1324"/>
              <a:gd name="T57" fmla="*/ 2147483646 h 357"/>
              <a:gd name="T58" fmla="*/ 2147483646 w 1324"/>
              <a:gd name="T59" fmla="*/ 2147483646 h 357"/>
              <a:gd name="T60" fmla="*/ 2147483646 w 1324"/>
              <a:gd name="T61" fmla="*/ 2147483646 h 357"/>
              <a:gd name="T62" fmla="*/ 2147483646 w 1324"/>
              <a:gd name="T63" fmla="*/ 2147483646 h 357"/>
              <a:gd name="T64" fmla="*/ 2147483646 w 1324"/>
              <a:gd name="T65" fmla="*/ 2147483646 h 357"/>
              <a:gd name="T66" fmla="*/ 2147483646 w 1324"/>
              <a:gd name="T67" fmla="*/ 2147483646 h 357"/>
              <a:gd name="T68" fmla="*/ 2147483646 w 1324"/>
              <a:gd name="T69" fmla="*/ 2147483646 h 357"/>
              <a:gd name="T70" fmla="*/ 2147483646 w 1324"/>
              <a:gd name="T71" fmla="*/ 2147483646 h 357"/>
              <a:gd name="T72" fmla="*/ 2147483646 w 1324"/>
              <a:gd name="T73" fmla="*/ 2147483646 h 357"/>
              <a:gd name="T74" fmla="*/ 2147483646 w 1324"/>
              <a:gd name="T75" fmla="*/ 2147483646 h 357"/>
              <a:gd name="T76" fmla="*/ 2147483646 w 1324"/>
              <a:gd name="T77" fmla="*/ 2147483646 h 357"/>
              <a:gd name="T78" fmla="*/ 2147483646 w 1324"/>
              <a:gd name="T79" fmla="*/ 2147483646 h 357"/>
              <a:gd name="T80" fmla="*/ 2147483646 w 1324"/>
              <a:gd name="T81" fmla="*/ 2147483646 h 357"/>
              <a:gd name="T82" fmla="*/ 2147483646 w 1324"/>
              <a:gd name="T83" fmla="*/ 2147483646 h 357"/>
              <a:gd name="T84" fmla="*/ 2147483646 w 1324"/>
              <a:gd name="T85" fmla="*/ 2147483646 h 357"/>
              <a:gd name="T86" fmla="*/ 2147483646 w 1324"/>
              <a:gd name="T87" fmla="*/ 2147483646 h 357"/>
              <a:gd name="T88" fmla="*/ 2147483646 w 1324"/>
              <a:gd name="T89" fmla="*/ 2147483646 h 357"/>
              <a:gd name="T90" fmla="*/ 2147483646 w 1324"/>
              <a:gd name="T91" fmla="*/ 2147483646 h 357"/>
              <a:gd name="T92" fmla="*/ 2147483646 w 1324"/>
              <a:gd name="T93" fmla="*/ 2147483646 h 357"/>
              <a:gd name="T94" fmla="*/ 2147483646 w 1324"/>
              <a:gd name="T95" fmla="*/ 2147483646 h 357"/>
              <a:gd name="T96" fmla="*/ 2147483646 w 1324"/>
              <a:gd name="T97" fmla="*/ 2147483646 h 357"/>
              <a:gd name="T98" fmla="*/ 2147483646 w 1324"/>
              <a:gd name="T99" fmla="*/ 2147483646 h 357"/>
              <a:gd name="T100" fmla="*/ 2147483646 w 1324"/>
              <a:gd name="T101" fmla="*/ 2147483646 h 357"/>
              <a:gd name="T102" fmla="*/ 2147483646 w 1324"/>
              <a:gd name="T103" fmla="*/ 2147483646 h 357"/>
              <a:gd name="T104" fmla="*/ 2147483646 w 1324"/>
              <a:gd name="T105" fmla="*/ 2147483646 h 357"/>
              <a:gd name="T106" fmla="*/ 2147483646 w 1324"/>
              <a:gd name="T107" fmla="*/ 2147483646 h 357"/>
              <a:gd name="T108" fmla="*/ 2147483646 w 1324"/>
              <a:gd name="T109" fmla="*/ 2147483646 h 357"/>
              <a:gd name="T110" fmla="*/ 2147483646 w 1324"/>
              <a:gd name="T111" fmla="*/ 2147483646 h 357"/>
              <a:gd name="T112" fmla="*/ 2147483646 w 1324"/>
              <a:gd name="T113" fmla="*/ 2147483646 h 357"/>
              <a:gd name="T114" fmla="*/ 2147483646 w 1324"/>
              <a:gd name="T115" fmla="*/ 2147483646 h 357"/>
              <a:gd name="T116" fmla="*/ 2147483646 w 1324"/>
              <a:gd name="T117" fmla="*/ 2147483646 h 357"/>
              <a:gd name="T118" fmla="*/ 2147483646 w 1324"/>
              <a:gd name="T119" fmla="*/ 2147483646 h 357"/>
              <a:gd name="T120" fmla="*/ 2147483646 w 1324"/>
              <a:gd name="T121" fmla="*/ 2147483646 h 357"/>
              <a:gd name="T122" fmla="*/ 2147483646 w 1324"/>
              <a:gd name="T123" fmla="*/ 2147483646 h 35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324"/>
              <a:gd name="T187" fmla="*/ 0 h 357"/>
              <a:gd name="T188" fmla="*/ 1324 w 1324"/>
              <a:gd name="T189" fmla="*/ 357 h 35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324" h="357">
                <a:moveTo>
                  <a:pt x="0" y="120"/>
                </a:moveTo>
                <a:lnTo>
                  <a:pt x="1" y="125"/>
                </a:lnTo>
                <a:lnTo>
                  <a:pt x="3" y="130"/>
                </a:lnTo>
                <a:lnTo>
                  <a:pt x="5" y="135"/>
                </a:lnTo>
                <a:lnTo>
                  <a:pt x="7" y="139"/>
                </a:lnTo>
                <a:lnTo>
                  <a:pt x="10" y="144"/>
                </a:lnTo>
                <a:lnTo>
                  <a:pt x="12" y="149"/>
                </a:lnTo>
                <a:lnTo>
                  <a:pt x="14" y="154"/>
                </a:lnTo>
                <a:lnTo>
                  <a:pt x="16" y="158"/>
                </a:lnTo>
                <a:lnTo>
                  <a:pt x="18" y="163"/>
                </a:lnTo>
                <a:lnTo>
                  <a:pt x="21" y="166"/>
                </a:lnTo>
                <a:lnTo>
                  <a:pt x="25" y="176"/>
                </a:lnTo>
                <a:lnTo>
                  <a:pt x="28" y="180"/>
                </a:lnTo>
                <a:lnTo>
                  <a:pt x="30" y="185"/>
                </a:lnTo>
                <a:lnTo>
                  <a:pt x="33" y="189"/>
                </a:lnTo>
                <a:lnTo>
                  <a:pt x="35" y="192"/>
                </a:lnTo>
                <a:lnTo>
                  <a:pt x="41" y="201"/>
                </a:lnTo>
                <a:lnTo>
                  <a:pt x="43" y="205"/>
                </a:lnTo>
                <a:lnTo>
                  <a:pt x="46" y="209"/>
                </a:lnTo>
                <a:lnTo>
                  <a:pt x="48" y="212"/>
                </a:lnTo>
                <a:lnTo>
                  <a:pt x="51" y="217"/>
                </a:lnTo>
                <a:lnTo>
                  <a:pt x="54" y="221"/>
                </a:lnTo>
                <a:lnTo>
                  <a:pt x="57" y="225"/>
                </a:lnTo>
                <a:lnTo>
                  <a:pt x="63" y="232"/>
                </a:lnTo>
                <a:lnTo>
                  <a:pt x="70" y="238"/>
                </a:lnTo>
                <a:lnTo>
                  <a:pt x="76" y="246"/>
                </a:lnTo>
                <a:lnTo>
                  <a:pt x="82" y="252"/>
                </a:lnTo>
                <a:lnTo>
                  <a:pt x="88" y="260"/>
                </a:lnTo>
                <a:lnTo>
                  <a:pt x="94" y="266"/>
                </a:lnTo>
                <a:lnTo>
                  <a:pt x="101" y="272"/>
                </a:lnTo>
                <a:lnTo>
                  <a:pt x="107" y="278"/>
                </a:lnTo>
                <a:lnTo>
                  <a:pt x="114" y="284"/>
                </a:lnTo>
                <a:lnTo>
                  <a:pt x="121" y="289"/>
                </a:lnTo>
                <a:lnTo>
                  <a:pt x="128" y="294"/>
                </a:lnTo>
                <a:lnTo>
                  <a:pt x="135" y="301"/>
                </a:lnTo>
                <a:lnTo>
                  <a:pt x="142" y="306"/>
                </a:lnTo>
                <a:lnTo>
                  <a:pt x="149" y="309"/>
                </a:lnTo>
                <a:lnTo>
                  <a:pt x="156" y="314"/>
                </a:lnTo>
                <a:lnTo>
                  <a:pt x="164" y="318"/>
                </a:lnTo>
                <a:lnTo>
                  <a:pt x="171" y="323"/>
                </a:lnTo>
                <a:lnTo>
                  <a:pt x="179" y="327"/>
                </a:lnTo>
                <a:lnTo>
                  <a:pt x="194" y="333"/>
                </a:lnTo>
                <a:lnTo>
                  <a:pt x="210" y="339"/>
                </a:lnTo>
                <a:lnTo>
                  <a:pt x="226" y="344"/>
                </a:lnTo>
                <a:lnTo>
                  <a:pt x="242" y="349"/>
                </a:lnTo>
                <a:lnTo>
                  <a:pt x="258" y="353"/>
                </a:lnTo>
                <a:lnTo>
                  <a:pt x="290" y="357"/>
                </a:lnTo>
                <a:lnTo>
                  <a:pt x="323" y="357"/>
                </a:lnTo>
                <a:lnTo>
                  <a:pt x="357" y="352"/>
                </a:lnTo>
                <a:lnTo>
                  <a:pt x="390" y="344"/>
                </a:lnTo>
                <a:lnTo>
                  <a:pt x="406" y="338"/>
                </a:lnTo>
                <a:lnTo>
                  <a:pt x="422" y="330"/>
                </a:lnTo>
                <a:lnTo>
                  <a:pt x="438" y="323"/>
                </a:lnTo>
                <a:lnTo>
                  <a:pt x="446" y="319"/>
                </a:lnTo>
                <a:lnTo>
                  <a:pt x="454" y="314"/>
                </a:lnTo>
                <a:lnTo>
                  <a:pt x="466" y="307"/>
                </a:lnTo>
                <a:lnTo>
                  <a:pt x="471" y="303"/>
                </a:lnTo>
                <a:lnTo>
                  <a:pt x="477" y="298"/>
                </a:lnTo>
                <a:lnTo>
                  <a:pt x="482" y="294"/>
                </a:lnTo>
                <a:lnTo>
                  <a:pt x="488" y="289"/>
                </a:lnTo>
                <a:lnTo>
                  <a:pt x="494" y="284"/>
                </a:lnTo>
                <a:lnTo>
                  <a:pt x="500" y="279"/>
                </a:lnTo>
                <a:lnTo>
                  <a:pt x="505" y="274"/>
                </a:lnTo>
                <a:lnTo>
                  <a:pt x="511" y="268"/>
                </a:lnTo>
                <a:lnTo>
                  <a:pt x="517" y="262"/>
                </a:lnTo>
                <a:lnTo>
                  <a:pt x="522" y="257"/>
                </a:lnTo>
                <a:lnTo>
                  <a:pt x="528" y="251"/>
                </a:lnTo>
                <a:lnTo>
                  <a:pt x="533" y="245"/>
                </a:lnTo>
                <a:lnTo>
                  <a:pt x="538" y="237"/>
                </a:lnTo>
                <a:lnTo>
                  <a:pt x="544" y="231"/>
                </a:lnTo>
                <a:lnTo>
                  <a:pt x="549" y="225"/>
                </a:lnTo>
                <a:lnTo>
                  <a:pt x="554" y="217"/>
                </a:lnTo>
                <a:lnTo>
                  <a:pt x="559" y="211"/>
                </a:lnTo>
                <a:lnTo>
                  <a:pt x="564" y="204"/>
                </a:lnTo>
                <a:lnTo>
                  <a:pt x="569" y="197"/>
                </a:lnTo>
                <a:lnTo>
                  <a:pt x="574" y="190"/>
                </a:lnTo>
                <a:lnTo>
                  <a:pt x="578" y="182"/>
                </a:lnTo>
                <a:lnTo>
                  <a:pt x="583" y="176"/>
                </a:lnTo>
                <a:lnTo>
                  <a:pt x="587" y="169"/>
                </a:lnTo>
                <a:lnTo>
                  <a:pt x="592" y="163"/>
                </a:lnTo>
                <a:lnTo>
                  <a:pt x="596" y="155"/>
                </a:lnTo>
                <a:lnTo>
                  <a:pt x="599" y="148"/>
                </a:lnTo>
                <a:lnTo>
                  <a:pt x="603" y="141"/>
                </a:lnTo>
                <a:lnTo>
                  <a:pt x="606" y="134"/>
                </a:lnTo>
                <a:lnTo>
                  <a:pt x="609" y="128"/>
                </a:lnTo>
                <a:lnTo>
                  <a:pt x="612" y="120"/>
                </a:lnTo>
                <a:lnTo>
                  <a:pt x="616" y="126"/>
                </a:lnTo>
                <a:lnTo>
                  <a:pt x="621" y="133"/>
                </a:lnTo>
                <a:lnTo>
                  <a:pt x="625" y="139"/>
                </a:lnTo>
                <a:lnTo>
                  <a:pt x="630" y="145"/>
                </a:lnTo>
                <a:lnTo>
                  <a:pt x="635" y="151"/>
                </a:lnTo>
                <a:lnTo>
                  <a:pt x="640" y="156"/>
                </a:lnTo>
                <a:lnTo>
                  <a:pt x="645" y="163"/>
                </a:lnTo>
                <a:lnTo>
                  <a:pt x="649" y="168"/>
                </a:lnTo>
                <a:lnTo>
                  <a:pt x="655" y="173"/>
                </a:lnTo>
                <a:lnTo>
                  <a:pt x="660" y="177"/>
                </a:lnTo>
                <a:lnTo>
                  <a:pt x="665" y="182"/>
                </a:lnTo>
                <a:lnTo>
                  <a:pt x="670" y="187"/>
                </a:lnTo>
                <a:lnTo>
                  <a:pt x="676" y="191"/>
                </a:lnTo>
                <a:lnTo>
                  <a:pt x="681" y="196"/>
                </a:lnTo>
                <a:lnTo>
                  <a:pt x="687" y="200"/>
                </a:lnTo>
                <a:lnTo>
                  <a:pt x="693" y="204"/>
                </a:lnTo>
                <a:lnTo>
                  <a:pt x="698" y="207"/>
                </a:lnTo>
                <a:lnTo>
                  <a:pt x="704" y="211"/>
                </a:lnTo>
                <a:lnTo>
                  <a:pt x="715" y="217"/>
                </a:lnTo>
                <a:lnTo>
                  <a:pt x="728" y="223"/>
                </a:lnTo>
                <a:lnTo>
                  <a:pt x="740" y="228"/>
                </a:lnTo>
                <a:lnTo>
                  <a:pt x="752" y="233"/>
                </a:lnTo>
                <a:lnTo>
                  <a:pt x="764" y="237"/>
                </a:lnTo>
                <a:lnTo>
                  <a:pt x="789" y="243"/>
                </a:lnTo>
                <a:lnTo>
                  <a:pt x="814" y="246"/>
                </a:lnTo>
                <a:lnTo>
                  <a:pt x="838" y="246"/>
                </a:lnTo>
                <a:lnTo>
                  <a:pt x="889" y="236"/>
                </a:lnTo>
                <a:lnTo>
                  <a:pt x="901" y="232"/>
                </a:lnTo>
                <a:lnTo>
                  <a:pt x="913" y="227"/>
                </a:lnTo>
                <a:lnTo>
                  <a:pt x="925" y="221"/>
                </a:lnTo>
                <a:lnTo>
                  <a:pt x="936" y="215"/>
                </a:lnTo>
                <a:lnTo>
                  <a:pt x="948" y="207"/>
                </a:lnTo>
                <a:lnTo>
                  <a:pt x="959" y="200"/>
                </a:lnTo>
                <a:lnTo>
                  <a:pt x="964" y="195"/>
                </a:lnTo>
                <a:lnTo>
                  <a:pt x="970" y="190"/>
                </a:lnTo>
                <a:lnTo>
                  <a:pt x="975" y="186"/>
                </a:lnTo>
                <a:lnTo>
                  <a:pt x="981" y="181"/>
                </a:lnTo>
                <a:lnTo>
                  <a:pt x="987" y="175"/>
                </a:lnTo>
                <a:lnTo>
                  <a:pt x="994" y="168"/>
                </a:lnTo>
                <a:lnTo>
                  <a:pt x="1001" y="160"/>
                </a:lnTo>
                <a:lnTo>
                  <a:pt x="1007" y="153"/>
                </a:lnTo>
                <a:lnTo>
                  <a:pt x="1010" y="148"/>
                </a:lnTo>
                <a:lnTo>
                  <a:pt x="1014" y="144"/>
                </a:lnTo>
                <a:lnTo>
                  <a:pt x="1017" y="140"/>
                </a:lnTo>
                <a:lnTo>
                  <a:pt x="1020" y="135"/>
                </a:lnTo>
                <a:lnTo>
                  <a:pt x="1023" y="131"/>
                </a:lnTo>
                <a:lnTo>
                  <a:pt x="1025" y="128"/>
                </a:lnTo>
                <a:lnTo>
                  <a:pt x="1030" y="120"/>
                </a:lnTo>
                <a:lnTo>
                  <a:pt x="1036" y="114"/>
                </a:lnTo>
                <a:lnTo>
                  <a:pt x="1042" y="107"/>
                </a:lnTo>
                <a:lnTo>
                  <a:pt x="1048" y="100"/>
                </a:lnTo>
                <a:lnTo>
                  <a:pt x="1056" y="94"/>
                </a:lnTo>
                <a:lnTo>
                  <a:pt x="1063" y="88"/>
                </a:lnTo>
                <a:lnTo>
                  <a:pt x="1070" y="82"/>
                </a:lnTo>
                <a:lnTo>
                  <a:pt x="1078" y="77"/>
                </a:lnTo>
                <a:lnTo>
                  <a:pt x="1084" y="72"/>
                </a:lnTo>
                <a:lnTo>
                  <a:pt x="1093" y="68"/>
                </a:lnTo>
                <a:lnTo>
                  <a:pt x="1101" y="64"/>
                </a:lnTo>
                <a:lnTo>
                  <a:pt x="1120" y="58"/>
                </a:lnTo>
                <a:lnTo>
                  <a:pt x="1137" y="54"/>
                </a:lnTo>
                <a:lnTo>
                  <a:pt x="1155" y="53"/>
                </a:lnTo>
                <a:lnTo>
                  <a:pt x="1190" y="56"/>
                </a:lnTo>
                <a:lnTo>
                  <a:pt x="1223" y="66"/>
                </a:lnTo>
                <a:lnTo>
                  <a:pt x="1239" y="73"/>
                </a:lnTo>
                <a:lnTo>
                  <a:pt x="1248" y="78"/>
                </a:lnTo>
                <a:lnTo>
                  <a:pt x="1255" y="82"/>
                </a:lnTo>
                <a:lnTo>
                  <a:pt x="1263" y="87"/>
                </a:lnTo>
                <a:lnTo>
                  <a:pt x="1270" y="92"/>
                </a:lnTo>
                <a:lnTo>
                  <a:pt x="1277" y="98"/>
                </a:lnTo>
                <a:lnTo>
                  <a:pt x="1283" y="103"/>
                </a:lnTo>
                <a:lnTo>
                  <a:pt x="1290" y="109"/>
                </a:lnTo>
                <a:lnTo>
                  <a:pt x="1295" y="115"/>
                </a:lnTo>
                <a:lnTo>
                  <a:pt x="1301" y="122"/>
                </a:lnTo>
                <a:lnTo>
                  <a:pt x="1307" y="128"/>
                </a:lnTo>
                <a:lnTo>
                  <a:pt x="1312" y="134"/>
                </a:lnTo>
                <a:lnTo>
                  <a:pt x="1316" y="141"/>
                </a:lnTo>
                <a:lnTo>
                  <a:pt x="1321" y="148"/>
                </a:lnTo>
                <a:lnTo>
                  <a:pt x="1324" y="155"/>
                </a:lnTo>
                <a:lnTo>
                  <a:pt x="1324" y="94"/>
                </a:lnTo>
                <a:lnTo>
                  <a:pt x="1320" y="88"/>
                </a:lnTo>
                <a:lnTo>
                  <a:pt x="1315" y="82"/>
                </a:lnTo>
                <a:lnTo>
                  <a:pt x="1309" y="75"/>
                </a:lnTo>
                <a:lnTo>
                  <a:pt x="1304" y="71"/>
                </a:lnTo>
                <a:lnTo>
                  <a:pt x="1298" y="64"/>
                </a:lnTo>
                <a:lnTo>
                  <a:pt x="1292" y="58"/>
                </a:lnTo>
                <a:lnTo>
                  <a:pt x="1286" y="53"/>
                </a:lnTo>
                <a:lnTo>
                  <a:pt x="1279" y="47"/>
                </a:lnTo>
                <a:lnTo>
                  <a:pt x="1273" y="42"/>
                </a:lnTo>
                <a:lnTo>
                  <a:pt x="1266" y="37"/>
                </a:lnTo>
                <a:lnTo>
                  <a:pt x="1259" y="32"/>
                </a:lnTo>
                <a:lnTo>
                  <a:pt x="1251" y="28"/>
                </a:lnTo>
                <a:lnTo>
                  <a:pt x="1243" y="23"/>
                </a:lnTo>
                <a:lnTo>
                  <a:pt x="1235" y="20"/>
                </a:lnTo>
                <a:lnTo>
                  <a:pt x="1228" y="16"/>
                </a:lnTo>
                <a:lnTo>
                  <a:pt x="1220" y="12"/>
                </a:lnTo>
                <a:lnTo>
                  <a:pt x="1204" y="7"/>
                </a:lnTo>
                <a:lnTo>
                  <a:pt x="1187" y="3"/>
                </a:lnTo>
                <a:lnTo>
                  <a:pt x="1153" y="0"/>
                </a:lnTo>
                <a:lnTo>
                  <a:pt x="1119" y="5"/>
                </a:lnTo>
                <a:lnTo>
                  <a:pt x="1101" y="11"/>
                </a:lnTo>
                <a:lnTo>
                  <a:pt x="1084" y="20"/>
                </a:lnTo>
                <a:lnTo>
                  <a:pt x="1078" y="23"/>
                </a:lnTo>
                <a:lnTo>
                  <a:pt x="1070" y="28"/>
                </a:lnTo>
                <a:lnTo>
                  <a:pt x="1063" y="34"/>
                </a:lnTo>
                <a:lnTo>
                  <a:pt x="1056" y="39"/>
                </a:lnTo>
                <a:lnTo>
                  <a:pt x="1048" y="47"/>
                </a:lnTo>
                <a:lnTo>
                  <a:pt x="1042" y="53"/>
                </a:lnTo>
                <a:lnTo>
                  <a:pt x="1036" y="59"/>
                </a:lnTo>
                <a:lnTo>
                  <a:pt x="1030" y="66"/>
                </a:lnTo>
                <a:lnTo>
                  <a:pt x="1028" y="69"/>
                </a:lnTo>
                <a:lnTo>
                  <a:pt x="1024" y="74"/>
                </a:lnTo>
                <a:lnTo>
                  <a:pt x="1021" y="79"/>
                </a:lnTo>
                <a:lnTo>
                  <a:pt x="1016" y="84"/>
                </a:lnTo>
                <a:lnTo>
                  <a:pt x="1011" y="90"/>
                </a:lnTo>
                <a:lnTo>
                  <a:pt x="1006" y="97"/>
                </a:lnTo>
                <a:lnTo>
                  <a:pt x="1001" y="102"/>
                </a:lnTo>
                <a:lnTo>
                  <a:pt x="996" y="108"/>
                </a:lnTo>
                <a:lnTo>
                  <a:pt x="990" y="114"/>
                </a:lnTo>
                <a:lnTo>
                  <a:pt x="985" y="120"/>
                </a:lnTo>
                <a:lnTo>
                  <a:pt x="978" y="125"/>
                </a:lnTo>
                <a:lnTo>
                  <a:pt x="973" y="130"/>
                </a:lnTo>
                <a:lnTo>
                  <a:pt x="969" y="135"/>
                </a:lnTo>
                <a:lnTo>
                  <a:pt x="964" y="140"/>
                </a:lnTo>
                <a:lnTo>
                  <a:pt x="957" y="146"/>
                </a:lnTo>
                <a:lnTo>
                  <a:pt x="952" y="151"/>
                </a:lnTo>
                <a:lnTo>
                  <a:pt x="947" y="156"/>
                </a:lnTo>
                <a:lnTo>
                  <a:pt x="941" y="161"/>
                </a:lnTo>
                <a:lnTo>
                  <a:pt x="936" y="165"/>
                </a:lnTo>
                <a:lnTo>
                  <a:pt x="930" y="170"/>
                </a:lnTo>
                <a:lnTo>
                  <a:pt x="925" y="174"/>
                </a:lnTo>
                <a:lnTo>
                  <a:pt x="919" y="177"/>
                </a:lnTo>
                <a:lnTo>
                  <a:pt x="913" y="181"/>
                </a:lnTo>
                <a:lnTo>
                  <a:pt x="902" y="187"/>
                </a:lnTo>
                <a:lnTo>
                  <a:pt x="890" y="194"/>
                </a:lnTo>
                <a:lnTo>
                  <a:pt x="878" y="199"/>
                </a:lnTo>
                <a:lnTo>
                  <a:pt x="867" y="204"/>
                </a:lnTo>
                <a:lnTo>
                  <a:pt x="855" y="207"/>
                </a:lnTo>
                <a:lnTo>
                  <a:pt x="842" y="210"/>
                </a:lnTo>
                <a:lnTo>
                  <a:pt x="818" y="212"/>
                </a:lnTo>
                <a:lnTo>
                  <a:pt x="770" y="207"/>
                </a:lnTo>
                <a:lnTo>
                  <a:pt x="747" y="199"/>
                </a:lnTo>
                <a:lnTo>
                  <a:pt x="736" y="194"/>
                </a:lnTo>
                <a:lnTo>
                  <a:pt x="724" y="186"/>
                </a:lnTo>
                <a:lnTo>
                  <a:pt x="713" y="179"/>
                </a:lnTo>
                <a:lnTo>
                  <a:pt x="707" y="175"/>
                </a:lnTo>
                <a:lnTo>
                  <a:pt x="702" y="170"/>
                </a:lnTo>
                <a:lnTo>
                  <a:pt x="696" y="165"/>
                </a:lnTo>
                <a:lnTo>
                  <a:pt x="691" y="160"/>
                </a:lnTo>
                <a:lnTo>
                  <a:pt x="686" y="155"/>
                </a:lnTo>
                <a:lnTo>
                  <a:pt x="681" y="150"/>
                </a:lnTo>
                <a:lnTo>
                  <a:pt x="676" y="144"/>
                </a:lnTo>
                <a:lnTo>
                  <a:pt x="671" y="138"/>
                </a:lnTo>
                <a:lnTo>
                  <a:pt x="666" y="131"/>
                </a:lnTo>
                <a:lnTo>
                  <a:pt x="661" y="125"/>
                </a:lnTo>
                <a:lnTo>
                  <a:pt x="657" y="118"/>
                </a:lnTo>
                <a:lnTo>
                  <a:pt x="652" y="110"/>
                </a:lnTo>
                <a:lnTo>
                  <a:pt x="648" y="103"/>
                </a:lnTo>
                <a:lnTo>
                  <a:pt x="643" y="95"/>
                </a:lnTo>
                <a:lnTo>
                  <a:pt x="639" y="88"/>
                </a:lnTo>
                <a:lnTo>
                  <a:pt x="637" y="83"/>
                </a:lnTo>
                <a:lnTo>
                  <a:pt x="635" y="79"/>
                </a:lnTo>
                <a:lnTo>
                  <a:pt x="631" y="71"/>
                </a:lnTo>
                <a:lnTo>
                  <a:pt x="629" y="67"/>
                </a:lnTo>
                <a:lnTo>
                  <a:pt x="627" y="62"/>
                </a:lnTo>
                <a:lnTo>
                  <a:pt x="625" y="57"/>
                </a:lnTo>
                <a:lnTo>
                  <a:pt x="623" y="53"/>
                </a:lnTo>
                <a:lnTo>
                  <a:pt x="621" y="48"/>
                </a:lnTo>
                <a:lnTo>
                  <a:pt x="619" y="43"/>
                </a:lnTo>
                <a:lnTo>
                  <a:pt x="617" y="38"/>
                </a:lnTo>
                <a:lnTo>
                  <a:pt x="615" y="33"/>
                </a:lnTo>
                <a:lnTo>
                  <a:pt x="613" y="28"/>
                </a:lnTo>
                <a:lnTo>
                  <a:pt x="612" y="23"/>
                </a:lnTo>
                <a:lnTo>
                  <a:pt x="609" y="29"/>
                </a:lnTo>
                <a:lnTo>
                  <a:pt x="606" y="37"/>
                </a:lnTo>
                <a:lnTo>
                  <a:pt x="603" y="44"/>
                </a:lnTo>
                <a:lnTo>
                  <a:pt x="601" y="48"/>
                </a:lnTo>
                <a:lnTo>
                  <a:pt x="599" y="52"/>
                </a:lnTo>
                <a:lnTo>
                  <a:pt x="597" y="56"/>
                </a:lnTo>
                <a:lnTo>
                  <a:pt x="595" y="61"/>
                </a:lnTo>
                <a:lnTo>
                  <a:pt x="593" y="64"/>
                </a:lnTo>
                <a:lnTo>
                  <a:pt x="591" y="68"/>
                </a:lnTo>
                <a:lnTo>
                  <a:pt x="588" y="72"/>
                </a:lnTo>
                <a:lnTo>
                  <a:pt x="586" y="77"/>
                </a:lnTo>
                <a:lnTo>
                  <a:pt x="584" y="80"/>
                </a:lnTo>
                <a:lnTo>
                  <a:pt x="582" y="84"/>
                </a:lnTo>
                <a:lnTo>
                  <a:pt x="580" y="89"/>
                </a:lnTo>
                <a:lnTo>
                  <a:pt x="577" y="93"/>
                </a:lnTo>
                <a:lnTo>
                  <a:pt x="575" y="97"/>
                </a:lnTo>
                <a:lnTo>
                  <a:pt x="573" y="102"/>
                </a:lnTo>
                <a:lnTo>
                  <a:pt x="568" y="110"/>
                </a:lnTo>
                <a:lnTo>
                  <a:pt x="566" y="114"/>
                </a:lnTo>
                <a:lnTo>
                  <a:pt x="563" y="119"/>
                </a:lnTo>
                <a:lnTo>
                  <a:pt x="561" y="123"/>
                </a:lnTo>
                <a:lnTo>
                  <a:pt x="558" y="128"/>
                </a:lnTo>
                <a:lnTo>
                  <a:pt x="556" y="131"/>
                </a:lnTo>
                <a:lnTo>
                  <a:pt x="553" y="136"/>
                </a:lnTo>
                <a:lnTo>
                  <a:pt x="550" y="140"/>
                </a:lnTo>
                <a:lnTo>
                  <a:pt x="548" y="144"/>
                </a:lnTo>
                <a:lnTo>
                  <a:pt x="545" y="149"/>
                </a:lnTo>
                <a:lnTo>
                  <a:pt x="542" y="153"/>
                </a:lnTo>
                <a:lnTo>
                  <a:pt x="540" y="158"/>
                </a:lnTo>
                <a:lnTo>
                  <a:pt x="537" y="161"/>
                </a:lnTo>
                <a:lnTo>
                  <a:pt x="534" y="165"/>
                </a:lnTo>
                <a:lnTo>
                  <a:pt x="531" y="170"/>
                </a:lnTo>
                <a:lnTo>
                  <a:pt x="529" y="174"/>
                </a:lnTo>
                <a:lnTo>
                  <a:pt x="526" y="177"/>
                </a:lnTo>
                <a:lnTo>
                  <a:pt x="523" y="182"/>
                </a:lnTo>
                <a:lnTo>
                  <a:pt x="520" y="186"/>
                </a:lnTo>
                <a:lnTo>
                  <a:pt x="518" y="190"/>
                </a:lnTo>
                <a:lnTo>
                  <a:pt x="515" y="194"/>
                </a:lnTo>
                <a:lnTo>
                  <a:pt x="512" y="197"/>
                </a:lnTo>
                <a:lnTo>
                  <a:pt x="509" y="201"/>
                </a:lnTo>
                <a:lnTo>
                  <a:pt x="504" y="209"/>
                </a:lnTo>
                <a:lnTo>
                  <a:pt x="498" y="216"/>
                </a:lnTo>
                <a:lnTo>
                  <a:pt x="492" y="222"/>
                </a:lnTo>
                <a:lnTo>
                  <a:pt x="487" y="230"/>
                </a:lnTo>
                <a:lnTo>
                  <a:pt x="481" y="236"/>
                </a:lnTo>
                <a:lnTo>
                  <a:pt x="476" y="242"/>
                </a:lnTo>
                <a:lnTo>
                  <a:pt x="470" y="247"/>
                </a:lnTo>
                <a:lnTo>
                  <a:pt x="465" y="252"/>
                </a:lnTo>
                <a:lnTo>
                  <a:pt x="460" y="257"/>
                </a:lnTo>
                <a:lnTo>
                  <a:pt x="454" y="261"/>
                </a:lnTo>
                <a:lnTo>
                  <a:pt x="446" y="267"/>
                </a:lnTo>
                <a:lnTo>
                  <a:pt x="439" y="273"/>
                </a:lnTo>
                <a:lnTo>
                  <a:pt x="431" y="278"/>
                </a:lnTo>
                <a:lnTo>
                  <a:pt x="423" y="282"/>
                </a:lnTo>
                <a:lnTo>
                  <a:pt x="415" y="287"/>
                </a:lnTo>
                <a:lnTo>
                  <a:pt x="407" y="291"/>
                </a:lnTo>
                <a:lnTo>
                  <a:pt x="399" y="294"/>
                </a:lnTo>
                <a:lnTo>
                  <a:pt x="391" y="298"/>
                </a:lnTo>
                <a:lnTo>
                  <a:pt x="374" y="303"/>
                </a:lnTo>
                <a:lnTo>
                  <a:pt x="357" y="307"/>
                </a:lnTo>
                <a:lnTo>
                  <a:pt x="322" y="312"/>
                </a:lnTo>
                <a:lnTo>
                  <a:pt x="287" y="311"/>
                </a:lnTo>
                <a:lnTo>
                  <a:pt x="253" y="306"/>
                </a:lnTo>
                <a:lnTo>
                  <a:pt x="236" y="301"/>
                </a:lnTo>
                <a:lnTo>
                  <a:pt x="219" y="294"/>
                </a:lnTo>
                <a:lnTo>
                  <a:pt x="202" y="287"/>
                </a:lnTo>
                <a:lnTo>
                  <a:pt x="185" y="279"/>
                </a:lnTo>
                <a:lnTo>
                  <a:pt x="176" y="274"/>
                </a:lnTo>
                <a:lnTo>
                  <a:pt x="169" y="271"/>
                </a:lnTo>
                <a:lnTo>
                  <a:pt x="161" y="266"/>
                </a:lnTo>
                <a:lnTo>
                  <a:pt x="153" y="260"/>
                </a:lnTo>
                <a:lnTo>
                  <a:pt x="145" y="255"/>
                </a:lnTo>
                <a:lnTo>
                  <a:pt x="137" y="250"/>
                </a:lnTo>
                <a:lnTo>
                  <a:pt x="130" y="243"/>
                </a:lnTo>
                <a:lnTo>
                  <a:pt x="123" y="237"/>
                </a:lnTo>
                <a:lnTo>
                  <a:pt x="115" y="230"/>
                </a:lnTo>
                <a:lnTo>
                  <a:pt x="108" y="223"/>
                </a:lnTo>
                <a:lnTo>
                  <a:pt x="101" y="217"/>
                </a:lnTo>
                <a:lnTo>
                  <a:pt x="95" y="210"/>
                </a:lnTo>
                <a:lnTo>
                  <a:pt x="88" y="202"/>
                </a:lnTo>
                <a:lnTo>
                  <a:pt x="82" y="195"/>
                </a:lnTo>
                <a:lnTo>
                  <a:pt x="78" y="191"/>
                </a:lnTo>
                <a:lnTo>
                  <a:pt x="75" y="186"/>
                </a:lnTo>
                <a:lnTo>
                  <a:pt x="72" y="182"/>
                </a:lnTo>
                <a:lnTo>
                  <a:pt x="69" y="179"/>
                </a:lnTo>
                <a:lnTo>
                  <a:pt x="65" y="175"/>
                </a:lnTo>
                <a:lnTo>
                  <a:pt x="62" y="170"/>
                </a:lnTo>
                <a:lnTo>
                  <a:pt x="56" y="163"/>
                </a:lnTo>
                <a:lnTo>
                  <a:pt x="54" y="158"/>
                </a:lnTo>
                <a:lnTo>
                  <a:pt x="51" y="153"/>
                </a:lnTo>
                <a:lnTo>
                  <a:pt x="48" y="149"/>
                </a:lnTo>
                <a:lnTo>
                  <a:pt x="46" y="144"/>
                </a:lnTo>
                <a:lnTo>
                  <a:pt x="43" y="140"/>
                </a:lnTo>
                <a:lnTo>
                  <a:pt x="40" y="135"/>
                </a:lnTo>
                <a:lnTo>
                  <a:pt x="38" y="130"/>
                </a:lnTo>
                <a:lnTo>
                  <a:pt x="35" y="126"/>
                </a:lnTo>
                <a:lnTo>
                  <a:pt x="33" y="122"/>
                </a:lnTo>
                <a:lnTo>
                  <a:pt x="31" y="117"/>
                </a:lnTo>
                <a:lnTo>
                  <a:pt x="28" y="112"/>
                </a:lnTo>
                <a:lnTo>
                  <a:pt x="26" y="107"/>
                </a:lnTo>
                <a:lnTo>
                  <a:pt x="24" y="102"/>
                </a:lnTo>
                <a:lnTo>
                  <a:pt x="22" y="97"/>
                </a:lnTo>
                <a:lnTo>
                  <a:pt x="20" y="92"/>
                </a:lnTo>
                <a:lnTo>
                  <a:pt x="18" y="87"/>
                </a:lnTo>
                <a:lnTo>
                  <a:pt x="16" y="82"/>
                </a:lnTo>
                <a:lnTo>
                  <a:pt x="14" y="77"/>
                </a:lnTo>
                <a:lnTo>
                  <a:pt x="12" y="72"/>
                </a:lnTo>
                <a:lnTo>
                  <a:pt x="11" y="67"/>
                </a:lnTo>
                <a:lnTo>
                  <a:pt x="9" y="62"/>
                </a:lnTo>
                <a:lnTo>
                  <a:pt x="7" y="56"/>
                </a:lnTo>
                <a:lnTo>
                  <a:pt x="6" y="51"/>
                </a:lnTo>
                <a:lnTo>
                  <a:pt x="5" y="46"/>
                </a:lnTo>
                <a:lnTo>
                  <a:pt x="3" y="39"/>
                </a:lnTo>
                <a:lnTo>
                  <a:pt x="2" y="34"/>
                </a:lnTo>
                <a:lnTo>
                  <a:pt x="1" y="28"/>
                </a:lnTo>
                <a:lnTo>
                  <a:pt x="0" y="23"/>
                </a:lnTo>
                <a:lnTo>
                  <a:pt x="0" y="1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11" name="Freeform 314">
            <a:extLst>
              <a:ext uri="{FF2B5EF4-FFF2-40B4-BE49-F238E27FC236}">
                <a16:creationId xmlns:a16="http://schemas.microsoft.com/office/drawing/2014/main" id="{564E492E-C3C0-ED47-ABE7-EEDAF4DD17FB}"/>
              </a:ext>
            </a:extLst>
          </p:cNvPr>
          <p:cNvSpPr>
            <a:spLocks/>
          </p:cNvSpPr>
          <p:nvPr/>
        </p:nvSpPr>
        <p:spPr bwMode="auto">
          <a:xfrm flipH="1">
            <a:off x="6291264" y="1611314"/>
            <a:ext cx="155575" cy="34925"/>
          </a:xfrm>
          <a:custGeom>
            <a:avLst/>
            <a:gdLst>
              <a:gd name="T0" fmla="*/ 2147483646 w 393"/>
              <a:gd name="T1" fmla="*/ 2147483646 h 109"/>
              <a:gd name="T2" fmla="*/ 2147483646 w 393"/>
              <a:gd name="T3" fmla="*/ 2147483646 h 109"/>
              <a:gd name="T4" fmla="*/ 2147483646 w 393"/>
              <a:gd name="T5" fmla="*/ 2147483646 h 109"/>
              <a:gd name="T6" fmla="*/ 2147483646 w 393"/>
              <a:gd name="T7" fmla="*/ 2147483646 h 109"/>
              <a:gd name="T8" fmla="*/ 2147483646 w 393"/>
              <a:gd name="T9" fmla="*/ 2147483646 h 109"/>
              <a:gd name="T10" fmla="*/ 2147483646 w 393"/>
              <a:gd name="T11" fmla="*/ 2147483646 h 109"/>
              <a:gd name="T12" fmla="*/ 2147483646 w 393"/>
              <a:gd name="T13" fmla="*/ 2147483646 h 109"/>
              <a:gd name="T14" fmla="*/ 2147483646 w 393"/>
              <a:gd name="T15" fmla="*/ 2147483646 h 109"/>
              <a:gd name="T16" fmla="*/ 2147483646 w 393"/>
              <a:gd name="T17" fmla="*/ 2147483646 h 109"/>
              <a:gd name="T18" fmla="*/ 2147483646 w 393"/>
              <a:gd name="T19" fmla="*/ 2147483646 h 109"/>
              <a:gd name="T20" fmla="*/ 2147483646 w 393"/>
              <a:gd name="T21" fmla="*/ 2147483646 h 109"/>
              <a:gd name="T22" fmla="*/ 2147483646 w 393"/>
              <a:gd name="T23" fmla="*/ 2147483646 h 109"/>
              <a:gd name="T24" fmla="*/ 2147483646 w 393"/>
              <a:gd name="T25" fmla="*/ 2147483646 h 109"/>
              <a:gd name="T26" fmla="*/ 2147483646 w 393"/>
              <a:gd name="T27" fmla="*/ 2147483646 h 109"/>
              <a:gd name="T28" fmla="*/ 2147483646 w 393"/>
              <a:gd name="T29" fmla="*/ 2147483646 h 109"/>
              <a:gd name="T30" fmla="*/ 2147483646 w 393"/>
              <a:gd name="T31" fmla="*/ 2147483646 h 109"/>
              <a:gd name="T32" fmla="*/ 2147483646 w 393"/>
              <a:gd name="T33" fmla="*/ 2147483646 h 109"/>
              <a:gd name="T34" fmla="*/ 2147483646 w 393"/>
              <a:gd name="T35" fmla="*/ 2147483646 h 109"/>
              <a:gd name="T36" fmla="*/ 2147483646 w 393"/>
              <a:gd name="T37" fmla="*/ 2147483646 h 109"/>
              <a:gd name="T38" fmla="*/ 2147483646 w 393"/>
              <a:gd name="T39" fmla="*/ 2147483646 h 109"/>
              <a:gd name="T40" fmla="*/ 2147483646 w 393"/>
              <a:gd name="T41" fmla="*/ 2147483646 h 109"/>
              <a:gd name="T42" fmla="*/ 2147483646 w 393"/>
              <a:gd name="T43" fmla="*/ 2147483646 h 109"/>
              <a:gd name="T44" fmla="*/ 2147483646 w 393"/>
              <a:gd name="T45" fmla="*/ 2147483646 h 109"/>
              <a:gd name="T46" fmla="*/ 2147483646 w 393"/>
              <a:gd name="T47" fmla="*/ 2147483646 h 109"/>
              <a:gd name="T48" fmla="*/ 2147483646 w 393"/>
              <a:gd name="T49" fmla="*/ 2147483646 h 109"/>
              <a:gd name="T50" fmla="*/ 2147483646 w 393"/>
              <a:gd name="T51" fmla="*/ 2147483646 h 109"/>
              <a:gd name="T52" fmla="*/ 2147483646 w 393"/>
              <a:gd name="T53" fmla="*/ 2147483646 h 109"/>
              <a:gd name="T54" fmla="*/ 2147483646 w 393"/>
              <a:gd name="T55" fmla="*/ 2147483646 h 109"/>
              <a:gd name="T56" fmla="*/ 2147483646 w 393"/>
              <a:gd name="T57" fmla="*/ 2147483646 h 109"/>
              <a:gd name="T58" fmla="*/ 2147483646 w 393"/>
              <a:gd name="T59" fmla="*/ 2147483646 h 109"/>
              <a:gd name="T60" fmla="*/ 2147483646 w 393"/>
              <a:gd name="T61" fmla="*/ 2147483646 h 109"/>
              <a:gd name="T62" fmla="*/ 2147483646 w 393"/>
              <a:gd name="T63" fmla="*/ 2147483646 h 109"/>
              <a:gd name="T64" fmla="*/ 2147483646 w 393"/>
              <a:gd name="T65" fmla="*/ 2147483646 h 109"/>
              <a:gd name="T66" fmla="*/ 2147483646 w 393"/>
              <a:gd name="T67" fmla="*/ 2147483646 h 109"/>
              <a:gd name="T68" fmla="*/ 2147483646 w 393"/>
              <a:gd name="T69" fmla="*/ 2147483646 h 109"/>
              <a:gd name="T70" fmla="*/ 2147483646 w 393"/>
              <a:gd name="T71" fmla="*/ 2147483646 h 109"/>
              <a:gd name="T72" fmla="*/ 2147483646 w 393"/>
              <a:gd name="T73" fmla="*/ 2147483646 h 109"/>
              <a:gd name="T74" fmla="*/ 2147483646 w 393"/>
              <a:gd name="T75" fmla="*/ 2147483646 h 109"/>
              <a:gd name="T76" fmla="*/ 2147483646 w 393"/>
              <a:gd name="T77" fmla="*/ 2147483646 h 109"/>
              <a:gd name="T78" fmla="*/ 2147483646 w 393"/>
              <a:gd name="T79" fmla="*/ 2147483646 h 109"/>
              <a:gd name="T80" fmla="*/ 2147483646 w 393"/>
              <a:gd name="T81" fmla="*/ 2147483646 h 109"/>
              <a:gd name="T82" fmla="*/ 2147483646 w 393"/>
              <a:gd name="T83" fmla="*/ 2147483646 h 109"/>
              <a:gd name="T84" fmla="*/ 2147483646 w 393"/>
              <a:gd name="T85" fmla="*/ 2147483646 h 109"/>
              <a:gd name="T86" fmla="*/ 2147483646 w 393"/>
              <a:gd name="T87" fmla="*/ 2147483646 h 109"/>
              <a:gd name="T88" fmla="*/ 2147483646 w 393"/>
              <a:gd name="T89" fmla="*/ 0 h 109"/>
              <a:gd name="T90" fmla="*/ 2147483646 w 393"/>
              <a:gd name="T91" fmla="*/ 0 h 109"/>
              <a:gd name="T92" fmla="*/ 2147483646 w 393"/>
              <a:gd name="T93" fmla="*/ 2147483646 h 109"/>
              <a:gd name="T94" fmla="*/ 2147483646 w 393"/>
              <a:gd name="T95" fmla="*/ 2147483646 h 109"/>
              <a:gd name="T96" fmla="*/ 2147483646 w 393"/>
              <a:gd name="T97" fmla="*/ 2147483646 h 109"/>
              <a:gd name="T98" fmla="*/ 2147483646 w 393"/>
              <a:gd name="T99" fmla="*/ 2147483646 h 109"/>
              <a:gd name="T100" fmla="*/ 2147483646 w 393"/>
              <a:gd name="T101" fmla="*/ 2147483646 h 109"/>
              <a:gd name="T102" fmla="*/ 2147483646 w 393"/>
              <a:gd name="T103" fmla="*/ 2147483646 h 109"/>
              <a:gd name="T104" fmla="*/ 2147483646 w 393"/>
              <a:gd name="T105" fmla="*/ 2147483646 h 109"/>
              <a:gd name="T106" fmla="*/ 2147483646 w 393"/>
              <a:gd name="T107" fmla="*/ 2147483646 h 109"/>
              <a:gd name="T108" fmla="*/ 2147483646 w 393"/>
              <a:gd name="T109" fmla="*/ 2147483646 h 109"/>
              <a:gd name="T110" fmla="*/ 2147483646 w 393"/>
              <a:gd name="T111" fmla="*/ 2147483646 h 109"/>
              <a:gd name="T112" fmla="*/ 2147483646 w 393"/>
              <a:gd name="T113" fmla="*/ 2147483646 h 109"/>
              <a:gd name="T114" fmla="*/ 0 w 393"/>
              <a:gd name="T115" fmla="*/ 2147483646 h 109"/>
              <a:gd name="T116" fmla="*/ 0 w 393"/>
              <a:gd name="T117" fmla="*/ 2147483646 h 109"/>
              <a:gd name="T118" fmla="*/ 2147483646 w 393"/>
              <a:gd name="T119" fmla="*/ 2147483646 h 109"/>
              <a:gd name="T120" fmla="*/ 2147483646 w 393"/>
              <a:gd name="T121" fmla="*/ 2147483646 h 10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393"/>
              <a:gd name="T184" fmla="*/ 0 h 109"/>
              <a:gd name="T185" fmla="*/ 393 w 393"/>
              <a:gd name="T186" fmla="*/ 109 h 10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393" h="109">
                <a:moveTo>
                  <a:pt x="49" y="109"/>
                </a:moveTo>
                <a:lnTo>
                  <a:pt x="58" y="102"/>
                </a:lnTo>
                <a:lnTo>
                  <a:pt x="66" y="96"/>
                </a:lnTo>
                <a:lnTo>
                  <a:pt x="74" y="89"/>
                </a:lnTo>
                <a:lnTo>
                  <a:pt x="82" y="84"/>
                </a:lnTo>
                <a:lnTo>
                  <a:pt x="91" y="79"/>
                </a:lnTo>
                <a:lnTo>
                  <a:pt x="100" y="75"/>
                </a:lnTo>
                <a:lnTo>
                  <a:pt x="109" y="71"/>
                </a:lnTo>
                <a:lnTo>
                  <a:pt x="118" y="67"/>
                </a:lnTo>
                <a:lnTo>
                  <a:pt x="137" y="61"/>
                </a:lnTo>
                <a:lnTo>
                  <a:pt x="157" y="56"/>
                </a:lnTo>
                <a:lnTo>
                  <a:pt x="197" y="52"/>
                </a:lnTo>
                <a:lnTo>
                  <a:pt x="237" y="56"/>
                </a:lnTo>
                <a:lnTo>
                  <a:pt x="275" y="67"/>
                </a:lnTo>
                <a:lnTo>
                  <a:pt x="293" y="75"/>
                </a:lnTo>
                <a:lnTo>
                  <a:pt x="302" y="79"/>
                </a:lnTo>
                <a:lnTo>
                  <a:pt x="311" y="84"/>
                </a:lnTo>
                <a:lnTo>
                  <a:pt x="320" y="89"/>
                </a:lnTo>
                <a:lnTo>
                  <a:pt x="329" y="96"/>
                </a:lnTo>
                <a:lnTo>
                  <a:pt x="337" y="102"/>
                </a:lnTo>
                <a:lnTo>
                  <a:pt x="344" y="109"/>
                </a:lnTo>
                <a:lnTo>
                  <a:pt x="393" y="109"/>
                </a:lnTo>
                <a:lnTo>
                  <a:pt x="389" y="103"/>
                </a:lnTo>
                <a:lnTo>
                  <a:pt x="385" y="97"/>
                </a:lnTo>
                <a:lnTo>
                  <a:pt x="381" y="91"/>
                </a:lnTo>
                <a:lnTo>
                  <a:pt x="377" y="86"/>
                </a:lnTo>
                <a:lnTo>
                  <a:pt x="373" y="79"/>
                </a:lnTo>
                <a:lnTo>
                  <a:pt x="368" y="75"/>
                </a:lnTo>
                <a:lnTo>
                  <a:pt x="364" y="70"/>
                </a:lnTo>
                <a:lnTo>
                  <a:pt x="359" y="65"/>
                </a:lnTo>
                <a:lnTo>
                  <a:pt x="354" y="60"/>
                </a:lnTo>
                <a:lnTo>
                  <a:pt x="349" y="56"/>
                </a:lnTo>
                <a:lnTo>
                  <a:pt x="344" y="51"/>
                </a:lnTo>
                <a:lnTo>
                  <a:pt x="339" y="47"/>
                </a:lnTo>
                <a:lnTo>
                  <a:pt x="334" y="43"/>
                </a:lnTo>
                <a:lnTo>
                  <a:pt x="329" y="38"/>
                </a:lnTo>
                <a:lnTo>
                  <a:pt x="323" y="35"/>
                </a:lnTo>
                <a:lnTo>
                  <a:pt x="318" y="32"/>
                </a:lnTo>
                <a:lnTo>
                  <a:pt x="306" y="25"/>
                </a:lnTo>
                <a:lnTo>
                  <a:pt x="294" y="20"/>
                </a:lnTo>
                <a:lnTo>
                  <a:pt x="283" y="15"/>
                </a:lnTo>
                <a:lnTo>
                  <a:pt x="271" y="10"/>
                </a:lnTo>
                <a:lnTo>
                  <a:pt x="259" y="6"/>
                </a:lnTo>
                <a:lnTo>
                  <a:pt x="246" y="4"/>
                </a:lnTo>
                <a:lnTo>
                  <a:pt x="222" y="0"/>
                </a:lnTo>
                <a:lnTo>
                  <a:pt x="170" y="0"/>
                </a:lnTo>
                <a:lnTo>
                  <a:pt x="120" y="11"/>
                </a:lnTo>
                <a:lnTo>
                  <a:pt x="108" y="16"/>
                </a:lnTo>
                <a:lnTo>
                  <a:pt x="96" y="21"/>
                </a:lnTo>
                <a:lnTo>
                  <a:pt x="85" y="26"/>
                </a:lnTo>
                <a:lnTo>
                  <a:pt x="73" y="33"/>
                </a:lnTo>
                <a:lnTo>
                  <a:pt x="62" y="40"/>
                </a:lnTo>
                <a:lnTo>
                  <a:pt x="50" y="48"/>
                </a:lnTo>
                <a:lnTo>
                  <a:pt x="45" y="52"/>
                </a:lnTo>
                <a:lnTo>
                  <a:pt x="39" y="56"/>
                </a:lnTo>
                <a:lnTo>
                  <a:pt x="34" y="61"/>
                </a:lnTo>
                <a:lnTo>
                  <a:pt x="29" y="66"/>
                </a:lnTo>
                <a:lnTo>
                  <a:pt x="0" y="25"/>
                </a:lnTo>
                <a:lnTo>
                  <a:pt x="0" y="109"/>
                </a:lnTo>
                <a:lnTo>
                  <a:pt x="49" y="10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12" name="Freeform 315">
            <a:extLst>
              <a:ext uri="{FF2B5EF4-FFF2-40B4-BE49-F238E27FC236}">
                <a16:creationId xmlns:a16="http://schemas.microsoft.com/office/drawing/2014/main" id="{388BB42F-1957-184A-B266-6BAF8F860F27}"/>
              </a:ext>
            </a:extLst>
          </p:cNvPr>
          <p:cNvSpPr>
            <a:spLocks/>
          </p:cNvSpPr>
          <p:nvPr/>
        </p:nvSpPr>
        <p:spPr bwMode="auto">
          <a:xfrm flipH="1">
            <a:off x="6154739" y="1611314"/>
            <a:ext cx="155575" cy="34925"/>
          </a:xfrm>
          <a:custGeom>
            <a:avLst/>
            <a:gdLst>
              <a:gd name="T0" fmla="*/ 2147483646 w 393"/>
              <a:gd name="T1" fmla="*/ 2147483646 h 110"/>
              <a:gd name="T2" fmla="*/ 2147483646 w 393"/>
              <a:gd name="T3" fmla="*/ 2147483646 h 110"/>
              <a:gd name="T4" fmla="*/ 2147483646 w 393"/>
              <a:gd name="T5" fmla="*/ 2147483646 h 110"/>
              <a:gd name="T6" fmla="*/ 2147483646 w 393"/>
              <a:gd name="T7" fmla="*/ 2147483646 h 110"/>
              <a:gd name="T8" fmla="*/ 2147483646 w 393"/>
              <a:gd name="T9" fmla="*/ 2147483646 h 110"/>
              <a:gd name="T10" fmla="*/ 2147483646 w 393"/>
              <a:gd name="T11" fmla="*/ 2147483646 h 110"/>
              <a:gd name="T12" fmla="*/ 2147483646 w 393"/>
              <a:gd name="T13" fmla="*/ 2147483646 h 110"/>
              <a:gd name="T14" fmla="*/ 2147483646 w 393"/>
              <a:gd name="T15" fmla="*/ 2147483646 h 110"/>
              <a:gd name="T16" fmla="*/ 2147483646 w 393"/>
              <a:gd name="T17" fmla="*/ 2147483646 h 110"/>
              <a:gd name="T18" fmla="*/ 2147483646 w 393"/>
              <a:gd name="T19" fmla="*/ 2147483646 h 110"/>
              <a:gd name="T20" fmla="*/ 0 w 393"/>
              <a:gd name="T21" fmla="*/ 2147483646 h 110"/>
              <a:gd name="T22" fmla="*/ 2147483646 w 393"/>
              <a:gd name="T23" fmla="*/ 2147483646 h 110"/>
              <a:gd name="T24" fmla="*/ 2147483646 w 393"/>
              <a:gd name="T25" fmla="*/ 2147483646 h 110"/>
              <a:gd name="T26" fmla="*/ 2147483646 w 393"/>
              <a:gd name="T27" fmla="*/ 2147483646 h 110"/>
              <a:gd name="T28" fmla="*/ 2147483646 w 393"/>
              <a:gd name="T29" fmla="*/ 2147483646 h 110"/>
              <a:gd name="T30" fmla="*/ 2147483646 w 393"/>
              <a:gd name="T31" fmla="*/ 2147483646 h 110"/>
              <a:gd name="T32" fmla="*/ 2147483646 w 393"/>
              <a:gd name="T33" fmla="*/ 2147483646 h 110"/>
              <a:gd name="T34" fmla="*/ 2147483646 w 393"/>
              <a:gd name="T35" fmla="*/ 2147483646 h 110"/>
              <a:gd name="T36" fmla="*/ 2147483646 w 393"/>
              <a:gd name="T37" fmla="*/ 2147483646 h 110"/>
              <a:gd name="T38" fmla="*/ 2147483646 w 393"/>
              <a:gd name="T39" fmla="*/ 2147483646 h 110"/>
              <a:gd name="T40" fmla="*/ 2147483646 w 393"/>
              <a:gd name="T41" fmla="*/ 2147483646 h 110"/>
              <a:gd name="T42" fmla="*/ 2147483646 w 393"/>
              <a:gd name="T43" fmla="*/ 2147483646 h 110"/>
              <a:gd name="T44" fmla="*/ 2147483646 w 393"/>
              <a:gd name="T45" fmla="*/ 0 h 110"/>
              <a:gd name="T46" fmla="*/ 2147483646 w 393"/>
              <a:gd name="T47" fmla="*/ 2147483646 h 110"/>
              <a:gd name="T48" fmla="*/ 2147483646 w 393"/>
              <a:gd name="T49" fmla="*/ 2147483646 h 110"/>
              <a:gd name="T50" fmla="*/ 2147483646 w 393"/>
              <a:gd name="T51" fmla="*/ 2147483646 h 110"/>
              <a:gd name="T52" fmla="*/ 2147483646 w 393"/>
              <a:gd name="T53" fmla="*/ 2147483646 h 110"/>
              <a:gd name="T54" fmla="*/ 2147483646 w 393"/>
              <a:gd name="T55" fmla="*/ 2147483646 h 110"/>
              <a:gd name="T56" fmla="*/ 2147483646 w 393"/>
              <a:gd name="T57" fmla="*/ 2147483646 h 110"/>
              <a:gd name="T58" fmla="*/ 2147483646 w 393"/>
              <a:gd name="T59" fmla="*/ 2147483646 h 110"/>
              <a:gd name="T60" fmla="*/ 2147483646 w 393"/>
              <a:gd name="T61" fmla="*/ 2147483646 h 110"/>
              <a:gd name="T62" fmla="*/ 2147483646 w 393"/>
              <a:gd name="T63" fmla="*/ 2147483646 h 110"/>
              <a:gd name="T64" fmla="*/ 2147483646 w 393"/>
              <a:gd name="T65" fmla="*/ 2147483646 h 110"/>
              <a:gd name="T66" fmla="*/ 2147483646 w 393"/>
              <a:gd name="T67" fmla="*/ 2147483646 h 11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93"/>
              <a:gd name="T103" fmla="*/ 0 h 110"/>
              <a:gd name="T104" fmla="*/ 393 w 393"/>
              <a:gd name="T105" fmla="*/ 110 h 110"/>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93" h="110">
                <a:moveTo>
                  <a:pt x="343" y="110"/>
                </a:moveTo>
                <a:lnTo>
                  <a:pt x="336" y="103"/>
                </a:lnTo>
                <a:lnTo>
                  <a:pt x="328" y="97"/>
                </a:lnTo>
                <a:lnTo>
                  <a:pt x="319" y="90"/>
                </a:lnTo>
                <a:lnTo>
                  <a:pt x="311" y="85"/>
                </a:lnTo>
                <a:lnTo>
                  <a:pt x="302" y="80"/>
                </a:lnTo>
                <a:lnTo>
                  <a:pt x="293" y="76"/>
                </a:lnTo>
                <a:lnTo>
                  <a:pt x="284" y="72"/>
                </a:lnTo>
                <a:lnTo>
                  <a:pt x="275" y="68"/>
                </a:lnTo>
                <a:lnTo>
                  <a:pt x="256" y="62"/>
                </a:lnTo>
                <a:lnTo>
                  <a:pt x="237" y="57"/>
                </a:lnTo>
                <a:lnTo>
                  <a:pt x="196" y="53"/>
                </a:lnTo>
                <a:lnTo>
                  <a:pt x="157" y="57"/>
                </a:lnTo>
                <a:lnTo>
                  <a:pt x="118" y="68"/>
                </a:lnTo>
                <a:lnTo>
                  <a:pt x="99" y="76"/>
                </a:lnTo>
                <a:lnTo>
                  <a:pt x="90" y="80"/>
                </a:lnTo>
                <a:lnTo>
                  <a:pt x="81" y="85"/>
                </a:lnTo>
                <a:lnTo>
                  <a:pt x="73" y="90"/>
                </a:lnTo>
                <a:lnTo>
                  <a:pt x="65" y="97"/>
                </a:lnTo>
                <a:lnTo>
                  <a:pt x="57" y="103"/>
                </a:lnTo>
                <a:lnTo>
                  <a:pt x="49" y="110"/>
                </a:lnTo>
                <a:lnTo>
                  <a:pt x="0" y="110"/>
                </a:lnTo>
                <a:lnTo>
                  <a:pt x="3" y="107"/>
                </a:lnTo>
                <a:lnTo>
                  <a:pt x="6" y="103"/>
                </a:lnTo>
                <a:lnTo>
                  <a:pt x="9" y="99"/>
                </a:lnTo>
                <a:lnTo>
                  <a:pt x="12" y="94"/>
                </a:lnTo>
                <a:lnTo>
                  <a:pt x="16" y="90"/>
                </a:lnTo>
                <a:lnTo>
                  <a:pt x="19" y="87"/>
                </a:lnTo>
                <a:lnTo>
                  <a:pt x="25" y="79"/>
                </a:lnTo>
                <a:lnTo>
                  <a:pt x="30" y="74"/>
                </a:lnTo>
                <a:lnTo>
                  <a:pt x="35" y="69"/>
                </a:lnTo>
                <a:lnTo>
                  <a:pt x="40" y="64"/>
                </a:lnTo>
                <a:lnTo>
                  <a:pt x="46" y="59"/>
                </a:lnTo>
                <a:lnTo>
                  <a:pt x="51" y="54"/>
                </a:lnTo>
                <a:lnTo>
                  <a:pt x="57" y="51"/>
                </a:lnTo>
                <a:lnTo>
                  <a:pt x="62" y="46"/>
                </a:lnTo>
                <a:lnTo>
                  <a:pt x="68" y="42"/>
                </a:lnTo>
                <a:lnTo>
                  <a:pt x="73" y="38"/>
                </a:lnTo>
                <a:lnTo>
                  <a:pt x="79" y="34"/>
                </a:lnTo>
                <a:lnTo>
                  <a:pt x="91" y="27"/>
                </a:lnTo>
                <a:lnTo>
                  <a:pt x="103" y="21"/>
                </a:lnTo>
                <a:lnTo>
                  <a:pt x="115" y="16"/>
                </a:lnTo>
                <a:lnTo>
                  <a:pt x="127" y="12"/>
                </a:lnTo>
                <a:lnTo>
                  <a:pt x="139" y="7"/>
                </a:lnTo>
                <a:lnTo>
                  <a:pt x="164" y="2"/>
                </a:lnTo>
                <a:lnTo>
                  <a:pt x="189" y="0"/>
                </a:lnTo>
                <a:lnTo>
                  <a:pt x="214" y="1"/>
                </a:lnTo>
                <a:lnTo>
                  <a:pt x="264" y="11"/>
                </a:lnTo>
                <a:lnTo>
                  <a:pt x="276" y="15"/>
                </a:lnTo>
                <a:lnTo>
                  <a:pt x="287" y="21"/>
                </a:lnTo>
                <a:lnTo>
                  <a:pt x="299" y="26"/>
                </a:lnTo>
                <a:lnTo>
                  <a:pt x="310" y="32"/>
                </a:lnTo>
                <a:lnTo>
                  <a:pt x="322" y="39"/>
                </a:lnTo>
                <a:lnTo>
                  <a:pt x="333" y="48"/>
                </a:lnTo>
                <a:lnTo>
                  <a:pt x="338" y="52"/>
                </a:lnTo>
                <a:lnTo>
                  <a:pt x="343" y="56"/>
                </a:lnTo>
                <a:lnTo>
                  <a:pt x="349" y="61"/>
                </a:lnTo>
                <a:lnTo>
                  <a:pt x="354" y="66"/>
                </a:lnTo>
                <a:lnTo>
                  <a:pt x="359" y="71"/>
                </a:lnTo>
                <a:lnTo>
                  <a:pt x="365" y="76"/>
                </a:lnTo>
                <a:lnTo>
                  <a:pt x="370" y="80"/>
                </a:lnTo>
                <a:lnTo>
                  <a:pt x="375" y="87"/>
                </a:lnTo>
                <a:lnTo>
                  <a:pt x="379" y="92"/>
                </a:lnTo>
                <a:lnTo>
                  <a:pt x="384" y="98"/>
                </a:lnTo>
                <a:lnTo>
                  <a:pt x="388" y="104"/>
                </a:lnTo>
                <a:lnTo>
                  <a:pt x="393" y="110"/>
                </a:lnTo>
                <a:lnTo>
                  <a:pt x="343" y="1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13" name="Freeform 316">
            <a:extLst>
              <a:ext uri="{FF2B5EF4-FFF2-40B4-BE49-F238E27FC236}">
                <a16:creationId xmlns:a16="http://schemas.microsoft.com/office/drawing/2014/main" id="{8B9FDB33-46F4-8147-9536-3F87B35FD6F7}"/>
              </a:ext>
            </a:extLst>
          </p:cNvPr>
          <p:cNvSpPr>
            <a:spLocks/>
          </p:cNvSpPr>
          <p:nvPr/>
        </p:nvSpPr>
        <p:spPr bwMode="auto">
          <a:xfrm flipH="1">
            <a:off x="6154738" y="1531938"/>
            <a:ext cx="292100" cy="114300"/>
          </a:xfrm>
          <a:custGeom>
            <a:avLst/>
            <a:gdLst>
              <a:gd name="T0" fmla="*/ 2147483646 w 737"/>
              <a:gd name="T1" fmla="*/ 2147483646 h 359"/>
              <a:gd name="T2" fmla="*/ 2147483646 w 737"/>
              <a:gd name="T3" fmla="*/ 2147483646 h 359"/>
              <a:gd name="T4" fmla="*/ 2147483646 w 737"/>
              <a:gd name="T5" fmla="*/ 2147483646 h 359"/>
              <a:gd name="T6" fmla="*/ 2147483646 w 737"/>
              <a:gd name="T7" fmla="*/ 2147483646 h 359"/>
              <a:gd name="T8" fmla="*/ 2147483646 w 737"/>
              <a:gd name="T9" fmla="*/ 2147483646 h 359"/>
              <a:gd name="T10" fmla="*/ 2147483646 w 737"/>
              <a:gd name="T11" fmla="*/ 2147483646 h 359"/>
              <a:gd name="T12" fmla="*/ 2147483646 w 737"/>
              <a:gd name="T13" fmla="*/ 0 h 359"/>
              <a:gd name="T14" fmla="*/ 2147483646 w 737"/>
              <a:gd name="T15" fmla="*/ 2147483646 h 359"/>
              <a:gd name="T16" fmla="*/ 2147483646 w 737"/>
              <a:gd name="T17" fmla="*/ 2147483646 h 359"/>
              <a:gd name="T18" fmla="*/ 2147483646 w 737"/>
              <a:gd name="T19" fmla="*/ 2147483646 h 359"/>
              <a:gd name="T20" fmla="*/ 2147483646 w 737"/>
              <a:gd name="T21" fmla="*/ 2147483646 h 359"/>
              <a:gd name="T22" fmla="*/ 2147483646 w 737"/>
              <a:gd name="T23" fmla="*/ 2147483646 h 359"/>
              <a:gd name="T24" fmla="*/ 2147483646 w 737"/>
              <a:gd name="T25" fmla="*/ 2147483646 h 359"/>
              <a:gd name="T26" fmla="*/ 2147483646 w 737"/>
              <a:gd name="T27" fmla="*/ 2147483646 h 359"/>
              <a:gd name="T28" fmla="*/ 2147483646 w 737"/>
              <a:gd name="T29" fmla="*/ 2147483646 h 359"/>
              <a:gd name="T30" fmla="*/ 2147483646 w 737"/>
              <a:gd name="T31" fmla="*/ 2147483646 h 359"/>
              <a:gd name="T32" fmla="*/ 2147483646 w 737"/>
              <a:gd name="T33" fmla="*/ 2147483646 h 359"/>
              <a:gd name="T34" fmla="*/ 2147483646 w 737"/>
              <a:gd name="T35" fmla="*/ 2147483646 h 359"/>
              <a:gd name="T36" fmla="*/ 2147483646 w 737"/>
              <a:gd name="T37" fmla="*/ 2147483646 h 359"/>
              <a:gd name="T38" fmla="*/ 2147483646 w 737"/>
              <a:gd name="T39" fmla="*/ 2147483646 h 359"/>
              <a:gd name="T40" fmla="*/ 2147483646 w 737"/>
              <a:gd name="T41" fmla="*/ 2147483646 h 359"/>
              <a:gd name="T42" fmla="*/ 2147483646 w 737"/>
              <a:gd name="T43" fmla="*/ 2147483646 h 359"/>
              <a:gd name="T44" fmla="*/ 2147483646 w 737"/>
              <a:gd name="T45" fmla="*/ 2147483646 h 359"/>
              <a:gd name="T46" fmla="*/ 2147483646 w 737"/>
              <a:gd name="T47" fmla="*/ 2147483646 h 359"/>
              <a:gd name="T48" fmla="*/ 2147483646 w 737"/>
              <a:gd name="T49" fmla="*/ 2147483646 h 359"/>
              <a:gd name="T50" fmla="*/ 2147483646 w 737"/>
              <a:gd name="T51" fmla="*/ 2147483646 h 359"/>
              <a:gd name="T52" fmla="*/ 2147483646 w 737"/>
              <a:gd name="T53" fmla="*/ 2147483646 h 359"/>
              <a:gd name="T54" fmla="*/ 2147483646 w 737"/>
              <a:gd name="T55" fmla="*/ 2147483646 h 359"/>
              <a:gd name="T56" fmla="*/ 2147483646 w 737"/>
              <a:gd name="T57" fmla="*/ 2147483646 h 359"/>
              <a:gd name="T58" fmla="*/ 2147483646 w 737"/>
              <a:gd name="T59" fmla="*/ 2147483646 h 359"/>
              <a:gd name="T60" fmla="*/ 2147483646 w 737"/>
              <a:gd name="T61" fmla="*/ 2147483646 h 359"/>
              <a:gd name="T62" fmla="*/ 2147483646 w 737"/>
              <a:gd name="T63" fmla="*/ 2147483646 h 359"/>
              <a:gd name="T64" fmla="*/ 2147483646 w 737"/>
              <a:gd name="T65" fmla="*/ 2147483646 h 359"/>
              <a:gd name="T66" fmla="*/ 2147483646 w 737"/>
              <a:gd name="T67" fmla="*/ 2147483646 h 359"/>
              <a:gd name="T68" fmla="*/ 2147483646 w 737"/>
              <a:gd name="T69" fmla="*/ 2147483646 h 359"/>
              <a:gd name="T70" fmla="*/ 2147483646 w 737"/>
              <a:gd name="T71" fmla="*/ 2147483646 h 359"/>
              <a:gd name="T72" fmla="*/ 2147483646 w 737"/>
              <a:gd name="T73" fmla="*/ 2147483646 h 359"/>
              <a:gd name="T74" fmla="*/ 2147483646 w 737"/>
              <a:gd name="T75" fmla="*/ 2147483646 h 359"/>
              <a:gd name="T76" fmla="*/ 2147483646 w 737"/>
              <a:gd name="T77" fmla="*/ 2147483646 h 359"/>
              <a:gd name="T78" fmla="*/ 2147483646 w 737"/>
              <a:gd name="T79" fmla="*/ 2147483646 h 359"/>
              <a:gd name="T80" fmla="*/ 2147483646 w 737"/>
              <a:gd name="T81" fmla="*/ 2147483646 h 359"/>
              <a:gd name="T82" fmla="*/ 2147483646 w 737"/>
              <a:gd name="T83" fmla="*/ 2147483646 h 359"/>
              <a:gd name="T84" fmla="*/ 2147483646 w 737"/>
              <a:gd name="T85" fmla="*/ 2147483646 h 359"/>
              <a:gd name="T86" fmla="*/ 2147483646 w 737"/>
              <a:gd name="T87" fmla="*/ 2147483646 h 359"/>
              <a:gd name="T88" fmla="*/ 2147483646 w 737"/>
              <a:gd name="T89" fmla="*/ 2147483646 h 359"/>
              <a:gd name="T90" fmla="*/ 2147483646 w 737"/>
              <a:gd name="T91" fmla="*/ 2147483646 h 359"/>
              <a:gd name="T92" fmla="*/ 2147483646 w 737"/>
              <a:gd name="T93" fmla="*/ 2147483646 h 359"/>
              <a:gd name="T94" fmla="*/ 2147483646 w 737"/>
              <a:gd name="T95" fmla="*/ 2147483646 h 359"/>
              <a:gd name="T96" fmla="*/ 2147483646 w 737"/>
              <a:gd name="T97" fmla="*/ 2147483646 h 359"/>
              <a:gd name="T98" fmla="*/ 2147483646 w 737"/>
              <a:gd name="T99" fmla="*/ 2147483646 h 359"/>
              <a:gd name="T100" fmla="*/ 2147483646 w 737"/>
              <a:gd name="T101" fmla="*/ 2147483646 h 359"/>
              <a:gd name="T102" fmla="*/ 2147483646 w 737"/>
              <a:gd name="T103" fmla="*/ 2147483646 h 359"/>
              <a:gd name="T104" fmla="*/ 2147483646 w 737"/>
              <a:gd name="T105" fmla="*/ 2147483646 h 359"/>
              <a:gd name="T106" fmla="*/ 2147483646 w 737"/>
              <a:gd name="T107" fmla="*/ 2147483646 h 359"/>
              <a:gd name="T108" fmla="*/ 0 w 737"/>
              <a:gd name="T109" fmla="*/ 2147483646 h 35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737"/>
              <a:gd name="T166" fmla="*/ 0 h 359"/>
              <a:gd name="T167" fmla="*/ 737 w 737"/>
              <a:gd name="T168" fmla="*/ 359 h 35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737" h="359">
                <a:moveTo>
                  <a:pt x="0" y="102"/>
                </a:moveTo>
                <a:lnTo>
                  <a:pt x="7" y="96"/>
                </a:lnTo>
                <a:lnTo>
                  <a:pt x="14" y="91"/>
                </a:lnTo>
                <a:lnTo>
                  <a:pt x="22" y="86"/>
                </a:lnTo>
                <a:lnTo>
                  <a:pt x="30" y="79"/>
                </a:lnTo>
                <a:lnTo>
                  <a:pt x="38" y="73"/>
                </a:lnTo>
                <a:lnTo>
                  <a:pt x="46" y="68"/>
                </a:lnTo>
                <a:lnTo>
                  <a:pt x="55" y="63"/>
                </a:lnTo>
                <a:lnTo>
                  <a:pt x="62" y="60"/>
                </a:lnTo>
                <a:lnTo>
                  <a:pt x="74" y="53"/>
                </a:lnTo>
                <a:lnTo>
                  <a:pt x="85" y="46"/>
                </a:lnTo>
                <a:lnTo>
                  <a:pt x="97" y="41"/>
                </a:lnTo>
                <a:lnTo>
                  <a:pt x="109" y="35"/>
                </a:lnTo>
                <a:lnTo>
                  <a:pt x="121" y="30"/>
                </a:lnTo>
                <a:lnTo>
                  <a:pt x="133" y="25"/>
                </a:lnTo>
                <a:lnTo>
                  <a:pt x="145" y="21"/>
                </a:lnTo>
                <a:lnTo>
                  <a:pt x="158" y="17"/>
                </a:lnTo>
                <a:lnTo>
                  <a:pt x="182" y="11"/>
                </a:lnTo>
                <a:lnTo>
                  <a:pt x="208" y="6"/>
                </a:lnTo>
                <a:lnTo>
                  <a:pt x="232" y="2"/>
                </a:lnTo>
                <a:lnTo>
                  <a:pt x="257" y="0"/>
                </a:lnTo>
                <a:lnTo>
                  <a:pt x="306" y="1"/>
                </a:lnTo>
                <a:lnTo>
                  <a:pt x="355" y="7"/>
                </a:lnTo>
                <a:lnTo>
                  <a:pt x="379" y="12"/>
                </a:lnTo>
                <a:lnTo>
                  <a:pt x="402" y="19"/>
                </a:lnTo>
                <a:lnTo>
                  <a:pt x="426" y="27"/>
                </a:lnTo>
                <a:lnTo>
                  <a:pt x="437" y="32"/>
                </a:lnTo>
                <a:lnTo>
                  <a:pt x="450" y="37"/>
                </a:lnTo>
                <a:lnTo>
                  <a:pt x="461" y="42"/>
                </a:lnTo>
                <a:lnTo>
                  <a:pt x="472" y="47"/>
                </a:lnTo>
                <a:lnTo>
                  <a:pt x="483" y="53"/>
                </a:lnTo>
                <a:lnTo>
                  <a:pt x="494" y="60"/>
                </a:lnTo>
                <a:lnTo>
                  <a:pt x="505" y="66"/>
                </a:lnTo>
                <a:lnTo>
                  <a:pt x="516" y="73"/>
                </a:lnTo>
                <a:lnTo>
                  <a:pt x="527" y="81"/>
                </a:lnTo>
                <a:lnTo>
                  <a:pt x="537" y="88"/>
                </a:lnTo>
                <a:lnTo>
                  <a:pt x="542" y="92"/>
                </a:lnTo>
                <a:lnTo>
                  <a:pt x="547" y="96"/>
                </a:lnTo>
                <a:lnTo>
                  <a:pt x="553" y="99"/>
                </a:lnTo>
                <a:lnTo>
                  <a:pt x="558" y="104"/>
                </a:lnTo>
                <a:lnTo>
                  <a:pt x="563" y="108"/>
                </a:lnTo>
                <a:lnTo>
                  <a:pt x="568" y="113"/>
                </a:lnTo>
                <a:lnTo>
                  <a:pt x="573" y="117"/>
                </a:lnTo>
                <a:lnTo>
                  <a:pt x="579" y="122"/>
                </a:lnTo>
                <a:lnTo>
                  <a:pt x="583" y="126"/>
                </a:lnTo>
                <a:lnTo>
                  <a:pt x="588" y="130"/>
                </a:lnTo>
                <a:lnTo>
                  <a:pt x="593" y="135"/>
                </a:lnTo>
                <a:lnTo>
                  <a:pt x="598" y="140"/>
                </a:lnTo>
                <a:lnTo>
                  <a:pt x="603" y="144"/>
                </a:lnTo>
                <a:lnTo>
                  <a:pt x="607" y="149"/>
                </a:lnTo>
                <a:lnTo>
                  <a:pt x="612" y="154"/>
                </a:lnTo>
                <a:lnTo>
                  <a:pt x="617" y="159"/>
                </a:lnTo>
                <a:lnTo>
                  <a:pt x="621" y="165"/>
                </a:lnTo>
                <a:lnTo>
                  <a:pt x="626" y="170"/>
                </a:lnTo>
                <a:lnTo>
                  <a:pt x="630" y="175"/>
                </a:lnTo>
                <a:lnTo>
                  <a:pt x="634" y="180"/>
                </a:lnTo>
                <a:lnTo>
                  <a:pt x="639" y="186"/>
                </a:lnTo>
                <a:lnTo>
                  <a:pt x="643" y="191"/>
                </a:lnTo>
                <a:lnTo>
                  <a:pt x="647" y="198"/>
                </a:lnTo>
                <a:lnTo>
                  <a:pt x="652" y="203"/>
                </a:lnTo>
                <a:lnTo>
                  <a:pt x="656" y="209"/>
                </a:lnTo>
                <a:lnTo>
                  <a:pt x="660" y="214"/>
                </a:lnTo>
                <a:lnTo>
                  <a:pt x="664" y="220"/>
                </a:lnTo>
                <a:lnTo>
                  <a:pt x="668" y="226"/>
                </a:lnTo>
                <a:lnTo>
                  <a:pt x="672" y="232"/>
                </a:lnTo>
                <a:lnTo>
                  <a:pt x="676" y="237"/>
                </a:lnTo>
                <a:lnTo>
                  <a:pt x="680" y="244"/>
                </a:lnTo>
                <a:lnTo>
                  <a:pt x="683" y="250"/>
                </a:lnTo>
                <a:lnTo>
                  <a:pt x="687" y="256"/>
                </a:lnTo>
                <a:lnTo>
                  <a:pt x="691" y="264"/>
                </a:lnTo>
                <a:lnTo>
                  <a:pt x="695" y="270"/>
                </a:lnTo>
                <a:lnTo>
                  <a:pt x="698" y="276"/>
                </a:lnTo>
                <a:lnTo>
                  <a:pt x="702" y="282"/>
                </a:lnTo>
                <a:lnTo>
                  <a:pt x="705" y="290"/>
                </a:lnTo>
                <a:lnTo>
                  <a:pt x="709" y="296"/>
                </a:lnTo>
                <a:lnTo>
                  <a:pt x="713" y="302"/>
                </a:lnTo>
                <a:lnTo>
                  <a:pt x="716" y="310"/>
                </a:lnTo>
                <a:lnTo>
                  <a:pt x="719" y="316"/>
                </a:lnTo>
                <a:lnTo>
                  <a:pt x="722" y="323"/>
                </a:lnTo>
                <a:lnTo>
                  <a:pt x="725" y="331"/>
                </a:lnTo>
                <a:lnTo>
                  <a:pt x="728" y="337"/>
                </a:lnTo>
                <a:lnTo>
                  <a:pt x="731" y="344"/>
                </a:lnTo>
                <a:lnTo>
                  <a:pt x="734" y="352"/>
                </a:lnTo>
                <a:lnTo>
                  <a:pt x="737" y="359"/>
                </a:lnTo>
                <a:lnTo>
                  <a:pt x="687" y="359"/>
                </a:lnTo>
                <a:lnTo>
                  <a:pt x="684" y="353"/>
                </a:lnTo>
                <a:lnTo>
                  <a:pt x="681" y="346"/>
                </a:lnTo>
                <a:lnTo>
                  <a:pt x="678" y="339"/>
                </a:lnTo>
                <a:lnTo>
                  <a:pt x="675" y="333"/>
                </a:lnTo>
                <a:lnTo>
                  <a:pt x="672" y="327"/>
                </a:lnTo>
                <a:lnTo>
                  <a:pt x="669" y="321"/>
                </a:lnTo>
                <a:lnTo>
                  <a:pt x="666" y="315"/>
                </a:lnTo>
                <a:lnTo>
                  <a:pt x="662" y="308"/>
                </a:lnTo>
                <a:lnTo>
                  <a:pt x="659" y="302"/>
                </a:lnTo>
                <a:lnTo>
                  <a:pt x="656" y="296"/>
                </a:lnTo>
                <a:lnTo>
                  <a:pt x="652" y="291"/>
                </a:lnTo>
                <a:lnTo>
                  <a:pt x="649" y="285"/>
                </a:lnTo>
                <a:lnTo>
                  <a:pt x="645" y="278"/>
                </a:lnTo>
                <a:lnTo>
                  <a:pt x="642" y="274"/>
                </a:lnTo>
                <a:lnTo>
                  <a:pt x="638" y="267"/>
                </a:lnTo>
                <a:lnTo>
                  <a:pt x="634" y="262"/>
                </a:lnTo>
                <a:lnTo>
                  <a:pt x="630" y="256"/>
                </a:lnTo>
                <a:lnTo>
                  <a:pt x="627" y="251"/>
                </a:lnTo>
                <a:lnTo>
                  <a:pt x="623" y="246"/>
                </a:lnTo>
                <a:lnTo>
                  <a:pt x="619" y="240"/>
                </a:lnTo>
                <a:lnTo>
                  <a:pt x="615" y="235"/>
                </a:lnTo>
                <a:lnTo>
                  <a:pt x="611" y="230"/>
                </a:lnTo>
                <a:lnTo>
                  <a:pt x="607" y="225"/>
                </a:lnTo>
                <a:lnTo>
                  <a:pt x="603" y="220"/>
                </a:lnTo>
                <a:lnTo>
                  <a:pt x="599" y="215"/>
                </a:lnTo>
                <a:lnTo>
                  <a:pt x="594" y="210"/>
                </a:lnTo>
                <a:lnTo>
                  <a:pt x="590" y="205"/>
                </a:lnTo>
                <a:lnTo>
                  <a:pt x="586" y="200"/>
                </a:lnTo>
                <a:lnTo>
                  <a:pt x="582" y="196"/>
                </a:lnTo>
                <a:lnTo>
                  <a:pt x="577" y="191"/>
                </a:lnTo>
                <a:lnTo>
                  <a:pt x="572" y="186"/>
                </a:lnTo>
                <a:lnTo>
                  <a:pt x="568" y="183"/>
                </a:lnTo>
                <a:lnTo>
                  <a:pt x="563" y="178"/>
                </a:lnTo>
                <a:lnTo>
                  <a:pt x="559" y="174"/>
                </a:lnTo>
                <a:lnTo>
                  <a:pt x="554" y="169"/>
                </a:lnTo>
                <a:lnTo>
                  <a:pt x="549" y="165"/>
                </a:lnTo>
                <a:lnTo>
                  <a:pt x="545" y="162"/>
                </a:lnTo>
                <a:lnTo>
                  <a:pt x="540" y="157"/>
                </a:lnTo>
                <a:lnTo>
                  <a:pt x="536" y="153"/>
                </a:lnTo>
                <a:lnTo>
                  <a:pt x="531" y="149"/>
                </a:lnTo>
                <a:lnTo>
                  <a:pt x="526" y="145"/>
                </a:lnTo>
                <a:lnTo>
                  <a:pt x="521" y="142"/>
                </a:lnTo>
                <a:lnTo>
                  <a:pt x="512" y="134"/>
                </a:lnTo>
                <a:lnTo>
                  <a:pt x="502" y="128"/>
                </a:lnTo>
                <a:lnTo>
                  <a:pt x="492" y="121"/>
                </a:lnTo>
                <a:lnTo>
                  <a:pt x="482" y="114"/>
                </a:lnTo>
                <a:lnTo>
                  <a:pt x="472" y="108"/>
                </a:lnTo>
                <a:lnTo>
                  <a:pt x="461" y="103"/>
                </a:lnTo>
                <a:lnTo>
                  <a:pt x="451" y="97"/>
                </a:lnTo>
                <a:lnTo>
                  <a:pt x="440" y="92"/>
                </a:lnTo>
                <a:lnTo>
                  <a:pt x="429" y="88"/>
                </a:lnTo>
                <a:lnTo>
                  <a:pt x="419" y="83"/>
                </a:lnTo>
                <a:lnTo>
                  <a:pt x="408" y="79"/>
                </a:lnTo>
                <a:lnTo>
                  <a:pt x="397" y="76"/>
                </a:lnTo>
                <a:lnTo>
                  <a:pt x="386" y="72"/>
                </a:lnTo>
                <a:lnTo>
                  <a:pt x="364" y="66"/>
                </a:lnTo>
                <a:lnTo>
                  <a:pt x="342" y="61"/>
                </a:lnTo>
                <a:lnTo>
                  <a:pt x="320" y="57"/>
                </a:lnTo>
                <a:lnTo>
                  <a:pt x="274" y="55"/>
                </a:lnTo>
                <a:lnTo>
                  <a:pt x="229" y="57"/>
                </a:lnTo>
                <a:lnTo>
                  <a:pt x="184" y="66"/>
                </a:lnTo>
                <a:lnTo>
                  <a:pt x="160" y="72"/>
                </a:lnTo>
                <a:lnTo>
                  <a:pt x="138" y="79"/>
                </a:lnTo>
                <a:lnTo>
                  <a:pt x="127" y="84"/>
                </a:lnTo>
                <a:lnTo>
                  <a:pt x="116" y="88"/>
                </a:lnTo>
                <a:lnTo>
                  <a:pt x="105" y="94"/>
                </a:lnTo>
                <a:lnTo>
                  <a:pt x="94" y="99"/>
                </a:lnTo>
                <a:lnTo>
                  <a:pt x="83" y="106"/>
                </a:lnTo>
                <a:lnTo>
                  <a:pt x="72" y="112"/>
                </a:lnTo>
                <a:lnTo>
                  <a:pt x="61" y="118"/>
                </a:lnTo>
                <a:lnTo>
                  <a:pt x="50" y="124"/>
                </a:lnTo>
                <a:lnTo>
                  <a:pt x="44" y="129"/>
                </a:lnTo>
                <a:lnTo>
                  <a:pt x="38" y="133"/>
                </a:lnTo>
                <a:lnTo>
                  <a:pt x="31" y="138"/>
                </a:lnTo>
                <a:lnTo>
                  <a:pt x="25" y="143"/>
                </a:lnTo>
                <a:lnTo>
                  <a:pt x="18" y="149"/>
                </a:lnTo>
                <a:lnTo>
                  <a:pt x="12" y="154"/>
                </a:lnTo>
                <a:lnTo>
                  <a:pt x="6" y="159"/>
                </a:lnTo>
                <a:lnTo>
                  <a:pt x="0" y="163"/>
                </a:lnTo>
                <a:lnTo>
                  <a:pt x="0" y="1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14" name="Freeform 317">
            <a:extLst>
              <a:ext uri="{FF2B5EF4-FFF2-40B4-BE49-F238E27FC236}">
                <a16:creationId xmlns:a16="http://schemas.microsoft.com/office/drawing/2014/main" id="{296CDFEB-E0D1-6A4E-90B5-01F845CB3C23}"/>
              </a:ext>
            </a:extLst>
          </p:cNvPr>
          <p:cNvSpPr>
            <a:spLocks/>
          </p:cNvSpPr>
          <p:nvPr/>
        </p:nvSpPr>
        <p:spPr bwMode="auto">
          <a:xfrm flipH="1">
            <a:off x="6953250" y="1555750"/>
            <a:ext cx="19050" cy="90488"/>
          </a:xfrm>
          <a:custGeom>
            <a:avLst/>
            <a:gdLst>
              <a:gd name="T0" fmla="*/ 0 w 48"/>
              <a:gd name="T1" fmla="*/ 0 h 283"/>
              <a:gd name="T2" fmla="*/ 0 w 48"/>
              <a:gd name="T3" fmla="*/ 2147483646 h 283"/>
              <a:gd name="T4" fmla="*/ 2147483646 w 48"/>
              <a:gd name="T5" fmla="*/ 2147483646 h 283"/>
              <a:gd name="T6" fmla="*/ 2147483646 w 48"/>
              <a:gd name="T7" fmla="*/ 2147483646 h 283"/>
              <a:gd name="T8" fmla="*/ 0 w 48"/>
              <a:gd name="T9" fmla="*/ 0 h 283"/>
              <a:gd name="T10" fmla="*/ 0 w 48"/>
              <a:gd name="T11" fmla="*/ 0 h 283"/>
              <a:gd name="T12" fmla="*/ 0 60000 65536"/>
              <a:gd name="T13" fmla="*/ 0 60000 65536"/>
              <a:gd name="T14" fmla="*/ 0 60000 65536"/>
              <a:gd name="T15" fmla="*/ 0 60000 65536"/>
              <a:gd name="T16" fmla="*/ 0 60000 65536"/>
              <a:gd name="T17" fmla="*/ 0 60000 65536"/>
              <a:gd name="T18" fmla="*/ 0 w 48"/>
              <a:gd name="T19" fmla="*/ 0 h 283"/>
              <a:gd name="T20" fmla="*/ 48 w 48"/>
              <a:gd name="T21" fmla="*/ 283 h 283"/>
            </a:gdLst>
            <a:ahLst/>
            <a:cxnLst>
              <a:cxn ang="T12">
                <a:pos x="T0" y="T1"/>
              </a:cxn>
              <a:cxn ang="T13">
                <a:pos x="T2" y="T3"/>
              </a:cxn>
              <a:cxn ang="T14">
                <a:pos x="T4" y="T5"/>
              </a:cxn>
              <a:cxn ang="T15">
                <a:pos x="T6" y="T7"/>
              </a:cxn>
              <a:cxn ang="T16">
                <a:pos x="T8" y="T9"/>
              </a:cxn>
              <a:cxn ang="T17">
                <a:pos x="T10" y="T11"/>
              </a:cxn>
            </a:cxnLst>
            <a:rect l="T18" t="T19" r="T20" b="T21"/>
            <a:pathLst>
              <a:path w="48" h="283">
                <a:moveTo>
                  <a:pt x="0" y="0"/>
                </a:moveTo>
                <a:lnTo>
                  <a:pt x="0" y="216"/>
                </a:lnTo>
                <a:lnTo>
                  <a:pt x="48" y="283"/>
                </a:lnTo>
                <a:lnTo>
                  <a:pt x="48" y="8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15" name="Freeform 318">
            <a:extLst>
              <a:ext uri="{FF2B5EF4-FFF2-40B4-BE49-F238E27FC236}">
                <a16:creationId xmlns:a16="http://schemas.microsoft.com/office/drawing/2014/main" id="{19C51DB4-C752-7146-BA78-5E71EB802F86}"/>
              </a:ext>
            </a:extLst>
          </p:cNvPr>
          <p:cNvSpPr>
            <a:spLocks/>
          </p:cNvSpPr>
          <p:nvPr/>
        </p:nvSpPr>
        <p:spPr bwMode="auto">
          <a:xfrm flipH="1">
            <a:off x="6223001" y="1566864"/>
            <a:ext cx="265113" cy="47625"/>
          </a:xfrm>
          <a:custGeom>
            <a:avLst/>
            <a:gdLst>
              <a:gd name="T0" fmla="*/ 2147483646 w 666"/>
              <a:gd name="T1" fmla="*/ 2147483646 h 150"/>
              <a:gd name="T2" fmla="*/ 2147483646 w 666"/>
              <a:gd name="T3" fmla="*/ 2147483646 h 150"/>
              <a:gd name="T4" fmla="*/ 2147483646 w 666"/>
              <a:gd name="T5" fmla="*/ 2147483646 h 150"/>
              <a:gd name="T6" fmla="*/ 2147483646 w 666"/>
              <a:gd name="T7" fmla="*/ 2147483646 h 150"/>
              <a:gd name="T8" fmla="*/ 2147483646 w 666"/>
              <a:gd name="T9" fmla="*/ 2147483646 h 150"/>
              <a:gd name="T10" fmla="*/ 2147483646 w 666"/>
              <a:gd name="T11" fmla="*/ 2147483646 h 150"/>
              <a:gd name="T12" fmla="*/ 2147483646 w 666"/>
              <a:gd name="T13" fmla="*/ 2147483646 h 150"/>
              <a:gd name="T14" fmla="*/ 0 w 666"/>
              <a:gd name="T15" fmla="*/ 2147483646 h 150"/>
              <a:gd name="T16" fmla="*/ 2147483646 w 666"/>
              <a:gd name="T17" fmla="*/ 2147483646 h 150"/>
              <a:gd name="T18" fmla="*/ 2147483646 w 666"/>
              <a:gd name="T19" fmla="*/ 2147483646 h 150"/>
              <a:gd name="T20" fmla="*/ 2147483646 w 666"/>
              <a:gd name="T21" fmla="*/ 0 h 150"/>
              <a:gd name="T22" fmla="*/ 2147483646 w 666"/>
              <a:gd name="T23" fmla="*/ 2147483646 h 150"/>
              <a:gd name="T24" fmla="*/ 2147483646 w 666"/>
              <a:gd name="T25" fmla="*/ 2147483646 h 150"/>
              <a:gd name="T26" fmla="*/ 2147483646 w 666"/>
              <a:gd name="T27" fmla="*/ 2147483646 h 15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66"/>
              <a:gd name="T43" fmla="*/ 0 h 150"/>
              <a:gd name="T44" fmla="*/ 666 w 666"/>
              <a:gd name="T45" fmla="*/ 150 h 15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66" h="150">
                <a:moveTo>
                  <a:pt x="666" y="107"/>
                </a:moveTo>
                <a:lnTo>
                  <a:pt x="554" y="99"/>
                </a:lnTo>
                <a:lnTo>
                  <a:pt x="485" y="150"/>
                </a:lnTo>
                <a:lnTo>
                  <a:pt x="433" y="117"/>
                </a:lnTo>
                <a:lnTo>
                  <a:pt x="343" y="85"/>
                </a:lnTo>
                <a:lnTo>
                  <a:pt x="256" y="99"/>
                </a:lnTo>
                <a:lnTo>
                  <a:pt x="132" y="145"/>
                </a:lnTo>
                <a:lnTo>
                  <a:pt x="0" y="19"/>
                </a:lnTo>
                <a:lnTo>
                  <a:pt x="135" y="107"/>
                </a:lnTo>
                <a:lnTo>
                  <a:pt x="248" y="29"/>
                </a:lnTo>
                <a:lnTo>
                  <a:pt x="384" y="0"/>
                </a:lnTo>
                <a:lnTo>
                  <a:pt x="557" y="48"/>
                </a:lnTo>
                <a:lnTo>
                  <a:pt x="666" y="107"/>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16" name="Freeform 319">
            <a:extLst>
              <a:ext uri="{FF2B5EF4-FFF2-40B4-BE49-F238E27FC236}">
                <a16:creationId xmlns:a16="http://schemas.microsoft.com/office/drawing/2014/main" id="{8392261B-2A2E-EC46-88DA-12F17ADAC740}"/>
              </a:ext>
            </a:extLst>
          </p:cNvPr>
          <p:cNvSpPr>
            <a:spLocks/>
          </p:cNvSpPr>
          <p:nvPr/>
        </p:nvSpPr>
        <p:spPr bwMode="auto">
          <a:xfrm flipH="1">
            <a:off x="6559550" y="1597026"/>
            <a:ext cx="147638" cy="47625"/>
          </a:xfrm>
          <a:custGeom>
            <a:avLst/>
            <a:gdLst>
              <a:gd name="T0" fmla="*/ 2147483646 w 373"/>
              <a:gd name="T1" fmla="*/ 0 h 153"/>
              <a:gd name="T2" fmla="*/ 2147483646 w 373"/>
              <a:gd name="T3" fmla="*/ 2147483646 h 153"/>
              <a:gd name="T4" fmla="*/ 2147483646 w 373"/>
              <a:gd name="T5" fmla="*/ 2147483646 h 153"/>
              <a:gd name="T6" fmla="*/ 2147483646 w 373"/>
              <a:gd name="T7" fmla="*/ 2147483646 h 153"/>
              <a:gd name="T8" fmla="*/ 2147483646 w 373"/>
              <a:gd name="T9" fmla="*/ 2147483646 h 153"/>
              <a:gd name="T10" fmla="*/ 0 w 373"/>
              <a:gd name="T11" fmla="*/ 2147483646 h 153"/>
              <a:gd name="T12" fmla="*/ 2147483646 w 373"/>
              <a:gd name="T13" fmla="*/ 2147483646 h 153"/>
              <a:gd name="T14" fmla="*/ 2147483646 w 373"/>
              <a:gd name="T15" fmla="*/ 2147483646 h 153"/>
              <a:gd name="T16" fmla="*/ 2147483646 w 373"/>
              <a:gd name="T17" fmla="*/ 0 h 153"/>
              <a:gd name="T18" fmla="*/ 2147483646 w 373"/>
              <a:gd name="T19" fmla="*/ 0 h 1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73"/>
              <a:gd name="T31" fmla="*/ 0 h 153"/>
              <a:gd name="T32" fmla="*/ 373 w 373"/>
              <a:gd name="T33" fmla="*/ 153 h 15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73" h="153">
                <a:moveTo>
                  <a:pt x="373" y="0"/>
                </a:moveTo>
                <a:lnTo>
                  <a:pt x="308" y="83"/>
                </a:lnTo>
                <a:lnTo>
                  <a:pt x="226" y="144"/>
                </a:lnTo>
                <a:lnTo>
                  <a:pt x="139" y="153"/>
                </a:lnTo>
                <a:lnTo>
                  <a:pt x="76" y="115"/>
                </a:lnTo>
                <a:lnTo>
                  <a:pt x="0" y="46"/>
                </a:lnTo>
                <a:lnTo>
                  <a:pt x="147" y="112"/>
                </a:lnTo>
                <a:lnTo>
                  <a:pt x="271" y="69"/>
                </a:lnTo>
                <a:lnTo>
                  <a:pt x="373"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17" name="Freeform 320">
            <a:extLst>
              <a:ext uri="{FF2B5EF4-FFF2-40B4-BE49-F238E27FC236}">
                <a16:creationId xmlns:a16="http://schemas.microsoft.com/office/drawing/2014/main" id="{B4645CA8-25E7-C346-8989-00E6875FA061}"/>
              </a:ext>
            </a:extLst>
          </p:cNvPr>
          <p:cNvSpPr>
            <a:spLocks/>
          </p:cNvSpPr>
          <p:nvPr/>
        </p:nvSpPr>
        <p:spPr bwMode="auto">
          <a:xfrm flipH="1">
            <a:off x="6775451" y="1641476"/>
            <a:ext cx="150813" cy="34925"/>
          </a:xfrm>
          <a:custGeom>
            <a:avLst/>
            <a:gdLst>
              <a:gd name="T0" fmla="*/ 2147483646 w 380"/>
              <a:gd name="T1" fmla="*/ 0 h 107"/>
              <a:gd name="T2" fmla="*/ 2147483646 w 380"/>
              <a:gd name="T3" fmla="*/ 2147483646 h 107"/>
              <a:gd name="T4" fmla="*/ 2147483646 w 380"/>
              <a:gd name="T5" fmla="*/ 2147483646 h 107"/>
              <a:gd name="T6" fmla="*/ 2147483646 w 380"/>
              <a:gd name="T7" fmla="*/ 2147483646 h 107"/>
              <a:gd name="T8" fmla="*/ 2147483646 w 380"/>
              <a:gd name="T9" fmla="*/ 2147483646 h 107"/>
              <a:gd name="T10" fmla="*/ 0 w 380"/>
              <a:gd name="T11" fmla="*/ 2147483646 h 107"/>
              <a:gd name="T12" fmla="*/ 2147483646 w 380"/>
              <a:gd name="T13" fmla="*/ 2147483646 h 107"/>
              <a:gd name="T14" fmla="*/ 2147483646 w 380"/>
              <a:gd name="T15" fmla="*/ 2147483646 h 107"/>
              <a:gd name="T16" fmla="*/ 2147483646 w 380"/>
              <a:gd name="T17" fmla="*/ 0 h 107"/>
              <a:gd name="T18" fmla="*/ 2147483646 w 380"/>
              <a:gd name="T19" fmla="*/ 0 h 1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80"/>
              <a:gd name="T31" fmla="*/ 0 h 107"/>
              <a:gd name="T32" fmla="*/ 380 w 380"/>
              <a:gd name="T33" fmla="*/ 107 h 1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80" h="107">
                <a:moveTo>
                  <a:pt x="380" y="0"/>
                </a:moveTo>
                <a:lnTo>
                  <a:pt x="296" y="78"/>
                </a:lnTo>
                <a:lnTo>
                  <a:pt x="229" y="97"/>
                </a:lnTo>
                <a:lnTo>
                  <a:pt x="169" y="107"/>
                </a:lnTo>
                <a:lnTo>
                  <a:pt x="86" y="75"/>
                </a:lnTo>
                <a:lnTo>
                  <a:pt x="0" y="5"/>
                </a:lnTo>
                <a:lnTo>
                  <a:pt x="142" y="65"/>
                </a:lnTo>
                <a:lnTo>
                  <a:pt x="263" y="51"/>
                </a:lnTo>
                <a:lnTo>
                  <a:pt x="380"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18" name="Freeform 321">
            <a:extLst>
              <a:ext uri="{FF2B5EF4-FFF2-40B4-BE49-F238E27FC236}">
                <a16:creationId xmlns:a16="http://schemas.microsoft.com/office/drawing/2014/main" id="{2A0BA4CB-7623-5748-AC3C-1F0ECCE5313B}"/>
              </a:ext>
            </a:extLst>
          </p:cNvPr>
          <p:cNvSpPr>
            <a:spLocks/>
          </p:cNvSpPr>
          <p:nvPr/>
        </p:nvSpPr>
        <p:spPr bwMode="auto">
          <a:xfrm flipH="1">
            <a:off x="6107113" y="2078038"/>
            <a:ext cx="417512" cy="30162"/>
          </a:xfrm>
          <a:custGeom>
            <a:avLst/>
            <a:gdLst>
              <a:gd name="T0" fmla="*/ 0 w 1051"/>
              <a:gd name="T1" fmla="*/ 2147483646 h 97"/>
              <a:gd name="T2" fmla="*/ 0 w 1051"/>
              <a:gd name="T3" fmla="*/ 2147483646 h 97"/>
              <a:gd name="T4" fmla="*/ 2147483646 w 1051"/>
              <a:gd name="T5" fmla="*/ 2147483646 h 97"/>
              <a:gd name="T6" fmla="*/ 2147483646 w 1051"/>
              <a:gd name="T7" fmla="*/ 2147483646 h 97"/>
              <a:gd name="T8" fmla="*/ 2147483646 w 1051"/>
              <a:gd name="T9" fmla="*/ 2147483646 h 97"/>
              <a:gd name="T10" fmla="*/ 2147483646 w 1051"/>
              <a:gd name="T11" fmla="*/ 0 h 97"/>
              <a:gd name="T12" fmla="*/ 0 w 1051"/>
              <a:gd name="T13" fmla="*/ 2147483646 h 97"/>
              <a:gd name="T14" fmla="*/ 0 w 1051"/>
              <a:gd name="T15" fmla="*/ 2147483646 h 97"/>
              <a:gd name="T16" fmla="*/ 0 60000 65536"/>
              <a:gd name="T17" fmla="*/ 0 60000 65536"/>
              <a:gd name="T18" fmla="*/ 0 60000 65536"/>
              <a:gd name="T19" fmla="*/ 0 60000 65536"/>
              <a:gd name="T20" fmla="*/ 0 60000 65536"/>
              <a:gd name="T21" fmla="*/ 0 60000 65536"/>
              <a:gd name="T22" fmla="*/ 0 60000 65536"/>
              <a:gd name="T23" fmla="*/ 0 60000 65536"/>
              <a:gd name="T24" fmla="*/ 0 w 1051"/>
              <a:gd name="T25" fmla="*/ 0 h 97"/>
              <a:gd name="T26" fmla="*/ 1051 w 1051"/>
              <a:gd name="T27" fmla="*/ 97 h 9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51" h="97">
                <a:moveTo>
                  <a:pt x="0" y="13"/>
                </a:moveTo>
                <a:lnTo>
                  <a:pt x="0" y="97"/>
                </a:lnTo>
                <a:lnTo>
                  <a:pt x="1051" y="97"/>
                </a:lnTo>
                <a:lnTo>
                  <a:pt x="1051" y="36"/>
                </a:lnTo>
                <a:lnTo>
                  <a:pt x="48" y="36"/>
                </a:lnTo>
                <a:lnTo>
                  <a:pt x="48" y="0"/>
                </a:lnTo>
                <a:lnTo>
                  <a:pt x="0" y="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19" name="Freeform 322">
            <a:extLst>
              <a:ext uri="{FF2B5EF4-FFF2-40B4-BE49-F238E27FC236}">
                <a16:creationId xmlns:a16="http://schemas.microsoft.com/office/drawing/2014/main" id="{739B24DA-8E4A-EB49-915E-86E2311F52BA}"/>
              </a:ext>
            </a:extLst>
          </p:cNvPr>
          <p:cNvSpPr>
            <a:spLocks noChangeAspect="1"/>
          </p:cNvSpPr>
          <p:nvPr/>
        </p:nvSpPr>
        <p:spPr bwMode="auto">
          <a:xfrm rot="-10068347" flipH="1" flipV="1">
            <a:off x="6591300" y="2103438"/>
            <a:ext cx="304800" cy="203200"/>
          </a:xfrm>
          <a:custGeom>
            <a:avLst/>
            <a:gdLst>
              <a:gd name="T0" fmla="*/ 2147483646 w 955"/>
              <a:gd name="T1" fmla="*/ 2147483646 h 634"/>
              <a:gd name="T2" fmla="*/ 2147483646 w 955"/>
              <a:gd name="T3" fmla="*/ 2147483646 h 634"/>
              <a:gd name="T4" fmla="*/ 2147483646 w 955"/>
              <a:gd name="T5" fmla="*/ 2147483646 h 634"/>
              <a:gd name="T6" fmla="*/ 2147483646 w 955"/>
              <a:gd name="T7" fmla="*/ 2147483646 h 634"/>
              <a:gd name="T8" fmla="*/ 2147483646 w 955"/>
              <a:gd name="T9" fmla="*/ 2147483646 h 634"/>
              <a:gd name="T10" fmla="*/ 0 w 955"/>
              <a:gd name="T11" fmla="*/ 2147483646 h 634"/>
              <a:gd name="T12" fmla="*/ 0 w 955"/>
              <a:gd name="T13" fmla="*/ 2147483646 h 634"/>
              <a:gd name="T14" fmla="*/ 2147483646 w 955"/>
              <a:gd name="T15" fmla="*/ 2147483646 h 634"/>
              <a:gd name="T16" fmla="*/ 2147483646 w 955"/>
              <a:gd name="T17" fmla="*/ 2147483646 h 634"/>
              <a:gd name="T18" fmla="*/ 2147483646 w 955"/>
              <a:gd name="T19" fmla="*/ 2147483646 h 634"/>
              <a:gd name="T20" fmla="*/ 2147483646 w 955"/>
              <a:gd name="T21" fmla="*/ 2147483646 h 634"/>
              <a:gd name="T22" fmla="*/ 2147483646 w 955"/>
              <a:gd name="T23" fmla="*/ 2147483646 h 634"/>
              <a:gd name="T24" fmla="*/ 2147483646 w 955"/>
              <a:gd name="T25" fmla="*/ 2147483646 h 634"/>
              <a:gd name="T26" fmla="*/ 2147483646 w 955"/>
              <a:gd name="T27" fmla="*/ 2147483646 h 634"/>
              <a:gd name="T28" fmla="*/ 2147483646 w 955"/>
              <a:gd name="T29" fmla="*/ 2147483646 h 634"/>
              <a:gd name="T30" fmla="*/ 2147483646 w 955"/>
              <a:gd name="T31" fmla="*/ 2147483646 h 634"/>
              <a:gd name="T32" fmla="*/ 2147483646 w 955"/>
              <a:gd name="T33" fmla="*/ 2147483646 h 634"/>
              <a:gd name="T34" fmla="*/ 2147483646 w 955"/>
              <a:gd name="T35" fmla="*/ 2147483646 h 634"/>
              <a:gd name="T36" fmla="*/ 2147483646 w 955"/>
              <a:gd name="T37" fmla="*/ 2147483646 h 634"/>
              <a:gd name="T38" fmla="*/ 2147483646 w 955"/>
              <a:gd name="T39" fmla="*/ 2147483646 h 634"/>
              <a:gd name="T40" fmla="*/ 2147483646 w 955"/>
              <a:gd name="T41" fmla="*/ 2147483646 h 634"/>
              <a:gd name="T42" fmla="*/ 2147483646 w 955"/>
              <a:gd name="T43" fmla="*/ 2147483646 h 634"/>
              <a:gd name="T44" fmla="*/ 2147483646 w 955"/>
              <a:gd name="T45" fmla="*/ 2147483646 h 634"/>
              <a:gd name="T46" fmla="*/ 2147483646 w 955"/>
              <a:gd name="T47" fmla="*/ 2147483646 h 634"/>
              <a:gd name="T48" fmla="*/ 2147483646 w 955"/>
              <a:gd name="T49" fmla="*/ 2147483646 h 634"/>
              <a:gd name="T50" fmla="*/ 2147483646 w 955"/>
              <a:gd name="T51" fmla="*/ 0 h 634"/>
              <a:gd name="T52" fmla="*/ 2147483646 w 955"/>
              <a:gd name="T53" fmla="*/ 2147483646 h 634"/>
              <a:gd name="T54" fmla="*/ 2147483646 w 955"/>
              <a:gd name="T55" fmla="*/ 2147483646 h 634"/>
              <a:gd name="T56" fmla="*/ 2147483646 w 955"/>
              <a:gd name="T57" fmla="*/ 2147483646 h 634"/>
              <a:gd name="T58" fmla="*/ 2147483646 w 955"/>
              <a:gd name="T59" fmla="*/ 2147483646 h 634"/>
              <a:gd name="T60" fmla="*/ 2147483646 w 955"/>
              <a:gd name="T61" fmla="*/ 2147483646 h 634"/>
              <a:gd name="T62" fmla="*/ 2147483646 w 955"/>
              <a:gd name="T63" fmla="*/ 2147483646 h 634"/>
              <a:gd name="T64" fmla="*/ 2147483646 w 955"/>
              <a:gd name="T65" fmla="*/ 2147483646 h 63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55"/>
              <a:gd name="T100" fmla="*/ 0 h 634"/>
              <a:gd name="T101" fmla="*/ 955 w 955"/>
              <a:gd name="T102" fmla="*/ 634 h 63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55" h="634">
                <a:moveTo>
                  <a:pt x="26" y="54"/>
                </a:moveTo>
                <a:lnTo>
                  <a:pt x="18" y="67"/>
                </a:lnTo>
                <a:lnTo>
                  <a:pt x="12" y="79"/>
                </a:lnTo>
                <a:lnTo>
                  <a:pt x="6" y="92"/>
                </a:lnTo>
                <a:lnTo>
                  <a:pt x="3" y="104"/>
                </a:lnTo>
                <a:lnTo>
                  <a:pt x="0" y="116"/>
                </a:lnTo>
                <a:lnTo>
                  <a:pt x="0" y="125"/>
                </a:lnTo>
                <a:lnTo>
                  <a:pt x="1" y="135"/>
                </a:lnTo>
                <a:lnTo>
                  <a:pt x="6" y="140"/>
                </a:lnTo>
                <a:lnTo>
                  <a:pt x="13" y="144"/>
                </a:lnTo>
                <a:lnTo>
                  <a:pt x="23" y="144"/>
                </a:lnTo>
                <a:lnTo>
                  <a:pt x="35" y="142"/>
                </a:lnTo>
                <a:lnTo>
                  <a:pt x="48" y="139"/>
                </a:lnTo>
                <a:lnTo>
                  <a:pt x="61" y="136"/>
                </a:lnTo>
                <a:lnTo>
                  <a:pt x="73" y="134"/>
                </a:lnTo>
                <a:lnTo>
                  <a:pt x="84" y="134"/>
                </a:lnTo>
                <a:lnTo>
                  <a:pt x="92" y="136"/>
                </a:lnTo>
                <a:lnTo>
                  <a:pt x="828" y="588"/>
                </a:lnTo>
                <a:lnTo>
                  <a:pt x="955" y="634"/>
                </a:lnTo>
                <a:lnTo>
                  <a:pt x="858" y="541"/>
                </a:lnTo>
                <a:lnTo>
                  <a:pt x="127" y="80"/>
                </a:lnTo>
                <a:lnTo>
                  <a:pt x="117" y="64"/>
                </a:lnTo>
                <a:lnTo>
                  <a:pt x="111" y="39"/>
                </a:lnTo>
                <a:lnTo>
                  <a:pt x="104" y="15"/>
                </a:lnTo>
                <a:lnTo>
                  <a:pt x="94" y="1"/>
                </a:lnTo>
                <a:lnTo>
                  <a:pt x="86" y="0"/>
                </a:lnTo>
                <a:lnTo>
                  <a:pt x="77" y="2"/>
                </a:lnTo>
                <a:lnTo>
                  <a:pt x="68" y="6"/>
                </a:lnTo>
                <a:lnTo>
                  <a:pt x="59" y="12"/>
                </a:lnTo>
                <a:lnTo>
                  <a:pt x="50" y="21"/>
                </a:lnTo>
                <a:lnTo>
                  <a:pt x="42" y="31"/>
                </a:lnTo>
                <a:lnTo>
                  <a:pt x="33" y="41"/>
                </a:lnTo>
                <a:lnTo>
                  <a:pt x="26" y="5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20" name="Freeform 323">
            <a:extLst>
              <a:ext uri="{FF2B5EF4-FFF2-40B4-BE49-F238E27FC236}">
                <a16:creationId xmlns:a16="http://schemas.microsoft.com/office/drawing/2014/main" id="{F6627967-2405-B04D-867B-C9F8D2DBD3AB}"/>
              </a:ext>
            </a:extLst>
          </p:cNvPr>
          <p:cNvSpPr>
            <a:spLocks/>
          </p:cNvSpPr>
          <p:nvPr/>
        </p:nvSpPr>
        <p:spPr bwMode="auto">
          <a:xfrm flipH="1">
            <a:off x="6173788" y="3089276"/>
            <a:ext cx="792162" cy="157163"/>
          </a:xfrm>
          <a:custGeom>
            <a:avLst/>
            <a:gdLst>
              <a:gd name="T0" fmla="*/ 0 w 1996"/>
              <a:gd name="T1" fmla="*/ 2147483646 h 493"/>
              <a:gd name="T2" fmla="*/ 2147483646 w 1996"/>
              <a:gd name="T3" fmla="*/ 2147483646 h 493"/>
              <a:gd name="T4" fmla="*/ 2147483646 w 1996"/>
              <a:gd name="T5" fmla="*/ 2147483646 h 493"/>
              <a:gd name="T6" fmla="*/ 2147483646 w 1996"/>
              <a:gd name="T7" fmla="*/ 2147483646 h 493"/>
              <a:gd name="T8" fmla="*/ 2147483646 w 1996"/>
              <a:gd name="T9" fmla="*/ 2147483646 h 493"/>
              <a:gd name="T10" fmla="*/ 2147483646 w 1996"/>
              <a:gd name="T11" fmla="*/ 2147483646 h 493"/>
              <a:gd name="T12" fmla="*/ 2147483646 w 1996"/>
              <a:gd name="T13" fmla="*/ 2147483646 h 493"/>
              <a:gd name="T14" fmla="*/ 2147483646 w 1996"/>
              <a:gd name="T15" fmla="*/ 2147483646 h 493"/>
              <a:gd name="T16" fmla="*/ 2147483646 w 1996"/>
              <a:gd name="T17" fmla="*/ 2147483646 h 493"/>
              <a:gd name="T18" fmla="*/ 2147483646 w 1996"/>
              <a:gd name="T19" fmla="*/ 2147483646 h 493"/>
              <a:gd name="T20" fmla="*/ 2147483646 w 1996"/>
              <a:gd name="T21" fmla="*/ 2147483646 h 493"/>
              <a:gd name="T22" fmla="*/ 2147483646 w 1996"/>
              <a:gd name="T23" fmla="*/ 2147483646 h 493"/>
              <a:gd name="T24" fmla="*/ 2147483646 w 1996"/>
              <a:gd name="T25" fmla="*/ 2147483646 h 493"/>
              <a:gd name="T26" fmla="*/ 2147483646 w 1996"/>
              <a:gd name="T27" fmla="*/ 2147483646 h 493"/>
              <a:gd name="T28" fmla="*/ 2147483646 w 1996"/>
              <a:gd name="T29" fmla="*/ 2147483646 h 493"/>
              <a:gd name="T30" fmla="*/ 2147483646 w 1996"/>
              <a:gd name="T31" fmla="*/ 2147483646 h 493"/>
              <a:gd name="T32" fmla="*/ 2147483646 w 1996"/>
              <a:gd name="T33" fmla="*/ 2147483646 h 493"/>
              <a:gd name="T34" fmla="*/ 2147483646 w 1996"/>
              <a:gd name="T35" fmla="*/ 2147483646 h 493"/>
              <a:gd name="T36" fmla="*/ 2147483646 w 1996"/>
              <a:gd name="T37" fmla="*/ 2147483646 h 493"/>
              <a:gd name="T38" fmla="*/ 2147483646 w 1996"/>
              <a:gd name="T39" fmla="*/ 2147483646 h 493"/>
              <a:gd name="T40" fmla="*/ 2147483646 w 1996"/>
              <a:gd name="T41" fmla="*/ 2147483646 h 493"/>
              <a:gd name="T42" fmla="*/ 2147483646 w 1996"/>
              <a:gd name="T43" fmla="*/ 2147483646 h 493"/>
              <a:gd name="T44" fmla="*/ 2147483646 w 1996"/>
              <a:gd name="T45" fmla="*/ 2147483646 h 493"/>
              <a:gd name="T46" fmla="*/ 2147483646 w 1996"/>
              <a:gd name="T47" fmla="*/ 2147483646 h 493"/>
              <a:gd name="T48" fmla="*/ 2147483646 w 1996"/>
              <a:gd name="T49" fmla="*/ 2147483646 h 493"/>
              <a:gd name="T50" fmla="*/ 2147483646 w 1996"/>
              <a:gd name="T51" fmla="*/ 2147483646 h 493"/>
              <a:gd name="T52" fmla="*/ 2147483646 w 1996"/>
              <a:gd name="T53" fmla="*/ 2147483646 h 493"/>
              <a:gd name="T54" fmla="*/ 2147483646 w 1996"/>
              <a:gd name="T55" fmla="*/ 0 h 493"/>
              <a:gd name="T56" fmla="*/ 2147483646 w 1996"/>
              <a:gd name="T57" fmla="*/ 2147483646 h 493"/>
              <a:gd name="T58" fmla="*/ 2147483646 w 1996"/>
              <a:gd name="T59" fmla="*/ 2147483646 h 493"/>
              <a:gd name="T60" fmla="*/ 2147483646 w 1996"/>
              <a:gd name="T61" fmla="*/ 2147483646 h 493"/>
              <a:gd name="T62" fmla="*/ 2147483646 w 1996"/>
              <a:gd name="T63" fmla="*/ 2147483646 h 493"/>
              <a:gd name="T64" fmla="*/ 2147483646 w 1996"/>
              <a:gd name="T65" fmla="*/ 2147483646 h 493"/>
              <a:gd name="T66" fmla="*/ 2147483646 w 1996"/>
              <a:gd name="T67" fmla="*/ 2147483646 h 493"/>
              <a:gd name="T68" fmla="*/ 2147483646 w 1996"/>
              <a:gd name="T69" fmla="*/ 2147483646 h 493"/>
              <a:gd name="T70" fmla="*/ 2147483646 w 1996"/>
              <a:gd name="T71" fmla="*/ 2147483646 h 493"/>
              <a:gd name="T72" fmla="*/ 2147483646 w 1996"/>
              <a:gd name="T73" fmla="*/ 2147483646 h 493"/>
              <a:gd name="T74" fmla="*/ 2147483646 w 1996"/>
              <a:gd name="T75" fmla="*/ 2147483646 h 493"/>
              <a:gd name="T76" fmla="*/ 2147483646 w 1996"/>
              <a:gd name="T77" fmla="*/ 2147483646 h 493"/>
              <a:gd name="T78" fmla="*/ 2147483646 w 1996"/>
              <a:gd name="T79" fmla="*/ 2147483646 h 493"/>
              <a:gd name="T80" fmla="*/ 2147483646 w 1996"/>
              <a:gd name="T81" fmla="*/ 2147483646 h 493"/>
              <a:gd name="T82" fmla="*/ 2147483646 w 1996"/>
              <a:gd name="T83" fmla="*/ 2147483646 h 493"/>
              <a:gd name="T84" fmla="*/ 0 w 1996"/>
              <a:gd name="T85" fmla="*/ 2147483646 h 493"/>
              <a:gd name="T86" fmla="*/ 0 w 1996"/>
              <a:gd name="T87" fmla="*/ 2147483646 h 49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996"/>
              <a:gd name="T133" fmla="*/ 0 h 493"/>
              <a:gd name="T134" fmla="*/ 1996 w 1996"/>
              <a:gd name="T135" fmla="*/ 493 h 493"/>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996" h="493">
                <a:moveTo>
                  <a:pt x="0" y="140"/>
                </a:moveTo>
                <a:lnTo>
                  <a:pt x="15" y="311"/>
                </a:lnTo>
                <a:lnTo>
                  <a:pt x="98" y="432"/>
                </a:lnTo>
                <a:lnTo>
                  <a:pt x="222" y="493"/>
                </a:lnTo>
                <a:lnTo>
                  <a:pt x="368" y="483"/>
                </a:lnTo>
                <a:lnTo>
                  <a:pt x="466" y="427"/>
                </a:lnTo>
                <a:lnTo>
                  <a:pt x="594" y="247"/>
                </a:lnTo>
                <a:lnTo>
                  <a:pt x="669" y="339"/>
                </a:lnTo>
                <a:lnTo>
                  <a:pt x="775" y="391"/>
                </a:lnTo>
                <a:lnTo>
                  <a:pt x="857" y="376"/>
                </a:lnTo>
                <a:lnTo>
                  <a:pt x="974" y="316"/>
                </a:lnTo>
                <a:lnTo>
                  <a:pt x="1068" y="204"/>
                </a:lnTo>
                <a:lnTo>
                  <a:pt x="1158" y="186"/>
                </a:lnTo>
                <a:lnTo>
                  <a:pt x="1225" y="209"/>
                </a:lnTo>
                <a:lnTo>
                  <a:pt x="1297" y="279"/>
                </a:lnTo>
                <a:lnTo>
                  <a:pt x="1316" y="335"/>
                </a:lnTo>
                <a:lnTo>
                  <a:pt x="1429" y="255"/>
                </a:lnTo>
                <a:lnTo>
                  <a:pt x="1538" y="255"/>
                </a:lnTo>
                <a:lnTo>
                  <a:pt x="1613" y="288"/>
                </a:lnTo>
                <a:lnTo>
                  <a:pt x="1681" y="354"/>
                </a:lnTo>
                <a:lnTo>
                  <a:pt x="1737" y="288"/>
                </a:lnTo>
                <a:lnTo>
                  <a:pt x="1809" y="260"/>
                </a:lnTo>
                <a:lnTo>
                  <a:pt x="1896" y="269"/>
                </a:lnTo>
                <a:lnTo>
                  <a:pt x="1996" y="301"/>
                </a:lnTo>
                <a:lnTo>
                  <a:pt x="1918" y="167"/>
                </a:lnTo>
                <a:lnTo>
                  <a:pt x="1801" y="60"/>
                </a:lnTo>
                <a:lnTo>
                  <a:pt x="1636" y="9"/>
                </a:lnTo>
                <a:lnTo>
                  <a:pt x="1531" y="0"/>
                </a:lnTo>
                <a:lnTo>
                  <a:pt x="1392" y="55"/>
                </a:lnTo>
                <a:lnTo>
                  <a:pt x="1293" y="102"/>
                </a:lnTo>
                <a:lnTo>
                  <a:pt x="1214" y="28"/>
                </a:lnTo>
                <a:lnTo>
                  <a:pt x="1117" y="19"/>
                </a:lnTo>
                <a:lnTo>
                  <a:pt x="1026" y="51"/>
                </a:lnTo>
                <a:lnTo>
                  <a:pt x="971" y="135"/>
                </a:lnTo>
                <a:lnTo>
                  <a:pt x="839" y="214"/>
                </a:lnTo>
                <a:lnTo>
                  <a:pt x="752" y="214"/>
                </a:lnTo>
                <a:lnTo>
                  <a:pt x="628" y="121"/>
                </a:lnTo>
                <a:lnTo>
                  <a:pt x="591" y="60"/>
                </a:lnTo>
                <a:lnTo>
                  <a:pt x="534" y="181"/>
                </a:lnTo>
                <a:lnTo>
                  <a:pt x="383" y="311"/>
                </a:lnTo>
                <a:lnTo>
                  <a:pt x="248" y="325"/>
                </a:lnTo>
                <a:lnTo>
                  <a:pt x="131" y="265"/>
                </a:lnTo>
                <a:lnTo>
                  <a:pt x="0" y="14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21" name="Freeform 324">
            <a:extLst>
              <a:ext uri="{FF2B5EF4-FFF2-40B4-BE49-F238E27FC236}">
                <a16:creationId xmlns:a16="http://schemas.microsoft.com/office/drawing/2014/main" id="{9A6FE183-F706-5C49-85EA-268776260969}"/>
              </a:ext>
            </a:extLst>
          </p:cNvPr>
          <p:cNvSpPr>
            <a:spLocks/>
          </p:cNvSpPr>
          <p:nvPr/>
        </p:nvSpPr>
        <p:spPr bwMode="auto">
          <a:xfrm flipH="1">
            <a:off x="6105526" y="3217863"/>
            <a:ext cx="371475" cy="474662"/>
          </a:xfrm>
          <a:custGeom>
            <a:avLst/>
            <a:gdLst>
              <a:gd name="T0" fmla="*/ 0 w 939"/>
              <a:gd name="T1" fmla="*/ 2147483646 h 1494"/>
              <a:gd name="T2" fmla="*/ 2147483646 w 939"/>
              <a:gd name="T3" fmla="*/ 0 h 1494"/>
              <a:gd name="T4" fmla="*/ 2147483646 w 939"/>
              <a:gd name="T5" fmla="*/ 2147483646 h 1494"/>
              <a:gd name="T6" fmla="*/ 2147483646 w 939"/>
              <a:gd name="T7" fmla="*/ 2147483646 h 1494"/>
              <a:gd name="T8" fmla="*/ 2147483646 w 939"/>
              <a:gd name="T9" fmla="*/ 2147483646 h 1494"/>
              <a:gd name="T10" fmla="*/ 2147483646 w 939"/>
              <a:gd name="T11" fmla="*/ 2147483646 h 1494"/>
              <a:gd name="T12" fmla="*/ 2147483646 w 939"/>
              <a:gd name="T13" fmla="*/ 2147483646 h 1494"/>
              <a:gd name="T14" fmla="*/ 2147483646 w 939"/>
              <a:gd name="T15" fmla="*/ 2147483646 h 1494"/>
              <a:gd name="T16" fmla="*/ 2147483646 w 939"/>
              <a:gd name="T17" fmla="*/ 2147483646 h 1494"/>
              <a:gd name="T18" fmla="*/ 2147483646 w 939"/>
              <a:gd name="T19" fmla="*/ 2147483646 h 1494"/>
              <a:gd name="T20" fmla="*/ 2147483646 w 939"/>
              <a:gd name="T21" fmla="*/ 2147483646 h 1494"/>
              <a:gd name="T22" fmla="*/ 2147483646 w 939"/>
              <a:gd name="T23" fmla="*/ 2147483646 h 1494"/>
              <a:gd name="T24" fmla="*/ 0 w 939"/>
              <a:gd name="T25" fmla="*/ 2147483646 h 1494"/>
              <a:gd name="T26" fmla="*/ 0 w 939"/>
              <a:gd name="T27" fmla="*/ 2147483646 h 149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939"/>
              <a:gd name="T43" fmla="*/ 0 h 1494"/>
              <a:gd name="T44" fmla="*/ 939 w 939"/>
              <a:gd name="T45" fmla="*/ 1494 h 149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939" h="1494">
                <a:moveTo>
                  <a:pt x="0" y="1494"/>
                </a:moveTo>
                <a:lnTo>
                  <a:pt x="50" y="0"/>
                </a:lnTo>
                <a:lnTo>
                  <a:pt x="126" y="10"/>
                </a:lnTo>
                <a:lnTo>
                  <a:pt x="253" y="1433"/>
                </a:lnTo>
                <a:lnTo>
                  <a:pt x="372" y="1433"/>
                </a:lnTo>
                <a:lnTo>
                  <a:pt x="393" y="5"/>
                </a:lnTo>
                <a:lnTo>
                  <a:pt x="470" y="10"/>
                </a:lnTo>
                <a:lnTo>
                  <a:pt x="592" y="1394"/>
                </a:lnTo>
                <a:lnTo>
                  <a:pt x="696" y="1408"/>
                </a:lnTo>
                <a:lnTo>
                  <a:pt x="746" y="10"/>
                </a:lnTo>
                <a:lnTo>
                  <a:pt x="835" y="15"/>
                </a:lnTo>
                <a:lnTo>
                  <a:pt x="939" y="1494"/>
                </a:lnTo>
                <a:lnTo>
                  <a:pt x="0" y="149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22" name="Freeform 325">
            <a:extLst>
              <a:ext uri="{FF2B5EF4-FFF2-40B4-BE49-F238E27FC236}">
                <a16:creationId xmlns:a16="http://schemas.microsoft.com/office/drawing/2014/main" id="{92D9813C-13C1-3148-8591-5124E9DCE580}"/>
              </a:ext>
            </a:extLst>
          </p:cNvPr>
          <p:cNvSpPr>
            <a:spLocks/>
          </p:cNvSpPr>
          <p:nvPr/>
        </p:nvSpPr>
        <p:spPr bwMode="auto">
          <a:xfrm flipH="1">
            <a:off x="6096001" y="3519488"/>
            <a:ext cx="866775" cy="423862"/>
          </a:xfrm>
          <a:custGeom>
            <a:avLst/>
            <a:gdLst>
              <a:gd name="T0" fmla="*/ 2147483646 w 2186"/>
              <a:gd name="T1" fmla="*/ 2147483646 h 1334"/>
              <a:gd name="T2" fmla="*/ 0 w 2186"/>
              <a:gd name="T3" fmla="*/ 2147483646 h 1334"/>
              <a:gd name="T4" fmla="*/ 2147483646 w 2186"/>
              <a:gd name="T5" fmla="*/ 2147483646 h 1334"/>
              <a:gd name="T6" fmla="*/ 2147483646 w 2186"/>
              <a:gd name="T7" fmla="*/ 2147483646 h 1334"/>
              <a:gd name="T8" fmla="*/ 2147483646 w 2186"/>
              <a:gd name="T9" fmla="*/ 2147483646 h 1334"/>
              <a:gd name="T10" fmla="*/ 2147483646 w 2186"/>
              <a:gd name="T11" fmla="*/ 0 h 1334"/>
              <a:gd name="T12" fmla="*/ 2147483646 w 2186"/>
              <a:gd name="T13" fmla="*/ 2147483646 h 1334"/>
              <a:gd name="T14" fmla="*/ 2147483646 w 2186"/>
              <a:gd name="T15" fmla="*/ 0 h 1334"/>
              <a:gd name="T16" fmla="*/ 2147483646 w 2186"/>
              <a:gd name="T17" fmla="*/ 2147483646 h 1334"/>
              <a:gd name="T18" fmla="*/ 2147483646 w 2186"/>
              <a:gd name="T19" fmla="*/ 0 h 1334"/>
              <a:gd name="T20" fmla="*/ 2147483646 w 2186"/>
              <a:gd name="T21" fmla="*/ 2147483646 h 1334"/>
              <a:gd name="T22" fmla="*/ 2147483646 w 2186"/>
              <a:gd name="T23" fmla="*/ 0 h 1334"/>
              <a:gd name="T24" fmla="*/ 2147483646 w 2186"/>
              <a:gd name="T25" fmla="*/ 2147483646 h 1334"/>
              <a:gd name="T26" fmla="*/ 2147483646 w 2186"/>
              <a:gd name="T27" fmla="*/ 2147483646 h 133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186"/>
              <a:gd name="T43" fmla="*/ 0 h 1334"/>
              <a:gd name="T44" fmla="*/ 2186 w 2186"/>
              <a:gd name="T45" fmla="*/ 1334 h 133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186" h="1334">
                <a:moveTo>
                  <a:pt x="8" y="242"/>
                </a:moveTo>
                <a:lnTo>
                  <a:pt x="0" y="1334"/>
                </a:lnTo>
                <a:lnTo>
                  <a:pt x="2164" y="1334"/>
                </a:lnTo>
                <a:lnTo>
                  <a:pt x="2186" y="485"/>
                </a:lnTo>
                <a:lnTo>
                  <a:pt x="1125" y="485"/>
                </a:lnTo>
                <a:lnTo>
                  <a:pt x="1128" y="0"/>
                </a:lnTo>
                <a:lnTo>
                  <a:pt x="832" y="242"/>
                </a:lnTo>
                <a:lnTo>
                  <a:pt x="836" y="0"/>
                </a:lnTo>
                <a:lnTo>
                  <a:pt x="535" y="242"/>
                </a:lnTo>
                <a:lnTo>
                  <a:pt x="543" y="0"/>
                </a:lnTo>
                <a:lnTo>
                  <a:pt x="247" y="242"/>
                </a:lnTo>
                <a:lnTo>
                  <a:pt x="247" y="0"/>
                </a:lnTo>
                <a:lnTo>
                  <a:pt x="8" y="242"/>
                </a:lnTo>
                <a:close/>
              </a:path>
            </a:pathLst>
          </a:custGeom>
          <a:solidFill>
            <a:srgbClr val="D4D4E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23" name="Freeform 326">
            <a:extLst>
              <a:ext uri="{FF2B5EF4-FFF2-40B4-BE49-F238E27FC236}">
                <a16:creationId xmlns:a16="http://schemas.microsoft.com/office/drawing/2014/main" id="{93FC0772-7C70-8F49-AAAF-F7186D4F2C94}"/>
              </a:ext>
            </a:extLst>
          </p:cNvPr>
          <p:cNvSpPr>
            <a:spLocks/>
          </p:cNvSpPr>
          <p:nvPr/>
        </p:nvSpPr>
        <p:spPr bwMode="auto">
          <a:xfrm flipH="1">
            <a:off x="6145214" y="3741738"/>
            <a:ext cx="371475" cy="57150"/>
          </a:xfrm>
          <a:custGeom>
            <a:avLst/>
            <a:gdLst>
              <a:gd name="T0" fmla="*/ 0 w 939"/>
              <a:gd name="T1" fmla="*/ 0 h 177"/>
              <a:gd name="T2" fmla="*/ 0 w 939"/>
              <a:gd name="T3" fmla="*/ 2147483646 h 177"/>
              <a:gd name="T4" fmla="*/ 2147483646 w 939"/>
              <a:gd name="T5" fmla="*/ 2147483646 h 177"/>
              <a:gd name="T6" fmla="*/ 2147483646 w 939"/>
              <a:gd name="T7" fmla="*/ 0 h 177"/>
              <a:gd name="T8" fmla="*/ 0 w 939"/>
              <a:gd name="T9" fmla="*/ 0 h 177"/>
              <a:gd name="T10" fmla="*/ 0 w 939"/>
              <a:gd name="T11" fmla="*/ 0 h 177"/>
              <a:gd name="T12" fmla="*/ 0 60000 65536"/>
              <a:gd name="T13" fmla="*/ 0 60000 65536"/>
              <a:gd name="T14" fmla="*/ 0 60000 65536"/>
              <a:gd name="T15" fmla="*/ 0 60000 65536"/>
              <a:gd name="T16" fmla="*/ 0 60000 65536"/>
              <a:gd name="T17" fmla="*/ 0 60000 65536"/>
              <a:gd name="T18" fmla="*/ 0 w 939"/>
              <a:gd name="T19" fmla="*/ 0 h 177"/>
              <a:gd name="T20" fmla="*/ 939 w 939"/>
              <a:gd name="T21" fmla="*/ 177 h 177"/>
            </a:gdLst>
            <a:ahLst/>
            <a:cxnLst>
              <a:cxn ang="T12">
                <a:pos x="T0" y="T1"/>
              </a:cxn>
              <a:cxn ang="T13">
                <a:pos x="T2" y="T3"/>
              </a:cxn>
              <a:cxn ang="T14">
                <a:pos x="T4" y="T5"/>
              </a:cxn>
              <a:cxn ang="T15">
                <a:pos x="T6" y="T7"/>
              </a:cxn>
              <a:cxn ang="T16">
                <a:pos x="T8" y="T9"/>
              </a:cxn>
              <a:cxn ang="T17">
                <a:pos x="T10" y="T11"/>
              </a:cxn>
            </a:cxnLst>
            <a:rect l="T18" t="T19" r="T20" b="T21"/>
            <a:pathLst>
              <a:path w="939" h="177">
                <a:moveTo>
                  <a:pt x="0" y="0"/>
                </a:moveTo>
                <a:lnTo>
                  <a:pt x="0" y="167"/>
                </a:lnTo>
                <a:lnTo>
                  <a:pt x="939" y="177"/>
                </a:lnTo>
                <a:lnTo>
                  <a:pt x="935" y="0"/>
                </a:lnTo>
                <a:lnTo>
                  <a:pt x="0"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24" name="Freeform 327">
            <a:extLst>
              <a:ext uri="{FF2B5EF4-FFF2-40B4-BE49-F238E27FC236}">
                <a16:creationId xmlns:a16="http://schemas.microsoft.com/office/drawing/2014/main" id="{C5913399-074A-BF44-A9EF-482E91E9C699}"/>
              </a:ext>
            </a:extLst>
          </p:cNvPr>
          <p:cNvSpPr>
            <a:spLocks/>
          </p:cNvSpPr>
          <p:nvPr/>
        </p:nvSpPr>
        <p:spPr bwMode="auto">
          <a:xfrm flipH="1">
            <a:off x="6105525" y="3221039"/>
            <a:ext cx="58738" cy="452437"/>
          </a:xfrm>
          <a:custGeom>
            <a:avLst/>
            <a:gdLst>
              <a:gd name="T0" fmla="*/ 0 w 146"/>
              <a:gd name="T1" fmla="*/ 0 h 1428"/>
              <a:gd name="T2" fmla="*/ 2147483646 w 146"/>
              <a:gd name="T3" fmla="*/ 2147483646 h 1428"/>
              <a:gd name="T4" fmla="*/ 2147483646 w 146"/>
              <a:gd name="T5" fmla="*/ 2147483646 h 1428"/>
              <a:gd name="T6" fmla="*/ 2147483646 w 146"/>
              <a:gd name="T7" fmla="*/ 2147483646 h 1428"/>
              <a:gd name="T8" fmla="*/ 0 w 146"/>
              <a:gd name="T9" fmla="*/ 0 h 1428"/>
              <a:gd name="T10" fmla="*/ 0 w 146"/>
              <a:gd name="T11" fmla="*/ 0 h 1428"/>
              <a:gd name="T12" fmla="*/ 0 60000 65536"/>
              <a:gd name="T13" fmla="*/ 0 60000 65536"/>
              <a:gd name="T14" fmla="*/ 0 60000 65536"/>
              <a:gd name="T15" fmla="*/ 0 60000 65536"/>
              <a:gd name="T16" fmla="*/ 0 60000 65536"/>
              <a:gd name="T17" fmla="*/ 0 60000 65536"/>
              <a:gd name="T18" fmla="*/ 0 w 146"/>
              <a:gd name="T19" fmla="*/ 0 h 1428"/>
              <a:gd name="T20" fmla="*/ 146 w 146"/>
              <a:gd name="T21" fmla="*/ 1428 h 1428"/>
            </a:gdLst>
            <a:ahLst/>
            <a:cxnLst>
              <a:cxn ang="T12">
                <a:pos x="T0" y="T1"/>
              </a:cxn>
              <a:cxn ang="T13">
                <a:pos x="T2" y="T3"/>
              </a:cxn>
              <a:cxn ang="T14">
                <a:pos x="T4" y="T5"/>
              </a:cxn>
              <a:cxn ang="T15">
                <a:pos x="T6" y="T7"/>
              </a:cxn>
              <a:cxn ang="T16">
                <a:pos x="T8" y="T9"/>
              </a:cxn>
              <a:cxn ang="T17">
                <a:pos x="T10" y="T11"/>
              </a:cxn>
            </a:cxnLst>
            <a:rect l="T18" t="T19" r="T20" b="T21"/>
            <a:pathLst>
              <a:path w="146" h="1428">
                <a:moveTo>
                  <a:pt x="0" y="0"/>
                </a:moveTo>
                <a:lnTo>
                  <a:pt x="20" y="1428"/>
                </a:lnTo>
                <a:lnTo>
                  <a:pt x="146" y="1428"/>
                </a:lnTo>
                <a:lnTo>
                  <a:pt x="50" y="32"/>
                </a:lnTo>
                <a:lnTo>
                  <a:pt x="0"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25" name="Freeform 328">
            <a:extLst>
              <a:ext uri="{FF2B5EF4-FFF2-40B4-BE49-F238E27FC236}">
                <a16:creationId xmlns:a16="http://schemas.microsoft.com/office/drawing/2014/main" id="{68EF1882-7B6C-4E42-8E0B-8972BA5E5775}"/>
              </a:ext>
            </a:extLst>
          </p:cNvPr>
          <p:cNvSpPr>
            <a:spLocks/>
          </p:cNvSpPr>
          <p:nvPr/>
        </p:nvSpPr>
        <p:spPr bwMode="auto">
          <a:xfrm flipH="1">
            <a:off x="6240464" y="3219451"/>
            <a:ext cx="58737" cy="454025"/>
          </a:xfrm>
          <a:custGeom>
            <a:avLst/>
            <a:gdLst>
              <a:gd name="T0" fmla="*/ 0 w 146"/>
              <a:gd name="T1" fmla="*/ 0 h 1428"/>
              <a:gd name="T2" fmla="*/ 2147483646 w 146"/>
              <a:gd name="T3" fmla="*/ 2147483646 h 1428"/>
              <a:gd name="T4" fmla="*/ 2147483646 w 146"/>
              <a:gd name="T5" fmla="*/ 2147483646 h 1428"/>
              <a:gd name="T6" fmla="*/ 2147483646 w 146"/>
              <a:gd name="T7" fmla="*/ 2147483646 h 1428"/>
              <a:gd name="T8" fmla="*/ 0 w 146"/>
              <a:gd name="T9" fmla="*/ 0 h 1428"/>
              <a:gd name="T10" fmla="*/ 0 w 146"/>
              <a:gd name="T11" fmla="*/ 0 h 1428"/>
              <a:gd name="T12" fmla="*/ 0 60000 65536"/>
              <a:gd name="T13" fmla="*/ 0 60000 65536"/>
              <a:gd name="T14" fmla="*/ 0 60000 65536"/>
              <a:gd name="T15" fmla="*/ 0 60000 65536"/>
              <a:gd name="T16" fmla="*/ 0 60000 65536"/>
              <a:gd name="T17" fmla="*/ 0 60000 65536"/>
              <a:gd name="T18" fmla="*/ 0 w 146"/>
              <a:gd name="T19" fmla="*/ 0 h 1428"/>
              <a:gd name="T20" fmla="*/ 146 w 146"/>
              <a:gd name="T21" fmla="*/ 1428 h 1428"/>
            </a:gdLst>
            <a:ahLst/>
            <a:cxnLst>
              <a:cxn ang="T12">
                <a:pos x="T0" y="T1"/>
              </a:cxn>
              <a:cxn ang="T13">
                <a:pos x="T2" y="T3"/>
              </a:cxn>
              <a:cxn ang="T14">
                <a:pos x="T4" y="T5"/>
              </a:cxn>
              <a:cxn ang="T15">
                <a:pos x="T6" y="T7"/>
              </a:cxn>
              <a:cxn ang="T16">
                <a:pos x="T8" y="T9"/>
              </a:cxn>
              <a:cxn ang="T17">
                <a:pos x="T10" y="T11"/>
              </a:cxn>
            </a:cxnLst>
            <a:rect l="T18" t="T19" r="T20" b="T21"/>
            <a:pathLst>
              <a:path w="146" h="1428">
                <a:moveTo>
                  <a:pt x="0" y="0"/>
                </a:moveTo>
                <a:lnTo>
                  <a:pt x="20" y="1428"/>
                </a:lnTo>
                <a:lnTo>
                  <a:pt x="146" y="1428"/>
                </a:lnTo>
                <a:lnTo>
                  <a:pt x="50" y="33"/>
                </a:lnTo>
                <a:lnTo>
                  <a:pt x="0"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26" name="Freeform 329">
            <a:extLst>
              <a:ext uri="{FF2B5EF4-FFF2-40B4-BE49-F238E27FC236}">
                <a16:creationId xmlns:a16="http://schemas.microsoft.com/office/drawing/2014/main" id="{B48E20A6-BDBC-CA46-8FDD-C8220A71A2A5}"/>
              </a:ext>
            </a:extLst>
          </p:cNvPr>
          <p:cNvSpPr>
            <a:spLocks/>
          </p:cNvSpPr>
          <p:nvPr/>
        </p:nvSpPr>
        <p:spPr bwMode="auto">
          <a:xfrm flipH="1">
            <a:off x="6378576" y="3219451"/>
            <a:ext cx="55563" cy="454025"/>
          </a:xfrm>
          <a:custGeom>
            <a:avLst/>
            <a:gdLst>
              <a:gd name="T0" fmla="*/ 2147483646 w 142"/>
              <a:gd name="T1" fmla="*/ 2147483646 h 1428"/>
              <a:gd name="T2" fmla="*/ 0 w 142"/>
              <a:gd name="T3" fmla="*/ 0 h 1428"/>
              <a:gd name="T4" fmla="*/ 2147483646 w 142"/>
              <a:gd name="T5" fmla="*/ 2147483646 h 1428"/>
              <a:gd name="T6" fmla="*/ 2147483646 w 142"/>
              <a:gd name="T7" fmla="*/ 2147483646 h 1428"/>
              <a:gd name="T8" fmla="*/ 2147483646 w 142"/>
              <a:gd name="T9" fmla="*/ 2147483646 h 1428"/>
              <a:gd name="T10" fmla="*/ 2147483646 w 142"/>
              <a:gd name="T11" fmla="*/ 2147483646 h 1428"/>
              <a:gd name="T12" fmla="*/ 0 60000 65536"/>
              <a:gd name="T13" fmla="*/ 0 60000 65536"/>
              <a:gd name="T14" fmla="*/ 0 60000 65536"/>
              <a:gd name="T15" fmla="*/ 0 60000 65536"/>
              <a:gd name="T16" fmla="*/ 0 60000 65536"/>
              <a:gd name="T17" fmla="*/ 0 60000 65536"/>
              <a:gd name="T18" fmla="*/ 0 w 142"/>
              <a:gd name="T19" fmla="*/ 0 h 1428"/>
              <a:gd name="T20" fmla="*/ 142 w 142"/>
              <a:gd name="T21" fmla="*/ 1428 h 1428"/>
            </a:gdLst>
            <a:ahLst/>
            <a:cxnLst>
              <a:cxn ang="T12">
                <a:pos x="T0" y="T1"/>
              </a:cxn>
              <a:cxn ang="T13">
                <a:pos x="T2" y="T3"/>
              </a:cxn>
              <a:cxn ang="T14">
                <a:pos x="T4" y="T5"/>
              </a:cxn>
              <a:cxn ang="T15">
                <a:pos x="T6" y="T7"/>
              </a:cxn>
              <a:cxn ang="T16">
                <a:pos x="T8" y="T9"/>
              </a:cxn>
              <a:cxn ang="T17">
                <a:pos x="T10" y="T11"/>
              </a:cxn>
            </a:cxnLst>
            <a:rect l="T18" t="T19" r="T20" b="T21"/>
            <a:pathLst>
              <a:path w="142" h="1428">
                <a:moveTo>
                  <a:pt x="19" y="1428"/>
                </a:moveTo>
                <a:lnTo>
                  <a:pt x="0" y="0"/>
                </a:lnTo>
                <a:lnTo>
                  <a:pt x="43" y="33"/>
                </a:lnTo>
                <a:lnTo>
                  <a:pt x="142" y="1428"/>
                </a:lnTo>
                <a:lnTo>
                  <a:pt x="19" y="1428"/>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27" name="Freeform 330">
            <a:extLst>
              <a:ext uri="{FF2B5EF4-FFF2-40B4-BE49-F238E27FC236}">
                <a16:creationId xmlns:a16="http://schemas.microsoft.com/office/drawing/2014/main" id="{69D70710-A99A-B840-ABCD-7A7306E49F00}"/>
              </a:ext>
            </a:extLst>
          </p:cNvPr>
          <p:cNvSpPr>
            <a:spLocks/>
          </p:cNvSpPr>
          <p:nvPr/>
        </p:nvSpPr>
        <p:spPr bwMode="auto">
          <a:xfrm flipH="1">
            <a:off x="6096000" y="3211514"/>
            <a:ext cx="876300" cy="750887"/>
          </a:xfrm>
          <a:custGeom>
            <a:avLst/>
            <a:gdLst>
              <a:gd name="T0" fmla="*/ 2147483646 w 2208"/>
              <a:gd name="T1" fmla="*/ 2147483646 h 2366"/>
              <a:gd name="T2" fmla="*/ 2147483646 w 2208"/>
              <a:gd name="T3" fmla="*/ 2147483646 h 2366"/>
              <a:gd name="T4" fmla="*/ 2147483646 w 2208"/>
              <a:gd name="T5" fmla="*/ 2147483646 h 2366"/>
              <a:gd name="T6" fmla="*/ 2147483646 w 2208"/>
              <a:gd name="T7" fmla="*/ 2147483646 h 2366"/>
              <a:gd name="T8" fmla="*/ 2147483646 w 2208"/>
              <a:gd name="T9" fmla="*/ 0 h 2366"/>
              <a:gd name="T10" fmla="*/ 2147483646 w 2208"/>
              <a:gd name="T11" fmla="*/ 0 h 2366"/>
              <a:gd name="T12" fmla="*/ 2147483646 w 2208"/>
              <a:gd name="T13" fmla="*/ 2147483646 h 2366"/>
              <a:gd name="T14" fmla="*/ 2147483646 w 2208"/>
              <a:gd name="T15" fmla="*/ 2147483646 h 2366"/>
              <a:gd name="T16" fmla="*/ 2147483646 w 2208"/>
              <a:gd name="T17" fmla="*/ 0 h 2366"/>
              <a:gd name="T18" fmla="*/ 2147483646 w 2208"/>
              <a:gd name="T19" fmla="*/ 0 h 2366"/>
              <a:gd name="T20" fmla="*/ 2147483646 w 2208"/>
              <a:gd name="T21" fmla="*/ 2147483646 h 2366"/>
              <a:gd name="T22" fmla="*/ 2147483646 w 2208"/>
              <a:gd name="T23" fmla="*/ 2147483646 h 2366"/>
              <a:gd name="T24" fmla="*/ 2147483646 w 2208"/>
              <a:gd name="T25" fmla="*/ 0 h 2366"/>
              <a:gd name="T26" fmla="*/ 2147483646 w 2208"/>
              <a:gd name="T27" fmla="*/ 0 h 2366"/>
              <a:gd name="T28" fmla="*/ 2147483646 w 2208"/>
              <a:gd name="T29" fmla="*/ 2147483646 h 2366"/>
              <a:gd name="T30" fmla="*/ 2147483646 w 2208"/>
              <a:gd name="T31" fmla="*/ 2147483646 h 2366"/>
              <a:gd name="T32" fmla="*/ 2147483646 w 2208"/>
              <a:gd name="T33" fmla="*/ 2147483646 h 2366"/>
              <a:gd name="T34" fmla="*/ 2147483646 w 2208"/>
              <a:gd name="T35" fmla="*/ 2147483646 h 2366"/>
              <a:gd name="T36" fmla="*/ 2147483646 w 2208"/>
              <a:gd name="T37" fmla="*/ 2147483646 h 2366"/>
              <a:gd name="T38" fmla="*/ 2147483646 w 2208"/>
              <a:gd name="T39" fmla="*/ 2147483646 h 2366"/>
              <a:gd name="T40" fmla="*/ 2147483646 w 2208"/>
              <a:gd name="T41" fmla="*/ 2147483646 h 2366"/>
              <a:gd name="T42" fmla="*/ 2147483646 w 2208"/>
              <a:gd name="T43" fmla="*/ 2147483646 h 2366"/>
              <a:gd name="T44" fmla="*/ 2147483646 w 2208"/>
              <a:gd name="T45" fmla="*/ 2147483646 h 2366"/>
              <a:gd name="T46" fmla="*/ 0 w 2208"/>
              <a:gd name="T47" fmla="*/ 2147483646 h 2366"/>
              <a:gd name="T48" fmla="*/ 0 w 2208"/>
              <a:gd name="T49" fmla="*/ 2147483646 h 2366"/>
              <a:gd name="T50" fmla="*/ 2147483646 w 2208"/>
              <a:gd name="T51" fmla="*/ 2147483646 h 2366"/>
              <a:gd name="T52" fmla="*/ 2147483646 w 2208"/>
              <a:gd name="T53" fmla="*/ 2147483646 h 2366"/>
              <a:gd name="T54" fmla="*/ 2147483646 w 2208"/>
              <a:gd name="T55" fmla="*/ 2147483646 h 2366"/>
              <a:gd name="T56" fmla="*/ 2147483646 w 2208"/>
              <a:gd name="T57" fmla="*/ 2147483646 h 2366"/>
              <a:gd name="T58" fmla="*/ 2147483646 w 2208"/>
              <a:gd name="T59" fmla="*/ 2147483646 h 2366"/>
              <a:gd name="T60" fmla="*/ 2147483646 w 2208"/>
              <a:gd name="T61" fmla="*/ 2147483646 h 2366"/>
              <a:gd name="T62" fmla="*/ 2147483646 w 2208"/>
              <a:gd name="T63" fmla="*/ 2147483646 h 2366"/>
              <a:gd name="T64" fmla="*/ 2147483646 w 2208"/>
              <a:gd name="T65" fmla="*/ 2147483646 h 2366"/>
              <a:gd name="T66" fmla="*/ 2147483646 w 2208"/>
              <a:gd name="T67" fmla="*/ 2147483646 h 2366"/>
              <a:gd name="T68" fmla="*/ 2147483646 w 2208"/>
              <a:gd name="T69" fmla="*/ 2147483646 h 2366"/>
              <a:gd name="T70" fmla="*/ 2147483646 w 2208"/>
              <a:gd name="T71" fmla="*/ 2147483646 h 2366"/>
              <a:gd name="T72" fmla="*/ 2147483646 w 2208"/>
              <a:gd name="T73" fmla="*/ 2147483646 h 2366"/>
              <a:gd name="T74" fmla="*/ 2147483646 w 2208"/>
              <a:gd name="T75" fmla="*/ 2147483646 h 2366"/>
              <a:gd name="T76" fmla="*/ 2147483646 w 2208"/>
              <a:gd name="T77" fmla="*/ 2147483646 h 2366"/>
              <a:gd name="T78" fmla="*/ 2147483646 w 2208"/>
              <a:gd name="T79" fmla="*/ 2147483646 h 2366"/>
              <a:gd name="T80" fmla="*/ 2147483646 w 2208"/>
              <a:gd name="T81" fmla="*/ 2147483646 h 2366"/>
              <a:gd name="T82" fmla="*/ 2147483646 w 2208"/>
              <a:gd name="T83" fmla="*/ 2147483646 h 2366"/>
              <a:gd name="T84" fmla="*/ 2147483646 w 2208"/>
              <a:gd name="T85" fmla="*/ 2147483646 h 2366"/>
              <a:gd name="T86" fmla="*/ 2147483646 w 2208"/>
              <a:gd name="T87" fmla="*/ 2147483646 h 2366"/>
              <a:gd name="T88" fmla="*/ 2147483646 w 2208"/>
              <a:gd name="T89" fmla="*/ 2147483646 h 2366"/>
              <a:gd name="T90" fmla="*/ 2147483646 w 2208"/>
              <a:gd name="T91" fmla="*/ 2147483646 h 2366"/>
              <a:gd name="T92" fmla="*/ 2147483646 w 2208"/>
              <a:gd name="T93" fmla="*/ 2147483646 h 2366"/>
              <a:gd name="T94" fmla="*/ 2147483646 w 2208"/>
              <a:gd name="T95" fmla="*/ 2147483646 h 2366"/>
              <a:gd name="T96" fmla="*/ 2147483646 w 2208"/>
              <a:gd name="T97" fmla="*/ 2147483646 h 2366"/>
              <a:gd name="T98" fmla="*/ 2147483646 w 2208"/>
              <a:gd name="T99" fmla="*/ 2147483646 h 2366"/>
              <a:gd name="T100" fmla="*/ 2147483646 w 2208"/>
              <a:gd name="T101" fmla="*/ 2147483646 h 2366"/>
              <a:gd name="T102" fmla="*/ 2147483646 w 2208"/>
              <a:gd name="T103" fmla="*/ 2147483646 h 236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208"/>
              <a:gd name="T157" fmla="*/ 0 h 2366"/>
              <a:gd name="T158" fmla="*/ 2208 w 2208"/>
              <a:gd name="T159" fmla="*/ 2366 h 236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208" h="2366">
                <a:moveTo>
                  <a:pt x="48" y="2366"/>
                </a:moveTo>
                <a:lnTo>
                  <a:pt x="2208" y="2366"/>
                </a:lnTo>
                <a:lnTo>
                  <a:pt x="2208" y="1456"/>
                </a:lnTo>
                <a:lnTo>
                  <a:pt x="2208" y="1395"/>
                </a:lnTo>
                <a:lnTo>
                  <a:pt x="2110" y="0"/>
                </a:lnTo>
                <a:lnTo>
                  <a:pt x="1963" y="0"/>
                </a:lnTo>
                <a:lnTo>
                  <a:pt x="1914" y="1395"/>
                </a:lnTo>
                <a:lnTo>
                  <a:pt x="1864" y="1395"/>
                </a:lnTo>
                <a:lnTo>
                  <a:pt x="1766" y="0"/>
                </a:lnTo>
                <a:lnTo>
                  <a:pt x="1619" y="0"/>
                </a:lnTo>
                <a:lnTo>
                  <a:pt x="1570" y="1395"/>
                </a:lnTo>
                <a:lnTo>
                  <a:pt x="1521" y="1395"/>
                </a:lnTo>
                <a:lnTo>
                  <a:pt x="1423" y="0"/>
                </a:lnTo>
                <a:lnTo>
                  <a:pt x="1276" y="0"/>
                </a:lnTo>
                <a:lnTo>
                  <a:pt x="1226" y="1395"/>
                </a:lnTo>
                <a:lnTo>
                  <a:pt x="1177" y="1395"/>
                </a:lnTo>
                <a:lnTo>
                  <a:pt x="1177" y="910"/>
                </a:lnTo>
                <a:lnTo>
                  <a:pt x="883" y="1152"/>
                </a:lnTo>
                <a:lnTo>
                  <a:pt x="883" y="910"/>
                </a:lnTo>
                <a:lnTo>
                  <a:pt x="588" y="1152"/>
                </a:lnTo>
                <a:lnTo>
                  <a:pt x="588" y="910"/>
                </a:lnTo>
                <a:lnTo>
                  <a:pt x="294" y="1152"/>
                </a:lnTo>
                <a:lnTo>
                  <a:pt x="294" y="910"/>
                </a:lnTo>
                <a:lnTo>
                  <a:pt x="0" y="1213"/>
                </a:lnTo>
                <a:lnTo>
                  <a:pt x="0" y="2244"/>
                </a:lnTo>
                <a:lnTo>
                  <a:pt x="48" y="2244"/>
                </a:lnTo>
                <a:lnTo>
                  <a:pt x="48" y="1250"/>
                </a:lnTo>
                <a:lnTo>
                  <a:pt x="245" y="1050"/>
                </a:lnTo>
                <a:lnTo>
                  <a:pt x="245" y="1274"/>
                </a:lnTo>
                <a:lnTo>
                  <a:pt x="539" y="1031"/>
                </a:lnTo>
                <a:lnTo>
                  <a:pt x="539" y="1274"/>
                </a:lnTo>
                <a:lnTo>
                  <a:pt x="833" y="1031"/>
                </a:lnTo>
                <a:lnTo>
                  <a:pt x="833" y="1274"/>
                </a:lnTo>
                <a:lnTo>
                  <a:pt x="1129" y="1031"/>
                </a:lnTo>
                <a:lnTo>
                  <a:pt x="1129" y="1456"/>
                </a:lnTo>
                <a:lnTo>
                  <a:pt x="1276" y="1456"/>
                </a:lnTo>
                <a:lnTo>
                  <a:pt x="1324" y="61"/>
                </a:lnTo>
                <a:lnTo>
                  <a:pt x="1373" y="61"/>
                </a:lnTo>
                <a:lnTo>
                  <a:pt x="1472" y="1456"/>
                </a:lnTo>
                <a:lnTo>
                  <a:pt x="1619" y="1456"/>
                </a:lnTo>
                <a:lnTo>
                  <a:pt x="1668" y="61"/>
                </a:lnTo>
                <a:lnTo>
                  <a:pt x="1717" y="61"/>
                </a:lnTo>
                <a:lnTo>
                  <a:pt x="1815" y="1456"/>
                </a:lnTo>
                <a:lnTo>
                  <a:pt x="1963" y="1456"/>
                </a:lnTo>
                <a:lnTo>
                  <a:pt x="2011" y="61"/>
                </a:lnTo>
                <a:lnTo>
                  <a:pt x="2061" y="61"/>
                </a:lnTo>
                <a:lnTo>
                  <a:pt x="2158" y="1456"/>
                </a:lnTo>
                <a:lnTo>
                  <a:pt x="2158" y="1578"/>
                </a:lnTo>
                <a:lnTo>
                  <a:pt x="2158" y="2305"/>
                </a:lnTo>
                <a:lnTo>
                  <a:pt x="48" y="2305"/>
                </a:lnTo>
                <a:lnTo>
                  <a:pt x="48" y="236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28" name="Freeform 331">
            <a:extLst>
              <a:ext uri="{FF2B5EF4-FFF2-40B4-BE49-F238E27FC236}">
                <a16:creationId xmlns:a16="http://schemas.microsoft.com/office/drawing/2014/main" id="{67DB50D5-434A-A342-9B9E-5A846131EBBA}"/>
              </a:ext>
            </a:extLst>
          </p:cNvPr>
          <p:cNvSpPr>
            <a:spLocks/>
          </p:cNvSpPr>
          <p:nvPr/>
        </p:nvSpPr>
        <p:spPr bwMode="auto">
          <a:xfrm flipH="1">
            <a:off x="6953250" y="3886200"/>
            <a:ext cx="19050" cy="76200"/>
          </a:xfrm>
          <a:custGeom>
            <a:avLst/>
            <a:gdLst>
              <a:gd name="T0" fmla="*/ 2147483646 w 48"/>
              <a:gd name="T1" fmla="*/ 0 h 242"/>
              <a:gd name="T2" fmla="*/ 2147483646 w 48"/>
              <a:gd name="T3" fmla="*/ 2147483646 h 242"/>
              <a:gd name="T4" fmla="*/ 0 w 48"/>
              <a:gd name="T5" fmla="*/ 2147483646 h 242"/>
              <a:gd name="T6" fmla="*/ 0 w 48"/>
              <a:gd name="T7" fmla="*/ 0 h 242"/>
              <a:gd name="T8" fmla="*/ 2147483646 w 48"/>
              <a:gd name="T9" fmla="*/ 0 h 242"/>
              <a:gd name="T10" fmla="*/ 2147483646 w 48"/>
              <a:gd name="T11" fmla="*/ 0 h 242"/>
              <a:gd name="T12" fmla="*/ 0 60000 65536"/>
              <a:gd name="T13" fmla="*/ 0 60000 65536"/>
              <a:gd name="T14" fmla="*/ 0 60000 65536"/>
              <a:gd name="T15" fmla="*/ 0 60000 65536"/>
              <a:gd name="T16" fmla="*/ 0 60000 65536"/>
              <a:gd name="T17" fmla="*/ 0 60000 65536"/>
              <a:gd name="T18" fmla="*/ 0 w 48"/>
              <a:gd name="T19" fmla="*/ 0 h 242"/>
              <a:gd name="T20" fmla="*/ 48 w 48"/>
              <a:gd name="T21" fmla="*/ 242 h 242"/>
            </a:gdLst>
            <a:ahLst/>
            <a:cxnLst>
              <a:cxn ang="T12">
                <a:pos x="T0" y="T1"/>
              </a:cxn>
              <a:cxn ang="T13">
                <a:pos x="T2" y="T3"/>
              </a:cxn>
              <a:cxn ang="T14">
                <a:pos x="T4" y="T5"/>
              </a:cxn>
              <a:cxn ang="T15">
                <a:pos x="T6" y="T7"/>
              </a:cxn>
              <a:cxn ang="T16">
                <a:pos x="T8" y="T9"/>
              </a:cxn>
              <a:cxn ang="T17">
                <a:pos x="T10" y="T11"/>
              </a:cxn>
            </a:cxnLst>
            <a:rect l="T18" t="T19" r="T20" b="T21"/>
            <a:pathLst>
              <a:path w="48" h="242">
                <a:moveTo>
                  <a:pt x="48" y="0"/>
                </a:moveTo>
                <a:lnTo>
                  <a:pt x="48" y="242"/>
                </a:lnTo>
                <a:lnTo>
                  <a:pt x="0" y="242"/>
                </a:lnTo>
                <a:lnTo>
                  <a:pt x="0" y="0"/>
                </a:lnTo>
                <a:lnTo>
                  <a:pt x="4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29" name="Freeform 332">
            <a:extLst>
              <a:ext uri="{FF2B5EF4-FFF2-40B4-BE49-F238E27FC236}">
                <a16:creationId xmlns:a16="http://schemas.microsoft.com/office/drawing/2014/main" id="{8328C20A-0DCD-CA48-A26C-D3B9C12C03BE}"/>
              </a:ext>
            </a:extLst>
          </p:cNvPr>
          <p:cNvSpPr>
            <a:spLocks/>
          </p:cNvSpPr>
          <p:nvPr/>
        </p:nvSpPr>
        <p:spPr bwMode="auto">
          <a:xfrm flipH="1">
            <a:off x="6134101" y="3730625"/>
            <a:ext cx="390525" cy="77788"/>
          </a:xfrm>
          <a:custGeom>
            <a:avLst/>
            <a:gdLst>
              <a:gd name="T0" fmla="*/ 0 w 981"/>
              <a:gd name="T1" fmla="*/ 0 h 243"/>
              <a:gd name="T2" fmla="*/ 0 w 981"/>
              <a:gd name="T3" fmla="*/ 2147483646 h 243"/>
              <a:gd name="T4" fmla="*/ 2147483646 w 981"/>
              <a:gd name="T5" fmla="*/ 2147483646 h 243"/>
              <a:gd name="T6" fmla="*/ 2147483646 w 981"/>
              <a:gd name="T7" fmla="*/ 0 h 243"/>
              <a:gd name="T8" fmla="*/ 2147483646 w 981"/>
              <a:gd name="T9" fmla="*/ 0 h 243"/>
              <a:gd name="T10" fmla="*/ 2147483646 w 981"/>
              <a:gd name="T11" fmla="*/ 2147483646 h 243"/>
              <a:gd name="T12" fmla="*/ 2147483646 w 981"/>
              <a:gd name="T13" fmla="*/ 2147483646 h 243"/>
              <a:gd name="T14" fmla="*/ 2147483646 w 981"/>
              <a:gd name="T15" fmla="*/ 2147483646 h 243"/>
              <a:gd name="T16" fmla="*/ 2147483646 w 981"/>
              <a:gd name="T17" fmla="*/ 2147483646 h 243"/>
              <a:gd name="T18" fmla="*/ 0 w 981"/>
              <a:gd name="T19" fmla="*/ 0 h 243"/>
              <a:gd name="T20" fmla="*/ 0 w 981"/>
              <a:gd name="T21" fmla="*/ 0 h 24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81"/>
              <a:gd name="T34" fmla="*/ 0 h 243"/>
              <a:gd name="T35" fmla="*/ 981 w 981"/>
              <a:gd name="T36" fmla="*/ 243 h 24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81" h="243">
                <a:moveTo>
                  <a:pt x="0" y="0"/>
                </a:moveTo>
                <a:lnTo>
                  <a:pt x="0" y="243"/>
                </a:lnTo>
                <a:lnTo>
                  <a:pt x="981" y="243"/>
                </a:lnTo>
                <a:lnTo>
                  <a:pt x="981" y="0"/>
                </a:lnTo>
                <a:lnTo>
                  <a:pt x="48" y="0"/>
                </a:lnTo>
                <a:lnTo>
                  <a:pt x="48" y="60"/>
                </a:lnTo>
                <a:lnTo>
                  <a:pt x="932" y="60"/>
                </a:lnTo>
                <a:lnTo>
                  <a:pt x="932" y="182"/>
                </a:lnTo>
                <a:lnTo>
                  <a:pt x="48" y="18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30" name="Freeform 333">
            <a:extLst>
              <a:ext uri="{FF2B5EF4-FFF2-40B4-BE49-F238E27FC236}">
                <a16:creationId xmlns:a16="http://schemas.microsoft.com/office/drawing/2014/main" id="{821665E9-A3D0-6341-8B2A-C8461BF670AC}"/>
              </a:ext>
            </a:extLst>
          </p:cNvPr>
          <p:cNvSpPr>
            <a:spLocks/>
          </p:cNvSpPr>
          <p:nvPr/>
        </p:nvSpPr>
        <p:spPr bwMode="auto">
          <a:xfrm flipH="1">
            <a:off x="6505575" y="3730625"/>
            <a:ext cx="19050" cy="77788"/>
          </a:xfrm>
          <a:custGeom>
            <a:avLst/>
            <a:gdLst>
              <a:gd name="T0" fmla="*/ 0 w 48"/>
              <a:gd name="T1" fmla="*/ 0 h 243"/>
              <a:gd name="T2" fmla="*/ 2147483646 w 48"/>
              <a:gd name="T3" fmla="*/ 0 h 243"/>
              <a:gd name="T4" fmla="*/ 2147483646 w 48"/>
              <a:gd name="T5" fmla="*/ 2147483646 h 243"/>
              <a:gd name="T6" fmla="*/ 0 w 48"/>
              <a:gd name="T7" fmla="*/ 2147483646 h 243"/>
              <a:gd name="T8" fmla="*/ 0 w 48"/>
              <a:gd name="T9" fmla="*/ 0 h 243"/>
              <a:gd name="T10" fmla="*/ 0 w 48"/>
              <a:gd name="T11" fmla="*/ 0 h 243"/>
              <a:gd name="T12" fmla="*/ 0 60000 65536"/>
              <a:gd name="T13" fmla="*/ 0 60000 65536"/>
              <a:gd name="T14" fmla="*/ 0 60000 65536"/>
              <a:gd name="T15" fmla="*/ 0 60000 65536"/>
              <a:gd name="T16" fmla="*/ 0 60000 65536"/>
              <a:gd name="T17" fmla="*/ 0 60000 65536"/>
              <a:gd name="T18" fmla="*/ 0 w 48"/>
              <a:gd name="T19" fmla="*/ 0 h 243"/>
              <a:gd name="T20" fmla="*/ 48 w 48"/>
              <a:gd name="T21" fmla="*/ 243 h 243"/>
            </a:gdLst>
            <a:ahLst/>
            <a:cxnLst>
              <a:cxn ang="T12">
                <a:pos x="T0" y="T1"/>
              </a:cxn>
              <a:cxn ang="T13">
                <a:pos x="T2" y="T3"/>
              </a:cxn>
              <a:cxn ang="T14">
                <a:pos x="T4" y="T5"/>
              </a:cxn>
              <a:cxn ang="T15">
                <a:pos x="T6" y="T7"/>
              </a:cxn>
              <a:cxn ang="T16">
                <a:pos x="T8" y="T9"/>
              </a:cxn>
              <a:cxn ang="T17">
                <a:pos x="T10" y="T11"/>
              </a:cxn>
            </a:cxnLst>
            <a:rect l="T18" t="T19" r="T20" b="T21"/>
            <a:pathLst>
              <a:path w="48" h="243">
                <a:moveTo>
                  <a:pt x="0" y="0"/>
                </a:moveTo>
                <a:lnTo>
                  <a:pt x="48" y="0"/>
                </a:lnTo>
                <a:lnTo>
                  <a:pt x="48" y="243"/>
                </a:lnTo>
                <a:lnTo>
                  <a:pt x="0" y="243"/>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31" name="Freeform 334">
            <a:extLst>
              <a:ext uri="{FF2B5EF4-FFF2-40B4-BE49-F238E27FC236}">
                <a16:creationId xmlns:a16="http://schemas.microsoft.com/office/drawing/2014/main" id="{37AA0527-C0CB-5145-A937-30A720451951}"/>
              </a:ext>
            </a:extLst>
          </p:cNvPr>
          <p:cNvSpPr>
            <a:spLocks/>
          </p:cNvSpPr>
          <p:nvPr/>
        </p:nvSpPr>
        <p:spPr bwMode="auto">
          <a:xfrm flipH="1">
            <a:off x="6416675" y="3730625"/>
            <a:ext cx="19050" cy="77788"/>
          </a:xfrm>
          <a:custGeom>
            <a:avLst/>
            <a:gdLst>
              <a:gd name="T0" fmla="*/ 0 w 50"/>
              <a:gd name="T1" fmla="*/ 0 h 243"/>
              <a:gd name="T2" fmla="*/ 2147483646 w 50"/>
              <a:gd name="T3" fmla="*/ 0 h 243"/>
              <a:gd name="T4" fmla="*/ 2147483646 w 50"/>
              <a:gd name="T5" fmla="*/ 2147483646 h 243"/>
              <a:gd name="T6" fmla="*/ 0 w 50"/>
              <a:gd name="T7" fmla="*/ 2147483646 h 243"/>
              <a:gd name="T8" fmla="*/ 0 w 50"/>
              <a:gd name="T9" fmla="*/ 0 h 243"/>
              <a:gd name="T10" fmla="*/ 0 w 50"/>
              <a:gd name="T11" fmla="*/ 0 h 243"/>
              <a:gd name="T12" fmla="*/ 0 60000 65536"/>
              <a:gd name="T13" fmla="*/ 0 60000 65536"/>
              <a:gd name="T14" fmla="*/ 0 60000 65536"/>
              <a:gd name="T15" fmla="*/ 0 60000 65536"/>
              <a:gd name="T16" fmla="*/ 0 60000 65536"/>
              <a:gd name="T17" fmla="*/ 0 60000 65536"/>
              <a:gd name="T18" fmla="*/ 0 w 50"/>
              <a:gd name="T19" fmla="*/ 0 h 243"/>
              <a:gd name="T20" fmla="*/ 50 w 50"/>
              <a:gd name="T21" fmla="*/ 243 h 243"/>
            </a:gdLst>
            <a:ahLst/>
            <a:cxnLst>
              <a:cxn ang="T12">
                <a:pos x="T0" y="T1"/>
              </a:cxn>
              <a:cxn ang="T13">
                <a:pos x="T2" y="T3"/>
              </a:cxn>
              <a:cxn ang="T14">
                <a:pos x="T4" y="T5"/>
              </a:cxn>
              <a:cxn ang="T15">
                <a:pos x="T6" y="T7"/>
              </a:cxn>
              <a:cxn ang="T16">
                <a:pos x="T8" y="T9"/>
              </a:cxn>
              <a:cxn ang="T17">
                <a:pos x="T10" y="T11"/>
              </a:cxn>
            </a:cxnLst>
            <a:rect l="T18" t="T19" r="T20" b="T21"/>
            <a:pathLst>
              <a:path w="50" h="243">
                <a:moveTo>
                  <a:pt x="0" y="0"/>
                </a:moveTo>
                <a:lnTo>
                  <a:pt x="50" y="0"/>
                </a:lnTo>
                <a:lnTo>
                  <a:pt x="50" y="243"/>
                </a:lnTo>
                <a:lnTo>
                  <a:pt x="0" y="243"/>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32" name="Freeform 335">
            <a:extLst>
              <a:ext uri="{FF2B5EF4-FFF2-40B4-BE49-F238E27FC236}">
                <a16:creationId xmlns:a16="http://schemas.microsoft.com/office/drawing/2014/main" id="{3D3E2E03-7624-3C42-B505-5DB7568B9415}"/>
              </a:ext>
            </a:extLst>
          </p:cNvPr>
          <p:cNvSpPr>
            <a:spLocks/>
          </p:cNvSpPr>
          <p:nvPr/>
        </p:nvSpPr>
        <p:spPr bwMode="auto">
          <a:xfrm flipH="1">
            <a:off x="6318250" y="3730625"/>
            <a:ext cx="19050" cy="77788"/>
          </a:xfrm>
          <a:custGeom>
            <a:avLst/>
            <a:gdLst>
              <a:gd name="T0" fmla="*/ 0 w 49"/>
              <a:gd name="T1" fmla="*/ 0 h 243"/>
              <a:gd name="T2" fmla="*/ 2147483646 w 49"/>
              <a:gd name="T3" fmla="*/ 0 h 243"/>
              <a:gd name="T4" fmla="*/ 2147483646 w 49"/>
              <a:gd name="T5" fmla="*/ 2147483646 h 243"/>
              <a:gd name="T6" fmla="*/ 0 w 49"/>
              <a:gd name="T7" fmla="*/ 2147483646 h 243"/>
              <a:gd name="T8" fmla="*/ 0 w 49"/>
              <a:gd name="T9" fmla="*/ 0 h 243"/>
              <a:gd name="T10" fmla="*/ 0 w 49"/>
              <a:gd name="T11" fmla="*/ 0 h 243"/>
              <a:gd name="T12" fmla="*/ 0 60000 65536"/>
              <a:gd name="T13" fmla="*/ 0 60000 65536"/>
              <a:gd name="T14" fmla="*/ 0 60000 65536"/>
              <a:gd name="T15" fmla="*/ 0 60000 65536"/>
              <a:gd name="T16" fmla="*/ 0 60000 65536"/>
              <a:gd name="T17" fmla="*/ 0 60000 65536"/>
              <a:gd name="T18" fmla="*/ 0 w 49"/>
              <a:gd name="T19" fmla="*/ 0 h 243"/>
              <a:gd name="T20" fmla="*/ 49 w 49"/>
              <a:gd name="T21" fmla="*/ 243 h 243"/>
            </a:gdLst>
            <a:ahLst/>
            <a:cxnLst>
              <a:cxn ang="T12">
                <a:pos x="T0" y="T1"/>
              </a:cxn>
              <a:cxn ang="T13">
                <a:pos x="T2" y="T3"/>
              </a:cxn>
              <a:cxn ang="T14">
                <a:pos x="T4" y="T5"/>
              </a:cxn>
              <a:cxn ang="T15">
                <a:pos x="T6" y="T7"/>
              </a:cxn>
              <a:cxn ang="T16">
                <a:pos x="T8" y="T9"/>
              </a:cxn>
              <a:cxn ang="T17">
                <a:pos x="T10" y="T11"/>
              </a:cxn>
            </a:cxnLst>
            <a:rect l="T18" t="T19" r="T20" b="T21"/>
            <a:pathLst>
              <a:path w="49" h="243">
                <a:moveTo>
                  <a:pt x="0" y="0"/>
                </a:moveTo>
                <a:lnTo>
                  <a:pt x="49" y="0"/>
                </a:lnTo>
                <a:lnTo>
                  <a:pt x="49" y="243"/>
                </a:lnTo>
                <a:lnTo>
                  <a:pt x="0" y="243"/>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33" name="Freeform 336">
            <a:extLst>
              <a:ext uri="{FF2B5EF4-FFF2-40B4-BE49-F238E27FC236}">
                <a16:creationId xmlns:a16="http://schemas.microsoft.com/office/drawing/2014/main" id="{94E296B5-8545-A041-A002-9EBFA61CFC71}"/>
              </a:ext>
            </a:extLst>
          </p:cNvPr>
          <p:cNvSpPr>
            <a:spLocks/>
          </p:cNvSpPr>
          <p:nvPr/>
        </p:nvSpPr>
        <p:spPr bwMode="auto">
          <a:xfrm flipH="1">
            <a:off x="6223000" y="3730625"/>
            <a:ext cx="19050" cy="77788"/>
          </a:xfrm>
          <a:custGeom>
            <a:avLst/>
            <a:gdLst>
              <a:gd name="T0" fmla="*/ 0 w 49"/>
              <a:gd name="T1" fmla="*/ 0 h 243"/>
              <a:gd name="T2" fmla="*/ 2147483646 w 49"/>
              <a:gd name="T3" fmla="*/ 0 h 243"/>
              <a:gd name="T4" fmla="*/ 2147483646 w 49"/>
              <a:gd name="T5" fmla="*/ 2147483646 h 243"/>
              <a:gd name="T6" fmla="*/ 0 w 49"/>
              <a:gd name="T7" fmla="*/ 2147483646 h 243"/>
              <a:gd name="T8" fmla="*/ 0 w 49"/>
              <a:gd name="T9" fmla="*/ 0 h 243"/>
              <a:gd name="T10" fmla="*/ 0 w 49"/>
              <a:gd name="T11" fmla="*/ 0 h 243"/>
              <a:gd name="T12" fmla="*/ 0 60000 65536"/>
              <a:gd name="T13" fmla="*/ 0 60000 65536"/>
              <a:gd name="T14" fmla="*/ 0 60000 65536"/>
              <a:gd name="T15" fmla="*/ 0 60000 65536"/>
              <a:gd name="T16" fmla="*/ 0 60000 65536"/>
              <a:gd name="T17" fmla="*/ 0 60000 65536"/>
              <a:gd name="T18" fmla="*/ 0 w 49"/>
              <a:gd name="T19" fmla="*/ 0 h 243"/>
              <a:gd name="T20" fmla="*/ 49 w 49"/>
              <a:gd name="T21" fmla="*/ 243 h 243"/>
            </a:gdLst>
            <a:ahLst/>
            <a:cxnLst>
              <a:cxn ang="T12">
                <a:pos x="T0" y="T1"/>
              </a:cxn>
              <a:cxn ang="T13">
                <a:pos x="T2" y="T3"/>
              </a:cxn>
              <a:cxn ang="T14">
                <a:pos x="T4" y="T5"/>
              </a:cxn>
              <a:cxn ang="T15">
                <a:pos x="T6" y="T7"/>
              </a:cxn>
              <a:cxn ang="T16">
                <a:pos x="T8" y="T9"/>
              </a:cxn>
              <a:cxn ang="T17">
                <a:pos x="T10" y="T11"/>
              </a:cxn>
            </a:cxnLst>
            <a:rect l="T18" t="T19" r="T20" b="T21"/>
            <a:pathLst>
              <a:path w="49" h="243">
                <a:moveTo>
                  <a:pt x="0" y="0"/>
                </a:moveTo>
                <a:lnTo>
                  <a:pt x="49" y="0"/>
                </a:lnTo>
                <a:lnTo>
                  <a:pt x="49" y="243"/>
                </a:lnTo>
                <a:lnTo>
                  <a:pt x="0" y="243"/>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34" name="Freeform 337">
            <a:extLst>
              <a:ext uri="{FF2B5EF4-FFF2-40B4-BE49-F238E27FC236}">
                <a16:creationId xmlns:a16="http://schemas.microsoft.com/office/drawing/2014/main" id="{35E4B0A9-8219-3144-A08D-6E97BA278A08}"/>
              </a:ext>
            </a:extLst>
          </p:cNvPr>
          <p:cNvSpPr>
            <a:spLocks/>
          </p:cNvSpPr>
          <p:nvPr/>
        </p:nvSpPr>
        <p:spPr bwMode="auto">
          <a:xfrm flipH="1">
            <a:off x="6446838" y="3154363"/>
            <a:ext cx="525462" cy="112712"/>
          </a:xfrm>
          <a:custGeom>
            <a:avLst/>
            <a:gdLst>
              <a:gd name="T0" fmla="*/ 2147483646 w 1324"/>
              <a:gd name="T1" fmla="*/ 2147483646 h 357"/>
              <a:gd name="T2" fmla="*/ 2147483646 w 1324"/>
              <a:gd name="T3" fmla="*/ 2147483646 h 357"/>
              <a:gd name="T4" fmla="*/ 2147483646 w 1324"/>
              <a:gd name="T5" fmla="*/ 2147483646 h 357"/>
              <a:gd name="T6" fmla="*/ 2147483646 w 1324"/>
              <a:gd name="T7" fmla="*/ 2147483646 h 357"/>
              <a:gd name="T8" fmla="*/ 2147483646 w 1324"/>
              <a:gd name="T9" fmla="*/ 2147483646 h 357"/>
              <a:gd name="T10" fmla="*/ 2147483646 w 1324"/>
              <a:gd name="T11" fmla="*/ 2147483646 h 357"/>
              <a:gd name="T12" fmla="*/ 2147483646 w 1324"/>
              <a:gd name="T13" fmla="*/ 2147483646 h 357"/>
              <a:gd name="T14" fmla="*/ 2147483646 w 1324"/>
              <a:gd name="T15" fmla="*/ 2147483646 h 357"/>
              <a:gd name="T16" fmla="*/ 2147483646 w 1324"/>
              <a:gd name="T17" fmla="*/ 2147483646 h 357"/>
              <a:gd name="T18" fmla="*/ 2147483646 w 1324"/>
              <a:gd name="T19" fmla="*/ 2147483646 h 357"/>
              <a:gd name="T20" fmla="*/ 2147483646 w 1324"/>
              <a:gd name="T21" fmla="*/ 2147483646 h 357"/>
              <a:gd name="T22" fmla="*/ 2147483646 w 1324"/>
              <a:gd name="T23" fmla="*/ 2147483646 h 357"/>
              <a:gd name="T24" fmla="*/ 2147483646 w 1324"/>
              <a:gd name="T25" fmla="*/ 2147483646 h 357"/>
              <a:gd name="T26" fmla="*/ 2147483646 w 1324"/>
              <a:gd name="T27" fmla="*/ 2147483646 h 357"/>
              <a:gd name="T28" fmla="*/ 2147483646 w 1324"/>
              <a:gd name="T29" fmla="*/ 2147483646 h 357"/>
              <a:gd name="T30" fmla="*/ 2147483646 w 1324"/>
              <a:gd name="T31" fmla="*/ 2147483646 h 357"/>
              <a:gd name="T32" fmla="*/ 2147483646 w 1324"/>
              <a:gd name="T33" fmla="*/ 2147483646 h 357"/>
              <a:gd name="T34" fmla="*/ 2147483646 w 1324"/>
              <a:gd name="T35" fmla="*/ 2147483646 h 357"/>
              <a:gd name="T36" fmla="*/ 2147483646 w 1324"/>
              <a:gd name="T37" fmla="*/ 2147483646 h 357"/>
              <a:gd name="T38" fmla="*/ 2147483646 w 1324"/>
              <a:gd name="T39" fmla="*/ 2147483646 h 357"/>
              <a:gd name="T40" fmla="*/ 2147483646 w 1324"/>
              <a:gd name="T41" fmla="*/ 2147483646 h 357"/>
              <a:gd name="T42" fmla="*/ 2147483646 w 1324"/>
              <a:gd name="T43" fmla="*/ 2147483646 h 357"/>
              <a:gd name="T44" fmla="*/ 2147483646 w 1324"/>
              <a:gd name="T45" fmla="*/ 2147483646 h 357"/>
              <a:gd name="T46" fmla="*/ 2147483646 w 1324"/>
              <a:gd name="T47" fmla="*/ 2147483646 h 357"/>
              <a:gd name="T48" fmla="*/ 2147483646 w 1324"/>
              <a:gd name="T49" fmla="*/ 2147483646 h 357"/>
              <a:gd name="T50" fmla="*/ 2147483646 w 1324"/>
              <a:gd name="T51" fmla="*/ 2147483646 h 357"/>
              <a:gd name="T52" fmla="*/ 2147483646 w 1324"/>
              <a:gd name="T53" fmla="*/ 2147483646 h 357"/>
              <a:gd name="T54" fmla="*/ 2147483646 w 1324"/>
              <a:gd name="T55" fmla="*/ 2147483646 h 357"/>
              <a:gd name="T56" fmla="*/ 2147483646 w 1324"/>
              <a:gd name="T57" fmla="*/ 2147483646 h 357"/>
              <a:gd name="T58" fmla="*/ 2147483646 w 1324"/>
              <a:gd name="T59" fmla="*/ 2147483646 h 357"/>
              <a:gd name="T60" fmla="*/ 2147483646 w 1324"/>
              <a:gd name="T61" fmla="*/ 2147483646 h 357"/>
              <a:gd name="T62" fmla="*/ 2147483646 w 1324"/>
              <a:gd name="T63" fmla="*/ 2147483646 h 357"/>
              <a:gd name="T64" fmla="*/ 2147483646 w 1324"/>
              <a:gd name="T65" fmla="*/ 2147483646 h 357"/>
              <a:gd name="T66" fmla="*/ 2147483646 w 1324"/>
              <a:gd name="T67" fmla="*/ 2147483646 h 357"/>
              <a:gd name="T68" fmla="*/ 2147483646 w 1324"/>
              <a:gd name="T69" fmla="*/ 2147483646 h 357"/>
              <a:gd name="T70" fmla="*/ 2147483646 w 1324"/>
              <a:gd name="T71" fmla="*/ 2147483646 h 357"/>
              <a:gd name="T72" fmla="*/ 2147483646 w 1324"/>
              <a:gd name="T73" fmla="*/ 2147483646 h 357"/>
              <a:gd name="T74" fmla="*/ 2147483646 w 1324"/>
              <a:gd name="T75" fmla="*/ 2147483646 h 357"/>
              <a:gd name="T76" fmla="*/ 2147483646 w 1324"/>
              <a:gd name="T77" fmla="*/ 2147483646 h 357"/>
              <a:gd name="T78" fmla="*/ 2147483646 w 1324"/>
              <a:gd name="T79" fmla="*/ 2147483646 h 357"/>
              <a:gd name="T80" fmla="*/ 2147483646 w 1324"/>
              <a:gd name="T81" fmla="*/ 2147483646 h 357"/>
              <a:gd name="T82" fmla="*/ 2147483646 w 1324"/>
              <a:gd name="T83" fmla="*/ 2147483646 h 357"/>
              <a:gd name="T84" fmla="*/ 2147483646 w 1324"/>
              <a:gd name="T85" fmla="*/ 2147483646 h 357"/>
              <a:gd name="T86" fmla="*/ 2147483646 w 1324"/>
              <a:gd name="T87" fmla="*/ 2147483646 h 357"/>
              <a:gd name="T88" fmla="*/ 2147483646 w 1324"/>
              <a:gd name="T89" fmla="*/ 2147483646 h 357"/>
              <a:gd name="T90" fmla="*/ 2147483646 w 1324"/>
              <a:gd name="T91" fmla="*/ 2147483646 h 357"/>
              <a:gd name="T92" fmla="*/ 2147483646 w 1324"/>
              <a:gd name="T93" fmla="*/ 2147483646 h 357"/>
              <a:gd name="T94" fmla="*/ 2147483646 w 1324"/>
              <a:gd name="T95" fmla="*/ 2147483646 h 357"/>
              <a:gd name="T96" fmla="*/ 2147483646 w 1324"/>
              <a:gd name="T97" fmla="*/ 2147483646 h 357"/>
              <a:gd name="T98" fmla="*/ 2147483646 w 1324"/>
              <a:gd name="T99" fmla="*/ 2147483646 h 357"/>
              <a:gd name="T100" fmla="*/ 2147483646 w 1324"/>
              <a:gd name="T101" fmla="*/ 2147483646 h 357"/>
              <a:gd name="T102" fmla="*/ 2147483646 w 1324"/>
              <a:gd name="T103" fmla="*/ 2147483646 h 357"/>
              <a:gd name="T104" fmla="*/ 2147483646 w 1324"/>
              <a:gd name="T105" fmla="*/ 2147483646 h 357"/>
              <a:gd name="T106" fmla="*/ 2147483646 w 1324"/>
              <a:gd name="T107" fmla="*/ 2147483646 h 357"/>
              <a:gd name="T108" fmla="*/ 0 w 1324"/>
              <a:gd name="T109" fmla="*/ 2147483646 h 35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324"/>
              <a:gd name="T166" fmla="*/ 0 h 357"/>
              <a:gd name="T167" fmla="*/ 1324 w 1324"/>
              <a:gd name="T168" fmla="*/ 357 h 35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324" h="357">
                <a:moveTo>
                  <a:pt x="0" y="120"/>
                </a:moveTo>
                <a:lnTo>
                  <a:pt x="1" y="125"/>
                </a:lnTo>
                <a:lnTo>
                  <a:pt x="3" y="130"/>
                </a:lnTo>
                <a:lnTo>
                  <a:pt x="5" y="135"/>
                </a:lnTo>
                <a:lnTo>
                  <a:pt x="7" y="140"/>
                </a:lnTo>
                <a:lnTo>
                  <a:pt x="10" y="144"/>
                </a:lnTo>
                <a:lnTo>
                  <a:pt x="12" y="149"/>
                </a:lnTo>
                <a:lnTo>
                  <a:pt x="14" y="154"/>
                </a:lnTo>
                <a:lnTo>
                  <a:pt x="16" y="158"/>
                </a:lnTo>
                <a:lnTo>
                  <a:pt x="18" y="163"/>
                </a:lnTo>
                <a:lnTo>
                  <a:pt x="21" y="166"/>
                </a:lnTo>
                <a:lnTo>
                  <a:pt x="23" y="171"/>
                </a:lnTo>
                <a:lnTo>
                  <a:pt x="25" y="176"/>
                </a:lnTo>
                <a:lnTo>
                  <a:pt x="28" y="180"/>
                </a:lnTo>
                <a:lnTo>
                  <a:pt x="30" y="185"/>
                </a:lnTo>
                <a:lnTo>
                  <a:pt x="33" y="189"/>
                </a:lnTo>
                <a:lnTo>
                  <a:pt x="35" y="193"/>
                </a:lnTo>
                <a:lnTo>
                  <a:pt x="38" y="196"/>
                </a:lnTo>
                <a:lnTo>
                  <a:pt x="41" y="201"/>
                </a:lnTo>
                <a:lnTo>
                  <a:pt x="46" y="209"/>
                </a:lnTo>
                <a:lnTo>
                  <a:pt x="48" y="212"/>
                </a:lnTo>
                <a:lnTo>
                  <a:pt x="51" y="217"/>
                </a:lnTo>
                <a:lnTo>
                  <a:pt x="57" y="225"/>
                </a:lnTo>
                <a:lnTo>
                  <a:pt x="60" y="229"/>
                </a:lnTo>
                <a:lnTo>
                  <a:pt x="63" y="232"/>
                </a:lnTo>
                <a:lnTo>
                  <a:pt x="70" y="239"/>
                </a:lnTo>
                <a:lnTo>
                  <a:pt x="76" y="246"/>
                </a:lnTo>
                <a:lnTo>
                  <a:pt x="82" y="253"/>
                </a:lnTo>
                <a:lnTo>
                  <a:pt x="88" y="260"/>
                </a:lnTo>
                <a:lnTo>
                  <a:pt x="94" y="266"/>
                </a:lnTo>
                <a:lnTo>
                  <a:pt x="101" y="272"/>
                </a:lnTo>
                <a:lnTo>
                  <a:pt x="107" y="278"/>
                </a:lnTo>
                <a:lnTo>
                  <a:pt x="114" y="285"/>
                </a:lnTo>
                <a:lnTo>
                  <a:pt x="121" y="290"/>
                </a:lnTo>
                <a:lnTo>
                  <a:pt x="128" y="295"/>
                </a:lnTo>
                <a:lnTo>
                  <a:pt x="135" y="301"/>
                </a:lnTo>
                <a:lnTo>
                  <a:pt x="142" y="306"/>
                </a:lnTo>
                <a:lnTo>
                  <a:pt x="149" y="309"/>
                </a:lnTo>
                <a:lnTo>
                  <a:pt x="156" y="314"/>
                </a:lnTo>
                <a:lnTo>
                  <a:pt x="164" y="318"/>
                </a:lnTo>
                <a:lnTo>
                  <a:pt x="171" y="323"/>
                </a:lnTo>
                <a:lnTo>
                  <a:pt x="179" y="327"/>
                </a:lnTo>
                <a:lnTo>
                  <a:pt x="194" y="334"/>
                </a:lnTo>
                <a:lnTo>
                  <a:pt x="210" y="339"/>
                </a:lnTo>
                <a:lnTo>
                  <a:pt x="226" y="346"/>
                </a:lnTo>
                <a:lnTo>
                  <a:pt x="242" y="349"/>
                </a:lnTo>
                <a:lnTo>
                  <a:pt x="258" y="353"/>
                </a:lnTo>
                <a:lnTo>
                  <a:pt x="290" y="357"/>
                </a:lnTo>
                <a:lnTo>
                  <a:pt x="323" y="357"/>
                </a:lnTo>
                <a:lnTo>
                  <a:pt x="357" y="352"/>
                </a:lnTo>
                <a:lnTo>
                  <a:pt x="390" y="344"/>
                </a:lnTo>
                <a:lnTo>
                  <a:pt x="406" y="338"/>
                </a:lnTo>
                <a:lnTo>
                  <a:pt x="422" y="332"/>
                </a:lnTo>
                <a:lnTo>
                  <a:pt x="438" y="323"/>
                </a:lnTo>
                <a:lnTo>
                  <a:pt x="446" y="319"/>
                </a:lnTo>
                <a:lnTo>
                  <a:pt x="454" y="314"/>
                </a:lnTo>
                <a:lnTo>
                  <a:pt x="466" y="307"/>
                </a:lnTo>
                <a:lnTo>
                  <a:pt x="471" y="303"/>
                </a:lnTo>
                <a:lnTo>
                  <a:pt x="477" y="300"/>
                </a:lnTo>
                <a:lnTo>
                  <a:pt x="482" y="295"/>
                </a:lnTo>
                <a:lnTo>
                  <a:pt x="488" y="290"/>
                </a:lnTo>
                <a:lnTo>
                  <a:pt x="494" y="285"/>
                </a:lnTo>
                <a:lnTo>
                  <a:pt x="500" y="280"/>
                </a:lnTo>
                <a:lnTo>
                  <a:pt x="505" y="275"/>
                </a:lnTo>
                <a:lnTo>
                  <a:pt x="511" y="268"/>
                </a:lnTo>
                <a:lnTo>
                  <a:pt x="517" y="262"/>
                </a:lnTo>
                <a:lnTo>
                  <a:pt x="522" y="256"/>
                </a:lnTo>
                <a:lnTo>
                  <a:pt x="528" y="251"/>
                </a:lnTo>
                <a:lnTo>
                  <a:pt x="533" y="245"/>
                </a:lnTo>
                <a:lnTo>
                  <a:pt x="538" y="237"/>
                </a:lnTo>
                <a:lnTo>
                  <a:pt x="544" y="231"/>
                </a:lnTo>
                <a:lnTo>
                  <a:pt x="549" y="225"/>
                </a:lnTo>
                <a:lnTo>
                  <a:pt x="554" y="217"/>
                </a:lnTo>
                <a:lnTo>
                  <a:pt x="559" y="211"/>
                </a:lnTo>
                <a:lnTo>
                  <a:pt x="564" y="204"/>
                </a:lnTo>
                <a:lnTo>
                  <a:pt x="569" y="198"/>
                </a:lnTo>
                <a:lnTo>
                  <a:pt x="574" y="190"/>
                </a:lnTo>
                <a:lnTo>
                  <a:pt x="578" y="184"/>
                </a:lnTo>
                <a:lnTo>
                  <a:pt x="583" y="176"/>
                </a:lnTo>
                <a:lnTo>
                  <a:pt x="587" y="169"/>
                </a:lnTo>
                <a:lnTo>
                  <a:pt x="592" y="161"/>
                </a:lnTo>
                <a:lnTo>
                  <a:pt x="596" y="155"/>
                </a:lnTo>
                <a:lnTo>
                  <a:pt x="599" y="148"/>
                </a:lnTo>
                <a:lnTo>
                  <a:pt x="603" y="142"/>
                </a:lnTo>
                <a:lnTo>
                  <a:pt x="606" y="134"/>
                </a:lnTo>
                <a:lnTo>
                  <a:pt x="609" y="127"/>
                </a:lnTo>
                <a:lnTo>
                  <a:pt x="612" y="120"/>
                </a:lnTo>
                <a:lnTo>
                  <a:pt x="616" y="127"/>
                </a:lnTo>
                <a:lnTo>
                  <a:pt x="621" y="133"/>
                </a:lnTo>
                <a:lnTo>
                  <a:pt x="625" y="139"/>
                </a:lnTo>
                <a:lnTo>
                  <a:pt x="630" y="145"/>
                </a:lnTo>
                <a:lnTo>
                  <a:pt x="635" y="151"/>
                </a:lnTo>
                <a:lnTo>
                  <a:pt x="640" y="156"/>
                </a:lnTo>
                <a:lnTo>
                  <a:pt x="645" y="163"/>
                </a:lnTo>
                <a:lnTo>
                  <a:pt x="649" y="168"/>
                </a:lnTo>
                <a:lnTo>
                  <a:pt x="655" y="173"/>
                </a:lnTo>
                <a:lnTo>
                  <a:pt x="660" y="178"/>
                </a:lnTo>
                <a:lnTo>
                  <a:pt x="665" y="183"/>
                </a:lnTo>
                <a:lnTo>
                  <a:pt x="670" y="188"/>
                </a:lnTo>
                <a:lnTo>
                  <a:pt x="676" y="191"/>
                </a:lnTo>
                <a:lnTo>
                  <a:pt x="681" y="196"/>
                </a:lnTo>
                <a:lnTo>
                  <a:pt x="687" y="200"/>
                </a:lnTo>
                <a:lnTo>
                  <a:pt x="693" y="204"/>
                </a:lnTo>
                <a:lnTo>
                  <a:pt x="698" y="207"/>
                </a:lnTo>
                <a:lnTo>
                  <a:pt x="704" y="211"/>
                </a:lnTo>
                <a:lnTo>
                  <a:pt x="715" y="219"/>
                </a:lnTo>
                <a:lnTo>
                  <a:pt x="728" y="224"/>
                </a:lnTo>
                <a:lnTo>
                  <a:pt x="740" y="230"/>
                </a:lnTo>
                <a:lnTo>
                  <a:pt x="752" y="234"/>
                </a:lnTo>
                <a:lnTo>
                  <a:pt x="764" y="237"/>
                </a:lnTo>
                <a:lnTo>
                  <a:pt x="789" y="244"/>
                </a:lnTo>
                <a:lnTo>
                  <a:pt x="814" y="246"/>
                </a:lnTo>
                <a:lnTo>
                  <a:pt x="838" y="246"/>
                </a:lnTo>
                <a:lnTo>
                  <a:pt x="889" y="236"/>
                </a:lnTo>
                <a:lnTo>
                  <a:pt x="901" y="232"/>
                </a:lnTo>
                <a:lnTo>
                  <a:pt x="913" y="227"/>
                </a:lnTo>
                <a:lnTo>
                  <a:pt x="925" y="221"/>
                </a:lnTo>
                <a:lnTo>
                  <a:pt x="936" y="215"/>
                </a:lnTo>
                <a:lnTo>
                  <a:pt x="948" y="207"/>
                </a:lnTo>
                <a:lnTo>
                  <a:pt x="959" y="200"/>
                </a:lnTo>
                <a:lnTo>
                  <a:pt x="964" y="195"/>
                </a:lnTo>
                <a:lnTo>
                  <a:pt x="970" y="191"/>
                </a:lnTo>
                <a:lnTo>
                  <a:pt x="975" y="186"/>
                </a:lnTo>
                <a:lnTo>
                  <a:pt x="981" y="181"/>
                </a:lnTo>
                <a:lnTo>
                  <a:pt x="987" y="175"/>
                </a:lnTo>
                <a:lnTo>
                  <a:pt x="994" y="168"/>
                </a:lnTo>
                <a:lnTo>
                  <a:pt x="1001" y="160"/>
                </a:lnTo>
                <a:lnTo>
                  <a:pt x="1004" y="156"/>
                </a:lnTo>
                <a:lnTo>
                  <a:pt x="1007" y="153"/>
                </a:lnTo>
                <a:lnTo>
                  <a:pt x="1010" y="148"/>
                </a:lnTo>
                <a:lnTo>
                  <a:pt x="1014" y="144"/>
                </a:lnTo>
                <a:lnTo>
                  <a:pt x="1017" y="140"/>
                </a:lnTo>
                <a:lnTo>
                  <a:pt x="1020" y="135"/>
                </a:lnTo>
                <a:lnTo>
                  <a:pt x="1023" y="132"/>
                </a:lnTo>
                <a:lnTo>
                  <a:pt x="1025" y="128"/>
                </a:lnTo>
                <a:lnTo>
                  <a:pt x="1030" y="120"/>
                </a:lnTo>
                <a:lnTo>
                  <a:pt x="1036" y="114"/>
                </a:lnTo>
                <a:lnTo>
                  <a:pt x="1042" y="107"/>
                </a:lnTo>
                <a:lnTo>
                  <a:pt x="1048" y="100"/>
                </a:lnTo>
                <a:lnTo>
                  <a:pt x="1056" y="94"/>
                </a:lnTo>
                <a:lnTo>
                  <a:pt x="1063" y="88"/>
                </a:lnTo>
                <a:lnTo>
                  <a:pt x="1070" y="82"/>
                </a:lnTo>
                <a:lnTo>
                  <a:pt x="1078" y="77"/>
                </a:lnTo>
                <a:lnTo>
                  <a:pt x="1084" y="72"/>
                </a:lnTo>
                <a:lnTo>
                  <a:pt x="1093" y="68"/>
                </a:lnTo>
                <a:lnTo>
                  <a:pt x="1101" y="64"/>
                </a:lnTo>
                <a:lnTo>
                  <a:pt x="1120" y="58"/>
                </a:lnTo>
                <a:lnTo>
                  <a:pt x="1137" y="53"/>
                </a:lnTo>
                <a:lnTo>
                  <a:pt x="1154" y="52"/>
                </a:lnTo>
                <a:lnTo>
                  <a:pt x="1189" y="54"/>
                </a:lnTo>
                <a:lnTo>
                  <a:pt x="1222" y="66"/>
                </a:lnTo>
                <a:lnTo>
                  <a:pt x="1238" y="74"/>
                </a:lnTo>
                <a:lnTo>
                  <a:pt x="1247" y="78"/>
                </a:lnTo>
                <a:lnTo>
                  <a:pt x="1254" y="84"/>
                </a:lnTo>
                <a:lnTo>
                  <a:pt x="1262" y="89"/>
                </a:lnTo>
                <a:lnTo>
                  <a:pt x="1269" y="96"/>
                </a:lnTo>
                <a:lnTo>
                  <a:pt x="1276" y="103"/>
                </a:lnTo>
                <a:lnTo>
                  <a:pt x="1282" y="109"/>
                </a:lnTo>
                <a:lnTo>
                  <a:pt x="1289" y="117"/>
                </a:lnTo>
                <a:lnTo>
                  <a:pt x="1295" y="125"/>
                </a:lnTo>
                <a:lnTo>
                  <a:pt x="1298" y="129"/>
                </a:lnTo>
                <a:lnTo>
                  <a:pt x="1300" y="134"/>
                </a:lnTo>
                <a:lnTo>
                  <a:pt x="1303" y="138"/>
                </a:lnTo>
                <a:lnTo>
                  <a:pt x="1306" y="143"/>
                </a:lnTo>
                <a:lnTo>
                  <a:pt x="1309" y="147"/>
                </a:lnTo>
                <a:lnTo>
                  <a:pt x="1311" y="151"/>
                </a:lnTo>
                <a:lnTo>
                  <a:pt x="1314" y="156"/>
                </a:lnTo>
                <a:lnTo>
                  <a:pt x="1316" y="161"/>
                </a:lnTo>
                <a:lnTo>
                  <a:pt x="1318" y="166"/>
                </a:lnTo>
                <a:lnTo>
                  <a:pt x="1320" y="170"/>
                </a:lnTo>
                <a:lnTo>
                  <a:pt x="1322" y="176"/>
                </a:lnTo>
                <a:lnTo>
                  <a:pt x="1324" y="181"/>
                </a:lnTo>
                <a:lnTo>
                  <a:pt x="1324" y="94"/>
                </a:lnTo>
                <a:lnTo>
                  <a:pt x="1320" y="88"/>
                </a:lnTo>
                <a:lnTo>
                  <a:pt x="1315" y="82"/>
                </a:lnTo>
                <a:lnTo>
                  <a:pt x="1309" y="76"/>
                </a:lnTo>
                <a:lnTo>
                  <a:pt x="1304" y="71"/>
                </a:lnTo>
                <a:lnTo>
                  <a:pt x="1298" y="64"/>
                </a:lnTo>
                <a:lnTo>
                  <a:pt x="1292" y="58"/>
                </a:lnTo>
                <a:lnTo>
                  <a:pt x="1286" y="53"/>
                </a:lnTo>
                <a:lnTo>
                  <a:pt x="1279" y="47"/>
                </a:lnTo>
                <a:lnTo>
                  <a:pt x="1273" y="42"/>
                </a:lnTo>
                <a:lnTo>
                  <a:pt x="1266" y="37"/>
                </a:lnTo>
                <a:lnTo>
                  <a:pt x="1259" y="32"/>
                </a:lnTo>
                <a:lnTo>
                  <a:pt x="1251" y="28"/>
                </a:lnTo>
                <a:lnTo>
                  <a:pt x="1243" y="23"/>
                </a:lnTo>
                <a:lnTo>
                  <a:pt x="1235" y="20"/>
                </a:lnTo>
                <a:lnTo>
                  <a:pt x="1228" y="16"/>
                </a:lnTo>
                <a:lnTo>
                  <a:pt x="1220" y="12"/>
                </a:lnTo>
                <a:lnTo>
                  <a:pt x="1204" y="7"/>
                </a:lnTo>
                <a:lnTo>
                  <a:pt x="1187" y="3"/>
                </a:lnTo>
                <a:lnTo>
                  <a:pt x="1153" y="0"/>
                </a:lnTo>
                <a:lnTo>
                  <a:pt x="1119" y="5"/>
                </a:lnTo>
                <a:lnTo>
                  <a:pt x="1101" y="11"/>
                </a:lnTo>
                <a:lnTo>
                  <a:pt x="1084" y="20"/>
                </a:lnTo>
                <a:lnTo>
                  <a:pt x="1078" y="23"/>
                </a:lnTo>
                <a:lnTo>
                  <a:pt x="1070" y="28"/>
                </a:lnTo>
                <a:lnTo>
                  <a:pt x="1063" y="35"/>
                </a:lnTo>
                <a:lnTo>
                  <a:pt x="1056" y="41"/>
                </a:lnTo>
                <a:lnTo>
                  <a:pt x="1048" y="47"/>
                </a:lnTo>
                <a:lnTo>
                  <a:pt x="1042" y="53"/>
                </a:lnTo>
                <a:lnTo>
                  <a:pt x="1036" y="59"/>
                </a:lnTo>
                <a:lnTo>
                  <a:pt x="1030" y="66"/>
                </a:lnTo>
                <a:lnTo>
                  <a:pt x="1028" y="71"/>
                </a:lnTo>
                <a:lnTo>
                  <a:pt x="1024" y="74"/>
                </a:lnTo>
                <a:lnTo>
                  <a:pt x="1021" y="79"/>
                </a:lnTo>
                <a:lnTo>
                  <a:pt x="1016" y="84"/>
                </a:lnTo>
                <a:lnTo>
                  <a:pt x="1011" y="91"/>
                </a:lnTo>
                <a:lnTo>
                  <a:pt x="1006" y="97"/>
                </a:lnTo>
                <a:lnTo>
                  <a:pt x="1001" y="102"/>
                </a:lnTo>
                <a:lnTo>
                  <a:pt x="996" y="108"/>
                </a:lnTo>
                <a:lnTo>
                  <a:pt x="990" y="114"/>
                </a:lnTo>
                <a:lnTo>
                  <a:pt x="985" y="120"/>
                </a:lnTo>
                <a:lnTo>
                  <a:pt x="978" y="125"/>
                </a:lnTo>
                <a:lnTo>
                  <a:pt x="973" y="132"/>
                </a:lnTo>
                <a:lnTo>
                  <a:pt x="969" y="135"/>
                </a:lnTo>
                <a:lnTo>
                  <a:pt x="964" y="140"/>
                </a:lnTo>
                <a:lnTo>
                  <a:pt x="957" y="147"/>
                </a:lnTo>
                <a:lnTo>
                  <a:pt x="952" y="151"/>
                </a:lnTo>
                <a:lnTo>
                  <a:pt x="947" y="156"/>
                </a:lnTo>
                <a:lnTo>
                  <a:pt x="941" y="161"/>
                </a:lnTo>
                <a:lnTo>
                  <a:pt x="936" y="165"/>
                </a:lnTo>
                <a:lnTo>
                  <a:pt x="930" y="170"/>
                </a:lnTo>
                <a:lnTo>
                  <a:pt x="925" y="174"/>
                </a:lnTo>
                <a:lnTo>
                  <a:pt x="919" y="178"/>
                </a:lnTo>
                <a:lnTo>
                  <a:pt x="913" y="181"/>
                </a:lnTo>
                <a:lnTo>
                  <a:pt x="902" y="188"/>
                </a:lnTo>
                <a:lnTo>
                  <a:pt x="890" y="194"/>
                </a:lnTo>
                <a:lnTo>
                  <a:pt x="878" y="199"/>
                </a:lnTo>
                <a:lnTo>
                  <a:pt x="867" y="204"/>
                </a:lnTo>
                <a:lnTo>
                  <a:pt x="855" y="207"/>
                </a:lnTo>
                <a:lnTo>
                  <a:pt x="842" y="210"/>
                </a:lnTo>
                <a:lnTo>
                  <a:pt x="818" y="212"/>
                </a:lnTo>
                <a:lnTo>
                  <a:pt x="770" y="207"/>
                </a:lnTo>
                <a:lnTo>
                  <a:pt x="747" y="199"/>
                </a:lnTo>
                <a:lnTo>
                  <a:pt x="736" y="194"/>
                </a:lnTo>
                <a:lnTo>
                  <a:pt x="724" y="186"/>
                </a:lnTo>
                <a:lnTo>
                  <a:pt x="713" y="179"/>
                </a:lnTo>
                <a:lnTo>
                  <a:pt x="707" y="175"/>
                </a:lnTo>
                <a:lnTo>
                  <a:pt x="702" y="170"/>
                </a:lnTo>
                <a:lnTo>
                  <a:pt x="696" y="165"/>
                </a:lnTo>
                <a:lnTo>
                  <a:pt x="691" y="160"/>
                </a:lnTo>
                <a:lnTo>
                  <a:pt x="686" y="155"/>
                </a:lnTo>
                <a:lnTo>
                  <a:pt x="681" y="150"/>
                </a:lnTo>
                <a:lnTo>
                  <a:pt x="676" y="144"/>
                </a:lnTo>
                <a:lnTo>
                  <a:pt x="671" y="138"/>
                </a:lnTo>
                <a:lnTo>
                  <a:pt x="666" y="132"/>
                </a:lnTo>
                <a:lnTo>
                  <a:pt x="661" y="125"/>
                </a:lnTo>
                <a:lnTo>
                  <a:pt x="657" y="118"/>
                </a:lnTo>
                <a:lnTo>
                  <a:pt x="652" y="110"/>
                </a:lnTo>
                <a:lnTo>
                  <a:pt x="648" y="103"/>
                </a:lnTo>
                <a:lnTo>
                  <a:pt x="643" y="96"/>
                </a:lnTo>
                <a:lnTo>
                  <a:pt x="641" y="92"/>
                </a:lnTo>
                <a:lnTo>
                  <a:pt x="639" y="88"/>
                </a:lnTo>
                <a:lnTo>
                  <a:pt x="635" y="79"/>
                </a:lnTo>
                <a:lnTo>
                  <a:pt x="633" y="76"/>
                </a:lnTo>
                <a:lnTo>
                  <a:pt x="631" y="71"/>
                </a:lnTo>
                <a:lnTo>
                  <a:pt x="629" y="67"/>
                </a:lnTo>
                <a:lnTo>
                  <a:pt x="627" y="62"/>
                </a:lnTo>
                <a:lnTo>
                  <a:pt x="625" y="57"/>
                </a:lnTo>
                <a:lnTo>
                  <a:pt x="623" y="53"/>
                </a:lnTo>
                <a:lnTo>
                  <a:pt x="621" y="48"/>
                </a:lnTo>
                <a:lnTo>
                  <a:pt x="619" y="43"/>
                </a:lnTo>
                <a:lnTo>
                  <a:pt x="617" y="38"/>
                </a:lnTo>
                <a:lnTo>
                  <a:pt x="615" y="33"/>
                </a:lnTo>
                <a:lnTo>
                  <a:pt x="613" y="28"/>
                </a:lnTo>
                <a:lnTo>
                  <a:pt x="612" y="23"/>
                </a:lnTo>
                <a:lnTo>
                  <a:pt x="609" y="30"/>
                </a:lnTo>
                <a:lnTo>
                  <a:pt x="606" y="37"/>
                </a:lnTo>
                <a:lnTo>
                  <a:pt x="603" y="45"/>
                </a:lnTo>
                <a:lnTo>
                  <a:pt x="601" y="48"/>
                </a:lnTo>
                <a:lnTo>
                  <a:pt x="599" y="52"/>
                </a:lnTo>
                <a:lnTo>
                  <a:pt x="597" y="56"/>
                </a:lnTo>
                <a:lnTo>
                  <a:pt x="595" y="61"/>
                </a:lnTo>
                <a:lnTo>
                  <a:pt x="593" y="64"/>
                </a:lnTo>
                <a:lnTo>
                  <a:pt x="591" y="68"/>
                </a:lnTo>
                <a:lnTo>
                  <a:pt x="588" y="72"/>
                </a:lnTo>
                <a:lnTo>
                  <a:pt x="586" y="77"/>
                </a:lnTo>
                <a:lnTo>
                  <a:pt x="584" y="81"/>
                </a:lnTo>
                <a:lnTo>
                  <a:pt x="582" y="84"/>
                </a:lnTo>
                <a:lnTo>
                  <a:pt x="580" y="89"/>
                </a:lnTo>
                <a:lnTo>
                  <a:pt x="577" y="93"/>
                </a:lnTo>
                <a:lnTo>
                  <a:pt x="575" y="98"/>
                </a:lnTo>
                <a:lnTo>
                  <a:pt x="573" y="102"/>
                </a:lnTo>
                <a:lnTo>
                  <a:pt x="570" y="105"/>
                </a:lnTo>
                <a:lnTo>
                  <a:pt x="568" y="110"/>
                </a:lnTo>
                <a:lnTo>
                  <a:pt x="566" y="114"/>
                </a:lnTo>
                <a:lnTo>
                  <a:pt x="563" y="119"/>
                </a:lnTo>
                <a:lnTo>
                  <a:pt x="561" y="123"/>
                </a:lnTo>
                <a:lnTo>
                  <a:pt x="558" y="128"/>
                </a:lnTo>
                <a:lnTo>
                  <a:pt x="556" y="132"/>
                </a:lnTo>
                <a:lnTo>
                  <a:pt x="553" y="137"/>
                </a:lnTo>
                <a:lnTo>
                  <a:pt x="550" y="140"/>
                </a:lnTo>
                <a:lnTo>
                  <a:pt x="548" y="145"/>
                </a:lnTo>
                <a:lnTo>
                  <a:pt x="545" y="149"/>
                </a:lnTo>
                <a:lnTo>
                  <a:pt x="542" y="153"/>
                </a:lnTo>
                <a:lnTo>
                  <a:pt x="540" y="158"/>
                </a:lnTo>
                <a:lnTo>
                  <a:pt x="537" y="161"/>
                </a:lnTo>
                <a:lnTo>
                  <a:pt x="534" y="166"/>
                </a:lnTo>
                <a:lnTo>
                  <a:pt x="531" y="170"/>
                </a:lnTo>
                <a:lnTo>
                  <a:pt x="529" y="174"/>
                </a:lnTo>
                <a:lnTo>
                  <a:pt x="526" y="178"/>
                </a:lnTo>
                <a:lnTo>
                  <a:pt x="523" y="183"/>
                </a:lnTo>
                <a:lnTo>
                  <a:pt x="520" y="186"/>
                </a:lnTo>
                <a:lnTo>
                  <a:pt x="515" y="194"/>
                </a:lnTo>
                <a:lnTo>
                  <a:pt x="512" y="198"/>
                </a:lnTo>
                <a:lnTo>
                  <a:pt x="509" y="201"/>
                </a:lnTo>
                <a:lnTo>
                  <a:pt x="504" y="209"/>
                </a:lnTo>
                <a:lnTo>
                  <a:pt x="498" y="216"/>
                </a:lnTo>
                <a:lnTo>
                  <a:pt x="492" y="224"/>
                </a:lnTo>
                <a:lnTo>
                  <a:pt x="487" y="230"/>
                </a:lnTo>
                <a:lnTo>
                  <a:pt x="481" y="236"/>
                </a:lnTo>
                <a:lnTo>
                  <a:pt x="476" y="242"/>
                </a:lnTo>
                <a:lnTo>
                  <a:pt x="470" y="247"/>
                </a:lnTo>
                <a:lnTo>
                  <a:pt x="465" y="252"/>
                </a:lnTo>
                <a:lnTo>
                  <a:pt x="460" y="257"/>
                </a:lnTo>
                <a:lnTo>
                  <a:pt x="454" y="261"/>
                </a:lnTo>
                <a:lnTo>
                  <a:pt x="446" y="267"/>
                </a:lnTo>
                <a:lnTo>
                  <a:pt x="439" y="272"/>
                </a:lnTo>
                <a:lnTo>
                  <a:pt x="431" y="278"/>
                </a:lnTo>
                <a:lnTo>
                  <a:pt x="423" y="282"/>
                </a:lnTo>
                <a:lnTo>
                  <a:pt x="415" y="287"/>
                </a:lnTo>
                <a:lnTo>
                  <a:pt x="407" y="291"/>
                </a:lnTo>
                <a:lnTo>
                  <a:pt x="399" y="295"/>
                </a:lnTo>
                <a:lnTo>
                  <a:pt x="391" y="298"/>
                </a:lnTo>
                <a:lnTo>
                  <a:pt x="374" y="303"/>
                </a:lnTo>
                <a:lnTo>
                  <a:pt x="357" y="307"/>
                </a:lnTo>
                <a:lnTo>
                  <a:pt x="322" y="312"/>
                </a:lnTo>
                <a:lnTo>
                  <a:pt x="287" y="311"/>
                </a:lnTo>
                <a:lnTo>
                  <a:pt x="253" y="306"/>
                </a:lnTo>
                <a:lnTo>
                  <a:pt x="236" y="301"/>
                </a:lnTo>
                <a:lnTo>
                  <a:pt x="219" y="295"/>
                </a:lnTo>
                <a:lnTo>
                  <a:pt x="202" y="288"/>
                </a:lnTo>
                <a:lnTo>
                  <a:pt x="185" y="280"/>
                </a:lnTo>
                <a:lnTo>
                  <a:pt x="176" y="276"/>
                </a:lnTo>
                <a:lnTo>
                  <a:pt x="169" y="271"/>
                </a:lnTo>
                <a:lnTo>
                  <a:pt x="161" y="266"/>
                </a:lnTo>
                <a:lnTo>
                  <a:pt x="153" y="261"/>
                </a:lnTo>
                <a:lnTo>
                  <a:pt x="145" y="255"/>
                </a:lnTo>
                <a:lnTo>
                  <a:pt x="137" y="250"/>
                </a:lnTo>
                <a:lnTo>
                  <a:pt x="130" y="244"/>
                </a:lnTo>
                <a:lnTo>
                  <a:pt x="123" y="237"/>
                </a:lnTo>
                <a:lnTo>
                  <a:pt x="115" y="231"/>
                </a:lnTo>
                <a:lnTo>
                  <a:pt x="108" y="224"/>
                </a:lnTo>
                <a:lnTo>
                  <a:pt x="101" y="217"/>
                </a:lnTo>
                <a:lnTo>
                  <a:pt x="95" y="210"/>
                </a:lnTo>
                <a:lnTo>
                  <a:pt x="88" y="202"/>
                </a:lnTo>
                <a:lnTo>
                  <a:pt x="82" y="195"/>
                </a:lnTo>
                <a:lnTo>
                  <a:pt x="78" y="191"/>
                </a:lnTo>
                <a:lnTo>
                  <a:pt x="75" y="186"/>
                </a:lnTo>
                <a:lnTo>
                  <a:pt x="72" y="183"/>
                </a:lnTo>
                <a:lnTo>
                  <a:pt x="69" y="179"/>
                </a:lnTo>
                <a:lnTo>
                  <a:pt x="65" y="175"/>
                </a:lnTo>
                <a:lnTo>
                  <a:pt x="62" y="170"/>
                </a:lnTo>
                <a:lnTo>
                  <a:pt x="59" y="166"/>
                </a:lnTo>
                <a:lnTo>
                  <a:pt x="56" y="163"/>
                </a:lnTo>
                <a:lnTo>
                  <a:pt x="54" y="158"/>
                </a:lnTo>
                <a:lnTo>
                  <a:pt x="51" y="154"/>
                </a:lnTo>
                <a:lnTo>
                  <a:pt x="48" y="149"/>
                </a:lnTo>
                <a:lnTo>
                  <a:pt x="46" y="145"/>
                </a:lnTo>
                <a:lnTo>
                  <a:pt x="43" y="140"/>
                </a:lnTo>
                <a:lnTo>
                  <a:pt x="40" y="135"/>
                </a:lnTo>
                <a:lnTo>
                  <a:pt x="38" y="132"/>
                </a:lnTo>
                <a:lnTo>
                  <a:pt x="35" y="127"/>
                </a:lnTo>
                <a:lnTo>
                  <a:pt x="33" y="122"/>
                </a:lnTo>
                <a:lnTo>
                  <a:pt x="31" y="117"/>
                </a:lnTo>
                <a:lnTo>
                  <a:pt x="28" y="112"/>
                </a:lnTo>
                <a:lnTo>
                  <a:pt x="26" y="107"/>
                </a:lnTo>
                <a:lnTo>
                  <a:pt x="24" y="102"/>
                </a:lnTo>
                <a:lnTo>
                  <a:pt x="22" y="97"/>
                </a:lnTo>
                <a:lnTo>
                  <a:pt x="20" y="92"/>
                </a:lnTo>
                <a:lnTo>
                  <a:pt x="18" y="87"/>
                </a:lnTo>
                <a:lnTo>
                  <a:pt x="16" y="82"/>
                </a:lnTo>
                <a:lnTo>
                  <a:pt x="14" y="77"/>
                </a:lnTo>
                <a:lnTo>
                  <a:pt x="12" y="72"/>
                </a:lnTo>
                <a:lnTo>
                  <a:pt x="11" y="67"/>
                </a:lnTo>
                <a:lnTo>
                  <a:pt x="9" y="62"/>
                </a:lnTo>
                <a:lnTo>
                  <a:pt x="7" y="56"/>
                </a:lnTo>
                <a:lnTo>
                  <a:pt x="6" y="51"/>
                </a:lnTo>
                <a:lnTo>
                  <a:pt x="5" y="46"/>
                </a:lnTo>
                <a:lnTo>
                  <a:pt x="3" y="40"/>
                </a:lnTo>
                <a:lnTo>
                  <a:pt x="2" y="35"/>
                </a:lnTo>
                <a:lnTo>
                  <a:pt x="1" y="28"/>
                </a:lnTo>
                <a:lnTo>
                  <a:pt x="0" y="23"/>
                </a:lnTo>
                <a:lnTo>
                  <a:pt x="0" y="1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35" name="Freeform 338">
            <a:extLst>
              <a:ext uri="{FF2B5EF4-FFF2-40B4-BE49-F238E27FC236}">
                <a16:creationId xmlns:a16="http://schemas.microsoft.com/office/drawing/2014/main" id="{7DA46074-1295-8240-89A7-21921DE3354A}"/>
              </a:ext>
            </a:extLst>
          </p:cNvPr>
          <p:cNvSpPr>
            <a:spLocks/>
          </p:cNvSpPr>
          <p:nvPr/>
        </p:nvSpPr>
        <p:spPr bwMode="auto">
          <a:xfrm flipH="1">
            <a:off x="6446838" y="3098801"/>
            <a:ext cx="525462" cy="112713"/>
          </a:xfrm>
          <a:custGeom>
            <a:avLst/>
            <a:gdLst>
              <a:gd name="T0" fmla="*/ 2147483646 w 1324"/>
              <a:gd name="T1" fmla="*/ 2147483646 h 357"/>
              <a:gd name="T2" fmla="*/ 2147483646 w 1324"/>
              <a:gd name="T3" fmla="*/ 2147483646 h 357"/>
              <a:gd name="T4" fmla="*/ 2147483646 w 1324"/>
              <a:gd name="T5" fmla="*/ 2147483646 h 357"/>
              <a:gd name="T6" fmla="*/ 2147483646 w 1324"/>
              <a:gd name="T7" fmla="*/ 2147483646 h 357"/>
              <a:gd name="T8" fmla="*/ 2147483646 w 1324"/>
              <a:gd name="T9" fmla="*/ 2147483646 h 357"/>
              <a:gd name="T10" fmla="*/ 2147483646 w 1324"/>
              <a:gd name="T11" fmla="*/ 2147483646 h 357"/>
              <a:gd name="T12" fmla="*/ 2147483646 w 1324"/>
              <a:gd name="T13" fmla="*/ 2147483646 h 357"/>
              <a:gd name="T14" fmla="*/ 2147483646 w 1324"/>
              <a:gd name="T15" fmla="*/ 2147483646 h 357"/>
              <a:gd name="T16" fmla="*/ 2147483646 w 1324"/>
              <a:gd name="T17" fmla="*/ 2147483646 h 357"/>
              <a:gd name="T18" fmla="*/ 2147483646 w 1324"/>
              <a:gd name="T19" fmla="*/ 2147483646 h 357"/>
              <a:gd name="T20" fmla="*/ 2147483646 w 1324"/>
              <a:gd name="T21" fmla="*/ 2147483646 h 357"/>
              <a:gd name="T22" fmla="*/ 2147483646 w 1324"/>
              <a:gd name="T23" fmla="*/ 2147483646 h 357"/>
              <a:gd name="T24" fmla="*/ 2147483646 w 1324"/>
              <a:gd name="T25" fmla="*/ 2147483646 h 357"/>
              <a:gd name="T26" fmla="*/ 2147483646 w 1324"/>
              <a:gd name="T27" fmla="*/ 2147483646 h 357"/>
              <a:gd name="T28" fmla="*/ 2147483646 w 1324"/>
              <a:gd name="T29" fmla="*/ 2147483646 h 357"/>
              <a:gd name="T30" fmla="*/ 2147483646 w 1324"/>
              <a:gd name="T31" fmla="*/ 2147483646 h 357"/>
              <a:gd name="T32" fmla="*/ 2147483646 w 1324"/>
              <a:gd name="T33" fmla="*/ 2147483646 h 357"/>
              <a:gd name="T34" fmla="*/ 2147483646 w 1324"/>
              <a:gd name="T35" fmla="*/ 2147483646 h 357"/>
              <a:gd name="T36" fmla="*/ 2147483646 w 1324"/>
              <a:gd name="T37" fmla="*/ 2147483646 h 357"/>
              <a:gd name="T38" fmla="*/ 2147483646 w 1324"/>
              <a:gd name="T39" fmla="*/ 2147483646 h 357"/>
              <a:gd name="T40" fmla="*/ 2147483646 w 1324"/>
              <a:gd name="T41" fmla="*/ 2147483646 h 357"/>
              <a:gd name="T42" fmla="*/ 2147483646 w 1324"/>
              <a:gd name="T43" fmla="*/ 2147483646 h 357"/>
              <a:gd name="T44" fmla="*/ 2147483646 w 1324"/>
              <a:gd name="T45" fmla="*/ 2147483646 h 357"/>
              <a:gd name="T46" fmla="*/ 2147483646 w 1324"/>
              <a:gd name="T47" fmla="*/ 2147483646 h 357"/>
              <a:gd name="T48" fmla="*/ 2147483646 w 1324"/>
              <a:gd name="T49" fmla="*/ 2147483646 h 357"/>
              <a:gd name="T50" fmla="*/ 2147483646 w 1324"/>
              <a:gd name="T51" fmla="*/ 2147483646 h 357"/>
              <a:gd name="T52" fmla="*/ 2147483646 w 1324"/>
              <a:gd name="T53" fmla="*/ 2147483646 h 357"/>
              <a:gd name="T54" fmla="*/ 2147483646 w 1324"/>
              <a:gd name="T55" fmla="*/ 2147483646 h 357"/>
              <a:gd name="T56" fmla="*/ 2147483646 w 1324"/>
              <a:gd name="T57" fmla="*/ 2147483646 h 357"/>
              <a:gd name="T58" fmla="*/ 2147483646 w 1324"/>
              <a:gd name="T59" fmla="*/ 2147483646 h 357"/>
              <a:gd name="T60" fmla="*/ 2147483646 w 1324"/>
              <a:gd name="T61" fmla="*/ 2147483646 h 357"/>
              <a:gd name="T62" fmla="*/ 2147483646 w 1324"/>
              <a:gd name="T63" fmla="*/ 2147483646 h 357"/>
              <a:gd name="T64" fmla="*/ 2147483646 w 1324"/>
              <a:gd name="T65" fmla="*/ 2147483646 h 357"/>
              <a:gd name="T66" fmla="*/ 2147483646 w 1324"/>
              <a:gd name="T67" fmla="*/ 2147483646 h 357"/>
              <a:gd name="T68" fmla="*/ 2147483646 w 1324"/>
              <a:gd name="T69" fmla="*/ 2147483646 h 357"/>
              <a:gd name="T70" fmla="*/ 2147483646 w 1324"/>
              <a:gd name="T71" fmla="*/ 2147483646 h 357"/>
              <a:gd name="T72" fmla="*/ 2147483646 w 1324"/>
              <a:gd name="T73" fmla="*/ 2147483646 h 357"/>
              <a:gd name="T74" fmla="*/ 2147483646 w 1324"/>
              <a:gd name="T75" fmla="*/ 2147483646 h 357"/>
              <a:gd name="T76" fmla="*/ 2147483646 w 1324"/>
              <a:gd name="T77" fmla="*/ 2147483646 h 357"/>
              <a:gd name="T78" fmla="*/ 2147483646 w 1324"/>
              <a:gd name="T79" fmla="*/ 2147483646 h 357"/>
              <a:gd name="T80" fmla="*/ 2147483646 w 1324"/>
              <a:gd name="T81" fmla="*/ 2147483646 h 357"/>
              <a:gd name="T82" fmla="*/ 2147483646 w 1324"/>
              <a:gd name="T83" fmla="*/ 2147483646 h 357"/>
              <a:gd name="T84" fmla="*/ 2147483646 w 1324"/>
              <a:gd name="T85" fmla="*/ 2147483646 h 357"/>
              <a:gd name="T86" fmla="*/ 2147483646 w 1324"/>
              <a:gd name="T87" fmla="*/ 2147483646 h 357"/>
              <a:gd name="T88" fmla="*/ 2147483646 w 1324"/>
              <a:gd name="T89" fmla="*/ 2147483646 h 357"/>
              <a:gd name="T90" fmla="*/ 2147483646 w 1324"/>
              <a:gd name="T91" fmla="*/ 2147483646 h 357"/>
              <a:gd name="T92" fmla="*/ 2147483646 w 1324"/>
              <a:gd name="T93" fmla="*/ 2147483646 h 357"/>
              <a:gd name="T94" fmla="*/ 2147483646 w 1324"/>
              <a:gd name="T95" fmla="*/ 2147483646 h 357"/>
              <a:gd name="T96" fmla="*/ 2147483646 w 1324"/>
              <a:gd name="T97" fmla="*/ 2147483646 h 357"/>
              <a:gd name="T98" fmla="*/ 2147483646 w 1324"/>
              <a:gd name="T99" fmla="*/ 2147483646 h 357"/>
              <a:gd name="T100" fmla="*/ 2147483646 w 1324"/>
              <a:gd name="T101" fmla="*/ 2147483646 h 357"/>
              <a:gd name="T102" fmla="*/ 2147483646 w 1324"/>
              <a:gd name="T103" fmla="*/ 2147483646 h 357"/>
              <a:gd name="T104" fmla="*/ 2147483646 w 1324"/>
              <a:gd name="T105" fmla="*/ 2147483646 h 357"/>
              <a:gd name="T106" fmla="*/ 2147483646 w 1324"/>
              <a:gd name="T107" fmla="*/ 2147483646 h 357"/>
              <a:gd name="T108" fmla="*/ 2147483646 w 1324"/>
              <a:gd name="T109" fmla="*/ 2147483646 h 357"/>
              <a:gd name="T110" fmla="*/ 2147483646 w 1324"/>
              <a:gd name="T111" fmla="*/ 2147483646 h 357"/>
              <a:gd name="T112" fmla="*/ 2147483646 w 1324"/>
              <a:gd name="T113" fmla="*/ 2147483646 h 357"/>
              <a:gd name="T114" fmla="*/ 2147483646 w 1324"/>
              <a:gd name="T115" fmla="*/ 2147483646 h 357"/>
              <a:gd name="T116" fmla="*/ 2147483646 w 1324"/>
              <a:gd name="T117" fmla="*/ 2147483646 h 357"/>
              <a:gd name="T118" fmla="*/ 2147483646 w 1324"/>
              <a:gd name="T119" fmla="*/ 2147483646 h 357"/>
              <a:gd name="T120" fmla="*/ 2147483646 w 1324"/>
              <a:gd name="T121" fmla="*/ 2147483646 h 357"/>
              <a:gd name="T122" fmla="*/ 2147483646 w 1324"/>
              <a:gd name="T123" fmla="*/ 2147483646 h 35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324"/>
              <a:gd name="T187" fmla="*/ 0 h 357"/>
              <a:gd name="T188" fmla="*/ 1324 w 1324"/>
              <a:gd name="T189" fmla="*/ 357 h 35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324" h="357">
                <a:moveTo>
                  <a:pt x="0" y="120"/>
                </a:moveTo>
                <a:lnTo>
                  <a:pt x="1" y="125"/>
                </a:lnTo>
                <a:lnTo>
                  <a:pt x="3" y="130"/>
                </a:lnTo>
                <a:lnTo>
                  <a:pt x="5" y="135"/>
                </a:lnTo>
                <a:lnTo>
                  <a:pt x="7" y="139"/>
                </a:lnTo>
                <a:lnTo>
                  <a:pt x="10" y="144"/>
                </a:lnTo>
                <a:lnTo>
                  <a:pt x="12" y="149"/>
                </a:lnTo>
                <a:lnTo>
                  <a:pt x="14" y="154"/>
                </a:lnTo>
                <a:lnTo>
                  <a:pt x="16" y="158"/>
                </a:lnTo>
                <a:lnTo>
                  <a:pt x="18" y="163"/>
                </a:lnTo>
                <a:lnTo>
                  <a:pt x="21" y="166"/>
                </a:lnTo>
                <a:lnTo>
                  <a:pt x="25" y="176"/>
                </a:lnTo>
                <a:lnTo>
                  <a:pt x="28" y="180"/>
                </a:lnTo>
                <a:lnTo>
                  <a:pt x="30" y="185"/>
                </a:lnTo>
                <a:lnTo>
                  <a:pt x="33" y="189"/>
                </a:lnTo>
                <a:lnTo>
                  <a:pt x="35" y="192"/>
                </a:lnTo>
                <a:lnTo>
                  <a:pt x="41" y="201"/>
                </a:lnTo>
                <a:lnTo>
                  <a:pt x="43" y="205"/>
                </a:lnTo>
                <a:lnTo>
                  <a:pt x="46" y="209"/>
                </a:lnTo>
                <a:lnTo>
                  <a:pt x="48" y="212"/>
                </a:lnTo>
                <a:lnTo>
                  <a:pt x="51" y="217"/>
                </a:lnTo>
                <a:lnTo>
                  <a:pt x="54" y="221"/>
                </a:lnTo>
                <a:lnTo>
                  <a:pt x="57" y="225"/>
                </a:lnTo>
                <a:lnTo>
                  <a:pt x="63" y="232"/>
                </a:lnTo>
                <a:lnTo>
                  <a:pt x="70" y="238"/>
                </a:lnTo>
                <a:lnTo>
                  <a:pt x="76" y="246"/>
                </a:lnTo>
                <a:lnTo>
                  <a:pt x="82" y="252"/>
                </a:lnTo>
                <a:lnTo>
                  <a:pt x="88" y="260"/>
                </a:lnTo>
                <a:lnTo>
                  <a:pt x="94" y="266"/>
                </a:lnTo>
                <a:lnTo>
                  <a:pt x="101" y="272"/>
                </a:lnTo>
                <a:lnTo>
                  <a:pt x="107" y="278"/>
                </a:lnTo>
                <a:lnTo>
                  <a:pt x="114" y="284"/>
                </a:lnTo>
                <a:lnTo>
                  <a:pt x="121" y="289"/>
                </a:lnTo>
                <a:lnTo>
                  <a:pt x="128" y="294"/>
                </a:lnTo>
                <a:lnTo>
                  <a:pt x="135" y="301"/>
                </a:lnTo>
                <a:lnTo>
                  <a:pt x="142" y="306"/>
                </a:lnTo>
                <a:lnTo>
                  <a:pt x="149" y="309"/>
                </a:lnTo>
                <a:lnTo>
                  <a:pt x="156" y="314"/>
                </a:lnTo>
                <a:lnTo>
                  <a:pt x="164" y="318"/>
                </a:lnTo>
                <a:lnTo>
                  <a:pt x="171" y="323"/>
                </a:lnTo>
                <a:lnTo>
                  <a:pt x="179" y="327"/>
                </a:lnTo>
                <a:lnTo>
                  <a:pt x="194" y="333"/>
                </a:lnTo>
                <a:lnTo>
                  <a:pt x="210" y="339"/>
                </a:lnTo>
                <a:lnTo>
                  <a:pt x="226" y="344"/>
                </a:lnTo>
                <a:lnTo>
                  <a:pt x="242" y="349"/>
                </a:lnTo>
                <a:lnTo>
                  <a:pt x="258" y="353"/>
                </a:lnTo>
                <a:lnTo>
                  <a:pt x="290" y="357"/>
                </a:lnTo>
                <a:lnTo>
                  <a:pt x="323" y="357"/>
                </a:lnTo>
                <a:lnTo>
                  <a:pt x="357" y="352"/>
                </a:lnTo>
                <a:lnTo>
                  <a:pt x="390" y="344"/>
                </a:lnTo>
                <a:lnTo>
                  <a:pt x="406" y="338"/>
                </a:lnTo>
                <a:lnTo>
                  <a:pt x="422" y="330"/>
                </a:lnTo>
                <a:lnTo>
                  <a:pt x="438" y="323"/>
                </a:lnTo>
                <a:lnTo>
                  <a:pt x="446" y="319"/>
                </a:lnTo>
                <a:lnTo>
                  <a:pt x="454" y="314"/>
                </a:lnTo>
                <a:lnTo>
                  <a:pt x="466" y="307"/>
                </a:lnTo>
                <a:lnTo>
                  <a:pt x="471" y="303"/>
                </a:lnTo>
                <a:lnTo>
                  <a:pt x="477" y="298"/>
                </a:lnTo>
                <a:lnTo>
                  <a:pt x="482" y="294"/>
                </a:lnTo>
                <a:lnTo>
                  <a:pt x="488" y="289"/>
                </a:lnTo>
                <a:lnTo>
                  <a:pt x="494" y="284"/>
                </a:lnTo>
                <a:lnTo>
                  <a:pt x="500" y="279"/>
                </a:lnTo>
                <a:lnTo>
                  <a:pt x="505" y="274"/>
                </a:lnTo>
                <a:lnTo>
                  <a:pt x="511" y="268"/>
                </a:lnTo>
                <a:lnTo>
                  <a:pt x="517" y="262"/>
                </a:lnTo>
                <a:lnTo>
                  <a:pt x="522" y="257"/>
                </a:lnTo>
                <a:lnTo>
                  <a:pt x="528" y="251"/>
                </a:lnTo>
                <a:lnTo>
                  <a:pt x="533" y="245"/>
                </a:lnTo>
                <a:lnTo>
                  <a:pt x="538" y="237"/>
                </a:lnTo>
                <a:lnTo>
                  <a:pt x="544" y="231"/>
                </a:lnTo>
                <a:lnTo>
                  <a:pt x="549" y="225"/>
                </a:lnTo>
                <a:lnTo>
                  <a:pt x="554" y="217"/>
                </a:lnTo>
                <a:lnTo>
                  <a:pt x="559" y="211"/>
                </a:lnTo>
                <a:lnTo>
                  <a:pt x="564" y="204"/>
                </a:lnTo>
                <a:lnTo>
                  <a:pt x="569" y="197"/>
                </a:lnTo>
                <a:lnTo>
                  <a:pt x="574" y="190"/>
                </a:lnTo>
                <a:lnTo>
                  <a:pt x="578" y="182"/>
                </a:lnTo>
                <a:lnTo>
                  <a:pt x="583" y="176"/>
                </a:lnTo>
                <a:lnTo>
                  <a:pt x="587" y="169"/>
                </a:lnTo>
                <a:lnTo>
                  <a:pt x="592" y="163"/>
                </a:lnTo>
                <a:lnTo>
                  <a:pt x="596" y="155"/>
                </a:lnTo>
                <a:lnTo>
                  <a:pt x="599" y="148"/>
                </a:lnTo>
                <a:lnTo>
                  <a:pt x="603" y="141"/>
                </a:lnTo>
                <a:lnTo>
                  <a:pt x="606" y="134"/>
                </a:lnTo>
                <a:lnTo>
                  <a:pt x="609" y="128"/>
                </a:lnTo>
                <a:lnTo>
                  <a:pt x="612" y="120"/>
                </a:lnTo>
                <a:lnTo>
                  <a:pt x="616" y="126"/>
                </a:lnTo>
                <a:lnTo>
                  <a:pt x="621" y="133"/>
                </a:lnTo>
                <a:lnTo>
                  <a:pt x="625" y="139"/>
                </a:lnTo>
                <a:lnTo>
                  <a:pt x="630" y="145"/>
                </a:lnTo>
                <a:lnTo>
                  <a:pt x="635" y="151"/>
                </a:lnTo>
                <a:lnTo>
                  <a:pt x="640" y="156"/>
                </a:lnTo>
                <a:lnTo>
                  <a:pt x="645" y="163"/>
                </a:lnTo>
                <a:lnTo>
                  <a:pt x="649" y="168"/>
                </a:lnTo>
                <a:lnTo>
                  <a:pt x="655" y="173"/>
                </a:lnTo>
                <a:lnTo>
                  <a:pt x="660" y="177"/>
                </a:lnTo>
                <a:lnTo>
                  <a:pt x="665" y="182"/>
                </a:lnTo>
                <a:lnTo>
                  <a:pt x="670" y="187"/>
                </a:lnTo>
                <a:lnTo>
                  <a:pt x="676" y="191"/>
                </a:lnTo>
                <a:lnTo>
                  <a:pt x="681" y="196"/>
                </a:lnTo>
                <a:lnTo>
                  <a:pt x="687" y="200"/>
                </a:lnTo>
                <a:lnTo>
                  <a:pt x="693" y="204"/>
                </a:lnTo>
                <a:lnTo>
                  <a:pt x="698" y="207"/>
                </a:lnTo>
                <a:lnTo>
                  <a:pt x="704" y="211"/>
                </a:lnTo>
                <a:lnTo>
                  <a:pt x="715" y="217"/>
                </a:lnTo>
                <a:lnTo>
                  <a:pt x="728" y="223"/>
                </a:lnTo>
                <a:lnTo>
                  <a:pt x="740" y="228"/>
                </a:lnTo>
                <a:lnTo>
                  <a:pt x="752" y="233"/>
                </a:lnTo>
                <a:lnTo>
                  <a:pt x="764" y="237"/>
                </a:lnTo>
                <a:lnTo>
                  <a:pt x="789" y="243"/>
                </a:lnTo>
                <a:lnTo>
                  <a:pt x="814" y="246"/>
                </a:lnTo>
                <a:lnTo>
                  <a:pt x="838" y="246"/>
                </a:lnTo>
                <a:lnTo>
                  <a:pt x="889" y="236"/>
                </a:lnTo>
                <a:lnTo>
                  <a:pt x="901" y="232"/>
                </a:lnTo>
                <a:lnTo>
                  <a:pt x="913" y="227"/>
                </a:lnTo>
                <a:lnTo>
                  <a:pt x="925" y="221"/>
                </a:lnTo>
                <a:lnTo>
                  <a:pt x="936" y="215"/>
                </a:lnTo>
                <a:lnTo>
                  <a:pt x="948" y="207"/>
                </a:lnTo>
                <a:lnTo>
                  <a:pt x="959" y="200"/>
                </a:lnTo>
                <a:lnTo>
                  <a:pt x="964" y="195"/>
                </a:lnTo>
                <a:lnTo>
                  <a:pt x="970" y="190"/>
                </a:lnTo>
                <a:lnTo>
                  <a:pt x="975" y="186"/>
                </a:lnTo>
                <a:lnTo>
                  <a:pt x="981" y="181"/>
                </a:lnTo>
                <a:lnTo>
                  <a:pt x="987" y="175"/>
                </a:lnTo>
                <a:lnTo>
                  <a:pt x="994" y="168"/>
                </a:lnTo>
                <a:lnTo>
                  <a:pt x="1001" y="160"/>
                </a:lnTo>
                <a:lnTo>
                  <a:pt x="1007" y="153"/>
                </a:lnTo>
                <a:lnTo>
                  <a:pt x="1010" y="148"/>
                </a:lnTo>
                <a:lnTo>
                  <a:pt x="1014" y="144"/>
                </a:lnTo>
                <a:lnTo>
                  <a:pt x="1017" y="140"/>
                </a:lnTo>
                <a:lnTo>
                  <a:pt x="1020" y="135"/>
                </a:lnTo>
                <a:lnTo>
                  <a:pt x="1023" y="131"/>
                </a:lnTo>
                <a:lnTo>
                  <a:pt x="1025" y="128"/>
                </a:lnTo>
                <a:lnTo>
                  <a:pt x="1030" y="120"/>
                </a:lnTo>
                <a:lnTo>
                  <a:pt x="1036" y="114"/>
                </a:lnTo>
                <a:lnTo>
                  <a:pt x="1042" y="107"/>
                </a:lnTo>
                <a:lnTo>
                  <a:pt x="1048" y="100"/>
                </a:lnTo>
                <a:lnTo>
                  <a:pt x="1056" y="94"/>
                </a:lnTo>
                <a:lnTo>
                  <a:pt x="1063" y="88"/>
                </a:lnTo>
                <a:lnTo>
                  <a:pt x="1070" y="82"/>
                </a:lnTo>
                <a:lnTo>
                  <a:pt x="1078" y="77"/>
                </a:lnTo>
                <a:lnTo>
                  <a:pt x="1084" y="72"/>
                </a:lnTo>
                <a:lnTo>
                  <a:pt x="1093" y="68"/>
                </a:lnTo>
                <a:lnTo>
                  <a:pt x="1101" y="64"/>
                </a:lnTo>
                <a:lnTo>
                  <a:pt x="1120" y="58"/>
                </a:lnTo>
                <a:lnTo>
                  <a:pt x="1137" y="54"/>
                </a:lnTo>
                <a:lnTo>
                  <a:pt x="1155" y="53"/>
                </a:lnTo>
                <a:lnTo>
                  <a:pt x="1190" y="56"/>
                </a:lnTo>
                <a:lnTo>
                  <a:pt x="1223" y="66"/>
                </a:lnTo>
                <a:lnTo>
                  <a:pt x="1239" y="73"/>
                </a:lnTo>
                <a:lnTo>
                  <a:pt x="1248" y="78"/>
                </a:lnTo>
                <a:lnTo>
                  <a:pt x="1255" y="82"/>
                </a:lnTo>
                <a:lnTo>
                  <a:pt x="1263" y="87"/>
                </a:lnTo>
                <a:lnTo>
                  <a:pt x="1270" y="92"/>
                </a:lnTo>
                <a:lnTo>
                  <a:pt x="1277" y="98"/>
                </a:lnTo>
                <a:lnTo>
                  <a:pt x="1283" y="103"/>
                </a:lnTo>
                <a:lnTo>
                  <a:pt x="1290" y="109"/>
                </a:lnTo>
                <a:lnTo>
                  <a:pt x="1295" y="115"/>
                </a:lnTo>
                <a:lnTo>
                  <a:pt x="1301" y="122"/>
                </a:lnTo>
                <a:lnTo>
                  <a:pt x="1307" y="128"/>
                </a:lnTo>
                <a:lnTo>
                  <a:pt x="1312" y="134"/>
                </a:lnTo>
                <a:lnTo>
                  <a:pt x="1316" y="141"/>
                </a:lnTo>
                <a:lnTo>
                  <a:pt x="1321" y="148"/>
                </a:lnTo>
                <a:lnTo>
                  <a:pt x="1324" y="155"/>
                </a:lnTo>
                <a:lnTo>
                  <a:pt x="1324" y="94"/>
                </a:lnTo>
                <a:lnTo>
                  <a:pt x="1320" y="88"/>
                </a:lnTo>
                <a:lnTo>
                  <a:pt x="1315" y="82"/>
                </a:lnTo>
                <a:lnTo>
                  <a:pt x="1309" y="75"/>
                </a:lnTo>
                <a:lnTo>
                  <a:pt x="1304" y="71"/>
                </a:lnTo>
                <a:lnTo>
                  <a:pt x="1298" y="64"/>
                </a:lnTo>
                <a:lnTo>
                  <a:pt x="1292" y="58"/>
                </a:lnTo>
                <a:lnTo>
                  <a:pt x="1286" y="53"/>
                </a:lnTo>
                <a:lnTo>
                  <a:pt x="1279" y="47"/>
                </a:lnTo>
                <a:lnTo>
                  <a:pt x="1273" y="42"/>
                </a:lnTo>
                <a:lnTo>
                  <a:pt x="1266" y="37"/>
                </a:lnTo>
                <a:lnTo>
                  <a:pt x="1259" y="32"/>
                </a:lnTo>
                <a:lnTo>
                  <a:pt x="1251" y="28"/>
                </a:lnTo>
                <a:lnTo>
                  <a:pt x="1243" y="23"/>
                </a:lnTo>
                <a:lnTo>
                  <a:pt x="1235" y="20"/>
                </a:lnTo>
                <a:lnTo>
                  <a:pt x="1228" y="16"/>
                </a:lnTo>
                <a:lnTo>
                  <a:pt x="1220" y="12"/>
                </a:lnTo>
                <a:lnTo>
                  <a:pt x="1204" y="7"/>
                </a:lnTo>
                <a:lnTo>
                  <a:pt x="1187" y="3"/>
                </a:lnTo>
                <a:lnTo>
                  <a:pt x="1153" y="0"/>
                </a:lnTo>
                <a:lnTo>
                  <a:pt x="1119" y="5"/>
                </a:lnTo>
                <a:lnTo>
                  <a:pt x="1101" y="11"/>
                </a:lnTo>
                <a:lnTo>
                  <a:pt x="1084" y="20"/>
                </a:lnTo>
                <a:lnTo>
                  <a:pt x="1078" y="23"/>
                </a:lnTo>
                <a:lnTo>
                  <a:pt x="1070" y="28"/>
                </a:lnTo>
                <a:lnTo>
                  <a:pt x="1063" y="34"/>
                </a:lnTo>
                <a:lnTo>
                  <a:pt x="1056" y="39"/>
                </a:lnTo>
                <a:lnTo>
                  <a:pt x="1048" y="47"/>
                </a:lnTo>
                <a:lnTo>
                  <a:pt x="1042" y="53"/>
                </a:lnTo>
                <a:lnTo>
                  <a:pt x="1036" y="59"/>
                </a:lnTo>
                <a:lnTo>
                  <a:pt x="1030" y="66"/>
                </a:lnTo>
                <a:lnTo>
                  <a:pt x="1028" y="69"/>
                </a:lnTo>
                <a:lnTo>
                  <a:pt x="1024" y="74"/>
                </a:lnTo>
                <a:lnTo>
                  <a:pt x="1021" y="79"/>
                </a:lnTo>
                <a:lnTo>
                  <a:pt x="1016" y="84"/>
                </a:lnTo>
                <a:lnTo>
                  <a:pt x="1011" y="90"/>
                </a:lnTo>
                <a:lnTo>
                  <a:pt x="1006" y="97"/>
                </a:lnTo>
                <a:lnTo>
                  <a:pt x="1001" y="102"/>
                </a:lnTo>
                <a:lnTo>
                  <a:pt x="996" y="108"/>
                </a:lnTo>
                <a:lnTo>
                  <a:pt x="990" y="114"/>
                </a:lnTo>
                <a:lnTo>
                  <a:pt x="985" y="120"/>
                </a:lnTo>
                <a:lnTo>
                  <a:pt x="978" y="125"/>
                </a:lnTo>
                <a:lnTo>
                  <a:pt x="973" y="130"/>
                </a:lnTo>
                <a:lnTo>
                  <a:pt x="969" y="135"/>
                </a:lnTo>
                <a:lnTo>
                  <a:pt x="964" y="140"/>
                </a:lnTo>
                <a:lnTo>
                  <a:pt x="957" y="146"/>
                </a:lnTo>
                <a:lnTo>
                  <a:pt x="952" y="151"/>
                </a:lnTo>
                <a:lnTo>
                  <a:pt x="947" y="156"/>
                </a:lnTo>
                <a:lnTo>
                  <a:pt x="941" y="161"/>
                </a:lnTo>
                <a:lnTo>
                  <a:pt x="936" y="165"/>
                </a:lnTo>
                <a:lnTo>
                  <a:pt x="930" y="170"/>
                </a:lnTo>
                <a:lnTo>
                  <a:pt x="925" y="174"/>
                </a:lnTo>
                <a:lnTo>
                  <a:pt x="919" y="177"/>
                </a:lnTo>
                <a:lnTo>
                  <a:pt x="913" y="181"/>
                </a:lnTo>
                <a:lnTo>
                  <a:pt x="902" y="187"/>
                </a:lnTo>
                <a:lnTo>
                  <a:pt x="890" y="194"/>
                </a:lnTo>
                <a:lnTo>
                  <a:pt x="878" y="199"/>
                </a:lnTo>
                <a:lnTo>
                  <a:pt x="867" y="204"/>
                </a:lnTo>
                <a:lnTo>
                  <a:pt x="855" y="207"/>
                </a:lnTo>
                <a:lnTo>
                  <a:pt x="842" y="210"/>
                </a:lnTo>
                <a:lnTo>
                  <a:pt x="818" y="212"/>
                </a:lnTo>
                <a:lnTo>
                  <a:pt x="770" y="207"/>
                </a:lnTo>
                <a:lnTo>
                  <a:pt x="747" y="199"/>
                </a:lnTo>
                <a:lnTo>
                  <a:pt x="736" y="194"/>
                </a:lnTo>
                <a:lnTo>
                  <a:pt x="724" y="186"/>
                </a:lnTo>
                <a:lnTo>
                  <a:pt x="713" y="179"/>
                </a:lnTo>
                <a:lnTo>
                  <a:pt x="707" y="175"/>
                </a:lnTo>
                <a:lnTo>
                  <a:pt x="702" y="170"/>
                </a:lnTo>
                <a:lnTo>
                  <a:pt x="696" y="165"/>
                </a:lnTo>
                <a:lnTo>
                  <a:pt x="691" y="160"/>
                </a:lnTo>
                <a:lnTo>
                  <a:pt x="686" y="155"/>
                </a:lnTo>
                <a:lnTo>
                  <a:pt x="681" y="150"/>
                </a:lnTo>
                <a:lnTo>
                  <a:pt x="676" y="144"/>
                </a:lnTo>
                <a:lnTo>
                  <a:pt x="671" y="138"/>
                </a:lnTo>
                <a:lnTo>
                  <a:pt x="666" y="131"/>
                </a:lnTo>
                <a:lnTo>
                  <a:pt x="661" y="125"/>
                </a:lnTo>
                <a:lnTo>
                  <a:pt x="657" y="118"/>
                </a:lnTo>
                <a:lnTo>
                  <a:pt x="652" y="110"/>
                </a:lnTo>
                <a:lnTo>
                  <a:pt x="648" y="103"/>
                </a:lnTo>
                <a:lnTo>
                  <a:pt x="643" y="95"/>
                </a:lnTo>
                <a:lnTo>
                  <a:pt x="639" y="88"/>
                </a:lnTo>
                <a:lnTo>
                  <a:pt x="637" y="83"/>
                </a:lnTo>
                <a:lnTo>
                  <a:pt x="635" y="79"/>
                </a:lnTo>
                <a:lnTo>
                  <a:pt x="631" y="71"/>
                </a:lnTo>
                <a:lnTo>
                  <a:pt x="629" y="67"/>
                </a:lnTo>
                <a:lnTo>
                  <a:pt x="627" y="62"/>
                </a:lnTo>
                <a:lnTo>
                  <a:pt x="625" y="57"/>
                </a:lnTo>
                <a:lnTo>
                  <a:pt x="623" y="53"/>
                </a:lnTo>
                <a:lnTo>
                  <a:pt x="621" y="48"/>
                </a:lnTo>
                <a:lnTo>
                  <a:pt x="619" y="43"/>
                </a:lnTo>
                <a:lnTo>
                  <a:pt x="617" y="38"/>
                </a:lnTo>
                <a:lnTo>
                  <a:pt x="615" y="33"/>
                </a:lnTo>
                <a:lnTo>
                  <a:pt x="613" y="28"/>
                </a:lnTo>
                <a:lnTo>
                  <a:pt x="612" y="23"/>
                </a:lnTo>
                <a:lnTo>
                  <a:pt x="609" y="29"/>
                </a:lnTo>
                <a:lnTo>
                  <a:pt x="606" y="37"/>
                </a:lnTo>
                <a:lnTo>
                  <a:pt x="603" y="44"/>
                </a:lnTo>
                <a:lnTo>
                  <a:pt x="601" y="48"/>
                </a:lnTo>
                <a:lnTo>
                  <a:pt x="599" y="52"/>
                </a:lnTo>
                <a:lnTo>
                  <a:pt x="597" y="56"/>
                </a:lnTo>
                <a:lnTo>
                  <a:pt x="595" y="61"/>
                </a:lnTo>
                <a:lnTo>
                  <a:pt x="593" y="64"/>
                </a:lnTo>
                <a:lnTo>
                  <a:pt x="591" y="68"/>
                </a:lnTo>
                <a:lnTo>
                  <a:pt x="588" y="72"/>
                </a:lnTo>
                <a:lnTo>
                  <a:pt x="586" y="77"/>
                </a:lnTo>
                <a:lnTo>
                  <a:pt x="584" y="80"/>
                </a:lnTo>
                <a:lnTo>
                  <a:pt x="582" y="84"/>
                </a:lnTo>
                <a:lnTo>
                  <a:pt x="580" y="89"/>
                </a:lnTo>
                <a:lnTo>
                  <a:pt x="577" y="93"/>
                </a:lnTo>
                <a:lnTo>
                  <a:pt x="575" y="97"/>
                </a:lnTo>
                <a:lnTo>
                  <a:pt x="573" y="102"/>
                </a:lnTo>
                <a:lnTo>
                  <a:pt x="568" y="110"/>
                </a:lnTo>
                <a:lnTo>
                  <a:pt x="566" y="114"/>
                </a:lnTo>
                <a:lnTo>
                  <a:pt x="563" y="119"/>
                </a:lnTo>
                <a:lnTo>
                  <a:pt x="561" y="123"/>
                </a:lnTo>
                <a:lnTo>
                  <a:pt x="558" y="128"/>
                </a:lnTo>
                <a:lnTo>
                  <a:pt x="556" y="131"/>
                </a:lnTo>
                <a:lnTo>
                  <a:pt x="553" y="136"/>
                </a:lnTo>
                <a:lnTo>
                  <a:pt x="550" y="140"/>
                </a:lnTo>
                <a:lnTo>
                  <a:pt x="548" y="144"/>
                </a:lnTo>
                <a:lnTo>
                  <a:pt x="545" y="149"/>
                </a:lnTo>
                <a:lnTo>
                  <a:pt x="542" y="153"/>
                </a:lnTo>
                <a:lnTo>
                  <a:pt x="540" y="158"/>
                </a:lnTo>
                <a:lnTo>
                  <a:pt x="537" y="161"/>
                </a:lnTo>
                <a:lnTo>
                  <a:pt x="534" y="165"/>
                </a:lnTo>
                <a:lnTo>
                  <a:pt x="531" y="170"/>
                </a:lnTo>
                <a:lnTo>
                  <a:pt x="529" y="174"/>
                </a:lnTo>
                <a:lnTo>
                  <a:pt x="526" y="177"/>
                </a:lnTo>
                <a:lnTo>
                  <a:pt x="523" y="182"/>
                </a:lnTo>
                <a:lnTo>
                  <a:pt x="520" y="186"/>
                </a:lnTo>
                <a:lnTo>
                  <a:pt x="518" y="190"/>
                </a:lnTo>
                <a:lnTo>
                  <a:pt x="515" y="194"/>
                </a:lnTo>
                <a:lnTo>
                  <a:pt x="512" y="197"/>
                </a:lnTo>
                <a:lnTo>
                  <a:pt x="509" y="201"/>
                </a:lnTo>
                <a:lnTo>
                  <a:pt x="504" y="209"/>
                </a:lnTo>
                <a:lnTo>
                  <a:pt x="498" y="216"/>
                </a:lnTo>
                <a:lnTo>
                  <a:pt x="492" y="222"/>
                </a:lnTo>
                <a:lnTo>
                  <a:pt x="487" y="230"/>
                </a:lnTo>
                <a:lnTo>
                  <a:pt x="481" y="236"/>
                </a:lnTo>
                <a:lnTo>
                  <a:pt x="476" y="242"/>
                </a:lnTo>
                <a:lnTo>
                  <a:pt x="470" y="247"/>
                </a:lnTo>
                <a:lnTo>
                  <a:pt x="465" y="252"/>
                </a:lnTo>
                <a:lnTo>
                  <a:pt x="460" y="257"/>
                </a:lnTo>
                <a:lnTo>
                  <a:pt x="454" y="261"/>
                </a:lnTo>
                <a:lnTo>
                  <a:pt x="446" y="267"/>
                </a:lnTo>
                <a:lnTo>
                  <a:pt x="439" y="273"/>
                </a:lnTo>
                <a:lnTo>
                  <a:pt x="431" y="278"/>
                </a:lnTo>
                <a:lnTo>
                  <a:pt x="423" y="282"/>
                </a:lnTo>
                <a:lnTo>
                  <a:pt x="415" y="287"/>
                </a:lnTo>
                <a:lnTo>
                  <a:pt x="407" y="291"/>
                </a:lnTo>
                <a:lnTo>
                  <a:pt x="399" y="294"/>
                </a:lnTo>
                <a:lnTo>
                  <a:pt x="391" y="298"/>
                </a:lnTo>
                <a:lnTo>
                  <a:pt x="374" y="303"/>
                </a:lnTo>
                <a:lnTo>
                  <a:pt x="357" y="307"/>
                </a:lnTo>
                <a:lnTo>
                  <a:pt x="322" y="312"/>
                </a:lnTo>
                <a:lnTo>
                  <a:pt x="287" y="311"/>
                </a:lnTo>
                <a:lnTo>
                  <a:pt x="253" y="306"/>
                </a:lnTo>
                <a:lnTo>
                  <a:pt x="236" y="301"/>
                </a:lnTo>
                <a:lnTo>
                  <a:pt x="219" y="294"/>
                </a:lnTo>
                <a:lnTo>
                  <a:pt x="202" y="287"/>
                </a:lnTo>
                <a:lnTo>
                  <a:pt x="185" y="279"/>
                </a:lnTo>
                <a:lnTo>
                  <a:pt x="176" y="274"/>
                </a:lnTo>
                <a:lnTo>
                  <a:pt x="169" y="271"/>
                </a:lnTo>
                <a:lnTo>
                  <a:pt x="161" y="266"/>
                </a:lnTo>
                <a:lnTo>
                  <a:pt x="153" y="260"/>
                </a:lnTo>
                <a:lnTo>
                  <a:pt x="145" y="255"/>
                </a:lnTo>
                <a:lnTo>
                  <a:pt x="137" y="250"/>
                </a:lnTo>
                <a:lnTo>
                  <a:pt x="130" y="243"/>
                </a:lnTo>
                <a:lnTo>
                  <a:pt x="123" y="237"/>
                </a:lnTo>
                <a:lnTo>
                  <a:pt x="115" y="230"/>
                </a:lnTo>
                <a:lnTo>
                  <a:pt x="108" y="223"/>
                </a:lnTo>
                <a:lnTo>
                  <a:pt x="101" y="217"/>
                </a:lnTo>
                <a:lnTo>
                  <a:pt x="95" y="210"/>
                </a:lnTo>
                <a:lnTo>
                  <a:pt x="88" y="202"/>
                </a:lnTo>
                <a:lnTo>
                  <a:pt x="82" y="195"/>
                </a:lnTo>
                <a:lnTo>
                  <a:pt x="78" y="191"/>
                </a:lnTo>
                <a:lnTo>
                  <a:pt x="75" y="186"/>
                </a:lnTo>
                <a:lnTo>
                  <a:pt x="72" y="182"/>
                </a:lnTo>
                <a:lnTo>
                  <a:pt x="69" y="179"/>
                </a:lnTo>
                <a:lnTo>
                  <a:pt x="65" y="175"/>
                </a:lnTo>
                <a:lnTo>
                  <a:pt x="62" y="170"/>
                </a:lnTo>
                <a:lnTo>
                  <a:pt x="56" y="163"/>
                </a:lnTo>
                <a:lnTo>
                  <a:pt x="54" y="158"/>
                </a:lnTo>
                <a:lnTo>
                  <a:pt x="51" y="153"/>
                </a:lnTo>
                <a:lnTo>
                  <a:pt x="48" y="149"/>
                </a:lnTo>
                <a:lnTo>
                  <a:pt x="46" y="144"/>
                </a:lnTo>
                <a:lnTo>
                  <a:pt x="43" y="140"/>
                </a:lnTo>
                <a:lnTo>
                  <a:pt x="40" y="135"/>
                </a:lnTo>
                <a:lnTo>
                  <a:pt x="38" y="130"/>
                </a:lnTo>
                <a:lnTo>
                  <a:pt x="35" y="126"/>
                </a:lnTo>
                <a:lnTo>
                  <a:pt x="33" y="122"/>
                </a:lnTo>
                <a:lnTo>
                  <a:pt x="31" y="117"/>
                </a:lnTo>
                <a:lnTo>
                  <a:pt x="28" y="112"/>
                </a:lnTo>
                <a:lnTo>
                  <a:pt x="26" y="107"/>
                </a:lnTo>
                <a:lnTo>
                  <a:pt x="24" y="102"/>
                </a:lnTo>
                <a:lnTo>
                  <a:pt x="22" y="97"/>
                </a:lnTo>
                <a:lnTo>
                  <a:pt x="20" y="92"/>
                </a:lnTo>
                <a:lnTo>
                  <a:pt x="18" y="87"/>
                </a:lnTo>
                <a:lnTo>
                  <a:pt x="16" y="82"/>
                </a:lnTo>
                <a:lnTo>
                  <a:pt x="14" y="77"/>
                </a:lnTo>
                <a:lnTo>
                  <a:pt x="12" y="72"/>
                </a:lnTo>
                <a:lnTo>
                  <a:pt x="11" y="67"/>
                </a:lnTo>
                <a:lnTo>
                  <a:pt x="9" y="62"/>
                </a:lnTo>
                <a:lnTo>
                  <a:pt x="7" y="56"/>
                </a:lnTo>
                <a:lnTo>
                  <a:pt x="6" y="51"/>
                </a:lnTo>
                <a:lnTo>
                  <a:pt x="5" y="46"/>
                </a:lnTo>
                <a:lnTo>
                  <a:pt x="3" y="39"/>
                </a:lnTo>
                <a:lnTo>
                  <a:pt x="2" y="34"/>
                </a:lnTo>
                <a:lnTo>
                  <a:pt x="1" y="28"/>
                </a:lnTo>
                <a:lnTo>
                  <a:pt x="0" y="23"/>
                </a:lnTo>
                <a:lnTo>
                  <a:pt x="0" y="1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36" name="Freeform 339">
            <a:extLst>
              <a:ext uri="{FF2B5EF4-FFF2-40B4-BE49-F238E27FC236}">
                <a16:creationId xmlns:a16="http://schemas.microsoft.com/office/drawing/2014/main" id="{C20FF22F-F23E-6A48-9905-80BB0E9C562E}"/>
              </a:ext>
            </a:extLst>
          </p:cNvPr>
          <p:cNvSpPr>
            <a:spLocks/>
          </p:cNvSpPr>
          <p:nvPr/>
        </p:nvSpPr>
        <p:spPr bwMode="auto">
          <a:xfrm flipH="1">
            <a:off x="6291264" y="3176589"/>
            <a:ext cx="155575" cy="34925"/>
          </a:xfrm>
          <a:custGeom>
            <a:avLst/>
            <a:gdLst>
              <a:gd name="T0" fmla="*/ 2147483646 w 393"/>
              <a:gd name="T1" fmla="*/ 2147483646 h 109"/>
              <a:gd name="T2" fmla="*/ 2147483646 w 393"/>
              <a:gd name="T3" fmla="*/ 2147483646 h 109"/>
              <a:gd name="T4" fmla="*/ 2147483646 w 393"/>
              <a:gd name="T5" fmla="*/ 2147483646 h 109"/>
              <a:gd name="T6" fmla="*/ 2147483646 w 393"/>
              <a:gd name="T7" fmla="*/ 2147483646 h 109"/>
              <a:gd name="T8" fmla="*/ 2147483646 w 393"/>
              <a:gd name="T9" fmla="*/ 2147483646 h 109"/>
              <a:gd name="T10" fmla="*/ 2147483646 w 393"/>
              <a:gd name="T11" fmla="*/ 2147483646 h 109"/>
              <a:gd name="T12" fmla="*/ 2147483646 w 393"/>
              <a:gd name="T13" fmla="*/ 2147483646 h 109"/>
              <a:gd name="T14" fmla="*/ 2147483646 w 393"/>
              <a:gd name="T15" fmla="*/ 2147483646 h 109"/>
              <a:gd name="T16" fmla="*/ 2147483646 w 393"/>
              <a:gd name="T17" fmla="*/ 2147483646 h 109"/>
              <a:gd name="T18" fmla="*/ 2147483646 w 393"/>
              <a:gd name="T19" fmla="*/ 2147483646 h 109"/>
              <a:gd name="T20" fmla="*/ 2147483646 w 393"/>
              <a:gd name="T21" fmla="*/ 2147483646 h 109"/>
              <a:gd name="T22" fmla="*/ 2147483646 w 393"/>
              <a:gd name="T23" fmla="*/ 2147483646 h 109"/>
              <a:gd name="T24" fmla="*/ 2147483646 w 393"/>
              <a:gd name="T25" fmla="*/ 2147483646 h 109"/>
              <a:gd name="T26" fmla="*/ 2147483646 w 393"/>
              <a:gd name="T27" fmla="*/ 2147483646 h 109"/>
              <a:gd name="T28" fmla="*/ 2147483646 w 393"/>
              <a:gd name="T29" fmla="*/ 2147483646 h 109"/>
              <a:gd name="T30" fmla="*/ 2147483646 w 393"/>
              <a:gd name="T31" fmla="*/ 2147483646 h 109"/>
              <a:gd name="T32" fmla="*/ 2147483646 w 393"/>
              <a:gd name="T33" fmla="*/ 2147483646 h 109"/>
              <a:gd name="T34" fmla="*/ 2147483646 w 393"/>
              <a:gd name="T35" fmla="*/ 2147483646 h 109"/>
              <a:gd name="T36" fmla="*/ 2147483646 w 393"/>
              <a:gd name="T37" fmla="*/ 2147483646 h 109"/>
              <a:gd name="T38" fmla="*/ 2147483646 w 393"/>
              <a:gd name="T39" fmla="*/ 2147483646 h 109"/>
              <a:gd name="T40" fmla="*/ 2147483646 w 393"/>
              <a:gd name="T41" fmla="*/ 2147483646 h 109"/>
              <a:gd name="T42" fmla="*/ 2147483646 w 393"/>
              <a:gd name="T43" fmla="*/ 2147483646 h 109"/>
              <a:gd name="T44" fmla="*/ 2147483646 w 393"/>
              <a:gd name="T45" fmla="*/ 2147483646 h 109"/>
              <a:gd name="T46" fmla="*/ 2147483646 w 393"/>
              <a:gd name="T47" fmla="*/ 2147483646 h 109"/>
              <a:gd name="T48" fmla="*/ 2147483646 w 393"/>
              <a:gd name="T49" fmla="*/ 2147483646 h 109"/>
              <a:gd name="T50" fmla="*/ 2147483646 w 393"/>
              <a:gd name="T51" fmla="*/ 2147483646 h 109"/>
              <a:gd name="T52" fmla="*/ 2147483646 w 393"/>
              <a:gd name="T53" fmla="*/ 2147483646 h 109"/>
              <a:gd name="T54" fmla="*/ 2147483646 w 393"/>
              <a:gd name="T55" fmla="*/ 2147483646 h 109"/>
              <a:gd name="T56" fmla="*/ 2147483646 w 393"/>
              <a:gd name="T57" fmla="*/ 2147483646 h 109"/>
              <a:gd name="T58" fmla="*/ 2147483646 w 393"/>
              <a:gd name="T59" fmla="*/ 2147483646 h 109"/>
              <a:gd name="T60" fmla="*/ 2147483646 w 393"/>
              <a:gd name="T61" fmla="*/ 2147483646 h 109"/>
              <a:gd name="T62" fmla="*/ 2147483646 w 393"/>
              <a:gd name="T63" fmla="*/ 2147483646 h 109"/>
              <a:gd name="T64" fmla="*/ 2147483646 w 393"/>
              <a:gd name="T65" fmla="*/ 2147483646 h 109"/>
              <a:gd name="T66" fmla="*/ 2147483646 w 393"/>
              <a:gd name="T67" fmla="*/ 2147483646 h 109"/>
              <a:gd name="T68" fmla="*/ 2147483646 w 393"/>
              <a:gd name="T69" fmla="*/ 2147483646 h 109"/>
              <a:gd name="T70" fmla="*/ 2147483646 w 393"/>
              <a:gd name="T71" fmla="*/ 2147483646 h 109"/>
              <a:gd name="T72" fmla="*/ 2147483646 w 393"/>
              <a:gd name="T73" fmla="*/ 2147483646 h 109"/>
              <a:gd name="T74" fmla="*/ 2147483646 w 393"/>
              <a:gd name="T75" fmla="*/ 2147483646 h 109"/>
              <a:gd name="T76" fmla="*/ 2147483646 w 393"/>
              <a:gd name="T77" fmla="*/ 2147483646 h 109"/>
              <a:gd name="T78" fmla="*/ 2147483646 w 393"/>
              <a:gd name="T79" fmla="*/ 2147483646 h 109"/>
              <a:gd name="T80" fmla="*/ 2147483646 w 393"/>
              <a:gd name="T81" fmla="*/ 2147483646 h 109"/>
              <a:gd name="T82" fmla="*/ 2147483646 w 393"/>
              <a:gd name="T83" fmla="*/ 2147483646 h 109"/>
              <a:gd name="T84" fmla="*/ 2147483646 w 393"/>
              <a:gd name="T85" fmla="*/ 2147483646 h 109"/>
              <a:gd name="T86" fmla="*/ 2147483646 w 393"/>
              <a:gd name="T87" fmla="*/ 2147483646 h 109"/>
              <a:gd name="T88" fmla="*/ 2147483646 w 393"/>
              <a:gd name="T89" fmla="*/ 0 h 109"/>
              <a:gd name="T90" fmla="*/ 2147483646 w 393"/>
              <a:gd name="T91" fmla="*/ 0 h 109"/>
              <a:gd name="T92" fmla="*/ 2147483646 w 393"/>
              <a:gd name="T93" fmla="*/ 2147483646 h 109"/>
              <a:gd name="T94" fmla="*/ 2147483646 w 393"/>
              <a:gd name="T95" fmla="*/ 2147483646 h 109"/>
              <a:gd name="T96" fmla="*/ 2147483646 w 393"/>
              <a:gd name="T97" fmla="*/ 2147483646 h 109"/>
              <a:gd name="T98" fmla="*/ 2147483646 w 393"/>
              <a:gd name="T99" fmla="*/ 2147483646 h 109"/>
              <a:gd name="T100" fmla="*/ 2147483646 w 393"/>
              <a:gd name="T101" fmla="*/ 2147483646 h 109"/>
              <a:gd name="T102" fmla="*/ 2147483646 w 393"/>
              <a:gd name="T103" fmla="*/ 2147483646 h 109"/>
              <a:gd name="T104" fmla="*/ 2147483646 w 393"/>
              <a:gd name="T105" fmla="*/ 2147483646 h 109"/>
              <a:gd name="T106" fmla="*/ 2147483646 w 393"/>
              <a:gd name="T107" fmla="*/ 2147483646 h 109"/>
              <a:gd name="T108" fmla="*/ 2147483646 w 393"/>
              <a:gd name="T109" fmla="*/ 2147483646 h 109"/>
              <a:gd name="T110" fmla="*/ 2147483646 w 393"/>
              <a:gd name="T111" fmla="*/ 2147483646 h 109"/>
              <a:gd name="T112" fmla="*/ 2147483646 w 393"/>
              <a:gd name="T113" fmla="*/ 2147483646 h 109"/>
              <a:gd name="T114" fmla="*/ 0 w 393"/>
              <a:gd name="T115" fmla="*/ 2147483646 h 109"/>
              <a:gd name="T116" fmla="*/ 0 w 393"/>
              <a:gd name="T117" fmla="*/ 2147483646 h 109"/>
              <a:gd name="T118" fmla="*/ 2147483646 w 393"/>
              <a:gd name="T119" fmla="*/ 2147483646 h 109"/>
              <a:gd name="T120" fmla="*/ 2147483646 w 393"/>
              <a:gd name="T121" fmla="*/ 2147483646 h 10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393"/>
              <a:gd name="T184" fmla="*/ 0 h 109"/>
              <a:gd name="T185" fmla="*/ 393 w 393"/>
              <a:gd name="T186" fmla="*/ 109 h 10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393" h="109">
                <a:moveTo>
                  <a:pt x="49" y="109"/>
                </a:moveTo>
                <a:lnTo>
                  <a:pt x="58" y="102"/>
                </a:lnTo>
                <a:lnTo>
                  <a:pt x="66" y="96"/>
                </a:lnTo>
                <a:lnTo>
                  <a:pt x="74" y="89"/>
                </a:lnTo>
                <a:lnTo>
                  <a:pt x="82" y="84"/>
                </a:lnTo>
                <a:lnTo>
                  <a:pt x="91" y="79"/>
                </a:lnTo>
                <a:lnTo>
                  <a:pt x="100" y="75"/>
                </a:lnTo>
                <a:lnTo>
                  <a:pt x="109" y="71"/>
                </a:lnTo>
                <a:lnTo>
                  <a:pt x="118" y="67"/>
                </a:lnTo>
                <a:lnTo>
                  <a:pt x="137" y="61"/>
                </a:lnTo>
                <a:lnTo>
                  <a:pt x="157" y="56"/>
                </a:lnTo>
                <a:lnTo>
                  <a:pt x="197" y="52"/>
                </a:lnTo>
                <a:lnTo>
                  <a:pt x="237" y="56"/>
                </a:lnTo>
                <a:lnTo>
                  <a:pt x="275" y="67"/>
                </a:lnTo>
                <a:lnTo>
                  <a:pt x="293" y="75"/>
                </a:lnTo>
                <a:lnTo>
                  <a:pt x="302" y="79"/>
                </a:lnTo>
                <a:lnTo>
                  <a:pt x="311" y="84"/>
                </a:lnTo>
                <a:lnTo>
                  <a:pt x="320" y="89"/>
                </a:lnTo>
                <a:lnTo>
                  <a:pt x="329" y="96"/>
                </a:lnTo>
                <a:lnTo>
                  <a:pt x="337" y="102"/>
                </a:lnTo>
                <a:lnTo>
                  <a:pt x="344" y="109"/>
                </a:lnTo>
                <a:lnTo>
                  <a:pt x="393" y="109"/>
                </a:lnTo>
                <a:lnTo>
                  <a:pt x="389" y="103"/>
                </a:lnTo>
                <a:lnTo>
                  <a:pt x="385" y="97"/>
                </a:lnTo>
                <a:lnTo>
                  <a:pt x="381" y="91"/>
                </a:lnTo>
                <a:lnTo>
                  <a:pt x="377" y="86"/>
                </a:lnTo>
                <a:lnTo>
                  <a:pt x="373" y="79"/>
                </a:lnTo>
                <a:lnTo>
                  <a:pt x="368" y="75"/>
                </a:lnTo>
                <a:lnTo>
                  <a:pt x="364" y="70"/>
                </a:lnTo>
                <a:lnTo>
                  <a:pt x="359" y="65"/>
                </a:lnTo>
                <a:lnTo>
                  <a:pt x="354" y="60"/>
                </a:lnTo>
                <a:lnTo>
                  <a:pt x="349" y="56"/>
                </a:lnTo>
                <a:lnTo>
                  <a:pt x="344" y="51"/>
                </a:lnTo>
                <a:lnTo>
                  <a:pt x="339" y="47"/>
                </a:lnTo>
                <a:lnTo>
                  <a:pt x="334" y="43"/>
                </a:lnTo>
                <a:lnTo>
                  <a:pt x="329" y="38"/>
                </a:lnTo>
                <a:lnTo>
                  <a:pt x="323" y="35"/>
                </a:lnTo>
                <a:lnTo>
                  <a:pt x="318" y="32"/>
                </a:lnTo>
                <a:lnTo>
                  <a:pt x="306" y="25"/>
                </a:lnTo>
                <a:lnTo>
                  <a:pt x="294" y="20"/>
                </a:lnTo>
                <a:lnTo>
                  <a:pt x="283" y="15"/>
                </a:lnTo>
                <a:lnTo>
                  <a:pt x="271" y="10"/>
                </a:lnTo>
                <a:lnTo>
                  <a:pt x="259" y="6"/>
                </a:lnTo>
                <a:lnTo>
                  <a:pt x="246" y="4"/>
                </a:lnTo>
                <a:lnTo>
                  <a:pt x="222" y="0"/>
                </a:lnTo>
                <a:lnTo>
                  <a:pt x="170" y="0"/>
                </a:lnTo>
                <a:lnTo>
                  <a:pt x="120" y="11"/>
                </a:lnTo>
                <a:lnTo>
                  <a:pt x="108" y="16"/>
                </a:lnTo>
                <a:lnTo>
                  <a:pt x="96" y="21"/>
                </a:lnTo>
                <a:lnTo>
                  <a:pt x="85" y="26"/>
                </a:lnTo>
                <a:lnTo>
                  <a:pt x="73" y="33"/>
                </a:lnTo>
                <a:lnTo>
                  <a:pt x="62" y="40"/>
                </a:lnTo>
                <a:lnTo>
                  <a:pt x="50" y="48"/>
                </a:lnTo>
                <a:lnTo>
                  <a:pt x="45" y="52"/>
                </a:lnTo>
                <a:lnTo>
                  <a:pt x="39" y="56"/>
                </a:lnTo>
                <a:lnTo>
                  <a:pt x="34" y="61"/>
                </a:lnTo>
                <a:lnTo>
                  <a:pt x="29" y="66"/>
                </a:lnTo>
                <a:lnTo>
                  <a:pt x="0" y="25"/>
                </a:lnTo>
                <a:lnTo>
                  <a:pt x="0" y="109"/>
                </a:lnTo>
                <a:lnTo>
                  <a:pt x="49" y="10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37" name="Freeform 340">
            <a:extLst>
              <a:ext uri="{FF2B5EF4-FFF2-40B4-BE49-F238E27FC236}">
                <a16:creationId xmlns:a16="http://schemas.microsoft.com/office/drawing/2014/main" id="{DC500BDF-9C85-584E-9646-825DA106B465}"/>
              </a:ext>
            </a:extLst>
          </p:cNvPr>
          <p:cNvSpPr>
            <a:spLocks/>
          </p:cNvSpPr>
          <p:nvPr/>
        </p:nvSpPr>
        <p:spPr bwMode="auto">
          <a:xfrm flipH="1">
            <a:off x="6154739" y="3176589"/>
            <a:ext cx="155575" cy="34925"/>
          </a:xfrm>
          <a:custGeom>
            <a:avLst/>
            <a:gdLst>
              <a:gd name="T0" fmla="*/ 2147483646 w 393"/>
              <a:gd name="T1" fmla="*/ 2147483646 h 110"/>
              <a:gd name="T2" fmla="*/ 2147483646 w 393"/>
              <a:gd name="T3" fmla="*/ 2147483646 h 110"/>
              <a:gd name="T4" fmla="*/ 2147483646 w 393"/>
              <a:gd name="T5" fmla="*/ 2147483646 h 110"/>
              <a:gd name="T6" fmla="*/ 2147483646 w 393"/>
              <a:gd name="T7" fmla="*/ 2147483646 h 110"/>
              <a:gd name="T8" fmla="*/ 2147483646 w 393"/>
              <a:gd name="T9" fmla="*/ 2147483646 h 110"/>
              <a:gd name="T10" fmla="*/ 2147483646 w 393"/>
              <a:gd name="T11" fmla="*/ 2147483646 h 110"/>
              <a:gd name="T12" fmla="*/ 2147483646 w 393"/>
              <a:gd name="T13" fmla="*/ 2147483646 h 110"/>
              <a:gd name="T14" fmla="*/ 2147483646 w 393"/>
              <a:gd name="T15" fmla="*/ 2147483646 h 110"/>
              <a:gd name="T16" fmla="*/ 2147483646 w 393"/>
              <a:gd name="T17" fmla="*/ 2147483646 h 110"/>
              <a:gd name="T18" fmla="*/ 2147483646 w 393"/>
              <a:gd name="T19" fmla="*/ 2147483646 h 110"/>
              <a:gd name="T20" fmla="*/ 0 w 393"/>
              <a:gd name="T21" fmla="*/ 2147483646 h 110"/>
              <a:gd name="T22" fmla="*/ 2147483646 w 393"/>
              <a:gd name="T23" fmla="*/ 2147483646 h 110"/>
              <a:gd name="T24" fmla="*/ 2147483646 w 393"/>
              <a:gd name="T25" fmla="*/ 2147483646 h 110"/>
              <a:gd name="T26" fmla="*/ 2147483646 w 393"/>
              <a:gd name="T27" fmla="*/ 2147483646 h 110"/>
              <a:gd name="T28" fmla="*/ 2147483646 w 393"/>
              <a:gd name="T29" fmla="*/ 2147483646 h 110"/>
              <a:gd name="T30" fmla="*/ 2147483646 w 393"/>
              <a:gd name="T31" fmla="*/ 2147483646 h 110"/>
              <a:gd name="T32" fmla="*/ 2147483646 w 393"/>
              <a:gd name="T33" fmla="*/ 2147483646 h 110"/>
              <a:gd name="T34" fmla="*/ 2147483646 w 393"/>
              <a:gd name="T35" fmla="*/ 2147483646 h 110"/>
              <a:gd name="T36" fmla="*/ 2147483646 w 393"/>
              <a:gd name="T37" fmla="*/ 2147483646 h 110"/>
              <a:gd name="T38" fmla="*/ 2147483646 w 393"/>
              <a:gd name="T39" fmla="*/ 2147483646 h 110"/>
              <a:gd name="T40" fmla="*/ 2147483646 w 393"/>
              <a:gd name="T41" fmla="*/ 2147483646 h 110"/>
              <a:gd name="T42" fmla="*/ 2147483646 w 393"/>
              <a:gd name="T43" fmla="*/ 2147483646 h 110"/>
              <a:gd name="T44" fmla="*/ 2147483646 w 393"/>
              <a:gd name="T45" fmla="*/ 0 h 110"/>
              <a:gd name="T46" fmla="*/ 2147483646 w 393"/>
              <a:gd name="T47" fmla="*/ 2147483646 h 110"/>
              <a:gd name="T48" fmla="*/ 2147483646 w 393"/>
              <a:gd name="T49" fmla="*/ 2147483646 h 110"/>
              <a:gd name="T50" fmla="*/ 2147483646 w 393"/>
              <a:gd name="T51" fmla="*/ 2147483646 h 110"/>
              <a:gd name="T52" fmla="*/ 2147483646 w 393"/>
              <a:gd name="T53" fmla="*/ 2147483646 h 110"/>
              <a:gd name="T54" fmla="*/ 2147483646 w 393"/>
              <a:gd name="T55" fmla="*/ 2147483646 h 110"/>
              <a:gd name="T56" fmla="*/ 2147483646 w 393"/>
              <a:gd name="T57" fmla="*/ 2147483646 h 110"/>
              <a:gd name="T58" fmla="*/ 2147483646 w 393"/>
              <a:gd name="T59" fmla="*/ 2147483646 h 110"/>
              <a:gd name="T60" fmla="*/ 2147483646 w 393"/>
              <a:gd name="T61" fmla="*/ 2147483646 h 110"/>
              <a:gd name="T62" fmla="*/ 2147483646 w 393"/>
              <a:gd name="T63" fmla="*/ 2147483646 h 110"/>
              <a:gd name="T64" fmla="*/ 2147483646 w 393"/>
              <a:gd name="T65" fmla="*/ 2147483646 h 110"/>
              <a:gd name="T66" fmla="*/ 2147483646 w 393"/>
              <a:gd name="T67" fmla="*/ 2147483646 h 11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93"/>
              <a:gd name="T103" fmla="*/ 0 h 110"/>
              <a:gd name="T104" fmla="*/ 393 w 393"/>
              <a:gd name="T105" fmla="*/ 110 h 110"/>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93" h="110">
                <a:moveTo>
                  <a:pt x="343" y="110"/>
                </a:moveTo>
                <a:lnTo>
                  <a:pt x="336" y="103"/>
                </a:lnTo>
                <a:lnTo>
                  <a:pt x="328" y="97"/>
                </a:lnTo>
                <a:lnTo>
                  <a:pt x="319" y="90"/>
                </a:lnTo>
                <a:lnTo>
                  <a:pt x="311" y="85"/>
                </a:lnTo>
                <a:lnTo>
                  <a:pt x="302" y="80"/>
                </a:lnTo>
                <a:lnTo>
                  <a:pt x="293" y="76"/>
                </a:lnTo>
                <a:lnTo>
                  <a:pt x="284" y="72"/>
                </a:lnTo>
                <a:lnTo>
                  <a:pt x="275" y="68"/>
                </a:lnTo>
                <a:lnTo>
                  <a:pt x="256" y="62"/>
                </a:lnTo>
                <a:lnTo>
                  <a:pt x="237" y="57"/>
                </a:lnTo>
                <a:lnTo>
                  <a:pt x="196" y="53"/>
                </a:lnTo>
                <a:lnTo>
                  <a:pt x="157" y="57"/>
                </a:lnTo>
                <a:lnTo>
                  <a:pt x="118" y="68"/>
                </a:lnTo>
                <a:lnTo>
                  <a:pt x="99" y="76"/>
                </a:lnTo>
                <a:lnTo>
                  <a:pt x="90" y="80"/>
                </a:lnTo>
                <a:lnTo>
                  <a:pt x="81" y="85"/>
                </a:lnTo>
                <a:lnTo>
                  <a:pt x="73" y="90"/>
                </a:lnTo>
                <a:lnTo>
                  <a:pt x="65" y="97"/>
                </a:lnTo>
                <a:lnTo>
                  <a:pt x="57" y="103"/>
                </a:lnTo>
                <a:lnTo>
                  <a:pt x="49" y="110"/>
                </a:lnTo>
                <a:lnTo>
                  <a:pt x="0" y="110"/>
                </a:lnTo>
                <a:lnTo>
                  <a:pt x="3" y="107"/>
                </a:lnTo>
                <a:lnTo>
                  <a:pt x="6" y="103"/>
                </a:lnTo>
                <a:lnTo>
                  <a:pt x="9" y="99"/>
                </a:lnTo>
                <a:lnTo>
                  <a:pt x="12" y="94"/>
                </a:lnTo>
                <a:lnTo>
                  <a:pt x="16" y="90"/>
                </a:lnTo>
                <a:lnTo>
                  <a:pt x="19" y="87"/>
                </a:lnTo>
                <a:lnTo>
                  <a:pt x="25" y="79"/>
                </a:lnTo>
                <a:lnTo>
                  <a:pt x="30" y="74"/>
                </a:lnTo>
                <a:lnTo>
                  <a:pt x="35" y="69"/>
                </a:lnTo>
                <a:lnTo>
                  <a:pt x="40" y="64"/>
                </a:lnTo>
                <a:lnTo>
                  <a:pt x="46" y="59"/>
                </a:lnTo>
                <a:lnTo>
                  <a:pt x="51" y="54"/>
                </a:lnTo>
                <a:lnTo>
                  <a:pt x="57" y="51"/>
                </a:lnTo>
                <a:lnTo>
                  <a:pt x="62" y="46"/>
                </a:lnTo>
                <a:lnTo>
                  <a:pt x="68" y="42"/>
                </a:lnTo>
                <a:lnTo>
                  <a:pt x="73" y="38"/>
                </a:lnTo>
                <a:lnTo>
                  <a:pt x="79" y="34"/>
                </a:lnTo>
                <a:lnTo>
                  <a:pt x="91" y="27"/>
                </a:lnTo>
                <a:lnTo>
                  <a:pt x="103" y="21"/>
                </a:lnTo>
                <a:lnTo>
                  <a:pt x="115" y="16"/>
                </a:lnTo>
                <a:lnTo>
                  <a:pt x="127" y="12"/>
                </a:lnTo>
                <a:lnTo>
                  <a:pt x="139" y="7"/>
                </a:lnTo>
                <a:lnTo>
                  <a:pt x="164" y="2"/>
                </a:lnTo>
                <a:lnTo>
                  <a:pt x="189" y="0"/>
                </a:lnTo>
                <a:lnTo>
                  <a:pt x="214" y="1"/>
                </a:lnTo>
                <a:lnTo>
                  <a:pt x="264" y="11"/>
                </a:lnTo>
                <a:lnTo>
                  <a:pt x="276" y="15"/>
                </a:lnTo>
                <a:lnTo>
                  <a:pt x="287" y="21"/>
                </a:lnTo>
                <a:lnTo>
                  <a:pt x="299" y="26"/>
                </a:lnTo>
                <a:lnTo>
                  <a:pt x="310" y="32"/>
                </a:lnTo>
                <a:lnTo>
                  <a:pt x="322" y="39"/>
                </a:lnTo>
                <a:lnTo>
                  <a:pt x="333" y="48"/>
                </a:lnTo>
                <a:lnTo>
                  <a:pt x="338" y="52"/>
                </a:lnTo>
                <a:lnTo>
                  <a:pt x="343" y="56"/>
                </a:lnTo>
                <a:lnTo>
                  <a:pt x="349" y="61"/>
                </a:lnTo>
                <a:lnTo>
                  <a:pt x="354" y="66"/>
                </a:lnTo>
                <a:lnTo>
                  <a:pt x="359" y="71"/>
                </a:lnTo>
                <a:lnTo>
                  <a:pt x="365" y="76"/>
                </a:lnTo>
                <a:lnTo>
                  <a:pt x="370" y="80"/>
                </a:lnTo>
                <a:lnTo>
                  <a:pt x="375" y="87"/>
                </a:lnTo>
                <a:lnTo>
                  <a:pt x="379" y="92"/>
                </a:lnTo>
                <a:lnTo>
                  <a:pt x="384" y="98"/>
                </a:lnTo>
                <a:lnTo>
                  <a:pt x="388" y="104"/>
                </a:lnTo>
                <a:lnTo>
                  <a:pt x="393" y="110"/>
                </a:lnTo>
                <a:lnTo>
                  <a:pt x="343" y="1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38" name="Freeform 341">
            <a:extLst>
              <a:ext uri="{FF2B5EF4-FFF2-40B4-BE49-F238E27FC236}">
                <a16:creationId xmlns:a16="http://schemas.microsoft.com/office/drawing/2014/main" id="{2C016876-C499-C04D-A006-B0478787595C}"/>
              </a:ext>
            </a:extLst>
          </p:cNvPr>
          <p:cNvSpPr>
            <a:spLocks/>
          </p:cNvSpPr>
          <p:nvPr/>
        </p:nvSpPr>
        <p:spPr bwMode="auto">
          <a:xfrm flipH="1">
            <a:off x="6154738" y="3097213"/>
            <a:ext cx="292100" cy="114300"/>
          </a:xfrm>
          <a:custGeom>
            <a:avLst/>
            <a:gdLst>
              <a:gd name="T0" fmla="*/ 2147483646 w 737"/>
              <a:gd name="T1" fmla="*/ 2147483646 h 359"/>
              <a:gd name="T2" fmla="*/ 2147483646 w 737"/>
              <a:gd name="T3" fmla="*/ 2147483646 h 359"/>
              <a:gd name="T4" fmla="*/ 2147483646 w 737"/>
              <a:gd name="T5" fmla="*/ 2147483646 h 359"/>
              <a:gd name="T6" fmla="*/ 2147483646 w 737"/>
              <a:gd name="T7" fmla="*/ 2147483646 h 359"/>
              <a:gd name="T8" fmla="*/ 2147483646 w 737"/>
              <a:gd name="T9" fmla="*/ 2147483646 h 359"/>
              <a:gd name="T10" fmla="*/ 2147483646 w 737"/>
              <a:gd name="T11" fmla="*/ 2147483646 h 359"/>
              <a:gd name="T12" fmla="*/ 2147483646 w 737"/>
              <a:gd name="T13" fmla="*/ 0 h 359"/>
              <a:gd name="T14" fmla="*/ 2147483646 w 737"/>
              <a:gd name="T15" fmla="*/ 2147483646 h 359"/>
              <a:gd name="T16" fmla="*/ 2147483646 w 737"/>
              <a:gd name="T17" fmla="*/ 2147483646 h 359"/>
              <a:gd name="T18" fmla="*/ 2147483646 w 737"/>
              <a:gd name="T19" fmla="*/ 2147483646 h 359"/>
              <a:gd name="T20" fmla="*/ 2147483646 w 737"/>
              <a:gd name="T21" fmla="*/ 2147483646 h 359"/>
              <a:gd name="T22" fmla="*/ 2147483646 w 737"/>
              <a:gd name="T23" fmla="*/ 2147483646 h 359"/>
              <a:gd name="T24" fmla="*/ 2147483646 w 737"/>
              <a:gd name="T25" fmla="*/ 2147483646 h 359"/>
              <a:gd name="T26" fmla="*/ 2147483646 w 737"/>
              <a:gd name="T27" fmla="*/ 2147483646 h 359"/>
              <a:gd name="T28" fmla="*/ 2147483646 w 737"/>
              <a:gd name="T29" fmla="*/ 2147483646 h 359"/>
              <a:gd name="T30" fmla="*/ 2147483646 w 737"/>
              <a:gd name="T31" fmla="*/ 2147483646 h 359"/>
              <a:gd name="T32" fmla="*/ 2147483646 w 737"/>
              <a:gd name="T33" fmla="*/ 2147483646 h 359"/>
              <a:gd name="T34" fmla="*/ 2147483646 w 737"/>
              <a:gd name="T35" fmla="*/ 2147483646 h 359"/>
              <a:gd name="T36" fmla="*/ 2147483646 w 737"/>
              <a:gd name="T37" fmla="*/ 2147483646 h 359"/>
              <a:gd name="T38" fmla="*/ 2147483646 w 737"/>
              <a:gd name="T39" fmla="*/ 2147483646 h 359"/>
              <a:gd name="T40" fmla="*/ 2147483646 w 737"/>
              <a:gd name="T41" fmla="*/ 2147483646 h 359"/>
              <a:gd name="T42" fmla="*/ 2147483646 w 737"/>
              <a:gd name="T43" fmla="*/ 2147483646 h 359"/>
              <a:gd name="T44" fmla="*/ 2147483646 w 737"/>
              <a:gd name="T45" fmla="*/ 2147483646 h 359"/>
              <a:gd name="T46" fmla="*/ 2147483646 w 737"/>
              <a:gd name="T47" fmla="*/ 2147483646 h 359"/>
              <a:gd name="T48" fmla="*/ 2147483646 w 737"/>
              <a:gd name="T49" fmla="*/ 2147483646 h 359"/>
              <a:gd name="T50" fmla="*/ 2147483646 w 737"/>
              <a:gd name="T51" fmla="*/ 2147483646 h 359"/>
              <a:gd name="T52" fmla="*/ 2147483646 w 737"/>
              <a:gd name="T53" fmla="*/ 2147483646 h 359"/>
              <a:gd name="T54" fmla="*/ 2147483646 w 737"/>
              <a:gd name="T55" fmla="*/ 2147483646 h 359"/>
              <a:gd name="T56" fmla="*/ 2147483646 w 737"/>
              <a:gd name="T57" fmla="*/ 2147483646 h 359"/>
              <a:gd name="T58" fmla="*/ 2147483646 w 737"/>
              <a:gd name="T59" fmla="*/ 2147483646 h 359"/>
              <a:gd name="T60" fmla="*/ 2147483646 w 737"/>
              <a:gd name="T61" fmla="*/ 2147483646 h 359"/>
              <a:gd name="T62" fmla="*/ 2147483646 w 737"/>
              <a:gd name="T63" fmla="*/ 2147483646 h 359"/>
              <a:gd name="T64" fmla="*/ 2147483646 w 737"/>
              <a:gd name="T65" fmla="*/ 2147483646 h 359"/>
              <a:gd name="T66" fmla="*/ 2147483646 w 737"/>
              <a:gd name="T67" fmla="*/ 2147483646 h 359"/>
              <a:gd name="T68" fmla="*/ 2147483646 w 737"/>
              <a:gd name="T69" fmla="*/ 2147483646 h 359"/>
              <a:gd name="T70" fmla="*/ 2147483646 w 737"/>
              <a:gd name="T71" fmla="*/ 2147483646 h 359"/>
              <a:gd name="T72" fmla="*/ 2147483646 w 737"/>
              <a:gd name="T73" fmla="*/ 2147483646 h 359"/>
              <a:gd name="T74" fmla="*/ 2147483646 w 737"/>
              <a:gd name="T75" fmla="*/ 2147483646 h 359"/>
              <a:gd name="T76" fmla="*/ 2147483646 w 737"/>
              <a:gd name="T77" fmla="*/ 2147483646 h 359"/>
              <a:gd name="T78" fmla="*/ 2147483646 w 737"/>
              <a:gd name="T79" fmla="*/ 2147483646 h 359"/>
              <a:gd name="T80" fmla="*/ 2147483646 w 737"/>
              <a:gd name="T81" fmla="*/ 2147483646 h 359"/>
              <a:gd name="T82" fmla="*/ 2147483646 w 737"/>
              <a:gd name="T83" fmla="*/ 2147483646 h 359"/>
              <a:gd name="T84" fmla="*/ 2147483646 w 737"/>
              <a:gd name="T85" fmla="*/ 2147483646 h 359"/>
              <a:gd name="T86" fmla="*/ 2147483646 w 737"/>
              <a:gd name="T87" fmla="*/ 2147483646 h 359"/>
              <a:gd name="T88" fmla="*/ 2147483646 w 737"/>
              <a:gd name="T89" fmla="*/ 2147483646 h 359"/>
              <a:gd name="T90" fmla="*/ 2147483646 w 737"/>
              <a:gd name="T91" fmla="*/ 2147483646 h 359"/>
              <a:gd name="T92" fmla="*/ 2147483646 w 737"/>
              <a:gd name="T93" fmla="*/ 2147483646 h 359"/>
              <a:gd name="T94" fmla="*/ 2147483646 w 737"/>
              <a:gd name="T95" fmla="*/ 2147483646 h 359"/>
              <a:gd name="T96" fmla="*/ 2147483646 w 737"/>
              <a:gd name="T97" fmla="*/ 2147483646 h 359"/>
              <a:gd name="T98" fmla="*/ 2147483646 w 737"/>
              <a:gd name="T99" fmla="*/ 2147483646 h 359"/>
              <a:gd name="T100" fmla="*/ 2147483646 w 737"/>
              <a:gd name="T101" fmla="*/ 2147483646 h 359"/>
              <a:gd name="T102" fmla="*/ 2147483646 w 737"/>
              <a:gd name="T103" fmla="*/ 2147483646 h 359"/>
              <a:gd name="T104" fmla="*/ 2147483646 w 737"/>
              <a:gd name="T105" fmla="*/ 2147483646 h 359"/>
              <a:gd name="T106" fmla="*/ 2147483646 w 737"/>
              <a:gd name="T107" fmla="*/ 2147483646 h 359"/>
              <a:gd name="T108" fmla="*/ 0 w 737"/>
              <a:gd name="T109" fmla="*/ 2147483646 h 35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737"/>
              <a:gd name="T166" fmla="*/ 0 h 359"/>
              <a:gd name="T167" fmla="*/ 737 w 737"/>
              <a:gd name="T168" fmla="*/ 359 h 35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737" h="359">
                <a:moveTo>
                  <a:pt x="0" y="102"/>
                </a:moveTo>
                <a:lnTo>
                  <a:pt x="7" y="96"/>
                </a:lnTo>
                <a:lnTo>
                  <a:pt x="14" y="91"/>
                </a:lnTo>
                <a:lnTo>
                  <a:pt x="22" y="86"/>
                </a:lnTo>
                <a:lnTo>
                  <a:pt x="30" y="79"/>
                </a:lnTo>
                <a:lnTo>
                  <a:pt x="38" y="73"/>
                </a:lnTo>
                <a:lnTo>
                  <a:pt x="46" y="68"/>
                </a:lnTo>
                <a:lnTo>
                  <a:pt x="55" y="63"/>
                </a:lnTo>
                <a:lnTo>
                  <a:pt x="62" y="60"/>
                </a:lnTo>
                <a:lnTo>
                  <a:pt x="74" y="53"/>
                </a:lnTo>
                <a:lnTo>
                  <a:pt x="85" y="46"/>
                </a:lnTo>
                <a:lnTo>
                  <a:pt x="97" y="41"/>
                </a:lnTo>
                <a:lnTo>
                  <a:pt x="109" y="35"/>
                </a:lnTo>
                <a:lnTo>
                  <a:pt x="121" y="30"/>
                </a:lnTo>
                <a:lnTo>
                  <a:pt x="133" y="25"/>
                </a:lnTo>
                <a:lnTo>
                  <a:pt x="145" y="21"/>
                </a:lnTo>
                <a:lnTo>
                  <a:pt x="158" y="17"/>
                </a:lnTo>
                <a:lnTo>
                  <a:pt x="182" y="11"/>
                </a:lnTo>
                <a:lnTo>
                  <a:pt x="208" y="6"/>
                </a:lnTo>
                <a:lnTo>
                  <a:pt x="232" y="2"/>
                </a:lnTo>
                <a:lnTo>
                  <a:pt x="257" y="0"/>
                </a:lnTo>
                <a:lnTo>
                  <a:pt x="306" y="1"/>
                </a:lnTo>
                <a:lnTo>
                  <a:pt x="355" y="7"/>
                </a:lnTo>
                <a:lnTo>
                  <a:pt x="379" y="12"/>
                </a:lnTo>
                <a:lnTo>
                  <a:pt x="402" y="19"/>
                </a:lnTo>
                <a:lnTo>
                  <a:pt x="426" y="27"/>
                </a:lnTo>
                <a:lnTo>
                  <a:pt x="437" y="32"/>
                </a:lnTo>
                <a:lnTo>
                  <a:pt x="450" y="37"/>
                </a:lnTo>
                <a:lnTo>
                  <a:pt x="461" y="42"/>
                </a:lnTo>
                <a:lnTo>
                  <a:pt x="472" y="47"/>
                </a:lnTo>
                <a:lnTo>
                  <a:pt x="483" y="53"/>
                </a:lnTo>
                <a:lnTo>
                  <a:pt x="494" y="60"/>
                </a:lnTo>
                <a:lnTo>
                  <a:pt x="505" y="66"/>
                </a:lnTo>
                <a:lnTo>
                  <a:pt x="516" y="73"/>
                </a:lnTo>
                <a:lnTo>
                  <a:pt x="527" y="81"/>
                </a:lnTo>
                <a:lnTo>
                  <a:pt x="537" y="88"/>
                </a:lnTo>
                <a:lnTo>
                  <a:pt x="542" y="92"/>
                </a:lnTo>
                <a:lnTo>
                  <a:pt x="547" y="96"/>
                </a:lnTo>
                <a:lnTo>
                  <a:pt x="553" y="99"/>
                </a:lnTo>
                <a:lnTo>
                  <a:pt x="558" y="104"/>
                </a:lnTo>
                <a:lnTo>
                  <a:pt x="563" y="108"/>
                </a:lnTo>
                <a:lnTo>
                  <a:pt x="568" y="113"/>
                </a:lnTo>
                <a:lnTo>
                  <a:pt x="573" y="117"/>
                </a:lnTo>
                <a:lnTo>
                  <a:pt x="579" y="122"/>
                </a:lnTo>
                <a:lnTo>
                  <a:pt x="583" y="126"/>
                </a:lnTo>
                <a:lnTo>
                  <a:pt x="588" y="130"/>
                </a:lnTo>
                <a:lnTo>
                  <a:pt x="593" y="135"/>
                </a:lnTo>
                <a:lnTo>
                  <a:pt x="598" y="140"/>
                </a:lnTo>
                <a:lnTo>
                  <a:pt x="603" y="144"/>
                </a:lnTo>
                <a:lnTo>
                  <a:pt x="607" y="149"/>
                </a:lnTo>
                <a:lnTo>
                  <a:pt x="612" y="154"/>
                </a:lnTo>
                <a:lnTo>
                  <a:pt x="617" y="159"/>
                </a:lnTo>
                <a:lnTo>
                  <a:pt x="621" y="165"/>
                </a:lnTo>
                <a:lnTo>
                  <a:pt x="626" y="170"/>
                </a:lnTo>
                <a:lnTo>
                  <a:pt x="630" y="175"/>
                </a:lnTo>
                <a:lnTo>
                  <a:pt x="634" y="180"/>
                </a:lnTo>
                <a:lnTo>
                  <a:pt x="639" y="186"/>
                </a:lnTo>
                <a:lnTo>
                  <a:pt x="643" y="191"/>
                </a:lnTo>
                <a:lnTo>
                  <a:pt x="647" y="198"/>
                </a:lnTo>
                <a:lnTo>
                  <a:pt x="652" y="203"/>
                </a:lnTo>
                <a:lnTo>
                  <a:pt x="656" y="209"/>
                </a:lnTo>
                <a:lnTo>
                  <a:pt x="660" y="214"/>
                </a:lnTo>
                <a:lnTo>
                  <a:pt x="664" y="220"/>
                </a:lnTo>
                <a:lnTo>
                  <a:pt x="668" y="226"/>
                </a:lnTo>
                <a:lnTo>
                  <a:pt x="672" y="232"/>
                </a:lnTo>
                <a:lnTo>
                  <a:pt x="676" y="237"/>
                </a:lnTo>
                <a:lnTo>
                  <a:pt x="680" y="244"/>
                </a:lnTo>
                <a:lnTo>
                  <a:pt x="683" y="250"/>
                </a:lnTo>
                <a:lnTo>
                  <a:pt x="687" y="256"/>
                </a:lnTo>
                <a:lnTo>
                  <a:pt x="691" y="264"/>
                </a:lnTo>
                <a:lnTo>
                  <a:pt x="695" y="270"/>
                </a:lnTo>
                <a:lnTo>
                  <a:pt x="698" y="276"/>
                </a:lnTo>
                <a:lnTo>
                  <a:pt x="702" y="282"/>
                </a:lnTo>
                <a:lnTo>
                  <a:pt x="705" y="290"/>
                </a:lnTo>
                <a:lnTo>
                  <a:pt x="709" y="296"/>
                </a:lnTo>
                <a:lnTo>
                  <a:pt x="713" y="302"/>
                </a:lnTo>
                <a:lnTo>
                  <a:pt x="716" y="310"/>
                </a:lnTo>
                <a:lnTo>
                  <a:pt x="719" y="316"/>
                </a:lnTo>
                <a:lnTo>
                  <a:pt x="722" y="323"/>
                </a:lnTo>
                <a:lnTo>
                  <a:pt x="725" y="331"/>
                </a:lnTo>
                <a:lnTo>
                  <a:pt x="728" y="337"/>
                </a:lnTo>
                <a:lnTo>
                  <a:pt x="731" y="344"/>
                </a:lnTo>
                <a:lnTo>
                  <a:pt x="734" y="352"/>
                </a:lnTo>
                <a:lnTo>
                  <a:pt x="737" y="359"/>
                </a:lnTo>
                <a:lnTo>
                  <a:pt x="687" y="359"/>
                </a:lnTo>
                <a:lnTo>
                  <a:pt x="684" y="353"/>
                </a:lnTo>
                <a:lnTo>
                  <a:pt x="681" y="346"/>
                </a:lnTo>
                <a:lnTo>
                  <a:pt x="678" y="339"/>
                </a:lnTo>
                <a:lnTo>
                  <a:pt x="675" y="333"/>
                </a:lnTo>
                <a:lnTo>
                  <a:pt x="672" y="327"/>
                </a:lnTo>
                <a:lnTo>
                  <a:pt x="669" y="321"/>
                </a:lnTo>
                <a:lnTo>
                  <a:pt x="666" y="315"/>
                </a:lnTo>
                <a:lnTo>
                  <a:pt x="662" y="308"/>
                </a:lnTo>
                <a:lnTo>
                  <a:pt x="659" y="302"/>
                </a:lnTo>
                <a:lnTo>
                  <a:pt x="656" y="296"/>
                </a:lnTo>
                <a:lnTo>
                  <a:pt x="652" y="291"/>
                </a:lnTo>
                <a:lnTo>
                  <a:pt x="649" y="285"/>
                </a:lnTo>
                <a:lnTo>
                  <a:pt x="645" y="278"/>
                </a:lnTo>
                <a:lnTo>
                  <a:pt x="642" y="274"/>
                </a:lnTo>
                <a:lnTo>
                  <a:pt x="638" y="267"/>
                </a:lnTo>
                <a:lnTo>
                  <a:pt x="634" y="262"/>
                </a:lnTo>
                <a:lnTo>
                  <a:pt x="630" y="256"/>
                </a:lnTo>
                <a:lnTo>
                  <a:pt x="627" y="251"/>
                </a:lnTo>
                <a:lnTo>
                  <a:pt x="623" y="246"/>
                </a:lnTo>
                <a:lnTo>
                  <a:pt x="619" y="240"/>
                </a:lnTo>
                <a:lnTo>
                  <a:pt x="615" y="235"/>
                </a:lnTo>
                <a:lnTo>
                  <a:pt x="611" y="230"/>
                </a:lnTo>
                <a:lnTo>
                  <a:pt x="607" y="225"/>
                </a:lnTo>
                <a:lnTo>
                  <a:pt x="603" y="220"/>
                </a:lnTo>
                <a:lnTo>
                  <a:pt x="599" y="215"/>
                </a:lnTo>
                <a:lnTo>
                  <a:pt x="594" y="210"/>
                </a:lnTo>
                <a:lnTo>
                  <a:pt x="590" y="205"/>
                </a:lnTo>
                <a:lnTo>
                  <a:pt x="586" y="200"/>
                </a:lnTo>
                <a:lnTo>
                  <a:pt x="582" y="196"/>
                </a:lnTo>
                <a:lnTo>
                  <a:pt x="577" y="191"/>
                </a:lnTo>
                <a:lnTo>
                  <a:pt x="572" y="186"/>
                </a:lnTo>
                <a:lnTo>
                  <a:pt x="568" y="183"/>
                </a:lnTo>
                <a:lnTo>
                  <a:pt x="563" y="178"/>
                </a:lnTo>
                <a:lnTo>
                  <a:pt x="559" y="174"/>
                </a:lnTo>
                <a:lnTo>
                  <a:pt x="554" y="169"/>
                </a:lnTo>
                <a:lnTo>
                  <a:pt x="549" y="165"/>
                </a:lnTo>
                <a:lnTo>
                  <a:pt x="545" y="162"/>
                </a:lnTo>
                <a:lnTo>
                  <a:pt x="540" y="157"/>
                </a:lnTo>
                <a:lnTo>
                  <a:pt x="536" y="153"/>
                </a:lnTo>
                <a:lnTo>
                  <a:pt x="531" y="149"/>
                </a:lnTo>
                <a:lnTo>
                  <a:pt x="526" y="145"/>
                </a:lnTo>
                <a:lnTo>
                  <a:pt x="521" y="142"/>
                </a:lnTo>
                <a:lnTo>
                  <a:pt x="512" y="134"/>
                </a:lnTo>
                <a:lnTo>
                  <a:pt x="502" y="128"/>
                </a:lnTo>
                <a:lnTo>
                  <a:pt x="492" y="121"/>
                </a:lnTo>
                <a:lnTo>
                  <a:pt x="482" y="114"/>
                </a:lnTo>
                <a:lnTo>
                  <a:pt x="472" y="108"/>
                </a:lnTo>
                <a:lnTo>
                  <a:pt x="461" y="103"/>
                </a:lnTo>
                <a:lnTo>
                  <a:pt x="451" y="97"/>
                </a:lnTo>
                <a:lnTo>
                  <a:pt x="440" y="92"/>
                </a:lnTo>
                <a:lnTo>
                  <a:pt x="429" y="88"/>
                </a:lnTo>
                <a:lnTo>
                  <a:pt x="419" y="83"/>
                </a:lnTo>
                <a:lnTo>
                  <a:pt x="408" y="79"/>
                </a:lnTo>
                <a:lnTo>
                  <a:pt x="397" y="76"/>
                </a:lnTo>
                <a:lnTo>
                  <a:pt x="386" y="72"/>
                </a:lnTo>
                <a:lnTo>
                  <a:pt x="364" y="66"/>
                </a:lnTo>
                <a:lnTo>
                  <a:pt x="342" y="61"/>
                </a:lnTo>
                <a:lnTo>
                  <a:pt x="320" y="57"/>
                </a:lnTo>
                <a:lnTo>
                  <a:pt x="274" y="55"/>
                </a:lnTo>
                <a:lnTo>
                  <a:pt x="229" y="57"/>
                </a:lnTo>
                <a:lnTo>
                  <a:pt x="184" y="66"/>
                </a:lnTo>
                <a:lnTo>
                  <a:pt x="160" y="72"/>
                </a:lnTo>
                <a:lnTo>
                  <a:pt x="138" y="79"/>
                </a:lnTo>
                <a:lnTo>
                  <a:pt x="127" y="84"/>
                </a:lnTo>
                <a:lnTo>
                  <a:pt x="116" y="88"/>
                </a:lnTo>
                <a:lnTo>
                  <a:pt x="105" y="94"/>
                </a:lnTo>
                <a:lnTo>
                  <a:pt x="94" y="99"/>
                </a:lnTo>
                <a:lnTo>
                  <a:pt x="83" y="106"/>
                </a:lnTo>
                <a:lnTo>
                  <a:pt x="72" y="112"/>
                </a:lnTo>
                <a:lnTo>
                  <a:pt x="61" y="118"/>
                </a:lnTo>
                <a:lnTo>
                  <a:pt x="50" y="124"/>
                </a:lnTo>
                <a:lnTo>
                  <a:pt x="44" y="129"/>
                </a:lnTo>
                <a:lnTo>
                  <a:pt x="38" y="133"/>
                </a:lnTo>
                <a:lnTo>
                  <a:pt x="31" y="138"/>
                </a:lnTo>
                <a:lnTo>
                  <a:pt x="25" y="143"/>
                </a:lnTo>
                <a:lnTo>
                  <a:pt x="18" y="149"/>
                </a:lnTo>
                <a:lnTo>
                  <a:pt x="12" y="154"/>
                </a:lnTo>
                <a:lnTo>
                  <a:pt x="6" y="159"/>
                </a:lnTo>
                <a:lnTo>
                  <a:pt x="0" y="163"/>
                </a:lnTo>
                <a:lnTo>
                  <a:pt x="0" y="1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39" name="Freeform 342">
            <a:extLst>
              <a:ext uri="{FF2B5EF4-FFF2-40B4-BE49-F238E27FC236}">
                <a16:creationId xmlns:a16="http://schemas.microsoft.com/office/drawing/2014/main" id="{0A8B08DD-CB0C-F84C-8D91-4EC643DC3A94}"/>
              </a:ext>
            </a:extLst>
          </p:cNvPr>
          <p:cNvSpPr>
            <a:spLocks/>
          </p:cNvSpPr>
          <p:nvPr/>
        </p:nvSpPr>
        <p:spPr bwMode="auto">
          <a:xfrm flipH="1">
            <a:off x="6953250" y="3121025"/>
            <a:ext cx="19050" cy="90488"/>
          </a:xfrm>
          <a:custGeom>
            <a:avLst/>
            <a:gdLst>
              <a:gd name="T0" fmla="*/ 0 w 48"/>
              <a:gd name="T1" fmla="*/ 0 h 283"/>
              <a:gd name="T2" fmla="*/ 0 w 48"/>
              <a:gd name="T3" fmla="*/ 2147483646 h 283"/>
              <a:gd name="T4" fmla="*/ 2147483646 w 48"/>
              <a:gd name="T5" fmla="*/ 2147483646 h 283"/>
              <a:gd name="T6" fmla="*/ 2147483646 w 48"/>
              <a:gd name="T7" fmla="*/ 2147483646 h 283"/>
              <a:gd name="T8" fmla="*/ 0 w 48"/>
              <a:gd name="T9" fmla="*/ 0 h 283"/>
              <a:gd name="T10" fmla="*/ 0 w 48"/>
              <a:gd name="T11" fmla="*/ 0 h 283"/>
              <a:gd name="T12" fmla="*/ 0 60000 65536"/>
              <a:gd name="T13" fmla="*/ 0 60000 65536"/>
              <a:gd name="T14" fmla="*/ 0 60000 65536"/>
              <a:gd name="T15" fmla="*/ 0 60000 65536"/>
              <a:gd name="T16" fmla="*/ 0 60000 65536"/>
              <a:gd name="T17" fmla="*/ 0 60000 65536"/>
              <a:gd name="T18" fmla="*/ 0 w 48"/>
              <a:gd name="T19" fmla="*/ 0 h 283"/>
              <a:gd name="T20" fmla="*/ 48 w 48"/>
              <a:gd name="T21" fmla="*/ 283 h 283"/>
            </a:gdLst>
            <a:ahLst/>
            <a:cxnLst>
              <a:cxn ang="T12">
                <a:pos x="T0" y="T1"/>
              </a:cxn>
              <a:cxn ang="T13">
                <a:pos x="T2" y="T3"/>
              </a:cxn>
              <a:cxn ang="T14">
                <a:pos x="T4" y="T5"/>
              </a:cxn>
              <a:cxn ang="T15">
                <a:pos x="T6" y="T7"/>
              </a:cxn>
              <a:cxn ang="T16">
                <a:pos x="T8" y="T9"/>
              </a:cxn>
              <a:cxn ang="T17">
                <a:pos x="T10" y="T11"/>
              </a:cxn>
            </a:cxnLst>
            <a:rect l="T18" t="T19" r="T20" b="T21"/>
            <a:pathLst>
              <a:path w="48" h="283">
                <a:moveTo>
                  <a:pt x="0" y="0"/>
                </a:moveTo>
                <a:lnTo>
                  <a:pt x="0" y="216"/>
                </a:lnTo>
                <a:lnTo>
                  <a:pt x="48" y="283"/>
                </a:lnTo>
                <a:lnTo>
                  <a:pt x="48" y="8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40" name="Freeform 343">
            <a:extLst>
              <a:ext uri="{FF2B5EF4-FFF2-40B4-BE49-F238E27FC236}">
                <a16:creationId xmlns:a16="http://schemas.microsoft.com/office/drawing/2014/main" id="{B1C3015A-5547-BB42-AA1D-3F1F6DF3063C}"/>
              </a:ext>
            </a:extLst>
          </p:cNvPr>
          <p:cNvSpPr>
            <a:spLocks/>
          </p:cNvSpPr>
          <p:nvPr/>
        </p:nvSpPr>
        <p:spPr bwMode="auto">
          <a:xfrm flipH="1">
            <a:off x="6223001" y="3132139"/>
            <a:ext cx="265113" cy="47625"/>
          </a:xfrm>
          <a:custGeom>
            <a:avLst/>
            <a:gdLst>
              <a:gd name="T0" fmla="*/ 2147483646 w 666"/>
              <a:gd name="T1" fmla="*/ 2147483646 h 150"/>
              <a:gd name="T2" fmla="*/ 2147483646 w 666"/>
              <a:gd name="T3" fmla="*/ 2147483646 h 150"/>
              <a:gd name="T4" fmla="*/ 2147483646 w 666"/>
              <a:gd name="T5" fmla="*/ 2147483646 h 150"/>
              <a:gd name="T6" fmla="*/ 2147483646 w 666"/>
              <a:gd name="T7" fmla="*/ 2147483646 h 150"/>
              <a:gd name="T8" fmla="*/ 2147483646 w 666"/>
              <a:gd name="T9" fmla="*/ 2147483646 h 150"/>
              <a:gd name="T10" fmla="*/ 2147483646 w 666"/>
              <a:gd name="T11" fmla="*/ 2147483646 h 150"/>
              <a:gd name="T12" fmla="*/ 2147483646 w 666"/>
              <a:gd name="T13" fmla="*/ 2147483646 h 150"/>
              <a:gd name="T14" fmla="*/ 0 w 666"/>
              <a:gd name="T15" fmla="*/ 2147483646 h 150"/>
              <a:gd name="T16" fmla="*/ 2147483646 w 666"/>
              <a:gd name="T17" fmla="*/ 2147483646 h 150"/>
              <a:gd name="T18" fmla="*/ 2147483646 w 666"/>
              <a:gd name="T19" fmla="*/ 2147483646 h 150"/>
              <a:gd name="T20" fmla="*/ 2147483646 w 666"/>
              <a:gd name="T21" fmla="*/ 0 h 150"/>
              <a:gd name="T22" fmla="*/ 2147483646 w 666"/>
              <a:gd name="T23" fmla="*/ 2147483646 h 150"/>
              <a:gd name="T24" fmla="*/ 2147483646 w 666"/>
              <a:gd name="T25" fmla="*/ 2147483646 h 150"/>
              <a:gd name="T26" fmla="*/ 2147483646 w 666"/>
              <a:gd name="T27" fmla="*/ 2147483646 h 15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66"/>
              <a:gd name="T43" fmla="*/ 0 h 150"/>
              <a:gd name="T44" fmla="*/ 666 w 666"/>
              <a:gd name="T45" fmla="*/ 150 h 15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66" h="150">
                <a:moveTo>
                  <a:pt x="666" y="107"/>
                </a:moveTo>
                <a:lnTo>
                  <a:pt x="554" y="99"/>
                </a:lnTo>
                <a:lnTo>
                  <a:pt x="485" y="150"/>
                </a:lnTo>
                <a:lnTo>
                  <a:pt x="433" y="117"/>
                </a:lnTo>
                <a:lnTo>
                  <a:pt x="343" y="85"/>
                </a:lnTo>
                <a:lnTo>
                  <a:pt x="256" y="99"/>
                </a:lnTo>
                <a:lnTo>
                  <a:pt x="132" y="145"/>
                </a:lnTo>
                <a:lnTo>
                  <a:pt x="0" y="19"/>
                </a:lnTo>
                <a:lnTo>
                  <a:pt x="135" y="107"/>
                </a:lnTo>
                <a:lnTo>
                  <a:pt x="248" y="29"/>
                </a:lnTo>
                <a:lnTo>
                  <a:pt x="384" y="0"/>
                </a:lnTo>
                <a:lnTo>
                  <a:pt x="557" y="48"/>
                </a:lnTo>
                <a:lnTo>
                  <a:pt x="666" y="107"/>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41" name="Freeform 344">
            <a:extLst>
              <a:ext uri="{FF2B5EF4-FFF2-40B4-BE49-F238E27FC236}">
                <a16:creationId xmlns:a16="http://schemas.microsoft.com/office/drawing/2014/main" id="{7A3BADF8-1220-4D4B-8D4D-E57D790945C3}"/>
              </a:ext>
            </a:extLst>
          </p:cNvPr>
          <p:cNvSpPr>
            <a:spLocks/>
          </p:cNvSpPr>
          <p:nvPr/>
        </p:nvSpPr>
        <p:spPr bwMode="auto">
          <a:xfrm flipH="1">
            <a:off x="6559550" y="3162301"/>
            <a:ext cx="147638" cy="47625"/>
          </a:xfrm>
          <a:custGeom>
            <a:avLst/>
            <a:gdLst>
              <a:gd name="T0" fmla="*/ 2147483646 w 373"/>
              <a:gd name="T1" fmla="*/ 0 h 153"/>
              <a:gd name="T2" fmla="*/ 2147483646 w 373"/>
              <a:gd name="T3" fmla="*/ 2147483646 h 153"/>
              <a:gd name="T4" fmla="*/ 2147483646 w 373"/>
              <a:gd name="T5" fmla="*/ 2147483646 h 153"/>
              <a:gd name="T6" fmla="*/ 2147483646 w 373"/>
              <a:gd name="T7" fmla="*/ 2147483646 h 153"/>
              <a:gd name="T8" fmla="*/ 2147483646 w 373"/>
              <a:gd name="T9" fmla="*/ 2147483646 h 153"/>
              <a:gd name="T10" fmla="*/ 0 w 373"/>
              <a:gd name="T11" fmla="*/ 2147483646 h 153"/>
              <a:gd name="T12" fmla="*/ 2147483646 w 373"/>
              <a:gd name="T13" fmla="*/ 2147483646 h 153"/>
              <a:gd name="T14" fmla="*/ 2147483646 w 373"/>
              <a:gd name="T15" fmla="*/ 2147483646 h 153"/>
              <a:gd name="T16" fmla="*/ 2147483646 w 373"/>
              <a:gd name="T17" fmla="*/ 0 h 153"/>
              <a:gd name="T18" fmla="*/ 2147483646 w 373"/>
              <a:gd name="T19" fmla="*/ 0 h 1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73"/>
              <a:gd name="T31" fmla="*/ 0 h 153"/>
              <a:gd name="T32" fmla="*/ 373 w 373"/>
              <a:gd name="T33" fmla="*/ 153 h 15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73" h="153">
                <a:moveTo>
                  <a:pt x="373" y="0"/>
                </a:moveTo>
                <a:lnTo>
                  <a:pt x="308" y="83"/>
                </a:lnTo>
                <a:lnTo>
                  <a:pt x="226" y="144"/>
                </a:lnTo>
                <a:lnTo>
                  <a:pt x="139" y="153"/>
                </a:lnTo>
                <a:lnTo>
                  <a:pt x="76" y="115"/>
                </a:lnTo>
                <a:lnTo>
                  <a:pt x="0" y="46"/>
                </a:lnTo>
                <a:lnTo>
                  <a:pt x="147" y="112"/>
                </a:lnTo>
                <a:lnTo>
                  <a:pt x="271" y="69"/>
                </a:lnTo>
                <a:lnTo>
                  <a:pt x="373"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42" name="Freeform 345">
            <a:extLst>
              <a:ext uri="{FF2B5EF4-FFF2-40B4-BE49-F238E27FC236}">
                <a16:creationId xmlns:a16="http://schemas.microsoft.com/office/drawing/2014/main" id="{89F54AB0-41F9-5D42-8607-16EC1978E15F}"/>
              </a:ext>
            </a:extLst>
          </p:cNvPr>
          <p:cNvSpPr>
            <a:spLocks/>
          </p:cNvSpPr>
          <p:nvPr/>
        </p:nvSpPr>
        <p:spPr bwMode="auto">
          <a:xfrm flipH="1">
            <a:off x="6775451" y="3206751"/>
            <a:ext cx="150813" cy="34925"/>
          </a:xfrm>
          <a:custGeom>
            <a:avLst/>
            <a:gdLst>
              <a:gd name="T0" fmla="*/ 2147483646 w 380"/>
              <a:gd name="T1" fmla="*/ 0 h 107"/>
              <a:gd name="T2" fmla="*/ 2147483646 w 380"/>
              <a:gd name="T3" fmla="*/ 2147483646 h 107"/>
              <a:gd name="T4" fmla="*/ 2147483646 w 380"/>
              <a:gd name="T5" fmla="*/ 2147483646 h 107"/>
              <a:gd name="T6" fmla="*/ 2147483646 w 380"/>
              <a:gd name="T7" fmla="*/ 2147483646 h 107"/>
              <a:gd name="T8" fmla="*/ 2147483646 w 380"/>
              <a:gd name="T9" fmla="*/ 2147483646 h 107"/>
              <a:gd name="T10" fmla="*/ 0 w 380"/>
              <a:gd name="T11" fmla="*/ 2147483646 h 107"/>
              <a:gd name="T12" fmla="*/ 2147483646 w 380"/>
              <a:gd name="T13" fmla="*/ 2147483646 h 107"/>
              <a:gd name="T14" fmla="*/ 2147483646 w 380"/>
              <a:gd name="T15" fmla="*/ 2147483646 h 107"/>
              <a:gd name="T16" fmla="*/ 2147483646 w 380"/>
              <a:gd name="T17" fmla="*/ 0 h 107"/>
              <a:gd name="T18" fmla="*/ 2147483646 w 380"/>
              <a:gd name="T19" fmla="*/ 0 h 1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80"/>
              <a:gd name="T31" fmla="*/ 0 h 107"/>
              <a:gd name="T32" fmla="*/ 380 w 380"/>
              <a:gd name="T33" fmla="*/ 107 h 1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80" h="107">
                <a:moveTo>
                  <a:pt x="380" y="0"/>
                </a:moveTo>
                <a:lnTo>
                  <a:pt x="296" y="78"/>
                </a:lnTo>
                <a:lnTo>
                  <a:pt x="229" y="97"/>
                </a:lnTo>
                <a:lnTo>
                  <a:pt x="169" y="107"/>
                </a:lnTo>
                <a:lnTo>
                  <a:pt x="86" y="75"/>
                </a:lnTo>
                <a:lnTo>
                  <a:pt x="0" y="5"/>
                </a:lnTo>
                <a:lnTo>
                  <a:pt x="142" y="65"/>
                </a:lnTo>
                <a:lnTo>
                  <a:pt x="263" y="51"/>
                </a:lnTo>
                <a:lnTo>
                  <a:pt x="380" y="0"/>
                </a:lnTo>
                <a:close/>
              </a:path>
            </a:pathLst>
          </a:custGeom>
          <a:solidFill>
            <a:srgbClr val="4F4F4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43" name="Freeform 346">
            <a:extLst>
              <a:ext uri="{FF2B5EF4-FFF2-40B4-BE49-F238E27FC236}">
                <a16:creationId xmlns:a16="http://schemas.microsoft.com/office/drawing/2014/main" id="{EB633912-D316-A94B-AA42-7D11A26F0522}"/>
              </a:ext>
            </a:extLst>
          </p:cNvPr>
          <p:cNvSpPr>
            <a:spLocks/>
          </p:cNvSpPr>
          <p:nvPr/>
        </p:nvSpPr>
        <p:spPr bwMode="auto">
          <a:xfrm flipH="1">
            <a:off x="6107113" y="3643313"/>
            <a:ext cx="417512" cy="30162"/>
          </a:xfrm>
          <a:custGeom>
            <a:avLst/>
            <a:gdLst>
              <a:gd name="T0" fmla="*/ 0 w 1051"/>
              <a:gd name="T1" fmla="*/ 2147483646 h 97"/>
              <a:gd name="T2" fmla="*/ 0 w 1051"/>
              <a:gd name="T3" fmla="*/ 2147483646 h 97"/>
              <a:gd name="T4" fmla="*/ 2147483646 w 1051"/>
              <a:gd name="T5" fmla="*/ 2147483646 h 97"/>
              <a:gd name="T6" fmla="*/ 2147483646 w 1051"/>
              <a:gd name="T7" fmla="*/ 2147483646 h 97"/>
              <a:gd name="T8" fmla="*/ 2147483646 w 1051"/>
              <a:gd name="T9" fmla="*/ 2147483646 h 97"/>
              <a:gd name="T10" fmla="*/ 2147483646 w 1051"/>
              <a:gd name="T11" fmla="*/ 0 h 97"/>
              <a:gd name="T12" fmla="*/ 0 w 1051"/>
              <a:gd name="T13" fmla="*/ 2147483646 h 97"/>
              <a:gd name="T14" fmla="*/ 0 w 1051"/>
              <a:gd name="T15" fmla="*/ 2147483646 h 97"/>
              <a:gd name="T16" fmla="*/ 0 60000 65536"/>
              <a:gd name="T17" fmla="*/ 0 60000 65536"/>
              <a:gd name="T18" fmla="*/ 0 60000 65536"/>
              <a:gd name="T19" fmla="*/ 0 60000 65536"/>
              <a:gd name="T20" fmla="*/ 0 60000 65536"/>
              <a:gd name="T21" fmla="*/ 0 60000 65536"/>
              <a:gd name="T22" fmla="*/ 0 60000 65536"/>
              <a:gd name="T23" fmla="*/ 0 60000 65536"/>
              <a:gd name="T24" fmla="*/ 0 w 1051"/>
              <a:gd name="T25" fmla="*/ 0 h 97"/>
              <a:gd name="T26" fmla="*/ 1051 w 1051"/>
              <a:gd name="T27" fmla="*/ 97 h 9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51" h="97">
                <a:moveTo>
                  <a:pt x="0" y="13"/>
                </a:moveTo>
                <a:lnTo>
                  <a:pt x="0" y="97"/>
                </a:lnTo>
                <a:lnTo>
                  <a:pt x="1051" y="97"/>
                </a:lnTo>
                <a:lnTo>
                  <a:pt x="1051" y="36"/>
                </a:lnTo>
                <a:lnTo>
                  <a:pt x="48" y="36"/>
                </a:lnTo>
                <a:lnTo>
                  <a:pt x="48" y="0"/>
                </a:lnTo>
                <a:lnTo>
                  <a:pt x="0" y="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44" name="Freeform 347">
            <a:extLst>
              <a:ext uri="{FF2B5EF4-FFF2-40B4-BE49-F238E27FC236}">
                <a16:creationId xmlns:a16="http://schemas.microsoft.com/office/drawing/2014/main" id="{95D2D3AD-001E-CA4E-B680-DB93E9FD82E7}"/>
              </a:ext>
            </a:extLst>
          </p:cNvPr>
          <p:cNvSpPr>
            <a:spLocks noChangeAspect="1"/>
          </p:cNvSpPr>
          <p:nvPr/>
        </p:nvSpPr>
        <p:spPr bwMode="auto">
          <a:xfrm rot="4716969" flipV="1">
            <a:off x="6572250" y="3670300"/>
            <a:ext cx="304800" cy="203200"/>
          </a:xfrm>
          <a:custGeom>
            <a:avLst/>
            <a:gdLst>
              <a:gd name="T0" fmla="*/ 2147483646 w 955"/>
              <a:gd name="T1" fmla="*/ 2147483646 h 634"/>
              <a:gd name="T2" fmla="*/ 2147483646 w 955"/>
              <a:gd name="T3" fmla="*/ 2147483646 h 634"/>
              <a:gd name="T4" fmla="*/ 2147483646 w 955"/>
              <a:gd name="T5" fmla="*/ 2147483646 h 634"/>
              <a:gd name="T6" fmla="*/ 2147483646 w 955"/>
              <a:gd name="T7" fmla="*/ 2147483646 h 634"/>
              <a:gd name="T8" fmla="*/ 2147483646 w 955"/>
              <a:gd name="T9" fmla="*/ 2147483646 h 634"/>
              <a:gd name="T10" fmla="*/ 0 w 955"/>
              <a:gd name="T11" fmla="*/ 2147483646 h 634"/>
              <a:gd name="T12" fmla="*/ 0 w 955"/>
              <a:gd name="T13" fmla="*/ 2147483646 h 634"/>
              <a:gd name="T14" fmla="*/ 2147483646 w 955"/>
              <a:gd name="T15" fmla="*/ 2147483646 h 634"/>
              <a:gd name="T16" fmla="*/ 2147483646 w 955"/>
              <a:gd name="T17" fmla="*/ 2147483646 h 634"/>
              <a:gd name="T18" fmla="*/ 2147483646 w 955"/>
              <a:gd name="T19" fmla="*/ 2147483646 h 634"/>
              <a:gd name="T20" fmla="*/ 2147483646 w 955"/>
              <a:gd name="T21" fmla="*/ 2147483646 h 634"/>
              <a:gd name="T22" fmla="*/ 2147483646 w 955"/>
              <a:gd name="T23" fmla="*/ 2147483646 h 634"/>
              <a:gd name="T24" fmla="*/ 2147483646 w 955"/>
              <a:gd name="T25" fmla="*/ 2147483646 h 634"/>
              <a:gd name="T26" fmla="*/ 2147483646 w 955"/>
              <a:gd name="T27" fmla="*/ 2147483646 h 634"/>
              <a:gd name="T28" fmla="*/ 2147483646 w 955"/>
              <a:gd name="T29" fmla="*/ 2147483646 h 634"/>
              <a:gd name="T30" fmla="*/ 2147483646 w 955"/>
              <a:gd name="T31" fmla="*/ 2147483646 h 634"/>
              <a:gd name="T32" fmla="*/ 2147483646 w 955"/>
              <a:gd name="T33" fmla="*/ 2147483646 h 634"/>
              <a:gd name="T34" fmla="*/ 2147483646 w 955"/>
              <a:gd name="T35" fmla="*/ 2147483646 h 634"/>
              <a:gd name="T36" fmla="*/ 2147483646 w 955"/>
              <a:gd name="T37" fmla="*/ 2147483646 h 634"/>
              <a:gd name="T38" fmla="*/ 2147483646 w 955"/>
              <a:gd name="T39" fmla="*/ 2147483646 h 634"/>
              <a:gd name="T40" fmla="*/ 2147483646 w 955"/>
              <a:gd name="T41" fmla="*/ 2147483646 h 634"/>
              <a:gd name="T42" fmla="*/ 2147483646 w 955"/>
              <a:gd name="T43" fmla="*/ 2147483646 h 634"/>
              <a:gd name="T44" fmla="*/ 2147483646 w 955"/>
              <a:gd name="T45" fmla="*/ 2147483646 h 634"/>
              <a:gd name="T46" fmla="*/ 2147483646 w 955"/>
              <a:gd name="T47" fmla="*/ 2147483646 h 634"/>
              <a:gd name="T48" fmla="*/ 2147483646 w 955"/>
              <a:gd name="T49" fmla="*/ 2147483646 h 634"/>
              <a:gd name="T50" fmla="*/ 2147483646 w 955"/>
              <a:gd name="T51" fmla="*/ 0 h 634"/>
              <a:gd name="T52" fmla="*/ 2147483646 w 955"/>
              <a:gd name="T53" fmla="*/ 2147483646 h 634"/>
              <a:gd name="T54" fmla="*/ 2147483646 w 955"/>
              <a:gd name="T55" fmla="*/ 2147483646 h 634"/>
              <a:gd name="T56" fmla="*/ 2147483646 w 955"/>
              <a:gd name="T57" fmla="*/ 2147483646 h 634"/>
              <a:gd name="T58" fmla="*/ 2147483646 w 955"/>
              <a:gd name="T59" fmla="*/ 2147483646 h 634"/>
              <a:gd name="T60" fmla="*/ 2147483646 w 955"/>
              <a:gd name="T61" fmla="*/ 2147483646 h 634"/>
              <a:gd name="T62" fmla="*/ 2147483646 w 955"/>
              <a:gd name="T63" fmla="*/ 2147483646 h 634"/>
              <a:gd name="T64" fmla="*/ 2147483646 w 955"/>
              <a:gd name="T65" fmla="*/ 2147483646 h 63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55"/>
              <a:gd name="T100" fmla="*/ 0 h 634"/>
              <a:gd name="T101" fmla="*/ 955 w 955"/>
              <a:gd name="T102" fmla="*/ 634 h 63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55" h="634">
                <a:moveTo>
                  <a:pt x="26" y="54"/>
                </a:moveTo>
                <a:lnTo>
                  <a:pt x="18" y="67"/>
                </a:lnTo>
                <a:lnTo>
                  <a:pt x="12" y="79"/>
                </a:lnTo>
                <a:lnTo>
                  <a:pt x="6" y="92"/>
                </a:lnTo>
                <a:lnTo>
                  <a:pt x="3" y="104"/>
                </a:lnTo>
                <a:lnTo>
                  <a:pt x="0" y="116"/>
                </a:lnTo>
                <a:lnTo>
                  <a:pt x="0" y="125"/>
                </a:lnTo>
                <a:lnTo>
                  <a:pt x="1" y="135"/>
                </a:lnTo>
                <a:lnTo>
                  <a:pt x="6" y="140"/>
                </a:lnTo>
                <a:lnTo>
                  <a:pt x="13" y="144"/>
                </a:lnTo>
                <a:lnTo>
                  <a:pt x="23" y="144"/>
                </a:lnTo>
                <a:lnTo>
                  <a:pt x="35" y="142"/>
                </a:lnTo>
                <a:lnTo>
                  <a:pt x="48" y="139"/>
                </a:lnTo>
                <a:lnTo>
                  <a:pt x="61" y="136"/>
                </a:lnTo>
                <a:lnTo>
                  <a:pt x="73" y="134"/>
                </a:lnTo>
                <a:lnTo>
                  <a:pt x="84" y="134"/>
                </a:lnTo>
                <a:lnTo>
                  <a:pt x="92" y="136"/>
                </a:lnTo>
                <a:lnTo>
                  <a:pt x="828" y="588"/>
                </a:lnTo>
                <a:lnTo>
                  <a:pt x="955" y="634"/>
                </a:lnTo>
                <a:lnTo>
                  <a:pt x="858" y="541"/>
                </a:lnTo>
                <a:lnTo>
                  <a:pt x="127" y="80"/>
                </a:lnTo>
                <a:lnTo>
                  <a:pt x="117" y="64"/>
                </a:lnTo>
                <a:lnTo>
                  <a:pt x="111" y="39"/>
                </a:lnTo>
                <a:lnTo>
                  <a:pt x="104" y="15"/>
                </a:lnTo>
                <a:lnTo>
                  <a:pt x="94" y="1"/>
                </a:lnTo>
                <a:lnTo>
                  <a:pt x="86" y="0"/>
                </a:lnTo>
                <a:lnTo>
                  <a:pt x="77" y="2"/>
                </a:lnTo>
                <a:lnTo>
                  <a:pt x="68" y="6"/>
                </a:lnTo>
                <a:lnTo>
                  <a:pt x="59" y="12"/>
                </a:lnTo>
                <a:lnTo>
                  <a:pt x="50" y="21"/>
                </a:lnTo>
                <a:lnTo>
                  <a:pt x="42" y="31"/>
                </a:lnTo>
                <a:lnTo>
                  <a:pt x="33" y="41"/>
                </a:lnTo>
                <a:lnTo>
                  <a:pt x="26" y="5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pic>
        <p:nvPicPr>
          <p:cNvPr id="17545" name="Picture 348" descr="factory3">
            <a:extLst>
              <a:ext uri="{FF2B5EF4-FFF2-40B4-BE49-F238E27FC236}">
                <a16:creationId xmlns:a16="http://schemas.microsoft.com/office/drawing/2014/main" id="{09E73BE8-1EF5-324F-AD0B-A5A4312B5D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6576" y="4419601"/>
            <a:ext cx="885825"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546" name="Group 349">
            <a:extLst>
              <a:ext uri="{FF2B5EF4-FFF2-40B4-BE49-F238E27FC236}">
                <a16:creationId xmlns:a16="http://schemas.microsoft.com/office/drawing/2014/main" id="{DD080E1D-84C9-054F-AF7F-E14104B54364}"/>
              </a:ext>
            </a:extLst>
          </p:cNvPr>
          <p:cNvGrpSpPr>
            <a:grpSpLocks/>
          </p:cNvGrpSpPr>
          <p:nvPr/>
        </p:nvGrpSpPr>
        <p:grpSpPr bwMode="auto">
          <a:xfrm>
            <a:off x="5943601" y="4087814"/>
            <a:ext cx="1058863" cy="865187"/>
            <a:chOff x="2784" y="2643"/>
            <a:chExt cx="667" cy="545"/>
          </a:xfrm>
        </p:grpSpPr>
        <p:sp>
          <p:nvSpPr>
            <p:cNvPr id="17551" name="Freeform 350">
              <a:extLst>
                <a:ext uri="{FF2B5EF4-FFF2-40B4-BE49-F238E27FC236}">
                  <a16:creationId xmlns:a16="http://schemas.microsoft.com/office/drawing/2014/main" id="{A7CD7B0E-76E3-004F-906D-ED9700AE1630}"/>
                </a:ext>
              </a:extLst>
            </p:cNvPr>
            <p:cNvSpPr>
              <a:spLocks/>
            </p:cNvSpPr>
            <p:nvPr/>
          </p:nvSpPr>
          <p:spPr bwMode="auto">
            <a:xfrm>
              <a:off x="2800" y="2653"/>
              <a:ext cx="631" cy="526"/>
            </a:xfrm>
            <a:custGeom>
              <a:avLst/>
              <a:gdLst>
                <a:gd name="T0" fmla="*/ 0 w 3156"/>
                <a:gd name="T1" fmla="*/ 0 h 2633"/>
                <a:gd name="T2" fmla="*/ 0 w 3156"/>
                <a:gd name="T3" fmla="*/ 0 h 2633"/>
                <a:gd name="T4" fmla="*/ 0 w 3156"/>
                <a:gd name="T5" fmla="*/ 0 h 2633"/>
                <a:gd name="T6" fmla="*/ 0 w 3156"/>
                <a:gd name="T7" fmla="*/ 0 h 2633"/>
                <a:gd name="T8" fmla="*/ 0 w 3156"/>
                <a:gd name="T9" fmla="*/ 0 h 2633"/>
                <a:gd name="T10" fmla="*/ 0 w 3156"/>
                <a:gd name="T11" fmla="*/ 0 h 2633"/>
                <a:gd name="T12" fmla="*/ 0 w 3156"/>
                <a:gd name="T13" fmla="*/ 0 h 2633"/>
                <a:gd name="T14" fmla="*/ 0 w 3156"/>
                <a:gd name="T15" fmla="*/ 0 h 2633"/>
                <a:gd name="T16" fmla="*/ 0 w 3156"/>
                <a:gd name="T17" fmla="*/ 0 h 2633"/>
                <a:gd name="T18" fmla="*/ 0 w 3156"/>
                <a:gd name="T19" fmla="*/ 0 h 2633"/>
                <a:gd name="T20" fmla="*/ 0 w 3156"/>
                <a:gd name="T21" fmla="*/ 0 h 2633"/>
                <a:gd name="T22" fmla="*/ 0 w 3156"/>
                <a:gd name="T23" fmla="*/ 0 h 2633"/>
                <a:gd name="T24" fmla="*/ 0 w 3156"/>
                <a:gd name="T25" fmla="*/ 0 h 2633"/>
                <a:gd name="T26" fmla="*/ 0 w 3156"/>
                <a:gd name="T27" fmla="*/ 0 h 2633"/>
                <a:gd name="T28" fmla="*/ 0 w 3156"/>
                <a:gd name="T29" fmla="*/ 0 h 2633"/>
                <a:gd name="T30" fmla="*/ 0 w 3156"/>
                <a:gd name="T31" fmla="*/ 0 h 2633"/>
                <a:gd name="T32" fmla="*/ 0 w 3156"/>
                <a:gd name="T33" fmla="*/ 0 h 2633"/>
                <a:gd name="T34" fmla="*/ 0 w 3156"/>
                <a:gd name="T35" fmla="*/ 0 h 2633"/>
                <a:gd name="T36" fmla="*/ 0 w 3156"/>
                <a:gd name="T37" fmla="*/ 0 h 2633"/>
                <a:gd name="T38" fmla="*/ 0 w 3156"/>
                <a:gd name="T39" fmla="*/ 0 h 2633"/>
                <a:gd name="T40" fmla="*/ 0 w 3156"/>
                <a:gd name="T41" fmla="*/ 0 h 2633"/>
                <a:gd name="T42" fmla="*/ 0 w 3156"/>
                <a:gd name="T43" fmla="*/ 0 h 2633"/>
                <a:gd name="T44" fmla="*/ 0 w 3156"/>
                <a:gd name="T45" fmla="*/ 0 h 2633"/>
                <a:gd name="T46" fmla="*/ 0 w 3156"/>
                <a:gd name="T47" fmla="*/ 0 h 2633"/>
                <a:gd name="T48" fmla="*/ 0 w 3156"/>
                <a:gd name="T49" fmla="*/ 0 h 2633"/>
                <a:gd name="T50" fmla="*/ 0 w 3156"/>
                <a:gd name="T51" fmla="*/ 0 h 2633"/>
                <a:gd name="T52" fmla="*/ 0 w 3156"/>
                <a:gd name="T53" fmla="*/ 0 h 2633"/>
                <a:gd name="T54" fmla="*/ 0 w 3156"/>
                <a:gd name="T55" fmla="*/ 0 h 2633"/>
                <a:gd name="T56" fmla="*/ 0 w 3156"/>
                <a:gd name="T57" fmla="*/ 0 h 2633"/>
                <a:gd name="T58" fmla="*/ 0 w 3156"/>
                <a:gd name="T59" fmla="*/ 0 h 2633"/>
                <a:gd name="T60" fmla="*/ 0 w 3156"/>
                <a:gd name="T61" fmla="*/ 0 h 2633"/>
                <a:gd name="T62" fmla="*/ 0 w 3156"/>
                <a:gd name="T63" fmla="*/ 0 h 2633"/>
                <a:gd name="T64" fmla="*/ 0 w 3156"/>
                <a:gd name="T65" fmla="*/ 0 h 2633"/>
                <a:gd name="T66" fmla="*/ 0 w 3156"/>
                <a:gd name="T67" fmla="*/ 0 h 263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156"/>
                <a:gd name="T103" fmla="*/ 0 h 2633"/>
                <a:gd name="T104" fmla="*/ 3156 w 3156"/>
                <a:gd name="T105" fmla="*/ 2633 h 263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156" h="2633">
                  <a:moveTo>
                    <a:pt x="999" y="740"/>
                  </a:moveTo>
                  <a:lnTo>
                    <a:pt x="1383" y="928"/>
                  </a:lnTo>
                  <a:lnTo>
                    <a:pt x="2069" y="1088"/>
                  </a:lnTo>
                  <a:lnTo>
                    <a:pt x="2470" y="936"/>
                  </a:lnTo>
                  <a:lnTo>
                    <a:pt x="2648" y="704"/>
                  </a:lnTo>
                  <a:lnTo>
                    <a:pt x="2720" y="392"/>
                  </a:lnTo>
                  <a:lnTo>
                    <a:pt x="2506" y="143"/>
                  </a:lnTo>
                  <a:lnTo>
                    <a:pt x="2328" y="143"/>
                  </a:lnTo>
                  <a:lnTo>
                    <a:pt x="2167" y="250"/>
                  </a:lnTo>
                  <a:lnTo>
                    <a:pt x="1918" y="26"/>
                  </a:lnTo>
                  <a:lnTo>
                    <a:pt x="1542" y="0"/>
                  </a:lnTo>
                  <a:lnTo>
                    <a:pt x="1391" y="52"/>
                  </a:lnTo>
                  <a:lnTo>
                    <a:pt x="1320" y="240"/>
                  </a:lnTo>
                  <a:lnTo>
                    <a:pt x="989" y="79"/>
                  </a:lnTo>
                  <a:lnTo>
                    <a:pt x="749" y="89"/>
                  </a:lnTo>
                  <a:lnTo>
                    <a:pt x="508" y="151"/>
                  </a:lnTo>
                  <a:lnTo>
                    <a:pt x="482" y="303"/>
                  </a:lnTo>
                  <a:lnTo>
                    <a:pt x="241" y="383"/>
                  </a:lnTo>
                  <a:lnTo>
                    <a:pt x="143" y="535"/>
                  </a:lnTo>
                  <a:lnTo>
                    <a:pt x="197" y="714"/>
                  </a:lnTo>
                  <a:lnTo>
                    <a:pt x="446" y="749"/>
                  </a:lnTo>
                  <a:lnTo>
                    <a:pt x="455" y="1410"/>
                  </a:lnTo>
                  <a:lnTo>
                    <a:pt x="0" y="1624"/>
                  </a:lnTo>
                  <a:lnTo>
                    <a:pt x="205" y="2543"/>
                  </a:lnTo>
                  <a:lnTo>
                    <a:pt x="1490" y="2633"/>
                  </a:lnTo>
                  <a:lnTo>
                    <a:pt x="1676" y="2321"/>
                  </a:lnTo>
                  <a:lnTo>
                    <a:pt x="2862" y="2464"/>
                  </a:lnTo>
                  <a:lnTo>
                    <a:pt x="3156" y="1784"/>
                  </a:lnTo>
                  <a:lnTo>
                    <a:pt x="1827" y="1749"/>
                  </a:lnTo>
                  <a:lnTo>
                    <a:pt x="1827" y="1437"/>
                  </a:lnTo>
                  <a:lnTo>
                    <a:pt x="597" y="1437"/>
                  </a:lnTo>
                  <a:lnTo>
                    <a:pt x="625" y="776"/>
                  </a:lnTo>
                  <a:lnTo>
                    <a:pt x="999" y="74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52" name="Freeform 351">
              <a:extLst>
                <a:ext uri="{FF2B5EF4-FFF2-40B4-BE49-F238E27FC236}">
                  <a16:creationId xmlns:a16="http://schemas.microsoft.com/office/drawing/2014/main" id="{A57FF65B-6A75-1141-A8FA-AE2C982C0D77}"/>
                </a:ext>
              </a:extLst>
            </p:cNvPr>
            <p:cNvSpPr>
              <a:spLocks/>
            </p:cNvSpPr>
            <p:nvPr/>
          </p:nvSpPr>
          <p:spPr bwMode="auto">
            <a:xfrm>
              <a:off x="3184" y="2994"/>
              <a:ext cx="256" cy="144"/>
            </a:xfrm>
            <a:custGeom>
              <a:avLst/>
              <a:gdLst>
                <a:gd name="T0" fmla="*/ 0 w 1283"/>
                <a:gd name="T1" fmla="*/ 0 h 723"/>
                <a:gd name="T2" fmla="*/ 0 w 1283"/>
                <a:gd name="T3" fmla="*/ 0 h 723"/>
                <a:gd name="T4" fmla="*/ 0 w 1283"/>
                <a:gd name="T5" fmla="*/ 0 h 723"/>
                <a:gd name="T6" fmla="*/ 0 w 1283"/>
                <a:gd name="T7" fmla="*/ 0 h 723"/>
                <a:gd name="T8" fmla="*/ 0 w 1283"/>
                <a:gd name="T9" fmla="*/ 0 h 723"/>
                <a:gd name="T10" fmla="*/ 0 w 1283"/>
                <a:gd name="T11" fmla="*/ 0 h 723"/>
                <a:gd name="T12" fmla="*/ 0 w 1283"/>
                <a:gd name="T13" fmla="*/ 0 h 723"/>
                <a:gd name="T14" fmla="*/ 0 w 1283"/>
                <a:gd name="T15" fmla="*/ 0 h 723"/>
                <a:gd name="T16" fmla="*/ 0 60000 65536"/>
                <a:gd name="T17" fmla="*/ 0 60000 65536"/>
                <a:gd name="T18" fmla="*/ 0 60000 65536"/>
                <a:gd name="T19" fmla="*/ 0 60000 65536"/>
                <a:gd name="T20" fmla="*/ 0 60000 65536"/>
                <a:gd name="T21" fmla="*/ 0 60000 65536"/>
                <a:gd name="T22" fmla="*/ 0 60000 65536"/>
                <a:gd name="T23" fmla="*/ 0 60000 65536"/>
                <a:gd name="T24" fmla="*/ 0 w 1283"/>
                <a:gd name="T25" fmla="*/ 0 h 723"/>
                <a:gd name="T26" fmla="*/ 1283 w 1283"/>
                <a:gd name="T27" fmla="*/ 723 h 72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83" h="723">
                  <a:moveTo>
                    <a:pt x="79" y="0"/>
                  </a:moveTo>
                  <a:lnTo>
                    <a:pt x="1283" y="53"/>
                  </a:lnTo>
                  <a:lnTo>
                    <a:pt x="1265" y="588"/>
                  </a:lnTo>
                  <a:lnTo>
                    <a:pt x="1069" y="723"/>
                  </a:lnTo>
                  <a:lnTo>
                    <a:pt x="1078" y="293"/>
                  </a:lnTo>
                  <a:lnTo>
                    <a:pt x="0" y="188"/>
                  </a:lnTo>
                  <a:lnTo>
                    <a:pt x="79" y="0"/>
                  </a:lnTo>
                  <a:close/>
                </a:path>
              </a:pathLst>
            </a:custGeom>
            <a:solidFill>
              <a:srgbClr val="E0E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53" name="Freeform 352">
              <a:extLst>
                <a:ext uri="{FF2B5EF4-FFF2-40B4-BE49-F238E27FC236}">
                  <a16:creationId xmlns:a16="http://schemas.microsoft.com/office/drawing/2014/main" id="{7617353A-0D52-9642-912F-32A7B731A39B}"/>
                </a:ext>
              </a:extLst>
            </p:cNvPr>
            <p:cNvSpPr>
              <a:spLocks/>
            </p:cNvSpPr>
            <p:nvPr/>
          </p:nvSpPr>
          <p:spPr bwMode="auto">
            <a:xfrm>
              <a:off x="3187" y="3085"/>
              <a:ext cx="142" cy="28"/>
            </a:xfrm>
            <a:custGeom>
              <a:avLst/>
              <a:gdLst>
                <a:gd name="T0" fmla="*/ 0 w 713"/>
                <a:gd name="T1" fmla="*/ 0 h 140"/>
                <a:gd name="T2" fmla="*/ 0 w 713"/>
                <a:gd name="T3" fmla="*/ 0 h 140"/>
                <a:gd name="T4" fmla="*/ 0 w 713"/>
                <a:gd name="T5" fmla="*/ 0 h 140"/>
                <a:gd name="T6" fmla="*/ 0 w 713"/>
                <a:gd name="T7" fmla="*/ 0 h 140"/>
                <a:gd name="T8" fmla="*/ 0 w 713"/>
                <a:gd name="T9" fmla="*/ 0 h 140"/>
                <a:gd name="T10" fmla="*/ 0 w 713"/>
                <a:gd name="T11" fmla="*/ 0 h 140"/>
                <a:gd name="T12" fmla="*/ 0 60000 65536"/>
                <a:gd name="T13" fmla="*/ 0 60000 65536"/>
                <a:gd name="T14" fmla="*/ 0 60000 65536"/>
                <a:gd name="T15" fmla="*/ 0 60000 65536"/>
                <a:gd name="T16" fmla="*/ 0 60000 65536"/>
                <a:gd name="T17" fmla="*/ 0 60000 65536"/>
                <a:gd name="T18" fmla="*/ 0 w 713"/>
                <a:gd name="T19" fmla="*/ 0 h 140"/>
                <a:gd name="T20" fmla="*/ 713 w 713"/>
                <a:gd name="T21" fmla="*/ 140 h 140"/>
              </a:gdLst>
              <a:ahLst/>
              <a:cxnLst>
                <a:cxn ang="T12">
                  <a:pos x="T0" y="T1"/>
                </a:cxn>
                <a:cxn ang="T13">
                  <a:pos x="T2" y="T3"/>
                </a:cxn>
                <a:cxn ang="T14">
                  <a:pos x="T4" y="T5"/>
                </a:cxn>
                <a:cxn ang="T15">
                  <a:pos x="T6" y="T7"/>
                </a:cxn>
                <a:cxn ang="T16">
                  <a:pos x="T8" y="T9"/>
                </a:cxn>
                <a:cxn ang="T17">
                  <a:pos x="T10" y="T11"/>
                </a:cxn>
              </a:cxnLst>
              <a:rect l="T18" t="T19" r="T20" b="T21"/>
              <a:pathLst>
                <a:path w="713" h="140">
                  <a:moveTo>
                    <a:pt x="41" y="21"/>
                  </a:moveTo>
                  <a:lnTo>
                    <a:pt x="713" y="0"/>
                  </a:lnTo>
                  <a:lnTo>
                    <a:pt x="685" y="140"/>
                  </a:lnTo>
                  <a:lnTo>
                    <a:pt x="0" y="83"/>
                  </a:lnTo>
                  <a:lnTo>
                    <a:pt x="41" y="21"/>
                  </a:lnTo>
                  <a:close/>
                </a:path>
              </a:pathLst>
            </a:custGeom>
            <a:solidFill>
              <a:srgbClr val="B2FA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54" name="Freeform 353">
              <a:extLst>
                <a:ext uri="{FF2B5EF4-FFF2-40B4-BE49-F238E27FC236}">
                  <a16:creationId xmlns:a16="http://schemas.microsoft.com/office/drawing/2014/main" id="{D8A8A7B9-770C-5848-9194-7B0B2A3D89FF}"/>
                </a:ext>
              </a:extLst>
            </p:cNvPr>
            <p:cNvSpPr>
              <a:spLocks/>
            </p:cNvSpPr>
            <p:nvPr/>
          </p:nvSpPr>
          <p:spPr bwMode="auto">
            <a:xfrm>
              <a:off x="3157" y="3038"/>
              <a:ext cx="235" cy="113"/>
            </a:xfrm>
            <a:custGeom>
              <a:avLst/>
              <a:gdLst>
                <a:gd name="T0" fmla="*/ 0 w 1176"/>
                <a:gd name="T1" fmla="*/ 0 h 566"/>
                <a:gd name="T2" fmla="*/ 0 w 1176"/>
                <a:gd name="T3" fmla="*/ 0 h 566"/>
                <a:gd name="T4" fmla="*/ 0 w 1176"/>
                <a:gd name="T5" fmla="*/ 0 h 566"/>
                <a:gd name="T6" fmla="*/ 0 w 1176"/>
                <a:gd name="T7" fmla="*/ 0 h 566"/>
                <a:gd name="T8" fmla="*/ 0 w 1176"/>
                <a:gd name="T9" fmla="*/ 0 h 566"/>
                <a:gd name="T10" fmla="*/ 0 w 1176"/>
                <a:gd name="T11" fmla="*/ 0 h 566"/>
                <a:gd name="T12" fmla="*/ 0 w 1176"/>
                <a:gd name="T13" fmla="*/ 0 h 566"/>
                <a:gd name="T14" fmla="*/ 0 w 1176"/>
                <a:gd name="T15" fmla="*/ 0 h 566"/>
                <a:gd name="T16" fmla="*/ 0 w 1176"/>
                <a:gd name="T17" fmla="*/ 0 h 566"/>
                <a:gd name="T18" fmla="*/ 0 w 1176"/>
                <a:gd name="T19" fmla="*/ 0 h 56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76"/>
                <a:gd name="T31" fmla="*/ 0 h 566"/>
                <a:gd name="T32" fmla="*/ 1176 w 1176"/>
                <a:gd name="T33" fmla="*/ 566 h 56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76" h="566">
                  <a:moveTo>
                    <a:pt x="126" y="0"/>
                  </a:moveTo>
                  <a:lnTo>
                    <a:pt x="1176" y="32"/>
                  </a:lnTo>
                  <a:lnTo>
                    <a:pt x="1106" y="566"/>
                  </a:lnTo>
                  <a:lnTo>
                    <a:pt x="0" y="479"/>
                  </a:lnTo>
                  <a:lnTo>
                    <a:pt x="29" y="365"/>
                  </a:lnTo>
                  <a:lnTo>
                    <a:pt x="864" y="394"/>
                  </a:lnTo>
                  <a:lnTo>
                    <a:pt x="902" y="205"/>
                  </a:lnTo>
                  <a:lnTo>
                    <a:pt x="221" y="176"/>
                  </a:lnTo>
                  <a:lnTo>
                    <a:pt x="126" y="0"/>
                  </a:lnTo>
                  <a:close/>
                </a:path>
              </a:pathLst>
            </a:custGeom>
            <a:solidFill>
              <a:srgbClr val="A3A3D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55" name="Freeform 354">
              <a:extLst>
                <a:ext uri="{FF2B5EF4-FFF2-40B4-BE49-F238E27FC236}">
                  <a16:creationId xmlns:a16="http://schemas.microsoft.com/office/drawing/2014/main" id="{7663911F-1F86-5A4D-9F99-6B6F05D24D57}"/>
                </a:ext>
              </a:extLst>
            </p:cNvPr>
            <p:cNvSpPr>
              <a:spLocks/>
            </p:cNvSpPr>
            <p:nvPr/>
          </p:nvSpPr>
          <p:spPr bwMode="auto">
            <a:xfrm>
              <a:off x="2850" y="2662"/>
              <a:ext cx="485" cy="180"/>
            </a:xfrm>
            <a:custGeom>
              <a:avLst/>
              <a:gdLst>
                <a:gd name="T0" fmla="*/ 0 w 2424"/>
                <a:gd name="T1" fmla="*/ 0 h 899"/>
                <a:gd name="T2" fmla="*/ 0 w 2424"/>
                <a:gd name="T3" fmla="*/ 0 h 899"/>
                <a:gd name="T4" fmla="*/ 0 w 2424"/>
                <a:gd name="T5" fmla="*/ 0 h 899"/>
                <a:gd name="T6" fmla="*/ 0 w 2424"/>
                <a:gd name="T7" fmla="*/ 0 h 899"/>
                <a:gd name="T8" fmla="*/ 0 w 2424"/>
                <a:gd name="T9" fmla="*/ 0 h 899"/>
                <a:gd name="T10" fmla="*/ 0 w 2424"/>
                <a:gd name="T11" fmla="*/ 0 h 899"/>
                <a:gd name="T12" fmla="*/ 0 w 2424"/>
                <a:gd name="T13" fmla="*/ 0 h 899"/>
                <a:gd name="T14" fmla="*/ 0 w 2424"/>
                <a:gd name="T15" fmla="*/ 0 h 899"/>
                <a:gd name="T16" fmla="*/ 0 w 2424"/>
                <a:gd name="T17" fmla="*/ 0 h 899"/>
                <a:gd name="T18" fmla="*/ 0 w 2424"/>
                <a:gd name="T19" fmla="*/ 0 h 899"/>
                <a:gd name="T20" fmla="*/ 0 w 2424"/>
                <a:gd name="T21" fmla="*/ 0 h 899"/>
                <a:gd name="T22" fmla="*/ 0 w 2424"/>
                <a:gd name="T23" fmla="*/ 0 h 899"/>
                <a:gd name="T24" fmla="*/ 0 w 2424"/>
                <a:gd name="T25" fmla="*/ 0 h 899"/>
                <a:gd name="T26" fmla="*/ 0 w 2424"/>
                <a:gd name="T27" fmla="*/ 0 h 899"/>
                <a:gd name="T28" fmla="*/ 0 w 2424"/>
                <a:gd name="T29" fmla="*/ 0 h 899"/>
                <a:gd name="T30" fmla="*/ 0 w 2424"/>
                <a:gd name="T31" fmla="*/ 0 h 899"/>
                <a:gd name="T32" fmla="*/ 0 w 2424"/>
                <a:gd name="T33" fmla="*/ 0 h 899"/>
                <a:gd name="T34" fmla="*/ 0 w 2424"/>
                <a:gd name="T35" fmla="*/ 0 h 899"/>
                <a:gd name="T36" fmla="*/ 0 w 2424"/>
                <a:gd name="T37" fmla="*/ 0 h 899"/>
                <a:gd name="T38" fmla="*/ 0 w 2424"/>
                <a:gd name="T39" fmla="*/ 0 h 899"/>
                <a:gd name="T40" fmla="*/ 0 w 2424"/>
                <a:gd name="T41" fmla="*/ 0 h 899"/>
                <a:gd name="T42" fmla="*/ 0 w 2424"/>
                <a:gd name="T43" fmla="*/ 0 h 899"/>
                <a:gd name="T44" fmla="*/ 0 w 2424"/>
                <a:gd name="T45" fmla="*/ 0 h 899"/>
                <a:gd name="T46" fmla="*/ 0 w 2424"/>
                <a:gd name="T47" fmla="*/ 0 h 899"/>
                <a:gd name="T48" fmla="*/ 0 w 2424"/>
                <a:gd name="T49" fmla="*/ 0 h 899"/>
                <a:gd name="T50" fmla="*/ 0 w 2424"/>
                <a:gd name="T51" fmla="*/ 0 h 899"/>
                <a:gd name="T52" fmla="*/ 0 w 2424"/>
                <a:gd name="T53" fmla="*/ 0 h 899"/>
                <a:gd name="T54" fmla="*/ 0 w 2424"/>
                <a:gd name="T55" fmla="*/ 0 h 899"/>
                <a:gd name="T56" fmla="*/ 0 w 2424"/>
                <a:gd name="T57" fmla="*/ 0 h 899"/>
                <a:gd name="T58" fmla="*/ 0 w 2424"/>
                <a:gd name="T59" fmla="*/ 0 h 899"/>
                <a:gd name="T60" fmla="*/ 0 w 2424"/>
                <a:gd name="T61" fmla="*/ 0 h 899"/>
                <a:gd name="T62" fmla="*/ 0 w 2424"/>
                <a:gd name="T63" fmla="*/ 0 h 89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424"/>
                <a:gd name="T97" fmla="*/ 0 h 899"/>
                <a:gd name="T98" fmla="*/ 2424 w 2424"/>
                <a:gd name="T99" fmla="*/ 899 h 899"/>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424" h="899">
                  <a:moveTo>
                    <a:pt x="6" y="614"/>
                  </a:moveTo>
                  <a:lnTo>
                    <a:pt x="0" y="450"/>
                  </a:lnTo>
                  <a:lnTo>
                    <a:pt x="65" y="370"/>
                  </a:lnTo>
                  <a:lnTo>
                    <a:pt x="277" y="230"/>
                  </a:lnTo>
                  <a:lnTo>
                    <a:pt x="426" y="240"/>
                  </a:lnTo>
                  <a:lnTo>
                    <a:pt x="436" y="136"/>
                  </a:lnTo>
                  <a:lnTo>
                    <a:pt x="618" y="73"/>
                  </a:lnTo>
                  <a:lnTo>
                    <a:pt x="813" y="59"/>
                  </a:lnTo>
                  <a:lnTo>
                    <a:pt x="1046" y="201"/>
                  </a:lnTo>
                  <a:lnTo>
                    <a:pt x="1182" y="171"/>
                  </a:lnTo>
                  <a:lnTo>
                    <a:pt x="1275" y="47"/>
                  </a:lnTo>
                  <a:lnTo>
                    <a:pt x="1498" y="0"/>
                  </a:lnTo>
                  <a:lnTo>
                    <a:pt x="1718" y="46"/>
                  </a:lnTo>
                  <a:lnTo>
                    <a:pt x="1746" y="185"/>
                  </a:lnTo>
                  <a:lnTo>
                    <a:pt x="1924" y="202"/>
                  </a:lnTo>
                  <a:lnTo>
                    <a:pt x="2112" y="316"/>
                  </a:lnTo>
                  <a:lnTo>
                    <a:pt x="2132" y="190"/>
                  </a:lnTo>
                  <a:lnTo>
                    <a:pt x="2309" y="168"/>
                  </a:lnTo>
                  <a:lnTo>
                    <a:pt x="2424" y="411"/>
                  </a:lnTo>
                  <a:lnTo>
                    <a:pt x="2298" y="748"/>
                  </a:lnTo>
                  <a:lnTo>
                    <a:pt x="1950" y="899"/>
                  </a:lnTo>
                  <a:lnTo>
                    <a:pt x="1352" y="885"/>
                  </a:lnTo>
                  <a:lnTo>
                    <a:pt x="961" y="727"/>
                  </a:lnTo>
                  <a:lnTo>
                    <a:pt x="1378" y="705"/>
                  </a:lnTo>
                  <a:lnTo>
                    <a:pt x="1361" y="473"/>
                  </a:lnTo>
                  <a:lnTo>
                    <a:pt x="948" y="329"/>
                  </a:lnTo>
                  <a:lnTo>
                    <a:pt x="557" y="396"/>
                  </a:lnTo>
                  <a:lnTo>
                    <a:pt x="428" y="596"/>
                  </a:lnTo>
                  <a:lnTo>
                    <a:pt x="338" y="479"/>
                  </a:lnTo>
                  <a:lnTo>
                    <a:pt x="136" y="474"/>
                  </a:lnTo>
                  <a:lnTo>
                    <a:pt x="6" y="614"/>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56" name="Freeform 355">
              <a:extLst>
                <a:ext uri="{FF2B5EF4-FFF2-40B4-BE49-F238E27FC236}">
                  <a16:creationId xmlns:a16="http://schemas.microsoft.com/office/drawing/2014/main" id="{EF9485DC-F65C-4949-95F7-4D46451AB9EF}"/>
                </a:ext>
              </a:extLst>
            </p:cNvPr>
            <p:cNvSpPr>
              <a:spLocks/>
            </p:cNvSpPr>
            <p:nvPr/>
          </p:nvSpPr>
          <p:spPr bwMode="auto">
            <a:xfrm>
              <a:off x="2801" y="2776"/>
              <a:ext cx="385" cy="233"/>
            </a:xfrm>
            <a:custGeom>
              <a:avLst/>
              <a:gdLst>
                <a:gd name="T0" fmla="*/ 0 w 1925"/>
                <a:gd name="T1" fmla="*/ 0 h 1166"/>
                <a:gd name="T2" fmla="*/ 0 w 1925"/>
                <a:gd name="T3" fmla="*/ 0 h 1166"/>
                <a:gd name="T4" fmla="*/ 0 w 1925"/>
                <a:gd name="T5" fmla="*/ 0 h 1166"/>
                <a:gd name="T6" fmla="*/ 0 w 1925"/>
                <a:gd name="T7" fmla="*/ 0 h 1166"/>
                <a:gd name="T8" fmla="*/ 0 w 1925"/>
                <a:gd name="T9" fmla="*/ 0 h 1166"/>
                <a:gd name="T10" fmla="*/ 0 w 1925"/>
                <a:gd name="T11" fmla="*/ 0 h 1166"/>
                <a:gd name="T12" fmla="*/ 0 w 1925"/>
                <a:gd name="T13" fmla="*/ 0 h 1166"/>
                <a:gd name="T14" fmla="*/ 0 w 1925"/>
                <a:gd name="T15" fmla="*/ 0 h 1166"/>
                <a:gd name="T16" fmla="*/ 0 w 1925"/>
                <a:gd name="T17" fmla="*/ 0 h 1166"/>
                <a:gd name="T18" fmla="*/ 0 w 1925"/>
                <a:gd name="T19" fmla="*/ 0 h 1166"/>
                <a:gd name="T20" fmla="*/ 0 w 1925"/>
                <a:gd name="T21" fmla="*/ 0 h 1166"/>
                <a:gd name="T22" fmla="*/ 0 w 1925"/>
                <a:gd name="T23" fmla="*/ 0 h 1166"/>
                <a:gd name="T24" fmla="*/ 0 w 1925"/>
                <a:gd name="T25" fmla="*/ 0 h 11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925"/>
                <a:gd name="T40" fmla="*/ 0 h 1166"/>
                <a:gd name="T41" fmla="*/ 1925 w 1925"/>
                <a:gd name="T42" fmla="*/ 1166 h 116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925" h="1166">
                  <a:moveTo>
                    <a:pt x="629" y="16"/>
                  </a:moveTo>
                  <a:lnTo>
                    <a:pt x="656" y="784"/>
                  </a:lnTo>
                  <a:lnTo>
                    <a:pt x="820" y="784"/>
                  </a:lnTo>
                  <a:lnTo>
                    <a:pt x="820" y="0"/>
                  </a:lnTo>
                  <a:lnTo>
                    <a:pt x="963" y="66"/>
                  </a:lnTo>
                  <a:lnTo>
                    <a:pt x="974" y="778"/>
                  </a:lnTo>
                  <a:lnTo>
                    <a:pt x="1925" y="838"/>
                  </a:lnTo>
                  <a:lnTo>
                    <a:pt x="1542" y="1166"/>
                  </a:lnTo>
                  <a:lnTo>
                    <a:pt x="0" y="997"/>
                  </a:lnTo>
                  <a:lnTo>
                    <a:pt x="465" y="831"/>
                  </a:lnTo>
                  <a:lnTo>
                    <a:pt x="437" y="49"/>
                  </a:lnTo>
                  <a:lnTo>
                    <a:pt x="629" y="16"/>
                  </a:lnTo>
                  <a:close/>
                </a:path>
              </a:pathLst>
            </a:custGeom>
            <a:solidFill>
              <a:srgbClr val="E0E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57" name="Freeform 356">
              <a:extLst>
                <a:ext uri="{FF2B5EF4-FFF2-40B4-BE49-F238E27FC236}">
                  <a16:creationId xmlns:a16="http://schemas.microsoft.com/office/drawing/2014/main" id="{2119F764-D9D4-7B45-92EF-E57E6475C500}"/>
                </a:ext>
              </a:extLst>
            </p:cNvPr>
            <p:cNvSpPr>
              <a:spLocks/>
            </p:cNvSpPr>
            <p:nvPr/>
          </p:nvSpPr>
          <p:spPr bwMode="auto">
            <a:xfrm>
              <a:off x="2875" y="3031"/>
              <a:ext cx="205" cy="105"/>
            </a:xfrm>
            <a:custGeom>
              <a:avLst/>
              <a:gdLst>
                <a:gd name="T0" fmla="*/ 0 w 1029"/>
                <a:gd name="T1" fmla="*/ 0 h 521"/>
                <a:gd name="T2" fmla="*/ 0 w 1029"/>
                <a:gd name="T3" fmla="*/ 0 h 521"/>
                <a:gd name="T4" fmla="*/ 0 w 1029"/>
                <a:gd name="T5" fmla="*/ 0 h 521"/>
                <a:gd name="T6" fmla="*/ 0 w 1029"/>
                <a:gd name="T7" fmla="*/ 0 h 521"/>
                <a:gd name="T8" fmla="*/ 0 w 1029"/>
                <a:gd name="T9" fmla="*/ 0 h 521"/>
                <a:gd name="T10" fmla="*/ 0 w 1029"/>
                <a:gd name="T11" fmla="*/ 0 h 521"/>
                <a:gd name="T12" fmla="*/ 0 60000 65536"/>
                <a:gd name="T13" fmla="*/ 0 60000 65536"/>
                <a:gd name="T14" fmla="*/ 0 60000 65536"/>
                <a:gd name="T15" fmla="*/ 0 60000 65536"/>
                <a:gd name="T16" fmla="*/ 0 60000 65536"/>
                <a:gd name="T17" fmla="*/ 0 60000 65536"/>
                <a:gd name="T18" fmla="*/ 0 w 1029"/>
                <a:gd name="T19" fmla="*/ 0 h 521"/>
                <a:gd name="T20" fmla="*/ 1029 w 1029"/>
                <a:gd name="T21" fmla="*/ 521 h 521"/>
              </a:gdLst>
              <a:ahLst/>
              <a:cxnLst>
                <a:cxn ang="T12">
                  <a:pos x="T0" y="T1"/>
                </a:cxn>
                <a:cxn ang="T13">
                  <a:pos x="T2" y="T3"/>
                </a:cxn>
                <a:cxn ang="T14">
                  <a:pos x="T4" y="T5"/>
                </a:cxn>
                <a:cxn ang="T15">
                  <a:pos x="T6" y="T7"/>
                </a:cxn>
                <a:cxn ang="T16">
                  <a:pos x="T8" y="T9"/>
                </a:cxn>
                <a:cxn ang="T17">
                  <a:pos x="T10" y="T11"/>
                </a:cxn>
              </a:cxnLst>
              <a:rect l="T18" t="T19" r="T20" b="T21"/>
              <a:pathLst>
                <a:path w="1029" h="521">
                  <a:moveTo>
                    <a:pt x="121" y="115"/>
                  </a:moveTo>
                  <a:lnTo>
                    <a:pt x="0" y="411"/>
                  </a:lnTo>
                  <a:lnTo>
                    <a:pt x="891" y="521"/>
                  </a:lnTo>
                  <a:lnTo>
                    <a:pt x="1029" y="0"/>
                  </a:lnTo>
                  <a:lnTo>
                    <a:pt x="121" y="115"/>
                  </a:lnTo>
                  <a:close/>
                </a:path>
              </a:pathLst>
            </a:custGeom>
            <a:solidFill>
              <a:srgbClr val="B2FA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58" name="Freeform 357">
              <a:extLst>
                <a:ext uri="{FF2B5EF4-FFF2-40B4-BE49-F238E27FC236}">
                  <a16:creationId xmlns:a16="http://schemas.microsoft.com/office/drawing/2014/main" id="{CDB4D381-3D52-9047-B08D-260751B31666}"/>
                </a:ext>
              </a:extLst>
            </p:cNvPr>
            <p:cNvSpPr>
              <a:spLocks/>
            </p:cNvSpPr>
            <p:nvPr/>
          </p:nvSpPr>
          <p:spPr bwMode="auto">
            <a:xfrm>
              <a:off x="2793" y="2984"/>
              <a:ext cx="325" cy="197"/>
            </a:xfrm>
            <a:custGeom>
              <a:avLst/>
              <a:gdLst>
                <a:gd name="T0" fmla="*/ 0 w 1625"/>
                <a:gd name="T1" fmla="*/ 0 h 985"/>
                <a:gd name="T2" fmla="*/ 0 w 1625"/>
                <a:gd name="T3" fmla="*/ 0 h 985"/>
                <a:gd name="T4" fmla="*/ 0 w 1625"/>
                <a:gd name="T5" fmla="*/ 0 h 985"/>
                <a:gd name="T6" fmla="*/ 0 w 1625"/>
                <a:gd name="T7" fmla="*/ 0 h 985"/>
                <a:gd name="T8" fmla="*/ 0 w 1625"/>
                <a:gd name="T9" fmla="*/ 0 h 985"/>
                <a:gd name="T10" fmla="*/ 0 w 1625"/>
                <a:gd name="T11" fmla="*/ 0 h 985"/>
                <a:gd name="T12" fmla="*/ 0 w 1625"/>
                <a:gd name="T13" fmla="*/ 0 h 985"/>
                <a:gd name="T14" fmla="*/ 0 w 1625"/>
                <a:gd name="T15" fmla="*/ 0 h 985"/>
                <a:gd name="T16" fmla="*/ 0 w 1625"/>
                <a:gd name="T17" fmla="*/ 0 h 985"/>
                <a:gd name="T18" fmla="*/ 0 w 1625"/>
                <a:gd name="T19" fmla="*/ 0 h 98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625"/>
                <a:gd name="T31" fmla="*/ 0 h 985"/>
                <a:gd name="T32" fmla="*/ 1625 w 1625"/>
                <a:gd name="T33" fmla="*/ 985 h 98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625" h="985">
                  <a:moveTo>
                    <a:pt x="1625" y="131"/>
                  </a:moveTo>
                  <a:lnTo>
                    <a:pt x="0" y="0"/>
                  </a:lnTo>
                  <a:lnTo>
                    <a:pt x="192" y="865"/>
                  </a:lnTo>
                  <a:lnTo>
                    <a:pt x="1516" y="985"/>
                  </a:lnTo>
                  <a:lnTo>
                    <a:pt x="1526" y="833"/>
                  </a:lnTo>
                  <a:lnTo>
                    <a:pt x="416" y="689"/>
                  </a:lnTo>
                  <a:lnTo>
                    <a:pt x="361" y="262"/>
                  </a:lnTo>
                  <a:lnTo>
                    <a:pt x="1603" y="290"/>
                  </a:lnTo>
                  <a:lnTo>
                    <a:pt x="1625" y="131"/>
                  </a:lnTo>
                  <a:close/>
                </a:path>
              </a:pathLst>
            </a:custGeom>
            <a:solidFill>
              <a:srgbClr val="A3A3D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59" name="Freeform 358">
              <a:extLst>
                <a:ext uri="{FF2B5EF4-FFF2-40B4-BE49-F238E27FC236}">
                  <a16:creationId xmlns:a16="http://schemas.microsoft.com/office/drawing/2014/main" id="{4BA47D89-1CED-C34B-8293-B882D8EDF65B}"/>
                </a:ext>
              </a:extLst>
            </p:cNvPr>
            <p:cNvSpPr>
              <a:spLocks/>
            </p:cNvSpPr>
            <p:nvPr/>
          </p:nvSpPr>
          <p:spPr bwMode="auto">
            <a:xfrm>
              <a:off x="3055" y="3026"/>
              <a:ext cx="71" cy="127"/>
            </a:xfrm>
            <a:custGeom>
              <a:avLst/>
              <a:gdLst>
                <a:gd name="T0" fmla="*/ 0 w 354"/>
                <a:gd name="T1" fmla="*/ 0 h 635"/>
                <a:gd name="T2" fmla="*/ 0 w 354"/>
                <a:gd name="T3" fmla="*/ 0 h 635"/>
                <a:gd name="T4" fmla="*/ 0 w 354"/>
                <a:gd name="T5" fmla="*/ 0 h 635"/>
                <a:gd name="T6" fmla="*/ 0 w 354"/>
                <a:gd name="T7" fmla="*/ 0 h 635"/>
                <a:gd name="T8" fmla="*/ 0 w 354"/>
                <a:gd name="T9" fmla="*/ 0 h 635"/>
                <a:gd name="T10" fmla="*/ 0 w 354"/>
                <a:gd name="T11" fmla="*/ 0 h 635"/>
                <a:gd name="T12" fmla="*/ 0 60000 65536"/>
                <a:gd name="T13" fmla="*/ 0 60000 65536"/>
                <a:gd name="T14" fmla="*/ 0 60000 65536"/>
                <a:gd name="T15" fmla="*/ 0 60000 65536"/>
                <a:gd name="T16" fmla="*/ 0 60000 65536"/>
                <a:gd name="T17" fmla="*/ 0 60000 65536"/>
                <a:gd name="T18" fmla="*/ 0 w 354"/>
                <a:gd name="T19" fmla="*/ 0 h 635"/>
                <a:gd name="T20" fmla="*/ 354 w 354"/>
                <a:gd name="T21" fmla="*/ 635 h 635"/>
              </a:gdLst>
              <a:ahLst/>
              <a:cxnLst>
                <a:cxn ang="T12">
                  <a:pos x="T0" y="T1"/>
                </a:cxn>
                <a:cxn ang="T13">
                  <a:pos x="T2" y="T3"/>
                </a:cxn>
                <a:cxn ang="T14">
                  <a:pos x="T4" y="T5"/>
                </a:cxn>
                <a:cxn ang="T15">
                  <a:pos x="T6" y="T7"/>
                </a:cxn>
                <a:cxn ang="T16">
                  <a:pos x="T8" y="T9"/>
                </a:cxn>
                <a:cxn ang="T17">
                  <a:pos x="T10" y="T11"/>
                </a:cxn>
              </a:cxnLst>
              <a:rect l="T18" t="T19" r="T20" b="T21"/>
              <a:pathLst>
                <a:path w="354" h="635">
                  <a:moveTo>
                    <a:pt x="38" y="38"/>
                  </a:moveTo>
                  <a:lnTo>
                    <a:pt x="0" y="629"/>
                  </a:lnTo>
                  <a:lnTo>
                    <a:pt x="251" y="635"/>
                  </a:lnTo>
                  <a:lnTo>
                    <a:pt x="354" y="0"/>
                  </a:lnTo>
                  <a:lnTo>
                    <a:pt x="38" y="38"/>
                  </a:lnTo>
                  <a:close/>
                </a:path>
              </a:pathLst>
            </a:custGeom>
            <a:solidFill>
              <a:srgbClr val="A3A3D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60" name="Freeform 359">
              <a:extLst>
                <a:ext uri="{FF2B5EF4-FFF2-40B4-BE49-F238E27FC236}">
                  <a16:creationId xmlns:a16="http://schemas.microsoft.com/office/drawing/2014/main" id="{7265E5C2-F214-6745-B25F-098BF6166415}"/>
                </a:ext>
              </a:extLst>
            </p:cNvPr>
            <p:cNvSpPr>
              <a:spLocks/>
            </p:cNvSpPr>
            <p:nvPr/>
          </p:nvSpPr>
          <p:spPr bwMode="auto">
            <a:xfrm>
              <a:off x="2784" y="2948"/>
              <a:ext cx="295" cy="231"/>
            </a:xfrm>
            <a:custGeom>
              <a:avLst/>
              <a:gdLst>
                <a:gd name="T0" fmla="*/ 0 w 1476"/>
                <a:gd name="T1" fmla="*/ 0 h 1155"/>
                <a:gd name="T2" fmla="*/ 0 w 1476"/>
                <a:gd name="T3" fmla="*/ 0 h 1155"/>
                <a:gd name="T4" fmla="*/ 0 w 1476"/>
                <a:gd name="T5" fmla="*/ 0 h 1155"/>
                <a:gd name="T6" fmla="*/ 0 w 1476"/>
                <a:gd name="T7" fmla="*/ 0 h 1155"/>
                <a:gd name="T8" fmla="*/ 0 w 1476"/>
                <a:gd name="T9" fmla="*/ 0 h 1155"/>
                <a:gd name="T10" fmla="*/ 0 w 1476"/>
                <a:gd name="T11" fmla="*/ 0 h 1155"/>
                <a:gd name="T12" fmla="*/ 0 w 1476"/>
                <a:gd name="T13" fmla="*/ 0 h 1155"/>
                <a:gd name="T14" fmla="*/ 0 w 1476"/>
                <a:gd name="T15" fmla="*/ 0 h 1155"/>
                <a:gd name="T16" fmla="*/ 0 60000 65536"/>
                <a:gd name="T17" fmla="*/ 0 60000 65536"/>
                <a:gd name="T18" fmla="*/ 0 60000 65536"/>
                <a:gd name="T19" fmla="*/ 0 60000 65536"/>
                <a:gd name="T20" fmla="*/ 0 60000 65536"/>
                <a:gd name="T21" fmla="*/ 0 60000 65536"/>
                <a:gd name="T22" fmla="*/ 0 60000 65536"/>
                <a:gd name="T23" fmla="*/ 0 60000 65536"/>
                <a:gd name="T24" fmla="*/ 0 w 1476"/>
                <a:gd name="T25" fmla="*/ 0 h 1155"/>
                <a:gd name="T26" fmla="*/ 1476 w 1476"/>
                <a:gd name="T27" fmla="*/ 1155 h 115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76" h="1155">
                  <a:moveTo>
                    <a:pt x="497" y="0"/>
                  </a:moveTo>
                  <a:lnTo>
                    <a:pt x="0" y="104"/>
                  </a:lnTo>
                  <a:lnTo>
                    <a:pt x="239" y="1095"/>
                  </a:lnTo>
                  <a:lnTo>
                    <a:pt x="1476" y="1155"/>
                  </a:lnTo>
                  <a:lnTo>
                    <a:pt x="316" y="1024"/>
                  </a:lnTo>
                  <a:lnTo>
                    <a:pt x="136" y="158"/>
                  </a:lnTo>
                  <a:lnTo>
                    <a:pt x="49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61" name="Freeform 360">
              <a:extLst>
                <a:ext uri="{FF2B5EF4-FFF2-40B4-BE49-F238E27FC236}">
                  <a16:creationId xmlns:a16="http://schemas.microsoft.com/office/drawing/2014/main" id="{E3E9A0D7-6614-E34B-9194-369C39E47E69}"/>
                </a:ext>
              </a:extLst>
            </p:cNvPr>
            <p:cNvSpPr>
              <a:spLocks/>
            </p:cNvSpPr>
            <p:nvPr/>
          </p:nvSpPr>
          <p:spPr bwMode="auto">
            <a:xfrm>
              <a:off x="2855" y="3018"/>
              <a:ext cx="215" cy="131"/>
            </a:xfrm>
            <a:custGeom>
              <a:avLst/>
              <a:gdLst>
                <a:gd name="T0" fmla="*/ 0 w 1077"/>
                <a:gd name="T1" fmla="*/ 0 h 652"/>
                <a:gd name="T2" fmla="*/ 0 w 1077"/>
                <a:gd name="T3" fmla="*/ 0 h 652"/>
                <a:gd name="T4" fmla="*/ 0 w 1077"/>
                <a:gd name="T5" fmla="*/ 0 h 652"/>
                <a:gd name="T6" fmla="*/ 0 w 1077"/>
                <a:gd name="T7" fmla="*/ 0 h 652"/>
                <a:gd name="T8" fmla="*/ 0 w 1077"/>
                <a:gd name="T9" fmla="*/ 0 h 652"/>
                <a:gd name="T10" fmla="*/ 0 w 1077"/>
                <a:gd name="T11" fmla="*/ 0 h 652"/>
                <a:gd name="T12" fmla="*/ 0 w 1077"/>
                <a:gd name="T13" fmla="*/ 0 h 652"/>
                <a:gd name="T14" fmla="*/ 0 w 1077"/>
                <a:gd name="T15" fmla="*/ 0 h 652"/>
                <a:gd name="T16" fmla="*/ 0 w 1077"/>
                <a:gd name="T17" fmla="*/ 0 h 652"/>
                <a:gd name="T18" fmla="*/ 0 w 1077"/>
                <a:gd name="T19" fmla="*/ 0 h 65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77"/>
                <a:gd name="T31" fmla="*/ 0 h 652"/>
                <a:gd name="T32" fmla="*/ 1077 w 1077"/>
                <a:gd name="T33" fmla="*/ 652 h 65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77" h="652">
                  <a:moveTo>
                    <a:pt x="1077" y="88"/>
                  </a:moveTo>
                  <a:lnTo>
                    <a:pt x="0" y="0"/>
                  </a:lnTo>
                  <a:lnTo>
                    <a:pt x="49" y="536"/>
                  </a:lnTo>
                  <a:lnTo>
                    <a:pt x="1039" y="652"/>
                  </a:lnTo>
                  <a:lnTo>
                    <a:pt x="120" y="482"/>
                  </a:lnTo>
                  <a:lnTo>
                    <a:pt x="144" y="120"/>
                  </a:lnTo>
                  <a:lnTo>
                    <a:pt x="985" y="159"/>
                  </a:lnTo>
                  <a:lnTo>
                    <a:pt x="1056" y="553"/>
                  </a:lnTo>
                  <a:lnTo>
                    <a:pt x="1077" y="8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62" name="Freeform 361">
              <a:extLst>
                <a:ext uri="{FF2B5EF4-FFF2-40B4-BE49-F238E27FC236}">
                  <a16:creationId xmlns:a16="http://schemas.microsoft.com/office/drawing/2014/main" id="{B4DAE17F-3C8F-2540-9489-9F1C4F3B427E}"/>
                </a:ext>
              </a:extLst>
            </p:cNvPr>
            <p:cNvSpPr>
              <a:spLocks/>
            </p:cNvSpPr>
            <p:nvPr/>
          </p:nvSpPr>
          <p:spPr bwMode="auto">
            <a:xfrm>
              <a:off x="2926" y="3035"/>
              <a:ext cx="20" cy="84"/>
            </a:xfrm>
            <a:custGeom>
              <a:avLst/>
              <a:gdLst>
                <a:gd name="T0" fmla="*/ 0 w 98"/>
                <a:gd name="T1" fmla="*/ 0 h 422"/>
                <a:gd name="T2" fmla="*/ 0 w 98"/>
                <a:gd name="T3" fmla="*/ 0 h 422"/>
                <a:gd name="T4" fmla="*/ 0 w 98"/>
                <a:gd name="T5" fmla="*/ 0 h 422"/>
                <a:gd name="T6" fmla="*/ 0 w 98"/>
                <a:gd name="T7" fmla="*/ 0 h 422"/>
                <a:gd name="T8" fmla="*/ 0 w 98"/>
                <a:gd name="T9" fmla="*/ 0 h 422"/>
                <a:gd name="T10" fmla="*/ 0 60000 65536"/>
                <a:gd name="T11" fmla="*/ 0 60000 65536"/>
                <a:gd name="T12" fmla="*/ 0 60000 65536"/>
                <a:gd name="T13" fmla="*/ 0 60000 65536"/>
                <a:gd name="T14" fmla="*/ 0 60000 65536"/>
                <a:gd name="T15" fmla="*/ 0 w 98"/>
                <a:gd name="T16" fmla="*/ 0 h 422"/>
                <a:gd name="T17" fmla="*/ 98 w 98"/>
                <a:gd name="T18" fmla="*/ 422 h 422"/>
              </a:gdLst>
              <a:ahLst/>
              <a:cxnLst>
                <a:cxn ang="T10">
                  <a:pos x="T0" y="T1"/>
                </a:cxn>
                <a:cxn ang="T11">
                  <a:pos x="T2" y="T3"/>
                </a:cxn>
                <a:cxn ang="T12">
                  <a:pos x="T4" y="T5"/>
                </a:cxn>
                <a:cxn ang="T13">
                  <a:pos x="T6" y="T7"/>
                </a:cxn>
                <a:cxn ang="T14">
                  <a:pos x="T8" y="T9"/>
                </a:cxn>
              </a:cxnLst>
              <a:rect l="T15" t="T16" r="T17" b="T18"/>
              <a:pathLst>
                <a:path w="98" h="422">
                  <a:moveTo>
                    <a:pt x="21" y="0"/>
                  </a:moveTo>
                  <a:lnTo>
                    <a:pt x="0" y="422"/>
                  </a:lnTo>
                  <a:lnTo>
                    <a:pt x="98" y="32"/>
                  </a:lnTo>
                  <a:lnTo>
                    <a:pt x="2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63" name="Freeform 362">
              <a:extLst>
                <a:ext uri="{FF2B5EF4-FFF2-40B4-BE49-F238E27FC236}">
                  <a16:creationId xmlns:a16="http://schemas.microsoft.com/office/drawing/2014/main" id="{9FB59A6C-FC55-8B4F-ABBE-C0EAA402A315}"/>
                </a:ext>
              </a:extLst>
            </p:cNvPr>
            <p:cNvSpPr>
              <a:spLocks/>
            </p:cNvSpPr>
            <p:nvPr/>
          </p:nvSpPr>
          <p:spPr bwMode="auto">
            <a:xfrm>
              <a:off x="2998" y="3042"/>
              <a:ext cx="18" cy="84"/>
            </a:xfrm>
            <a:custGeom>
              <a:avLst/>
              <a:gdLst>
                <a:gd name="T0" fmla="*/ 0 w 88"/>
                <a:gd name="T1" fmla="*/ 0 h 416"/>
                <a:gd name="T2" fmla="*/ 0 w 88"/>
                <a:gd name="T3" fmla="*/ 0 h 416"/>
                <a:gd name="T4" fmla="*/ 0 w 88"/>
                <a:gd name="T5" fmla="*/ 0 h 416"/>
                <a:gd name="T6" fmla="*/ 0 w 88"/>
                <a:gd name="T7" fmla="*/ 0 h 416"/>
                <a:gd name="T8" fmla="*/ 0 w 88"/>
                <a:gd name="T9" fmla="*/ 0 h 416"/>
                <a:gd name="T10" fmla="*/ 0 60000 65536"/>
                <a:gd name="T11" fmla="*/ 0 60000 65536"/>
                <a:gd name="T12" fmla="*/ 0 60000 65536"/>
                <a:gd name="T13" fmla="*/ 0 60000 65536"/>
                <a:gd name="T14" fmla="*/ 0 60000 65536"/>
                <a:gd name="T15" fmla="*/ 0 w 88"/>
                <a:gd name="T16" fmla="*/ 0 h 416"/>
                <a:gd name="T17" fmla="*/ 88 w 88"/>
                <a:gd name="T18" fmla="*/ 416 h 416"/>
              </a:gdLst>
              <a:ahLst/>
              <a:cxnLst>
                <a:cxn ang="T10">
                  <a:pos x="T0" y="T1"/>
                </a:cxn>
                <a:cxn ang="T11">
                  <a:pos x="T2" y="T3"/>
                </a:cxn>
                <a:cxn ang="T12">
                  <a:pos x="T4" y="T5"/>
                </a:cxn>
                <a:cxn ang="T13">
                  <a:pos x="T6" y="T7"/>
                </a:cxn>
                <a:cxn ang="T14">
                  <a:pos x="T8" y="T9"/>
                </a:cxn>
              </a:cxnLst>
              <a:rect l="T15" t="T16" r="T17" b="T18"/>
              <a:pathLst>
                <a:path w="88" h="416">
                  <a:moveTo>
                    <a:pt x="0" y="0"/>
                  </a:moveTo>
                  <a:lnTo>
                    <a:pt x="0" y="416"/>
                  </a:lnTo>
                  <a:lnTo>
                    <a:pt x="88" y="1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64" name="Freeform 363">
              <a:extLst>
                <a:ext uri="{FF2B5EF4-FFF2-40B4-BE49-F238E27FC236}">
                  <a16:creationId xmlns:a16="http://schemas.microsoft.com/office/drawing/2014/main" id="{AE427DE2-1187-E642-A8FC-B661676E8A53}"/>
                </a:ext>
              </a:extLst>
            </p:cNvPr>
            <p:cNvSpPr>
              <a:spLocks/>
            </p:cNvSpPr>
            <p:nvPr/>
          </p:nvSpPr>
          <p:spPr bwMode="auto">
            <a:xfrm>
              <a:off x="2877" y="3072"/>
              <a:ext cx="174" cy="20"/>
            </a:xfrm>
            <a:custGeom>
              <a:avLst/>
              <a:gdLst>
                <a:gd name="T0" fmla="*/ 0 w 870"/>
                <a:gd name="T1" fmla="*/ 0 h 99"/>
                <a:gd name="T2" fmla="*/ 0 w 870"/>
                <a:gd name="T3" fmla="*/ 0 h 99"/>
                <a:gd name="T4" fmla="*/ 0 w 870"/>
                <a:gd name="T5" fmla="*/ 0 h 99"/>
                <a:gd name="T6" fmla="*/ 0 w 870"/>
                <a:gd name="T7" fmla="*/ 0 h 99"/>
                <a:gd name="T8" fmla="*/ 0 w 870"/>
                <a:gd name="T9" fmla="*/ 0 h 99"/>
                <a:gd name="T10" fmla="*/ 0 60000 65536"/>
                <a:gd name="T11" fmla="*/ 0 60000 65536"/>
                <a:gd name="T12" fmla="*/ 0 60000 65536"/>
                <a:gd name="T13" fmla="*/ 0 60000 65536"/>
                <a:gd name="T14" fmla="*/ 0 60000 65536"/>
                <a:gd name="T15" fmla="*/ 0 w 870"/>
                <a:gd name="T16" fmla="*/ 0 h 99"/>
                <a:gd name="T17" fmla="*/ 870 w 870"/>
                <a:gd name="T18" fmla="*/ 99 h 99"/>
              </a:gdLst>
              <a:ahLst/>
              <a:cxnLst>
                <a:cxn ang="T10">
                  <a:pos x="T0" y="T1"/>
                </a:cxn>
                <a:cxn ang="T11">
                  <a:pos x="T2" y="T3"/>
                </a:cxn>
                <a:cxn ang="T12">
                  <a:pos x="T4" y="T5"/>
                </a:cxn>
                <a:cxn ang="T13">
                  <a:pos x="T6" y="T7"/>
                </a:cxn>
                <a:cxn ang="T14">
                  <a:pos x="T8" y="T9"/>
                </a:cxn>
              </a:cxnLst>
              <a:rect l="T15" t="T16" r="T17" b="T18"/>
              <a:pathLst>
                <a:path w="870" h="99">
                  <a:moveTo>
                    <a:pt x="0" y="0"/>
                  </a:moveTo>
                  <a:lnTo>
                    <a:pt x="870" y="88"/>
                  </a:lnTo>
                  <a:lnTo>
                    <a:pt x="17" y="9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65" name="Freeform 364">
              <a:extLst>
                <a:ext uri="{FF2B5EF4-FFF2-40B4-BE49-F238E27FC236}">
                  <a16:creationId xmlns:a16="http://schemas.microsoft.com/office/drawing/2014/main" id="{853F9F39-65A6-754E-B05C-3B84C684F94B}"/>
                </a:ext>
              </a:extLst>
            </p:cNvPr>
            <p:cNvSpPr>
              <a:spLocks/>
            </p:cNvSpPr>
            <p:nvPr/>
          </p:nvSpPr>
          <p:spPr bwMode="auto">
            <a:xfrm>
              <a:off x="2908" y="2810"/>
              <a:ext cx="20" cy="164"/>
            </a:xfrm>
            <a:custGeom>
              <a:avLst/>
              <a:gdLst>
                <a:gd name="T0" fmla="*/ 0 w 99"/>
                <a:gd name="T1" fmla="*/ 0 h 819"/>
                <a:gd name="T2" fmla="*/ 0 w 99"/>
                <a:gd name="T3" fmla="*/ 0 h 819"/>
                <a:gd name="T4" fmla="*/ 0 w 99"/>
                <a:gd name="T5" fmla="*/ 0 h 819"/>
                <a:gd name="T6" fmla="*/ 0 w 99"/>
                <a:gd name="T7" fmla="*/ 0 h 819"/>
                <a:gd name="T8" fmla="*/ 0 w 99"/>
                <a:gd name="T9" fmla="*/ 0 h 819"/>
                <a:gd name="T10" fmla="*/ 0 w 99"/>
                <a:gd name="T11" fmla="*/ 0 h 819"/>
                <a:gd name="T12" fmla="*/ 0 60000 65536"/>
                <a:gd name="T13" fmla="*/ 0 60000 65536"/>
                <a:gd name="T14" fmla="*/ 0 60000 65536"/>
                <a:gd name="T15" fmla="*/ 0 60000 65536"/>
                <a:gd name="T16" fmla="*/ 0 60000 65536"/>
                <a:gd name="T17" fmla="*/ 0 60000 65536"/>
                <a:gd name="T18" fmla="*/ 0 w 99"/>
                <a:gd name="T19" fmla="*/ 0 h 819"/>
                <a:gd name="T20" fmla="*/ 99 w 99"/>
                <a:gd name="T21" fmla="*/ 819 h 819"/>
              </a:gdLst>
              <a:ahLst/>
              <a:cxnLst>
                <a:cxn ang="T12">
                  <a:pos x="T0" y="T1"/>
                </a:cxn>
                <a:cxn ang="T13">
                  <a:pos x="T2" y="T3"/>
                </a:cxn>
                <a:cxn ang="T14">
                  <a:pos x="T4" y="T5"/>
                </a:cxn>
                <a:cxn ang="T15">
                  <a:pos x="T6" y="T7"/>
                </a:cxn>
                <a:cxn ang="T16">
                  <a:pos x="T8" y="T9"/>
                </a:cxn>
                <a:cxn ang="T17">
                  <a:pos x="T10" y="T11"/>
                </a:cxn>
              </a:cxnLst>
              <a:rect l="T18" t="T19" r="T20" b="T21"/>
              <a:pathLst>
                <a:path w="99" h="819">
                  <a:moveTo>
                    <a:pt x="36" y="0"/>
                  </a:moveTo>
                  <a:lnTo>
                    <a:pt x="0" y="819"/>
                  </a:lnTo>
                  <a:lnTo>
                    <a:pt x="99" y="803"/>
                  </a:lnTo>
                  <a:lnTo>
                    <a:pt x="92" y="78"/>
                  </a:lnTo>
                  <a:lnTo>
                    <a:pt x="36" y="0"/>
                  </a:lnTo>
                  <a:close/>
                </a:path>
              </a:pathLst>
            </a:custGeom>
            <a:solidFill>
              <a:srgbClr val="A3A3D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66" name="Freeform 365">
              <a:extLst>
                <a:ext uri="{FF2B5EF4-FFF2-40B4-BE49-F238E27FC236}">
                  <a16:creationId xmlns:a16="http://schemas.microsoft.com/office/drawing/2014/main" id="{C109354B-0829-534F-A816-CF3BD858A22D}"/>
                </a:ext>
              </a:extLst>
            </p:cNvPr>
            <p:cNvSpPr>
              <a:spLocks/>
            </p:cNvSpPr>
            <p:nvPr/>
          </p:nvSpPr>
          <p:spPr bwMode="auto">
            <a:xfrm>
              <a:off x="2973" y="2807"/>
              <a:ext cx="21" cy="151"/>
            </a:xfrm>
            <a:custGeom>
              <a:avLst/>
              <a:gdLst>
                <a:gd name="T0" fmla="*/ 0 w 106"/>
                <a:gd name="T1" fmla="*/ 0 h 758"/>
                <a:gd name="T2" fmla="*/ 0 w 106"/>
                <a:gd name="T3" fmla="*/ 0 h 758"/>
                <a:gd name="T4" fmla="*/ 0 w 106"/>
                <a:gd name="T5" fmla="*/ 0 h 758"/>
                <a:gd name="T6" fmla="*/ 0 w 106"/>
                <a:gd name="T7" fmla="*/ 0 h 758"/>
                <a:gd name="T8" fmla="*/ 0 w 106"/>
                <a:gd name="T9" fmla="*/ 0 h 758"/>
                <a:gd name="T10" fmla="*/ 0 w 106"/>
                <a:gd name="T11" fmla="*/ 0 h 758"/>
                <a:gd name="T12" fmla="*/ 0 60000 65536"/>
                <a:gd name="T13" fmla="*/ 0 60000 65536"/>
                <a:gd name="T14" fmla="*/ 0 60000 65536"/>
                <a:gd name="T15" fmla="*/ 0 60000 65536"/>
                <a:gd name="T16" fmla="*/ 0 60000 65536"/>
                <a:gd name="T17" fmla="*/ 0 60000 65536"/>
                <a:gd name="T18" fmla="*/ 0 w 106"/>
                <a:gd name="T19" fmla="*/ 0 h 758"/>
                <a:gd name="T20" fmla="*/ 106 w 106"/>
                <a:gd name="T21" fmla="*/ 758 h 758"/>
              </a:gdLst>
              <a:ahLst/>
              <a:cxnLst>
                <a:cxn ang="T12">
                  <a:pos x="T0" y="T1"/>
                </a:cxn>
                <a:cxn ang="T13">
                  <a:pos x="T2" y="T3"/>
                </a:cxn>
                <a:cxn ang="T14">
                  <a:pos x="T4" y="T5"/>
                </a:cxn>
                <a:cxn ang="T15">
                  <a:pos x="T6" y="T7"/>
                </a:cxn>
                <a:cxn ang="T16">
                  <a:pos x="T8" y="T9"/>
                </a:cxn>
                <a:cxn ang="T17">
                  <a:pos x="T10" y="T11"/>
                </a:cxn>
              </a:cxnLst>
              <a:rect l="T18" t="T19" r="T20" b="T21"/>
              <a:pathLst>
                <a:path w="106" h="758">
                  <a:moveTo>
                    <a:pt x="69" y="0"/>
                  </a:moveTo>
                  <a:lnTo>
                    <a:pt x="0" y="758"/>
                  </a:lnTo>
                  <a:lnTo>
                    <a:pt x="93" y="735"/>
                  </a:lnTo>
                  <a:lnTo>
                    <a:pt x="106" y="69"/>
                  </a:lnTo>
                  <a:lnTo>
                    <a:pt x="69" y="0"/>
                  </a:lnTo>
                  <a:close/>
                </a:path>
              </a:pathLst>
            </a:custGeom>
            <a:solidFill>
              <a:srgbClr val="A3A3D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67" name="Freeform 366">
              <a:extLst>
                <a:ext uri="{FF2B5EF4-FFF2-40B4-BE49-F238E27FC236}">
                  <a16:creationId xmlns:a16="http://schemas.microsoft.com/office/drawing/2014/main" id="{A150B0DD-C0C2-674C-990B-0361C5D8173A}"/>
                </a:ext>
              </a:extLst>
            </p:cNvPr>
            <p:cNvSpPr>
              <a:spLocks/>
            </p:cNvSpPr>
            <p:nvPr/>
          </p:nvSpPr>
          <p:spPr bwMode="auto">
            <a:xfrm>
              <a:off x="2881" y="2767"/>
              <a:ext cx="58" cy="206"/>
            </a:xfrm>
            <a:custGeom>
              <a:avLst/>
              <a:gdLst>
                <a:gd name="T0" fmla="*/ 0 w 293"/>
                <a:gd name="T1" fmla="*/ 0 h 1029"/>
                <a:gd name="T2" fmla="*/ 0 w 293"/>
                <a:gd name="T3" fmla="*/ 0 h 1029"/>
                <a:gd name="T4" fmla="*/ 0 w 293"/>
                <a:gd name="T5" fmla="*/ 0 h 1029"/>
                <a:gd name="T6" fmla="*/ 0 w 293"/>
                <a:gd name="T7" fmla="*/ 0 h 1029"/>
                <a:gd name="T8" fmla="*/ 0 w 293"/>
                <a:gd name="T9" fmla="*/ 0 h 1029"/>
                <a:gd name="T10" fmla="*/ 0 w 293"/>
                <a:gd name="T11" fmla="*/ 0 h 1029"/>
                <a:gd name="T12" fmla="*/ 0 w 293"/>
                <a:gd name="T13" fmla="*/ 0 h 1029"/>
                <a:gd name="T14" fmla="*/ 0 w 293"/>
                <a:gd name="T15" fmla="*/ 0 h 1029"/>
                <a:gd name="T16" fmla="*/ 0 w 293"/>
                <a:gd name="T17" fmla="*/ 0 h 1029"/>
                <a:gd name="T18" fmla="*/ 0 w 293"/>
                <a:gd name="T19" fmla="*/ 0 h 102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93"/>
                <a:gd name="T31" fmla="*/ 0 h 1029"/>
                <a:gd name="T32" fmla="*/ 293 w 293"/>
                <a:gd name="T33" fmla="*/ 1029 h 102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93" h="1029">
                  <a:moveTo>
                    <a:pt x="58" y="1003"/>
                  </a:moveTo>
                  <a:lnTo>
                    <a:pt x="0" y="66"/>
                  </a:lnTo>
                  <a:lnTo>
                    <a:pt x="133" y="0"/>
                  </a:lnTo>
                  <a:lnTo>
                    <a:pt x="264" y="112"/>
                  </a:lnTo>
                  <a:lnTo>
                    <a:pt x="293" y="973"/>
                  </a:lnTo>
                  <a:lnTo>
                    <a:pt x="219" y="1029"/>
                  </a:lnTo>
                  <a:lnTo>
                    <a:pt x="208" y="321"/>
                  </a:lnTo>
                  <a:lnTo>
                    <a:pt x="93" y="185"/>
                  </a:lnTo>
                  <a:lnTo>
                    <a:pt x="58" y="100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68" name="Freeform 367">
              <a:extLst>
                <a:ext uri="{FF2B5EF4-FFF2-40B4-BE49-F238E27FC236}">
                  <a16:creationId xmlns:a16="http://schemas.microsoft.com/office/drawing/2014/main" id="{82E0260E-FF31-E542-AF8A-493AACA866FC}"/>
                </a:ext>
              </a:extLst>
            </p:cNvPr>
            <p:cNvSpPr>
              <a:spLocks/>
            </p:cNvSpPr>
            <p:nvPr/>
          </p:nvSpPr>
          <p:spPr bwMode="auto">
            <a:xfrm>
              <a:off x="2959" y="2751"/>
              <a:ext cx="43" cy="211"/>
            </a:xfrm>
            <a:custGeom>
              <a:avLst/>
              <a:gdLst>
                <a:gd name="T0" fmla="*/ 0 w 214"/>
                <a:gd name="T1" fmla="*/ 0 h 1056"/>
                <a:gd name="T2" fmla="*/ 0 w 214"/>
                <a:gd name="T3" fmla="*/ 0 h 1056"/>
                <a:gd name="T4" fmla="*/ 0 w 214"/>
                <a:gd name="T5" fmla="*/ 0 h 1056"/>
                <a:gd name="T6" fmla="*/ 0 w 214"/>
                <a:gd name="T7" fmla="*/ 0 h 1056"/>
                <a:gd name="T8" fmla="*/ 0 w 214"/>
                <a:gd name="T9" fmla="*/ 0 h 1056"/>
                <a:gd name="T10" fmla="*/ 0 w 214"/>
                <a:gd name="T11" fmla="*/ 0 h 1056"/>
                <a:gd name="T12" fmla="*/ 0 w 214"/>
                <a:gd name="T13" fmla="*/ 0 h 1056"/>
                <a:gd name="T14" fmla="*/ 0 w 214"/>
                <a:gd name="T15" fmla="*/ 0 h 1056"/>
                <a:gd name="T16" fmla="*/ 0 w 214"/>
                <a:gd name="T17" fmla="*/ 0 h 1056"/>
                <a:gd name="T18" fmla="*/ 0 w 214"/>
                <a:gd name="T19" fmla="*/ 0 h 105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4"/>
                <a:gd name="T31" fmla="*/ 0 h 1056"/>
                <a:gd name="T32" fmla="*/ 214 w 214"/>
                <a:gd name="T33" fmla="*/ 1056 h 105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4" h="1056">
                  <a:moveTo>
                    <a:pt x="28" y="1056"/>
                  </a:moveTo>
                  <a:lnTo>
                    <a:pt x="0" y="60"/>
                  </a:lnTo>
                  <a:lnTo>
                    <a:pt x="99" y="0"/>
                  </a:lnTo>
                  <a:lnTo>
                    <a:pt x="214" y="120"/>
                  </a:lnTo>
                  <a:lnTo>
                    <a:pt x="197" y="971"/>
                  </a:lnTo>
                  <a:lnTo>
                    <a:pt x="146" y="1027"/>
                  </a:lnTo>
                  <a:lnTo>
                    <a:pt x="148" y="371"/>
                  </a:lnTo>
                  <a:lnTo>
                    <a:pt x="77" y="246"/>
                  </a:lnTo>
                  <a:lnTo>
                    <a:pt x="28" y="105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69" name="Freeform 368">
              <a:extLst>
                <a:ext uri="{FF2B5EF4-FFF2-40B4-BE49-F238E27FC236}">
                  <a16:creationId xmlns:a16="http://schemas.microsoft.com/office/drawing/2014/main" id="{314C14E6-76BF-DF44-B04B-F7A32745C532}"/>
                </a:ext>
              </a:extLst>
            </p:cNvPr>
            <p:cNvSpPr>
              <a:spLocks/>
            </p:cNvSpPr>
            <p:nvPr/>
          </p:nvSpPr>
          <p:spPr bwMode="auto">
            <a:xfrm>
              <a:off x="2817" y="2643"/>
              <a:ext cx="532" cy="236"/>
            </a:xfrm>
            <a:custGeom>
              <a:avLst/>
              <a:gdLst>
                <a:gd name="T0" fmla="*/ 0 w 2659"/>
                <a:gd name="T1" fmla="*/ 0 h 1178"/>
                <a:gd name="T2" fmla="*/ 0 w 2659"/>
                <a:gd name="T3" fmla="*/ 0 h 1178"/>
                <a:gd name="T4" fmla="*/ 0 w 2659"/>
                <a:gd name="T5" fmla="*/ 0 h 1178"/>
                <a:gd name="T6" fmla="*/ 0 w 2659"/>
                <a:gd name="T7" fmla="*/ 0 h 1178"/>
                <a:gd name="T8" fmla="*/ 0 w 2659"/>
                <a:gd name="T9" fmla="*/ 0 h 1178"/>
                <a:gd name="T10" fmla="*/ 0 w 2659"/>
                <a:gd name="T11" fmla="*/ 0 h 1178"/>
                <a:gd name="T12" fmla="*/ 0 w 2659"/>
                <a:gd name="T13" fmla="*/ 0 h 1178"/>
                <a:gd name="T14" fmla="*/ 0 w 2659"/>
                <a:gd name="T15" fmla="*/ 0 h 1178"/>
                <a:gd name="T16" fmla="*/ 0 w 2659"/>
                <a:gd name="T17" fmla="*/ 0 h 1178"/>
                <a:gd name="T18" fmla="*/ 0 w 2659"/>
                <a:gd name="T19" fmla="*/ 0 h 1178"/>
                <a:gd name="T20" fmla="*/ 0 w 2659"/>
                <a:gd name="T21" fmla="*/ 0 h 1178"/>
                <a:gd name="T22" fmla="*/ 0 w 2659"/>
                <a:gd name="T23" fmla="*/ 0 h 1178"/>
                <a:gd name="T24" fmla="*/ 0 w 2659"/>
                <a:gd name="T25" fmla="*/ 0 h 1178"/>
                <a:gd name="T26" fmla="*/ 0 w 2659"/>
                <a:gd name="T27" fmla="*/ 0 h 1178"/>
                <a:gd name="T28" fmla="*/ 0 w 2659"/>
                <a:gd name="T29" fmla="*/ 0 h 1178"/>
                <a:gd name="T30" fmla="*/ 0 w 2659"/>
                <a:gd name="T31" fmla="*/ 0 h 1178"/>
                <a:gd name="T32" fmla="*/ 0 w 2659"/>
                <a:gd name="T33" fmla="*/ 0 h 1178"/>
                <a:gd name="T34" fmla="*/ 0 w 2659"/>
                <a:gd name="T35" fmla="*/ 0 h 1178"/>
                <a:gd name="T36" fmla="*/ 0 w 2659"/>
                <a:gd name="T37" fmla="*/ 0 h 1178"/>
                <a:gd name="T38" fmla="*/ 0 w 2659"/>
                <a:gd name="T39" fmla="*/ 0 h 1178"/>
                <a:gd name="T40" fmla="*/ 0 w 2659"/>
                <a:gd name="T41" fmla="*/ 0 h 1178"/>
                <a:gd name="T42" fmla="*/ 0 w 2659"/>
                <a:gd name="T43" fmla="*/ 0 h 1178"/>
                <a:gd name="T44" fmla="*/ 0 w 2659"/>
                <a:gd name="T45" fmla="*/ 0 h 1178"/>
                <a:gd name="T46" fmla="*/ 0 w 2659"/>
                <a:gd name="T47" fmla="*/ 0 h 1178"/>
                <a:gd name="T48" fmla="*/ 0 w 2659"/>
                <a:gd name="T49" fmla="*/ 0 h 1178"/>
                <a:gd name="T50" fmla="*/ 0 w 2659"/>
                <a:gd name="T51" fmla="*/ 0 h 1178"/>
                <a:gd name="T52" fmla="*/ 0 w 2659"/>
                <a:gd name="T53" fmla="*/ 0 h 1178"/>
                <a:gd name="T54" fmla="*/ 0 w 2659"/>
                <a:gd name="T55" fmla="*/ 0 h 1178"/>
                <a:gd name="T56" fmla="*/ 0 w 2659"/>
                <a:gd name="T57" fmla="*/ 0 h 1178"/>
                <a:gd name="T58" fmla="*/ 0 w 2659"/>
                <a:gd name="T59" fmla="*/ 0 h 1178"/>
                <a:gd name="T60" fmla="*/ 0 w 2659"/>
                <a:gd name="T61" fmla="*/ 0 h 1178"/>
                <a:gd name="T62" fmla="*/ 0 w 2659"/>
                <a:gd name="T63" fmla="*/ 0 h 1178"/>
                <a:gd name="T64" fmla="*/ 0 w 2659"/>
                <a:gd name="T65" fmla="*/ 0 h 1178"/>
                <a:gd name="T66" fmla="*/ 0 w 2659"/>
                <a:gd name="T67" fmla="*/ 0 h 1178"/>
                <a:gd name="T68" fmla="*/ 0 w 2659"/>
                <a:gd name="T69" fmla="*/ 0 h 1178"/>
                <a:gd name="T70" fmla="*/ 0 w 2659"/>
                <a:gd name="T71" fmla="*/ 0 h 1178"/>
                <a:gd name="T72" fmla="*/ 0 w 2659"/>
                <a:gd name="T73" fmla="*/ 0 h 1178"/>
                <a:gd name="T74" fmla="*/ 0 w 2659"/>
                <a:gd name="T75" fmla="*/ 0 h 1178"/>
                <a:gd name="T76" fmla="*/ 0 w 2659"/>
                <a:gd name="T77" fmla="*/ 0 h 1178"/>
                <a:gd name="T78" fmla="*/ 0 w 2659"/>
                <a:gd name="T79" fmla="*/ 0 h 1178"/>
                <a:gd name="T80" fmla="*/ 0 w 2659"/>
                <a:gd name="T81" fmla="*/ 0 h 1178"/>
                <a:gd name="T82" fmla="*/ 0 w 2659"/>
                <a:gd name="T83" fmla="*/ 0 h 1178"/>
                <a:gd name="T84" fmla="*/ 0 w 2659"/>
                <a:gd name="T85" fmla="*/ 0 h 1178"/>
                <a:gd name="T86" fmla="*/ 0 w 2659"/>
                <a:gd name="T87" fmla="*/ 0 h 1178"/>
                <a:gd name="T88" fmla="*/ 0 w 2659"/>
                <a:gd name="T89" fmla="*/ 0 h 1178"/>
                <a:gd name="T90" fmla="*/ 0 w 2659"/>
                <a:gd name="T91" fmla="*/ 0 h 1178"/>
                <a:gd name="T92" fmla="*/ 0 w 2659"/>
                <a:gd name="T93" fmla="*/ 0 h 1178"/>
                <a:gd name="T94" fmla="*/ 0 w 2659"/>
                <a:gd name="T95" fmla="*/ 0 h 1178"/>
                <a:gd name="T96" fmla="*/ 0 w 2659"/>
                <a:gd name="T97" fmla="*/ 0 h 117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659"/>
                <a:gd name="T148" fmla="*/ 0 h 1178"/>
                <a:gd name="T149" fmla="*/ 2659 w 2659"/>
                <a:gd name="T150" fmla="*/ 1178 h 117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659" h="1178">
                  <a:moveTo>
                    <a:pt x="119" y="752"/>
                  </a:moveTo>
                  <a:lnTo>
                    <a:pt x="0" y="594"/>
                  </a:lnTo>
                  <a:lnTo>
                    <a:pt x="100" y="402"/>
                  </a:lnTo>
                  <a:lnTo>
                    <a:pt x="313" y="352"/>
                  </a:lnTo>
                  <a:lnTo>
                    <a:pt x="349" y="293"/>
                  </a:lnTo>
                  <a:lnTo>
                    <a:pt x="424" y="172"/>
                  </a:lnTo>
                  <a:lnTo>
                    <a:pt x="654" y="98"/>
                  </a:lnTo>
                  <a:lnTo>
                    <a:pt x="949" y="100"/>
                  </a:lnTo>
                  <a:lnTo>
                    <a:pt x="1206" y="270"/>
                  </a:lnTo>
                  <a:lnTo>
                    <a:pt x="1267" y="72"/>
                  </a:lnTo>
                  <a:lnTo>
                    <a:pt x="1478" y="0"/>
                  </a:lnTo>
                  <a:lnTo>
                    <a:pt x="1834" y="26"/>
                  </a:lnTo>
                  <a:lnTo>
                    <a:pt x="2078" y="280"/>
                  </a:lnTo>
                  <a:lnTo>
                    <a:pt x="2204" y="143"/>
                  </a:lnTo>
                  <a:lnTo>
                    <a:pt x="2429" y="155"/>
                  </a:lnTo>
                  <a:lnTo>
                    <a:pt x="2659" y="421"/>
                  </a:lnTo>
                  <a:lnTo>
                    <a:pt x="2637" y="865"/>
                  </a:lnTo>
                  <a:lnTo>
                    <a:pt x="2032" y="1178"/>
                  </a:lnTo>
                  <a:lnTo>
                    <a:pt x="1419" y="1088"/>
                  </a:lnTo>
                  <a:lnTo>
                    <a:pt x="1182" y="892"/>
                  </a:lnTo>
                  <a:lnTo>
                    <a:pt x="1471" y="1004"/>
                  </a:lnTo>
                  <a:lnTo>
                    <a:pt x="1890" y="1046"/>
                  </a:lnTo>
                  <a:lnTo>
                    <a:pt x="2254" y="1004"/>
                  </a:lnTo>
                  <a:lnTo>
                    <a:pt x="2499" y="814"/>
                  </a:lnTo>
                  <a:lnTo>
                    <a:pt x="2553" y="483"/>
                  </a:lnTo>
                  <a:lnTo>
                    <a:pt x="2506" y="297"/>
                  </a:lnTo>
                  <a:lnTo>
                    <a:pt x="2248" y="202"/>
                  </a:lnTo>
                  <a:lnTo>
                    <a:pt x="2167" y="292"/>
                  </a:lnTo>
                  <a:lnTo>
                    <a:pt x="2284" y="423"/>
                  </a:lnTo>
                  <a:lnTo>
                    <a:pt x="1972" y="320"/>
                  </a:lnTo>
                  <a:lnTo>
                    <a:pt x="1759" y="375"/>
                  </a:lnTo>
                  <a:lnTo>
                    <a:pt x="1916" y="192"/>
                  </a:lnTo>
                  <a:lnTo>
                    <a:pt x="1705" y="80"/>
                  </a:lnTo>
                  <a:lnTo>
                    <a:pt x="1397" y="79"/>
                  </a:lnTo>
                  <a:lnTo>
                    <a:pt x="1299" y="195"/>
                  </a:lnTo>
                  <a:lnTo>
                    <a:pt x="1403" y="383"/>
                  </a:lnTo>
                  <a:lnTo>
                    <a:pt x="1237" y="338"/>
                  </a:lnTo>
                  <a:lnTo>
                    <a:pt x="948" y="385"/>
                  </a:lnTo>
                  <a:lnTo>
                    <a:pt x="1093" y="250"/>
                  </a:lnTo>
                  <a:lnTo>
                    <a:pt x="796" y="148"/>
                  </a:lnTo>
                  <a:lnTo>
                    <a:pt x="542" y="196"/>
                  </a:lnTo>
                  <a:lnTo>
                    <a:pt x="443" y="293"/>
                  </a:lnTo>
                  <a:lnTo>
                    <a:pt x="574" y="368"/>
                  </a:lnTo>
                  <a:lnTo>
                    <a:pt x="285" y="513"/>
                  </a:lnTo>
                  <a:lnTo>
                    <a:pt x="343" y="402"/>
                  </a:lnTo>
                  <a:lnTo>
                    <a:pt x="172" y="430"/>
                  </a:lnTo>
                  <a:lnTo>
                    <a:pt x="95" y="552"/>
                  </a:lnTo>
                  <a:lnTo>
                    <a:pt x="119" y="75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70" name="Freeform 369">
              <a:extLst>
                <a:ext uri="{FF2B5EF4-FFF2-40B4-BE49-F238E27FC236}">
                  <a16:creationId xmlns:a16="http://schemas.microsoft.com/office/drawing/2014/main" id="{76154CAB-2EA8-8148-ABB9-446568A1A51A}"/>
                </a:ext>
              </a:extLst>
            </p:cNvPr>
            <p:cNvSpPr>
              <a:spLocks/>
            </p:cNvSpPr>
            <p:nvPr/>
          </p:nvSpPr>
          <p:spPr bwMode="auto">
            <a:xfrm>
              <a:off x="2851" y="2929"/>
              <a:ext cx="600" cy="259"/>
            </a:xfrm>
            <a:custGeom>
              <a:avLst/>
              <a:gdLst>
                <a:gd name="T0" fmla="*/ 0 w 2999"/>
                <a:gd name="T1" fmla="*/ 0 h 1298"/>
                <a:gd name="T2" fmla="*/ 0 w 2999"/>
                <a:gd name="T3" fmla="*/ 0 h 1298"/>
                <a:gd name="T4" fmla="*/ 0 w 2999"/>
                <a:gd name="T5" fmla="*/ 0 h 1298"/>
                <a:gd name="T6" fmla="*/ 0 w 2999"/>
                <a:gd name="T7" fmla="*/ 0 h 1298"/>
                <a:gd name="T8" fmla="*/ 0 w 2999"/>
                <a:gd name="T9" fmla="*/ 0 h 1298"/>
                <a:gd name="T10" fmla="*/ 0 w 2999"/>
                <a:gd name="T11" fmla="*/ 0 h 1298"/>
                <a:gd name="T12" fmla="*/ 0 w 2999"/>
                <a:gd name="T13" fmla="*/ 0 h 1298"/>
                <a:gd name="T14" fmla="*/ 0 w 2999"/>
                <a:gd name="T15" fmla="*/ 0 h 1298"/>
                <a:gd name="T16" fmla="*/ 0 w 2999"/>
                <a:gd name="T17" fmla="*/ 0 h 1298"/>
                <a:gd name="T18" fmla="*/ 0 w 2999"/>
                <a:gd name="T19" fmla="*/ 0 h 1298"/>
                <a:gd name="T20" fmla="*/ 0 w 2999"/>
                <a:gd name="T21" fmla="*/ 0 h 1298"/>
                <a:gd name="T22" fmla="*/ 0 w 2999"/>
                <a:gd name="T23" fmla="*/ 0 h 1298"/>
                <a:gd name="T24" fmla="*/ 0 w 2999"/>
                <a:gd name="T25" fmla="*/ 0 h 1298"/>
                <a:gd name="T26" fmla="*/ 0 w 2999"/>
                <a:gd name="T27" fmla="*/ 0 h 1298"/>
                <a:gd name="T28" fmla="*/ 0 w 2999"/>
                <a:gd name="T29" fmla="*/ 0 h 1298"/>
                <a:gd name="T30" fmla="*/ 0 w 2999"/>
                <a:gd name="T31" fmla="*/ 0 h 1298"/>
                <a:gd name="T32" fmla="*/ 0 w 2999"/>
                <a:gd name="T33" fmla="*/ 0 h 1298"/>
                <a:gd name="T34" fmla="*/ 0 w 2999"/>
                <a:gd name="T35" fmla="*/ 0 h 1298"/>
                <a:gd name="T36" fmla="*/ 0 w 2999"/>
                <a:gd name="T37" fmla="*/ 0 h 1298"/>
                <a:gd name="T38" fmla="*/ 0 w 2999"/>
                <a:gd name="T39" fmla="*/ 0 h 1298"/>
                <a:gd name="T40" fmla="*/ 0 w 2999"/>
                <a:gd name="T41" fmla="*/ 0 h 1298"/>
                <a:gd name="T42" fmla="*/ 0 w 2999"/>
                <a:gd name="T43" fmla="*/ 0 h 1298"/>
                <a:gd name="T44" fmla="*/ 0 w 2999"/>
                <a:gd name="T45" fmla="*/ 0 h 1298"/>
                <a:gd name="T46" fmla="*/ 0 w 2999"/>
                <a:gd name="T47" fmla="*/ 0 h 1298"/>
                <a:gd name="T48" fmla="*/ 0 w 2999"/>
                <a:gd name="T49" fmla="*/ 0 h 1298"/>
                <a:gd name="T50" fmla="*/ 0 w 2999"/>
                <a:gd name="T51" fmla="*/ 0 h 129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999"/>
                <a:gd name="T79" fmla="*/ 0 h 1298"/>
                <a:gd name="T80" fmla="*/ 2999 w 2999"/>
                <a:gd name="T81" fmla="*/ 1298 h 129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999" h="1298">
                  <a:moveTo>
                    <a:pt x="886" y="0"/>
                  </a:moveTo>
                  <a:lnTo>
                    <a:pt x="1608" y="29"/>
                  </a:lnTo>
                  <a:lnTo>
                    <a:pt x="1599" y="315"/>
                  </a:lnTo>
                  <a:lnTo>
                    <a:pt x="2009" y="325"/>
                  </a:lnTo>
                  <a:lnTo>
                    <a:pt x="1777" y="477"/>
                  </a:lnTo>
                  <a:lnTo>
                    <a:pt x="2678" y="521"/>
                  </a:lnTo>
                  <a:lnTo>
                    <a:pt x="2875" y="437"/>
                  </a:lnTo>
                  <a:lnTo>
                    <a:pt x="2196" y="351"/>
                  </a:lnTo>
                  <a:lnTo>
                    <a:pt x="2999" y="351"/>
                  </a:lnTo>
                  <a:lnTo>
                    <a:pt x="2969" y="928"/>
                  </a:lnTo>
                  <a:lnTo>
                    <a:pt x="2903" y="961"/>
                  </a:lnTo>
                  <a:lnTo>
                    <a:pt x="2908" y="703"/>
                  </a:lnTo>
                  <a:lnTo>
                    <a:pt x="2841" y="780"/>
                  </a:lnTo>
                  <a:lnTo>
                    <a:pt x="2817" y="1011"/>
                  </a:lnTo>
                  <a:lnTo>
                    <a:pt x="2624" y="1118"/>
                  </a:lnTo>
                  <a:lnTo>
                    <a:pt x="2666" y="608"/>
                  </a:lnTo>
                  <a:lnTo>
                    <a:pt x="1733" y="610"/>
                  </a:lnTo>
                  <a:lnTo>
                    <a:pt x="1813" y="1030"/>
                  </a:lnTo>
                  <a:lnTo>
                    <a:pt x="1431" y="1039"/>
                  </a:lnTo>
                  <a:lnTo>
                    <a:pt x="1230" y="1298"/>
                  </a:lnTo>
                  <a:lnTo>
                    <a:pt x="1271" y="444"/>
                  </a:lnTo>
                  <a:lnTo>
                    <a:pt x="0" y="305"/>
                  </a:lnTo>
                  <a:lnTo>
                    <a:pt x="1329" y="320"/>
                  </a:lnTo>
                  <a:lnTo>
                    <a:pt x="1509" y="90"/>
                  </a:lnTo>
                  <a:lnTo>
                    <a:pt x="88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71" name="Freeform 370">
              <a:extLst>
                <a:ext uri="{FF2B5EF4-FFF2-40B4-BE49-F238E27FC236}">
                  <a16:creationId xmlns:a16="http://schemas.microsoft.com/office/drawing/2014/main" id="{921FAF18-6201-EF4F-9240-734E4BD92C6F}"/>
                </a:ext>
              </a:extLst>
            </p:cNvPr>
            <p:cNvSpPr>
              <a:spLocks/>
            </p:cNvSpPr>
            <p:nvPr/>
          </p:nvSpPr>
          <p:spPr bwMode="auto">
            <a:xfrm>
              <a:off x="3175" y="3067"/>
              <a:ext cx="167" cy="53"/>
            </a:xfrm>
            <a:custGeom>
              <a:avLst/>
              <a:gdLst>
                <a:gd name="T0" fmla="*/ 0 w 836"/>
                <a:gd name="T1" fmla="*/ 0 h 262"/>
                <a:gd name="T2" fmla="*/ 0 w 836"/>
                <a:gd name="T3" fmla="*/ 0 h 262"/>
                <a:gd name="T4" fmla="*/ 0 w 836"/>
                <a:gd name="T5" fmla="*/ 0 h 262"/>
                <a:gd name="T6" fmla="*/ 0 w 836"/>
                <a:gd name="T7" fmla="*/ 0 h 262"/>
                <a:gd name="T8" fmla="*/ 0 w 836"/>
                <a:gd name="T9" fmla="*/ 0 h 262"/>
                <a:gd name="T10" fmla="*/ 0 w 836"/>
                <a:gd name="T11" fmla="*/ 0 h 262"/>
                <a:gd name="T12" fmla="*/ 0 w 836"/>
                <a:gd name="T13" fmla="*/ 0 h 262"/>
                <a:gd name="T14" fmla="*/ 0 w 836"/>
                <a:gd name="T15" fmla="*/ 0 h 262"/>
                <a:gd name="T16" fmla="*/ 0 w 836"/>
                <a:gd name="T17" fmla="*/ 0 h 262"/>
                <a:gd name="T18" fmla="*/ 0 w 836"/>
                <a:gd name="T19" fmla="*/ 0 h 262"/>
                <a:gd name="T20" fmla="*/ 0 w 836"/>
                <a:gd name="T21" fmla="*/ 0 h 262"/>
                <a:gd name="T22" fmla="*/ 0 w 836"/>
                <a:gd name="T23" fmla="*/ 0 h 262"/>
                <a:gd name="T24" fmla="*/ 0 w 836"/>
                <a:gd name="T25" fmla="*/ 0 h 26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36"/>
                <a:gd name="T40" fmla="*/ 0 h 262"/>
                <a:gd name="T41" fmla="*/ 836 w 836"/>
                <a:gd name="T42" fmla="*/ 262 h 26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36" h="262">
                  <a:moveTo>
                    <a:pt x="36" y="0"/>
                  </a:moveTo>
                  <a:lnTo>
                    <a:pt x="836" y="16"/>
                  </a:lnTo>
                  <a:lnTo>
                    <a:pt x="774" y="262"/>
                  </a:lnTo>
                  <a:lnTo>
                    <a:pt x="758" y="82"/>
                  </a:lnTo>
                  <a:lnTo>
                    <a:pt x="590" y="78"/>
                  </a:lnTo>
                  <a:lnTo>
                    <a:pt x="565" y="218"/>
                  </a:lnTo>
                  <a:lnTo>
                    <a:pt x="545" y="82"/>
                  </a:lnTo>
                  <a:lnTo>
                    <a:pt x="361" y="74"/>
                  </a:lnTo>
                  <a:lnTo>
                    <a:pt x="336" y="213"/>
                  </a:lnTo>
                  <a:lnTo>
                    <a:pt x="315" y="82"/>
                  </a:lnTo>
                  <a:lnTo>
                    <a:pt x="0" y="78"/>
                  </a:lnTo>
                  <a:lnTo>
                    <a:pt x="3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72" name="Freeform 371">
              <a:extLst>
                <a:ext uri="{FF2B5EF4-FFF2-40B4-BE49-F238E27FC236}">
                  <a16:creationId xmlns:a16="http://schemas.microsoft.com/office/drawing/2014/main" id="{A0A4EE5F-3B2D-F841-9EBB-4DE02953CE4F}"/>
                </a:ext>
              </a:extLst>
            </p:cNvPr>
            <p:cNvSpPr>
              <a:spLocks/>
            </p:cNvSpPr>
            <p:nvPr/>
          </p:nvSpPr>
          <p:spPr bwMode="auto">
            <a:xfrm>
              <a:off x="3176" y="3104"/>
              <a:ext cx="144" cy="14"/>
            </a:xfrm>
            <a:custGeom>
              <a:avLst/>
              <a:gdLst>
                <a:gd name="T0" fmla="*/ 0 w 718"/>
                <a:gd name="T1" fmla="*/ 0 h 74"/>
                <a:gd name="T2" fmla="*/ 0 w 718"/>
                <a:gd name="T3" fmla="*/ 0 h 74"/>
                <a:gd name="T4" fmla="*/ 0 w 718"/>
                <a:gd name="T5" fmla="*/ 0 h 74"/>
                <a:gd name="T6" fmla="*/ 0 w 718"/>
                <a:gd name="T7" fmla="*/ 0 h 74"/>
                <a:gd name="T8" fmla="*/ 0 w 718"/>
                <a:gd name="T9" fmla="*/ 0 h 74"/>
                <a:gd name="T10" fmla="*/ 0 60000 65536"/>
                <a:gd name="T11" fmla="*/ 0 60000 65536"/>
                <a:gd name="T12" fmla="*/ 0 60000 65536"/>
                <a:gd name="T13" fmla="*/ 0 60000 65536"/>
                <a:gd name="T14" fmla="*/ 0 60000 65536"/>
                <a:gd name="T15" fmla="*/ 0 w 718"/>
                <a:gd name="T16" fmla="*/ 0 h 74"/>
                <a:gd name="T17" fmla="*/ 718 w 718"/>
                <a:gd name="T18" fmla="*/ 74 h 74"/>
              </a:gdLst>
              <a:ahLst/>
              <a:cxnLst>
                <a:cxn ang="T10">
                  <a:pos x="T0" y="T1"/>
                </a:cxn>
                <a:cxn ang="T11">
                  <a:pos x="T2" y="T3"/>
                </a:cxn>
                <a:cxn ang="T12">
                  <a:pos x="T4" y="T5"/>
                </a:cxn>
                <a:cxn ang="T13">
                  <a:pos x="T6" y="T7"/>
                </a:cxn>
                <a:cxn ang="T14">
                  <a:pos x="T8" y="T9"/>
                </a:cxn>
              </a:cxnLst>
              <a:rect l="T15" t="T16" r="T17" b="T18"/>
              <a:pathLst>
                <a:path w="718" h="74">
                  <a:moveTo>
                    <a:pt x="0" y="0"/>
                  </a:moveTo>
                  <a:lnTo>
                    <a:pt x="718" y="74"/>
                  </a:lnTo>
                  <a:lnTo>
                    <a:pt x="17" y="6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73" name="Freeform 372">
              <a:extLst>
                <a:ext uri="{FF2B5EF4-FFF2-40B4-BE49-F238E27FC236}">
                  <a16:creationId xmlns:a16="http://schemas.microsoft.com/office/drawing/2014/main" id="{0473BF92-FB9D-D34E-A0D9-BE43FB0036B3}"/>
                </a:ext>
              </a:extLst>
            </p:cNvPr>
            <p:cNvSpPr>
              <a:spLocks/>
            </p:cNvSpPr>
            <p:nvPr/>
          </p:nvSpPr>
          <p:spPr bwMode="auto">
            <a:xfrm>
              <a:off x="3290" y="2847"/>
              <a:ext cx="115" cy="106"/>
            </a:xfrm>
            <a:custGeom>
              <a:avLst/>
              <a:gdLst>
                <a:gd name="T0" fmla="*/ 0 w 575"/>
                <a:gd name="T1" fmla="*/ 0 h 533"/>
                <a:gd name="T2" fmla="*/ 0 w 575"/>
                <a:gd name="T3" fmla="*/ 0 h 533"/>
                <a:gd name="T4" fmla="*/ 0 w 575"/>
                <a:gd name="T5" fmla="*/ 0 h 533"/>
                <a:gd name="T6" fmla="*/ 0 w 575"/>
                <a:gd name="T7" fmla="*/ 0 h 533"/>
                <a:gd name="T8" fmla="*/ 0 w 575"/>
                <a:gd name="T9" fmla="*/ 0 h 533"/>
                <a:gd name="T10" fmla="*/ 0 w 575"/>
                <a:gd name="T11" fmla="*/ 0 h 533"/>
                <a:gd name="T12" fmla="*/ 0 w 575"/>
                <a:gd name="T13" fmla="*/ 0 h 533"/>
                <a:gd name="T14" fmla="*/ 0 w 575"/>
                <a:gd name="T15" fmla="*/ 0 h 533"/>
                <a:gd name="T16" fmla="*/ 0 w 575"/>
                <a:gd name="T17" fmla="*/ 0 h 533"/>
                <a:gd name="T18" fmla="*/ 0 w 575"/>
                <a:gd name="T19" fmla="*/ 0 h 53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75"/>
                <a:gd name="T31" fmla="*/ 0 h 533"/>
                <a:gd name="T32" fmla="*/ 575 w 575"/>
                <a:gd name="T33" fmla="*/ 533 h 53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75" h="533">
                  <a:moveTo>
                    <a:pt x="304" y="0"/>
                  </a:moveTo>
                  <a:lnTo>
                    <a:pt x="0" y="238"/>
                  </a:lnTo>
                  <a:lnTo>
                    <a:pt x="90" y="279"/>
                  </a:lnTo>
                  <a:lnTo>
                    <a:pt x="90" y="492"/>
                  </a:lnTo>
                  <a:lnTo>
                    <a:pt x="206" y="533"/>
                  </a:lnTo>
                  <a:lnTo>
                    <a:pt x="476" y="509"/>
                  </a:lnTo>
                  <a:lnTo>
                    <a:pt x="476" y="279"/>
                  </a:lnTo>
                  <a:lnTo>
                    <a:pt x="575" y="262"/>
                  </a:lnTo>
                  <a:lnTo>
                    <a:pt x="30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74" name="Freeform 373">
              <a:extLst>
                <a:ext uri="{FF2B5EF4-FFF2-40B4-BE49-F238E27FC236}">
                  <a16:creationId xmlns:a16="http://schemas.microsoft.com/office/drawing/2014/main" id="{6E5337D8-713A-E847-A72A-35457F64E55D}"/>
                </a:ext>
              </a:extLst>
            </p:cNvPr>
            <p:cNvSpPr>
              <a:spLocks/>
            </p:cNvSpPr>
            <p:nvPr/>
          </p:nvSpPr>
          <p:spPr bwMode="auto">
            <a:xfrm>
              <a:off x="3303" y="2929"/>
              <a:ext cx="94" cy="90"/>
            </a:xfrm>
            <a:custGeom>
              <a:avLst/>
              <a:gdLst>
                <a:gd name="T0" fmla="*/ 0 w 468"/>
                <a:gd name="T1" fmla="*/ 0 h 451"/>
                <a:gd name="T2" fmla="*/ 0 w 468"/>
                <a:gd name="T3" fmla="*/ 0 h 451"/>
                <a:gd name="T4" fmla="*/ 0 w 468"/>
                <a:gd name="T5" fmla="*/ 0 h 451"/>
                <a:gd name="T6" fmla="*/ 0 w 468"/>
                <a:gd name="T7" fmla="*/ 0 h 451"/>
                <a:gd name="T8" fmla="*/ 0 w 468"/>
                <a:gd name="T9" fmla="*/ 0 h 451"/>
                <a:gd name="T10" fmla="*/ 0 w 468"/>
                <a:gd name="T11" fmla="*/ 0 h 451"/>
                <a:gd name="T12" fmla="*/ 0 w 468"/>
                <a:gd name="T13" fmla="*/ 0 h 451"/>
                <a:gd name="T14" fmla="*/ 0 w 468"/>
                <a:gd name="T15" fmla="*/ 0 h 451"/>
                <a:gd name="T16" fmla="*/ 0 w 468"/>
                <a:gd name="T17" fmla="*/ 0 h 451"/>
                <a:gd name="T18" fmla="*/ 0 w 468"/>
                <a:gd name="T19" fmla="*/ 0 h 45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68"/>
                <a:gd name="T31" fmla="*/ 0 h 451"/>
                <a:gd name="T32" fmla="*/ 468 w 468"/>
                <a:gd name="T33" fmla="*/ 451 h 45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68" h="451">
                  <a:moveTo>
                    <a:pt x="58" y="50"/>
                  </a:moveTo>
                  <a:lnTo>
                    <a:pt x="0" y="419"/>
                  </a:lnTo>
                  <a:lnTo>
                    <a:pt x="131" y="66"/>
                  </a:lnTo>
                  <a:lnTo>
                    <a:pt x="172" y="427"/>
                  </a:lnTo>
                  <a:lnTo>
                    <a:pt x="198" y="82"/>
                  </a:lnTo>
                  <a:lnTo>
                    <a:pt x="320" y="90"/>
                  </a:lnTo>
                  <a:lnTo>
                    <a:pt x="468" y="451"/>
                  </a:lnTo>
                  <a:lnTo>
                    <a:pt x="378" y="0"/>
                  </a:lnTo>
                  <a:lnTo>
                    <a:pt x="58" y="5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75" name="Freeform 374">
              <a:extLst>
                <a:ext uri="{FF2B5EF4-FFF2-40B4-BE49-F238E27FC236}">
                  <a16:creationId xmlns:a16="http://schemas.microsoft.com/office/drawing/2014/main" id="{FA452824-034D-874C-8C23-7E27FE51FD35}"/>
                </a:ext>
              </a:extLst>
            </p:cNvPr>
            <p:cNvSpPr>
              <a:spLocks/>
            </p:cNvSpPr>
            <p:nvPr/>
          </p:nvSpPr>
          <p:spPr bwMode="auto">
            <a:xfrm>
              <a:off x="3338" y="2957"/>
              <a:ext cx="48" cy="45"/>
            </a:xfrm>
            <a:custGeom>
              <a:avLst/>
              <a:gdLst>
                <a:gd name="T0" fmla="*/ 0 w 242"/>
                <a:gd name="T1" fmla="*/ 0 h 226"/>
                <a:gd name="T2" fmla="*/ 0 w 242"/>
                <a:gd name="T3" fmla="*/ 0 h 226"/>
                <a:gd name="T4" fmla="*/ 0 w 242"/>
                <a:gd name="T5" fmla="*/ 0 h 226"/>
                <a:gd name="T6" fmla="*/ 0 w 242"/>
                <a:gd name="T7" fmla="*/ 0 h 226"/>
                <a:gd name="T8" fmla="*/ 0 w 242"/>
                <a:gd name="T9" fmla="*/ 0 h 226"/>
                <a:gd name="T10" fmla="*/ 0 w 242"/>
                <a:gd name="T11" fmla="*/ 0 h 226"/>
                <a:gd name="T12" fmla="*/ 0 w 242"/>
                <a:gd name="T13" fmla="*/ 0 h 226"/>
                <a:gd name="T14" fmla="*/ 0 w 242"/>
                <a:gd name="T15" fmla="*/ 0 h 226"/>
                <a:gd name="T16" fmla="*/ 0 w 242"/>
                <a:gd name="T17" fmla="*/ 0 h 226"/>
                <a:gd name="T18" fmla="*/ 0 w 242"/>
                <a:gd name="T19" fmla="*/ 0 h 22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42"/>
                <a:gd name="T31" fmla="*/ 0 h 226"/>
                <a:gd name="T32" fmla="*/ 242 w 242"/>
                <a:gd name="T33" fmla="*/ 226 h 22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42" h="226">
                  <a:moveTo>
                    <a:pt x="5" y="0"/>
                  </a:moveTo>
                  <a:lnTo>
                    <a:pt x="206" y="45"/>
                  </a:lnTo>
                  <a:lnTo>
                    <a:pt x="41" y="143"/>
                  </a:lnTo>
                  <a:lnTo>
                    <a:pt x="242" y="226"/>
                  </a:lnTo>
                  <a:lnTo>
                    <a:pt x="5" y="177"/>
                  </a:lnTo>
                  <a:lnTo>
                    <a:pt x="0" y="139"/>
                  </a:lnTo>
                  <a:lnTo>
                    <a:pt x="107" y="66"/>
                  </a:lnTo>
                  <a:lnTo>
                    <a:pt x="9" y="45"/>
                  </a:lnTo>
                  <a:lnTo>
                    <a:pt x="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76" name="Freeform 375">
              <a:extLst>
                <a:ext uri="{FF2B5EF4-FFF2-40B4-BE49-F238E27FC236}">
                  <a16:creationId xmlns:a16="http://schemas.microsoft.com/office/drawing/2014/main" id="{E0CDB36C-605C-F244-860B-64EB3035DCBF}"/>
                </a:ext>
              </a:extLst>
            </p:cNvPr>
            <p:cNvSpPr>
              <a:spLocks/>
            </p:cNvSpPr>
            <p:nvPr/>
          </p:nvSpPr>
          <p:spPr bwMode="auto">
            <a:xfrm>
              <a:off x="3312" y="2960"/>
              <a:ext cx="24" cy="45"/>
            </a:xfrm>
            <a:custGeom>
              <a:avLst/>
              <a:gdLst>
                <a:gd name="T0" fmla="*/ 0 w 119"/>
                <a:gd name="T1" fmla="*/ 0 h 224"/>
                <a:gd name="T2" fmla="*/ 0 w 119"/>
                <a:gd name="T3" fmla="*/ 0 h 224"/>
                <a:gd name="T4" fmla="*/ 0 w 119"/>
                <a:gd name="T5" fmla="*/ 0 h 224"/>
                <a:gd name="T6" fmla="*/ 0 w 119"/>
                <a:gd name="T7" fmla="*/ 0 h 224"/>
                <a:gd name="T8" fmla="*/ 0 w 119"/>
                <a:gd name="T9" fmla="*/ 0 h 224"/>
                <a:gd name="T10" fmla="*/ 0 w 119"/>
                <a:gd name="T11" fmla="*/ 0 h 224"/>
                <a:gd name="T12" fmla="*/ 0 w 119"/>
                <a:gd name="T13" fmla="*/ 0 h 224"/>
                <a:gd name="T14" fmla="*/ 0 w 119"/>
                <a:gd name="T15" fmla="*/ 0 h 224"/>
                <a:gd name="T16" fmla="*/ 0 w 119"/>
                <a:gd name="T17" fmla="*/ 0 h 2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19"/>
                <a:gd name="T28" fmla="*/ 0 h 224"/>
                <a:gd name="T29" fmla="*/ 119 w 119"/>
                <a:gd name="T30" fmla="*/ 224 h 22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19" h="224">
                  <a:moveTo>
                    <a:pt x="90" y="49"/>
                  </a:moveTo>
                  <a:lnTo>
                    <a:pt x="29" y="0"/>
                  </a:lnTo>
                  <a:lnTo>
                    <a:pt x="66" y="69"/>
                  </a:lnTo>
                  <a:lnTo>
                    <a:pt x="0" y="131"/>
                  </a:lnTo>
                  <a:lnTo>
                    <a:pt x="119" y="224"/>
                  </a:lnTo>
                  <a:lnTo>
                    <a:pt x="42" y="126"/>
                  </a:lnTo>
                  <a:lnTo>
                    <a:pt x="107" y="73"/>
                  </a:lnTo>
                  <a:lnTo>
                    <a:pt x="90" y="4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pic>
        <p:nvPicPr>
          <p:cNvPr id="17547" name="Picture 376" descr="factory6">
            <a:extLst>
              <a:ext uri="{FF2B5EF4-FFF2-40B4-BE49-F238E27FC236}">
                <a16:creationId xmlns:a16="http://schemas.microsoft.com/office/drawing/2014/main" id="{9FB76393-BD59-6B44-98E9-F2B8318112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9800" y="5181600"/>
            <a:ext cx="8382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548" name="TextBox 378">
            <a:extLst>
              <a:ext uri="{FF2B5EF4-FFF2-40B4-BE49-F238E27FC236}">
                <a16:creationId xmlns:a16="http://schemas.microsoft.com/office/drawing/2014/main" id="{6BB08CC1-09A4-3542-85DA-61ACEDC9C14A}"/>
              </a:ext>
            </a:extLst>
          </p:cNvPr>
          <p:cNvSpPr txBox="1">
            <a:spLocks noChangeArrowheads="1"/>
          </p:cNvSpPr>
          <p:nvPr/>
        </p:nvSpPr>
        <p:spPr bwMode="auto">
          <a:xfrm>
            <a:off x="5041901" y="5002214"/>
            <a:ext cx="1235075" cy="1354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tr-TR" sz="1800" b="1">
                <a:latin typeface="Arial" panose="020B0604020202020204" pitchFamily="34" charset="0"/>
              </a:rPr>
              <a:t>SHEQ</a:t>
            </a:r>
          </a:p>
          <a:p>
            <a:pPr eaLnBrk="1" hangingPunct="1">
              <a:spcBef>
                <a:spcPct val="0"/>
              </a:spcBef>
              <a:buFontTx/>
              <a:buNone/>
            </a:pPr>
            <a:r>
              <a:rPr lang="en-US" altLang="tr-TR" sz="1600">
                <a:latin typeface="Arial" panose="020B0604020202020204" pitchFamily="34" charset="0"/>
              </a:rPr>
              <a:t>Share Holders</a:t>
            </a:r>
            <a:r>
              <a:rPr lang="ja-JP" altLang="en-US" sz="1600">
                <a:latin typeface="Arial" panose="020B0604020202020204" pitchFamily="34" charset="0"/>
              </a:rPr>
              <a:t>’</a:t>
            </a:r>
            <a:r>
              <a:rPr lang="en-US" altLang="ja-JP" sz="1600">
                <a:latin typeface="Arial" panose="020B0604020202020204" pitchFamily="34" charset="0"/>
              </a:rPr>
              <a:t> Equity</a:t>
            </a:r>
            <a:br>
              <a:rPr lang="en-US" altLang="ja-JP" sz="1600">
                <a:latin typeface="Arial" panose="020B0604020202020204" pitchFamily="34" charset="0"/>
              </a:rPr>
            </a:br>
            <a:endParaRPr lang="en-US" altLang="tr-TR" sz="1600">
              <a:latin typeface="Arial" panose="020B0604020202020204" pitchFamily="34" charset="0"/>
            </a:endParaRPr>
          </a:p>
        </p:txBody>
      </p:sp>
      <p:cxnSp>
        <p:nvCxnSpPr>
          <p:cNvPr id="381" name="Curved Connector 380">
            <a:extLst>
              <a:ext uri="{FF2B5EF4-FFF2-40B4-BE49-F238E27FC236}">
                <a16:creationId xmlns:a16="http://schemas.microsoft.com/office/drawing/2014/main" id="{D2D5AF8D-4DD2-B44C-9E78-5FA8E4D0BFBE}"/>
              </a:ext>
            </a:extLst>
          </p:cNvPr>
          <p:cNvCxnSpPr>
            <a:cxnSpLocks noChangeShapeType="1"/>
          </p:cNvCxnSpPr>
          <p:nvPr/>
        </p:nvCxnSpPr>
        <p:spPr bwMode="auto">
          <a:xfrm flipV="1">
            <a:off x="2514601" y="1709739"/>
            <a:ext cx="6270625" cy="1857375"/>
          </a:xfrm>
          <a:prstGeom prst="curvedConnector3">
            <a:avLst>
              <a:gd name="adj1" fmla="val 50000"/>
            </a:avLst>
          </a:prstGeom>
          <a:noFill/>
          <a:ln w="25400">
            <a:solidFill>
              <a:schemeClr val="accent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384" name="Curved Connector 383">
            <a:extLst>
              <a:ext uri="{FF2B5EF4-FFF2-40B4-BE49-F238E27FC236}">
                <a16:creationId xmlns:a16="http://schemas.microsoft.com/office/drawing/2014/main" id="{1B472F79-592E-0549-977C-EE7DBB2827E6}"/>
              </a:ext>
            </a:extLst>
          </p:cNvPr>
          <p:cNvCxnSpPr>
            <a:cxnSpLocks noChangeShapeType="1"/>
          </p:cNvCxnSpPr>
          <p:nvPr/>
        </p:nvCxnSpPr>
        <p:spPr bwMode="auto">
          <a:xfrm>
            <a:off x="5716588" y="3392488"/>
            <a:ext cx="3676650" cy="603250"/>
          </a:xfrm>
          <a:prstGeom prst="curvedConnector3">
            <a:avLst>
              <a:gd name="adj1" fmla="val 50000"/>
            </a:avLst>
          </a:prstGeom>
          <a:noFill/>
          <a:ln w="25400">
            <a:solidFill>
              <a:schemeClr val="accent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7841999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9810"/>
                                        </p:tgtEl>
                                        <p:attrNameLst>
                                          <p:attrName>style.visibility</p:attrName>
                                        </p:attrNameLst>
                                      </p:cBhvr>
                                      <p:to>
                                        <p:strVal val="visible"/>
                                      </p:to>
                                    </p:set>
                                    <p:anim calcmode="lin" valueType="num">
                                      <p:cBhvr additive="base">
                                        <p:cTn id="7" dur="500" fill="hold"/>
                                        <p:tgtEl>
                                          <p:spTgt spid="119810"/>
                                        </p:tgtEl>
                                        <p:attrNameLst>
                                          <p:attrName>ppt_x</p:attrName>
                                        </p:attrNameLst>
                                      </p:cBhvr>
                                      <p:tavLst>
                                        <p:tav tm="0">
                                          <p:val>
                                            <p:strVal val="0-#ppt_w/2"/>
                                          </p:val>
                                        </p:tav>
                                        <p:tav tm="100000">
                                          <p:val>
                                            <p:strVal val="#ppt_x"/>
                                          </p:val>
                                        </p:tav>
                                      </p:tavLst>
                                    </p:anim>
                                    <p:anim calcmode="lin" valueType="num">
                                      <p:cBhvr additive="base">
                                        <p:cTn id="8" dur="500" fill="hold"/>
                                        <p:tgtEl>
                                          <p:spTgt spid="11981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9811"/>
                                        </p:tgtEl>
                                        <p:attrNameLst>
                                          <p:attrName>style.visibility</p:attrName>
                                        </p:attrNameLst>
                                      </p:cBhvr>
                                      <p:to>
                                        <p:strVal val="visible"/>
                                      </p:to>
                                    </p:set>
                                    <p:anim calcmode="lin" valueType="num">
                                      <p:cBhvr additive="base">
                                        <p:cTn id="13" dur="500" fill="hold"/>
                                        <p:tgtEl>
                                          <p:spTgt spid="119811"/>
                                        </p:tgtEl>
                                        <p:attrNameLst>
                                          <p:attrName>ppt_x</p:attrName>
                                        </p:attrNameLst>
                                      </p:cBhvr>
                                      <p:tavLst>
                                        <p:tav tm="0">
                                          <p:val>
                                            <p:strVal val="0-#ppt_w/2"/>
                                          </p:val>
                                        </p:tav>
                                        <p:tav tm="100000">
                                          <p:val>
                                            <p:strVal val="#ppt_x"/>
                                          </p:val>
                                        </p:tav>
                                      </p:tavLst>
                                    </p:anim>
                                    <p:anim calcmode="lin" valueType="num">
                                      <p:cBhvr additive="base">
                                        <p:cTn id="14" dur="500" fill="hold"/>
                                        <p:tgtEl>
                                          <p:spTgt spid="119811"/>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9812"/>
                                        </p:tgtEl>
                                        <p:attrNameLst>
                                          <p:attrName>style.visibility</p:attrName>
                                        </p:attrNameLst>
                                      </p:cBhvr>
                                      <p:to>
                                        <p:strVal val="visible"/>
                                      </p:to>
                                    </p:set>
                                    <p:anim calcmode="lin" valueType="num">
                                      <p:cBhvr additive="base">
                                        <p:cTn id="19" dur="500" fill="hold"/>
                                        <p:tgtEl>
                                          <p:spTgt spid="119812"/>
                                        </p:tgtEl>
                                        <p:attrNameLst>
                                          <p:attrName>ppt_x</p:attrName>
                                        </p:attrNameLst>
                                      </p:cBhvr>
                                      <p:tavLst>
                                        <p:tav tm="0">
                                          <p:val>
                                            <p:strVal val="0-#ppt_w/2"/>
                                          </p:val>
                                        </p:tav>
                                        <p:tav tm="100000">
                                          <p:val>
                                            <p:strVal val="#ppt_x"/>
                                          </p:val>
                                        </p:tav>
                                      </p:tavLst>
                                    </p:anim>
                                    <p:anim calcmode="lin" valueType="num">
                                      <p:cBhvr additive="base">
                                        <p:cTn id="20" dur="500" fill="hold"/>
                                        <p:tgtEl>
                                          <p:spTgt spid="119812"/>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19813"/>
                                        </p:tgtEl>
                                        <p:attrNameLst>
                                          <p:attrName>style.visibility</p:attrName>
                                        </p:attrNameLst>
                                      </p:cBhvr>
                                      <p:to>
                                        <p:strVal val="visible"/>
                                      </p:to>
                                    </p:set>
                                    <p:anim calcmode="lin" valueType="num">
                                      <p:cBhvr additive="base">
                                        <p:cTn id="25" dur="500" fill="hold"/>
                                        <p:tgtEl>
                                          <p:spTgt spid="119813"/>
                                        </p:tgtEl>
                                        <p:attrNameLst>
                                          <p:attrName>ppt_x</p:attrName>
                                        </p:attrNameLst>
                                      </p:cBhvr>
                                      <p:tavLst>
                                        <p:tav tm="0">
                                          <p:val>
                                            <p:strVal val="0-#ppt_w/2"/>
                                          </p:val>
                                        </p:tav>
                                        <p:tav tm="100000">
                                          <p:val>
                                            <p:strVal val="#ppt_x"/>
                                          </p:val>
                                        </p:tav>
                                      </p:tavLst>
                                    </p:anim>
                                    <p:anim calcmode="lin" valueType="num">
                                      <p:cBhvr additive="base">
                                        <p:cTn id="26" dur="500" fill="hold"/>
                                        <p:tgtEl>
                                          <p:spTgt spid="119813"/>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19814"/>
                                        </p:tgtEl>
                                        <p:attrNameLst>
                                          <p:attrName>style.visibility</p:attrName>
                                        </p:attrNameLst>
                                      </p:cBhvr>
                                      <p:to>
                                        <p:strVal val="visible"/>
                                      </p:to>
                                    </p:set>
                                    <p:anim calcmode="lin" valueType="num">
                                      <p:cBhvr additive="base">
                                        <p:cTn id="31" dur="500" fill="hold"/>
                                        <p:tgtEl>
                                          <p:spTgt spid="119814"/>
                                        </p:tgtEl>
                                        <p:attrNameLst>
                                          <p:attrName>ppt_x</p:attrName>
                                        </p:attrNameLst>
                                      </p:cBhvr>
                                      <p:tavLst>
                                        <p:tav tm="0">
                                          <p:val>
                                            <p:strVal val="0-#ppt_w/2"/>
                                          </p:val>
                                        </p:tav>
                                        <p:tav tm="100000">
                                          <p:val>
                                            <p:strVal val="#ppt_x"/>
                                          </p:val>
                                        </p:tav>
                                      </p:tavLst>
                                    </p:anim>
                                    <p:anim calcmode="lin" valueType="num">
                                      <p:cBhvr additive="base">
                                        <p:cTn id="32" dur="500" fill="hold"/>
                                        <p:tgtEl>
                                          <p:spTgt spid="119814"/>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19815"/>
                                        </p:tgtEl>
                                        <p:attrNameLst>
                                          <p:attrName>style.visibility</p:attrName>
                                        </p:attrNameLst>
                                      </p:cBhvr>
                                      <p:to>
                                        <p:strVal val="visible"/>
                                      </p:to>
                                    </p:set>
                                    <p:anim calcmode="lin" valueType="num">
                                      <p:cBhvr additive="base">
                                        <p:cTn id="37" dur="500" fill="hold"/>
                                        <p:tgtEl>
                                          <p:spTgt spid="119815"/>
                                        </p:tgtEl>
                                        <p:attrNameLst>
                                          <p:attrName>ppt_x</p:attrName>
                                        </p:attrNameLst>
                                      </p:cBhvr>
                                      <p:tavLst>
                                        <p:tav tm="0">
                                          <p:val>
                                            <p:strVal val="0-#ppt_w/2"/>
                                          </p:val>
                                        </p:tav>
                                        <p:tav tm="100000">
                                          <p:val>
                                            <p:strVal val="#ppt_x"/>
                                          </p:val>
                                        </p:tav>
                                      </p:tavLst>
                                    </p:anim>
                                    <p:anim calcmode="lin" valueType="num">
                                      <p:cBhvr additive="base">
                                        <p:cTn id="38" dur="500" fill="hold"/>
                                        <p:tgtEl>
                                          <p:spTgt spid="119815"/>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20019"/>
                                        </p:tgtEl>
                                        <p:attrNameLst>
                                          <p:attrName>style.visibility</p:attrName>
                                        </p:attrNameLst>
                                      </p:cBhvr>
                                      <p:to>
                                        <p:strVal val="visible"/>
                                      </p:to>
                                    </p:set>
                                    <p:anim calcmode="lin" valueType="num">
                                      <p:cBhvr additive="base">
                                        <p:cTn id="43" dur="500" fill="hold"/>
                                        <p:tgtEl>
                                          <p:spTgt spid="120019"/>
                                        </p:tgtEl>
                                        <p:attrNameLst>
                                          <p:attrName>ppt_x</p:attrName>
                                        </p:attrNameLst>
                                      </p:cBhvr>
                                      <p:tavLst>
                                        <p:tav tm="0">
                                          <p:val>
                                            <p:strVal val="0-#ppt_w/2"/>
                                          </p:val>
                                        </p:tav>
                                        <p:tav tm="100000">
                                          <p:val>
                                            <p:strVal val="#ppt_x"/>
                                          </p:val>
                                        </p:tav>
                                      </p:tavLst>
                                    </p:anim>
                                    <p:anim calcmode="lin" valueType="num">
                                      <p:cBhvr additive="base">
                                        <p:cTn id="44" dur="500" fill="hold"/>
                                        <p:tgtEl>
                                          <p:spTgt spid="120019"/>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19819"/>
                                        </p:tgtEl>
                                        <p:attrNameLst>
                                          <p:attrName>style.visibility</p:attrName>
                                        </p:attrNameLst>
                                      </p:cBhvr>
                                      <p:to>
                                        <p:strVal val="visible"/>
                                      </p:to>
                                    </p:set>
                                    <p:anim calcmode="lin" valueType="num">
                                      <p:cBhvr additive="base">
                                        <p:cTn id="49" dur="500" fill="hold"/>
                                        <p:tgtEl>
                                          <p:spTgt spid="119819"/>
                                        </p:tgtEl>
                                        <p:attrNameLst>
                                          <p:attrName>ppt_x</p:attrName>
                                        </p:attrNameLst>
                                      </p:cBhvr>
                                      <p:tavLst>
                                        <p:tav tm="0">
                                          <p:val>
                                            <p:strVal val="0-#ppt_w/2"/>
                                          </p:val>
                                        </p:tav>
                                        <p:tav tm="100000">
                                          <p:val>
                                            <p:strVal val="#ppt_x"/>
                                          </p:val>
                                        </p:tav>
                                      </p:tavLst>
                                    </p:anim>
                                    <p:anim calcmode="lin" valueType="num">
                                      <p:cBhvr additive="base">
                                        <p:cTn id="50" dur="500" fill="hold"/>
                                        <p:tgtEl>
                                          <p:spTgt spid="119819"/>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119974"/>
                                        </p:tgtEl>
                                        <p:attrNameLst>
                                          <p:attrName>style.visibility</p:attrName>
                                        </p:attrNameLst>
                                      </p:cBhvr>
                                      <p:to>
                                        <p:strVal val="visible"/>
                                      </p:to>
                                    </p:set>
                                    <p:anim calcmode="lin" valueType="num">
                                      <p:cBhvr additive="base">
                                        <p:cTn id="55" dur="500" fill="hold"/>
                                        <p:tgtEl>
                                          <p:spTgt spid="119974"/>
                                        </p:tgtEl>
                                        <p:attrNameLst>
                                          <p:attrName>ppt_x</p:attrName>
                                        </p:attrNameLst>
                                      </p:cBhvr>
                                      <p:tavLst>
                                        <p:tav tm="0">
                                          <p:val>
                                            <p:strVal val="0-#ppt_w/2"/>
                                          </p:val>
                                        </p:tav>
                                        <p:tav tm="100000">
                                          <p:val>
                                            <p:strVal val="#ppt_x"/>
                                          </p:val>
                                        </p:tav>
                                      </p:tavLst>
                                    </p:anim>
                                    <p:anim calcmode="lin" valueType="num">
                                      <p:cBhvr additive="base">
                                        <p:cTn id="56" dur="500" fill="hold"/>
                                        <p:tgtEl>
                                          <p:spTgt spid="119974"/>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119975"/>
                                        </p:tgtEl>
                                        <p:attrNameLst>
                                          <p:attrName>style.visibility</p:attrName>
                                        </p:attrNameLst>
                                      </p:cBhvr>
                                      <p:to>
                                        <p:strVal val="visible"/>
                                      </p:to>
                                    </p:set>
                                    <p:anim calcmode="lin" valueType="num">
                                      <p:cBhvr additive="base">
                                        <p:cTn id="61" dur="500" fill="hold"/>
                                        <p:tgtEl>
                                          <p:spTgt spid="119975"/>
                                        </p:tgtEl>
                                        <p:attrNameLst>
                                          <p:attrName>ppt_x</p:attrName>
                                        </p:attrNameLst>
                                      </p:cBhvr>
                                      <p:tavLst>
                                        <p:tav tm="0">
                                          <p:val>
                                            <p:strVal val="0-#ppt_w/2"/>
                                          </p:val>
                                        </p:tav>
                                        <p:tav tm="100000">
                                          <p:val>
                                            <p:strVal val="#ppt_x"/>
                                          </p:val>
                                        </p:tav>
                                      </p:tavLst>
                                    </p:anim>
                                    <p:anim calcmode="lin" valueType="num">
                                      <p:cBhvr additive="base">
                                        <p:cTn id="62" dur="500" fill="hold"/>
                                        <p:tgtEl>
                                          <p:spTgt spid="119975"/>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120020"/>
                                        </p:tgtEl>
                                        <p:attrNameLst>
                                          <p:attrName>style.visibility</p:attrName>
                                        </p:attrNameLst>
                                      </p:cBhvr>
                                      <p:to>
                                        <p:strVal val="visible"/>
                                      </p:to>
                                    </p:set>
                                    <p:anim calcmode="lin" valueType="num">
                                      <p:cBhvr additive="base">
                                        <p:cTn id="67" dur="500" fill="hold"/>
                                        <p:tgtEl>
                                          <p:spTgt spid="120020"/>
                                        </p:tgtEl>
                                        <p:attrNameLst>
                                          <p:attrName>ppt_x</p:attrName>
                                        </p:attrNameLst>
                                      </p:cBhvr>
                                      <p:tavLst>
                                        <p:tav tm="0">
                                          <p:val>
                                            <p:strVal val="0-#ppt_w/2"/>
                                          </p:val>
                                        </p:tav>
                                        <p:tav tm="100000">
                                          <p:val>
                                            <p:strVal val="#ppt_x"/>
                                          </p:val>
                                        </p:tav>
                                      </p:tavLst>
                                    </p:anim>
                                    <p:anim calcmode="lin" valueType="num">
                                      <p:cBhvr additive="base">
                                        <p:cTn id="68" dur="500" fill="hold"/>
                                        <p:tgtEl>
                                          <p:spTgt spid="120020"/>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119820"/>
                                        </p:tgtEl>
                                        <p:attrNameLst>
                                          <p:attrName>style.visibility</p:attrName>
                                        </p:attrNameLst>
                                      </p:cBhvr>
                                      <p:to>
                                        <p:strVal val="visible"/>
                                      </p:to>
                                    </p:set>
                                    <p:anim calcmode="lin" valueType="num">
                                      <p:cBhvr additive="base">
                                        <p:cTn id="73" dur="500" fill="hold"/>
                                        <p:tgtEl>
                                          <p:spTgt spid="119820"/>
                                        </p:tgtEl>
                                        <p:attrNameLst>
                                          <p:attrName>ppt_x</p:attrName>
                                        </p:attrNameLst>
                                      </p:cBhvr>
                                      <p:tavLst>
                                        <p:tav tm="0">
                                          <p:val>
                                            <p:strVal val="0-#ppt_w/2"/>
                                          </p:val>
                                        </p:tav>
                                        <p:tav tm="100000">
                                          <p:val>
                                            <p:strVal val="#ppt_x"/>
                                          </p:val>
                                        </p:tav>
                                      </p:tavLst>
                                    </p:anim>
                                    <p:anim calcmode="lin" valueType="num">
                                      <p:cBhvr additive="base">
                                        <p:cTn id="74" dur="500" fill="hold"/>
                                        <p:tgtEl>
                                          <p:spTgt spid="119820"/>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119821"/>
                                        </p:tgtEl>
                                        <p:attrNameLst>
                                          <p:attrName>style.visibility</p:attrName>
                                        </p:attrNameLst>
                                      </p:cBhvr>
                                      <p:to>
                                        <p:strVal val="visible"/>
                                      </p:to>
                                    </p:set>
                                    <p:anim calcmode="lin" valueType="num">
                                      <p:cBhvr additive="base">
                                        <p:cTn id="79" dur="500" fill="hold"/>
                                        <p:tgtEl>
                                          <p:spTgt spid="119821"/>
                                        </p:tgtEl>
                                        <p:attrNameLst>
                                          <p:attrName>ppt_x</p:attrName>
                                        </p:attrNameLst>
                                      </p:cBhvr>
                                      <p:tavLst>
                                        <p:tav tm="0">
                                          <p:val>
                                            <p:strVal val="0-#ppt_w/2"/>
                                          </p:val>
                                        </p:tav>
                                        <p:tav tm="100000">
                                          <p:val>
                                            <p:strVal val="#ppt_x"/>
                                          </p:val>
                                        </p:tav>
                                      </p:tavLst>
                                    </p:anim>
                                    <p:anim calcmode="lin" valueType="num">
                                      <p:cBhvr additive="base">
                                        <p:cTn id="80" dur="500" fill="hold"/>
                                        <p:tgtEl>
                                          <p:spTgt spid="119821"/>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8" fill="hold" grpId="0" nodeType="clickEffect">
                                  <p:stCondLst>
                                    <p:cond delay="0"/>
                                  </p:stCondLst>
                                  <p:childTnLst>
                                    <p:set>
                                      <p:cBhvr>
                                        <p:cTn id="84" dur="1" fill="hold">
                                          <p:stCondLst>
                                            <p:cond delay="0"/>
                                          </p:stCondLst>
                                        </p:cTn>
                                        <p:tgtEl>
                                          <p:spTgt spid="120021"/>
                                        </p:tgtEl>
                                        <p:attrNameLst>
                                          <p:attrName>style.visibility</p:attrName>
                                        </p:attrNameLst>
                                      </p:cBhvr>
                                      <p:to>
                                        <p:strVal val="visible"/>
                                      </p:to>
                                    </p:set>
                                    <p:anim calcmode="lin" valueType="num">
                                      <p:cBhvr additive="base">
                                        <p:cTn id="85" dur="500" fill="hold"/>
                                        <p:tgtEl>
                                          <p:spTgt spid="120021"/>
                                        </p:tgtEl>
                                        <p:attrNameLst>
                                          <p:attrName>ppt_x</p:attrName>
                                        </p:attrNameLst>
                                      </p:cBhvr>
                                      <p:tavLst>
                                        <p:tav tm="0">
                                          <p:val>
                                            <p:strVal val="0-#ppt_w/2"/>
                                          </p:val>
                                        </p:tav>
                                        <p:tav tm="100000">
                                          <p:val>
                                            <p:strVal val="#ppt_x"/>
                                          </p:val>
                                        </p:tav>
                                      </p:tavLst>
                                    </p:anim>
                                    <p:anim calcmode="lin" valueType="num">
                                      <p:cBhvr additive="base">
                                        <p:cTn id="86" dur="500" fill="hold"/>
                                        <p:tgtEl>
                                          <p:spTgt spid="120021"/>
                                        </p:tgtEl>
                                        <p:attrNameLst>
                                          <p:attrName>ppt_y</p:attrName>
                                        </p:attrNameLst>
                                      </p:cBhvr>
                                      <p:tavLst>
                                        <p:tav tm="0">
                                          <p:val>
                                            <p:strVal val="#ppt_y"/>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8" fill="hold" grpId="0" nodeType="clickEffect">
                                  <p:stCondLst>
                                    <p:cond delay="0"/>
                                  </p:stCondLst>
                                  <p:childTnLst>
                                    <p:set>
                                      <p:cBhvr>
                                        <p:cTn id="90" dur="1" fill="hold">
                                          <p:stCondLst>
                                            <p:cond delay="0"/>
                                          </p:stCondLst>
                                        </p:cTn>
                                        <p:tgtEl>
                                          <p:spTgt spid="120022"/>
                                        </p:tgtEl>
                                        <p:attrNameLst>
                                          <p:attrName>style.visibility</p:attrName>
                                        </p:attrNameLst>
                                      </p:cBhvr>
                                      <p:to>
                                        <p:strVal val="visible"/>
                                      </p:to>
                                    </p:set>
                                    <p:anim calcmode="lin" valueType="num">
                                      <p:cBhvr additive="base">
                                        <p:cTn id="91" dur="500" fill="hold"/>
                                        <p:tgtEl>
                                          <p:spTgt spid="120022"/>
                                        </p:tgtEl>
                                        <p:attrNameLst>
                                          <p:attrName>ppt_x</p:attrName>
                                        </p:attrNameLst>
                                      </p:cBhvr>
                                      <p:tavLst>
                                        <p:tav tm="0">
                                          <p:val>
                                            <p:strVal val="0-#ppt_w/2"/>
                                          </p:val>
                                        </p:tav>
                                        <p:tav tm="100000">
                                          <p:val>
                                            <p:strVal val="#ppt_x"/>
                                          </p:val>
                                        </p:tav>
                                      </p:tavLst>
                                    </p:anim>
                                    <p:anim calcmode="lin" valueType="num">
                                      <p:cBhvr additive="base">
                                        <p:cTn id="92" dur="500" fill="hold"/>
                                        <p:tgtEl>
                                          <p:spTgt spid="120022"/>
                                        </p:tgtEl>
                                        <p:attrNameLst>
                                          <p:attrName>ppt_y</p:attrName>
                                        </p:attrNameLst>
                                      </p:cBhvr>
                                      <p:tavLst>
                                        <p:tav tm="0">
                                          <p:val>
                                            <p:strVal val="#ppt_y"/>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8" fill="hold" grpId="0" nodeType="clickEffect">
                                  <p:stCondLst>
                                    <p:cond delay="0"/>
                                  </p:stCondLst>
                                  <p:childTnLst>
                                    <p:set>
                                      <p:cBhvr>
                                        <p:cTn id="96" dur="1" fill="hold">
                                          <p:stCondLst>
                                            <p:cond delay="0"/>
                                          </p:stCondLst>
                                        </p:cTn>
                                        <p:tgtEl>
                                          <p:spTgt spid="120023"/>
                                        </p:tgtEl>
                                        <p:attrNameLst>
                                          <p:attrName>style.visibility</p:attrName>
                                        </p:attrNameLst>
                                      </p:cBhvr>
                                      <p:to>
                                        <p:strVal val="visible"/>
                                      </p:to>
                                    </p:set>
                                    <p:anim calcmode="lin" valueType="num">
                                      <p:cBhvr additive="base">
                                        <p:cTn id="97" dur="500" fill="hold"/>
                                        <p:tgtEl>
                                          <p:spTgt spid="120023"/>
                                        </p:tgtEl>
                                        <p:attrNameLst>
                                          <p:attrName>ppt_x</p:attrName>
                                        </p:attrNameLst>
                                      </p:cBhvr>
                                      <p:tavLst>
                                        <p:tav tm="0">
                                          <p:val>
                                            <p:strVal val="0-#ppt_w/2"/>
                                          </p:val>
                                        </p:tav>
                                        <p:tav tm="100000">
                                          <p:val>
                                            <p:strVal val="#ppt_x"/>
                                          </p:val>
                                        </p:tav>
                                      </p:tavLst>
                                    </p:anim>
                                    <p:anim calcmode="lin" valueType="num">
                                      <p:cBhvr additive="base">
                                        <p:cTn id="98" dur="500" fill="hold"/>
                                        <p:tgtEl>
                                          <p:spTgt spid="120023"/>
                                        </p:tgtEl>
                                        <p:attrNameLst>
                                          <p:attrName>ppt_y</p:attrName>
                                        </p:attrNameLst>
                                      </p:cBhvr>
                                      <p:tavLst>
                                        <p:tav tm="0">
                                          <p:val>
                                            <p:strVal val="#ppt_y"/>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8" fill="hold" grpId="0" nodeType="clickEffect">
                                  <p:stCondLst>
                                    <p:cond delay="0"/>
                                  </p:stCondLst>
                                  <p:childTnLst>
                                    <p:set>
                                      <p:cBhvr>
                                        <p:cTn id="102" dur="1" fill="hold">
                                          <p:stCondLst>
                                            <p:cond delay="0"/>
                                          </p:stCondLst>
                                        </p:cTn>
                                        <p:tgtEl>
                                          <p:spTgt spid="120030"/>
                                        </p:tgtEl>
                                        <p:attrNameLst>
                                          <p:attrName>style.visibility</p:attrName>
                                        </p:attrNameLst>
                                      </p:cBhvr>
                                      <p:to>
                                        <p:strVal val="visible"/>
                                      </p:to>
                                    </p:set>
                                    <p:anim calcmode="lin" valueType="num">
                                      <p:cBhvr additive="base">
                                        <p:cTn id="103" dur="500" fill="hold"/>
                                        <p:tgtEl>
                                          <p:spTgt spid="120030"/>
                                        </p:tgtEl>
                                        <p:attrNameLst>
                                          <p:attrName>ppt_x</p:attrName>
                                        </p:attrNameLst>
                                      </p:cBhvr>
                                      <p:tavLst>
                                        <p:tav tm="0">
                                          <p:val>
                                            <p:strVal val="0-#ppt_w/2"/>
                                          </p:val>
                                        </p:tav>
                                        <p:tav tm="100000">
                                          <p:val>
                                            <p:strVal val="#ppt_x"/>
                                          </p:val>
                                        </p:tav>
                                      </p:tavLst>
                                    </p:anim>
                                    <p:anim calcmode="lin" valueType="num">
                                      <p:cBhvr additive="base">
                                        <p:cTn id="104" dur="500" fill="hold"/>
                                        <p:tgtEl>
                                          <p:spTgt spid="120030"/>
                                        </p:tgtEl>
                                        <p:attrNameLst>
                                          <p:attrName>ppt_y</p:attrName>
                                        </p:attrNameLst>
                                      </p:cBhvr>
                                      <p:tavLst>
                                        <p:tav tm="0">
                                          <p:val>
                                            <p:strVal val="#ppt_y"/>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17548"/>
                                        </p:tgtEl>
                                        <p:attrNameLst>
                                          <p:attrName>style.visibility</p:attrName>
                                        </p:attrNameLst>
                                      </p:cBhvr>
                                      <p:to>
                                        <p:strVal val="visible"/>
                                      </p:to>
                                    </p:set>
                                    <p:anim calcmode="lin" valueType="num">
                                      <p:cBhvr additive="base">
                                        <p:cTn id="109" dur="500" fill="hold"/>
                                        <p:tgtEl>
                                          <p:spTgt spid="17548"/>
                                        </p:tgtEl>
                                        <p:attrNameLst>
                                          <p:attrName>ppt_x</p:attrName>
                                        </p:attrNameLst>
                                      </p:cBhvr>
                                      <p:tavLst>
                                        <p:tav tm="0">
                                          <p:val>
                                            <p:strVal val="#ppt_x"/>
                                          </p:val>
                                        </p:tav>
                                        <p:tav tm="100000">
                                          <p:val>
                                            <p:strVal val="#ppt_x"/>
                                          </p:val>
                                        </p:tav>
                                      </p:tavLst>
                                    </p:anim>
                                    <p:anim calcmode="lin" valueType="num">
                                      <p:cBhvr additive="base">
                                        <p:cTn id="110" dur="500" fill="hold"/>
                                        <p:tgtEl>
                                          <p:spTgt spid="17548"/>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8" fill="hold" grpId="0" nodeType="clickEffect">
                                  <p:stCondLst>
                                    <p:cond delay="0"/>
                                  </p:stCondLst>
                                  <p:childTnLst>
                                    <p:set>
                                      <p:cBhvr>
                                        <p:cTn id="114" dur="1" fill="hold">
                                          <p:stCondLst>
                                            <p:cond delay="0"/>
                                          </p:stCondLst>
                                        </p:cTn>
                                        <p:tgtEl>
                                          <p:spTgt spid="120031"/>
                                        </p:tgtEl>
                                        <p:attrNameLst>
                                          <p:attrName>style.visibility</p:attrName>
                                        </p:attrNameLst>
                                      </p:cBhvr>
                                      <p:to>
                                        <p:strVal val="visible"/>
                                      </p:to>
                                    </p:set>
                                    <p:anim calcmode="lin" valueType="num">
                                      <p:cBhvr additive="base">
                                        <p:cTn id="115" dur="500" fill="hold"/>
                                        <p:tgtEl>
                                          <p:spTgt spid="120031"/>
                                        </p:tgtEl>
                                        <p:attrNameLst>
                                          <p:attrName>ppt_x</p:attrName>
                                        </p:attrNameLst>
                                      </p:cBhvr>
                                      <p:tavLst>
                                        <p:tav tm="0">
                                          <p:val>
                                            <p:strVal val="0-#ppt_w/2"/>
                                          </p:val>
                                        </p:tav>
                                        <p:tav tm="100000">
                                          <p:val>
                                            <p:strVal val="#ppt_x"/>
                                          </p:val>
                                        </p:tav>
                                      </p:tavLst>
                                    </p:anim>
                                    <p:anim calcmode="lin" valueType="num">
                                      <p:cBhvr additive="base">
                                        <p:cTn id="116" dur="500" fill="hold"/>
                                        <p:tgtEl>
                                          <p:spTgt spid="120031"/>
                                        </p:tgtEl>
                                        <p:attrNameLst>
                                          <p:attrName>ppt_y</p:attrName>
                                        </p:attrNameLst>
                                      </p:cBhvr>
                                      <p:tavLst>
                                        <p:tav tm="0">
                                          <p:val>
                                            <p:strVal val="#ppt_y"/>
                                          </p:val>
                                        </p:tav>
                                        <p:tav tm="100000">
                                          <p:val>
                                            <p:strVal val="#ppt_y"/>
                                          </p:val>
                                        </p:tav>
                                      </p:tavLst>
                                    </p:anim>
                                  </p:childTnLst>
                                </p:cTn>
                              </p:par>
                            </p:childTnLst>
                          </p:cTn>
                        </p:par>
                      </p:childTnLst>
                    </p:cTn>
                  </p:par>
                  <p:par>
                    <p:cTn id="117" fill="hold" nodeType="clickPar">
                      <p:stCondLst>
                        <p:cond delay="indefinite"/>
                      </p:stCondLst>
                      <p:childTnLst>
                        <p:par>
                          <p:cTn id="118" fill="hold" nodeType="withGroup">
                            <p:stCondLst>
                              <p:cond delay="0"/>
                            </p:stCondLst>
                            <p:childTnLst>
                              <p:par>
                                <p:cTn id="119" presetID="2" presetClass="entr" presetSubtype="8" fill="hold" nodeType="clickEffect">
                                  <p:stCondLst>
                                    <p:cond delay="0"/>
                                  </p:stCondLst>
                                  <p:childTnLst>
                                    <p:set>
                                      <p:cBhvr>
                                        <p:cTn id="120" dur="1" fill="hold">
                                          <p:stCondLst>
                                            <p:cond delay="0"/>
                                          </p:stCondLst>
                                        </p:cTn>
                                        <p:tgtEl>
                                          <p:spTgt spid="21"/>
                                        </p:tgtEl>
                                        <p:attrNameLst>
                                          <p:attrName>style.visibility</p:attrName>
                                        </p:attrNameLst>
                                      </p:cBhvr>
                                      <p:to>
                                        <p:strVal val="visible"/>
                                      </p:to>
                                    </p:set>
                                    <p:anim calcmode="lin" valueType="num">
                                      <p:cBhvr additive="base">
                                        <p:cTn id="121" dur="500" fill="hold"/>
                                        <p:tgtEl>
                                          <p:spTgt spid="21"/>
                                        </p:tgtEl>
                                        <p:attrNameLst>
                                          <p:attrName>ppt_x</p:attrName>
                                        </p:attrNameLst>
                                      </p:cBhvr>
                                      <p:tavLst>
                                        <p:tav tm="0">
                                          <p:val>
                                            <p:strVal val="0-#ppt_w/2"/>
                                          </p:val>
                                        </p:tav>
                                        <p:tav tm="100000">
                                          <p:val>
                                            <p:strVal val="#ppt_x"/>
                                          </p:val>
                                        </p:tav>
                                      </p:tavLst>
                                    </p:anim>
                                    <p:anim calcmode="lin" valueType="num">
                                      <p:cBhvr additive="base">
                                        <p:cTn id="122"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123" fill="hold" nodeType="clickPar">
                      <p:stCondLst>
                        <p:cond delay="indefinite"/>
                      </p:stCondLst>
                      <p:childTnLst>
                        <p:par>
                          <p:cTn id="124" fill="hold" nodeType="withGroup">
                            <p:stCondLst>
                              <p:cond delay="0"/>
                            </p:stCondLst>
                            <p:childTnLst>
                              <p:par>
                                <p:cTn id="125" presetID="2" presetClass="entr" presetSubtype="8" fill="hold" grpId="0" nodeType="clickEffect">
                                  <p:stCondLst>
                                    <p:cond delay="0"/>
                                  </p:stCondLst>
                                  <p:childTnLst>
                                    <p:set>
                                      <p:cBhvr>
                                        <p:cTn id="126" dur="1" fill="hold">
                                          <p:stCondLst>
                                            <p:cond delay="0"/>
                                          </p:stCondLst>
                                        </p:cTn>
                                        <p:tgtEl>
                                          <p:spTgt spid="120032"/>
                                        </p:tgtEl>
                                        <p:attrNameLst>
                                          <p:attrName>style.visibility</p:attrName>
                                        </p:attrNameLst>
                                      </p:cBhvr>
                                      <p:to>
                                        <p:strVal val="visible"/>
                                      </p:to>
                                    </p:set>
                                    <p:anim calcmode="lin" valueType="num">
                                      <p:cBhvr additive="base">
                                        <p:cTn id="127" dur="500" fill="hold"/>
                                        <p:tgtEl>
                                          <p:spTgt spid="120032"/>
                                        </p:tgtEl>
                                        <p:attrNameLst>
                                          <p:attrName>ppt_x</p:attrName>
                                        </p:attrNameLst>
                                      </p:cBhvr>
                                      <p:tavLst>
                                        <p:tav tm="0">
                                          <p:val>
                                            <p:strVal val="0-#ppt_w/2"/>
                                          </p:val>
                                        </p:tav>
                                        <p:tav tm="100000">
                                          <p:val>
                                            <p:strVal val="#ppt_x"/>
                                          </p:val>
                                        </p:tav>
                                      </p:tavLst>
                                    </p:anim>
                                    <p:anim calcmode="lin" valueType="num">
                                      <p:cBhvr additive="base">
                                        <p:cTn id="128" dur="500" fill="hold"/>
                                        <p:tgtEl>
                                          <p:spTgt spid="12003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0" grpId="0" autoUpdateAnimBg="0"/>
      <p:bldP spid="119811" grpId="0" autoUpdateAnimBg="0"/>
      <p:bldP spid="119812" grpId="0" autoUpdateAnimBg="0"/>
      <p:bldP spid="119813" grpId="0" autoUpdateAnimBg="0"/>
      <p:bldP spid="119814" grpId="0" autoUpdateAnimBg="0"/>
      <p:bldP spid="119815" grpId="0" autoUpdateAnimBg="0"/>
      <p:bldP spid="119819" grpId="0" autoUpdateAnimBg="0"/>
      <p:bldP spid="119820" grpId="0" autoUpdateAnimBg="0"/>
      <p:bldP spid="119821" grpId="0" autoUpdateAnimBg="0"/>
      <p:bldP spid="119974" grpId="0" autoUpdateAnimBg="0"/>
      <p:bldP spid="119975" grpId="0" autoUpdateAnimBg="0"/>
      <p:bldP spid="120019" grpId="0" autoUpdateAnimBg="0"/>
      <p:bldP spid="120020" grpId="0" autoUpdateAnimBg="0"/>
      <p:bldP spid="120021" grpId="0" autoUpdateAnimBg="0"/>
      <p:bldP spid="120022" grpId="0" autoUpdateAnimBg="0"/>
      <p:bldP spid="120023" grpId="0" autoUpdateAnimBg="0"/>
      <p:bldP spid="120030" grpId="0" autoUpdateAnimBg="0"/>
      <p:bldP spid="120031" grpId="0" autoUpdateAnimBg="0"/>
      <p:bldP spid="120032" grpId="0" autoUpdateAnimBg="0"/>
      <p:bldP spid="1754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4">
            <a:extLst>
              <a:ext uri="{FF2B5EF4-FFF2-40B4-BE49-F238E27FC236}">
                <a16:creationId xmlns:a16="http://schemas.microsoft.com/office/drawing/2014/main" id="{B9479303-7686-3849-A8CB-A330135CE86E}"/>
              </a:ext>
            </a:extLst>
          </p:cNvPr>
          <p:cNvSpPr>
            <a:spLocks noGrp="1" noChangeArrowheads="1"/>
          </p:cNvSpPr>
          <p:nvPr>
            <p:ph type="title" idx="4294967295"/>
          </p:nvPr>
        </p:nvSpPr>
        <p:spPr>
          <a:xfrm>
            <a:off x="1876540" y="553942"/>
            <a:ext cx="9144000" cy="357188"/>
          </a:xfrm>
        </p:spPr>
        <p:txBody>
          <a:bodyPr>
            <a:normAutofit fontScale="90000"/>
          </a:bodyPr>
          <a:lstStyle/>
          <a:p>
            <a:r>
              <a:rPr lang="en-US" altLang="en-TR" sz="2800" b="1" dirty="0">
                <a:ea typeface="ＭＳ Ｐゴシック" panose="020B0600070205080204" pitchFamily="34" charset="-128"/>
              </a:rPr>
              <a:t>        </a:t>
            </a:r>
            <a:r>
              <a:rPr lang="en-US" altLang="en-TR" sz="3600" b="1" dirty="0">
                <a:ea typeface="ＭＳ Ｐゴシック" panose="020B0600070205080204" pitchFamily="34" charset="-128"/>
              </a:rPr>
              <a:t>Balance Sheet</a:t>
            </a:r>
            <a:r>
              <a:rPr lang="en-US" altLang="en-TR" sz="2800" b="1" dirty="0">
                <a:ea typeface="ＭＳ Ｐゴシック" panose="020B0600070205080204" pitchFamily="34" charset="-128"/>
              </a:rPr>
              <a:t> shows </a:t>
            </a:r>
            <a:r>
              <a:rPr lang="en-US" altLang="en-TR" sz="3100" b="1" dirty="0">
                <a:ea typeface="ＭＳ Ｐゴシック" panose="020B0600070205080204" pitchFamily="34" charset="-128"/>
              </a:rPr>
              <a:t>“</a:t>
            </a:r>
            <a:r>
              <a:rPr lang="en-US" altLang="en-TR" sz="3600" b="1" dirty="0">
                <a:ea typeface="ＭＳ Ｐゴシック" panose="020B0600070205080204" pitchFamily="34" charset="-128"/>
              </a:rPr>
              <a:t>Financial Position</a:t>
            </a:r>
            <a:r>
              <a:rPr lang="en-US" altLang="en-TR" sz="3100" b="1" dirty="0">
                <a:ea typeface="ＭＳ Ｐゴシック" panose="020B0600070205080204" pitchFamily="34" charset="-128"/>
              </a:rPr>
              <a:t>” </a:t>
            </a:r>
            <a:r>
              <a:rPr lang="en-US" altLang="en-TR" sz="2800" b="1" dirty="0">
                <a:ea typeface="ＭＳ Ｐゴシック" panose="020B0600070205080204" pitchFamily="34" charset="-128"/>
              </a:rPr>
              <a:t>of a Bank</a:t>
            </a:r>
            <a:br>
              <a:rPr lang="en-US" altLang="en-TR" sz="2800" b="1" dirty="0">
                <a:ea typeface="ＭＳ Ｐゴシック" panose="020B0600070205080204" pitchFamily="34" charset="-128"/>
              </a:rPr>
            </a:br>
            <a:br>
              <a:rPr lang="en-US" altLang="en-TR" sz="2800" b="1" dirty="0">
                <a:ea typeface="ＭＳ Ｐゴシック" panose="020B0600070205080204" pitchFamily="34" charset="-128"/>
              </a:rPr>
            </a:br>
            <a:r>
              <a:rPr lang="en-US" altLang="en-TR" sz="2800" b="1" dirty="0">
                <a:ea typeface="ＭＳ Ｐゴシック" panose="020B0600070205080204" pitchFamily="34" charset="-128"/>
              </a:rPr>
              <a:t>         </a:t>
            </a:r>
            <a:r>
              <a:rPr lang="en-US" altLang="en-TR" sz="2800" dirty="0">
                <a:ea typeface="ＭＳ Ｐゴシック" panose="020B0600070205080204" pitchFamily="34" charset="-128"/>
              </a:rPr>
              <a:t>Balance Sheet does not show all the Risks of Banks</a:t>
            </a:r>
          </a:p>
        </p:txBody>
      </p:sp>
      <p:sp>
        <p:nvSpPr>
          <p:cNvPr id="29699" name="Line 5">
            <a:extLst>
              <a:ext uri="{FF2B5EF4-FFF2-40B4-BE49-F238E27FC236}">
                <a16:creationId xmlns:a16="http://schemas.microsoft.com/office/drawing/2014/main" id="{39E81DED-50F9-FB49-AEEE-FB15D80F9BE6}"/>
              </a:ext>
            </a:extLst>
          </p:cNvPr>
          <p:cNvSpPr>
            <a:spLocks noChangeShapeType="1"/>
          </p:cNvSpPr>
          <p:nvPr/>
        </p:nvSpPr>
        <p:spPr bwMode="auto">
          <a:xfrm>
            <a:off x="2711451" y="1916113"/>
            <a:ext cx="5256213"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en-TR"/>
          </a:p>
        </p:txBody>
      </p:sp>
      <p:sp>
        <p:nvSpPr>
          <p:cNvPr id="29700" name="Line 6">
            <a:extLst>
              <a:ext uri="{FF2B5EF4-FFF2-40B4-BE49-F238E27FC236}">
                <a16:creationId xmlns:a16="http://schemas.microsoft.com/office/drawing/2014/main" id="{124510D1-4010-E245-A251-E220B92B9004}"/>
              </a:ext>
            </a:extLst>
          </p:cNvPr>
          <p:cNvSpPr>
            <a:spLocks noChangeShapeType="1"/>
          </p:cNvSpPr>
          <p:nvPr/>
        </p:nvSpPr>
        <p:spPr bwMode="auto">
          <a:xfrm>
            <a:off x="5375275" y="1916114"/>
            <a:ext cx="0" cy="34575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TR"/>
          </a:p>
        </p:txBody>
      </p:sp>
      <p:sp>
        <p:nvSpPr>
          <p:cNvPr id="29701" name="Text Box 7">
            <a:extLst>
              <a:ext uri="{FF2B5EF4-FFF2-40B4-BE49-F238E27FC236}">
                <a16:creationId xmlns:a16="http://schemas.microsoft.com/office/drawing/2014/main" id="{7763718C-2498-3345-9075-41873E7686A0}"/>
              </a:ext>
            </a:extLst>
          </p:cNvPr>
          <p:cNvSpPr txBox="1">
            <a:spLocks noChangeArrowheads="1"/>
          </p:cNvSpPr>
          <p:nvPr/>
        </p:nvSpPr>
        <p:spPr bwMode="auto">
          <a:xfrm>
            <a:off x="3124199" y="1295400"/>
            <a:ext cx="24669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TR" b="1" dirty="0"/>
              <a:t>Assets.            =   </a:t>
            </a:r>
          </a:p>
        </p:txBody>
      </p:sp>
      <p:sp>
        <p:nvSpPr>
          <p:cNvPr id="29702" name="Rectangle 8">
            <a:extLst>
              <a:ext uri="{FF2B5EF4-FFF2-40B4-BE49-F238E27FC236}">
                <a16:creationId xmlns:a16="http://schemas.microsoft.com/office/drawing/2014/main" id="{98EBB51C-AE00-F446-B767-652357064756}"/>
              </a:ext>
            </a:extLst>
          </p:cNvPr>
          <p:cNvSpPr>
            <a:spLocks noChangeArrowheads="1"/>
          </p:cNvSpPr>
          <p:nvPr/>
        </p:nvSpPr>
        <p:spPr bwMode="auto">
          <a:xfrm>
            <a:off x="2782889" y="2349500"/>
            <a:ext cx="2232025" cy="1231900"/>
          </a:xfrm>
          <a:prstGeom prst="rect">
            <a:avLst/>
          </a:prstGeom>
          <a:solidFill>
            <a:schemeClr val="accent1"/>
          </a:solidFill>
          <a:ln w="9525">
            <a:solidFill>
              <a:schemeClr val="tx1"/>
            </a:solidFill>
            <a:miter lim="800000"/>
            <a:headEnd/>
            <a:tailEnd/>
          </a:ln>
        </p:spPr>
        <p:txBody>
          <a:bodyPr wrap="none"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TR" b="1"/>
              <a:t>Interest </a:t>
            </a:r>
            <a:br>
              <a:rPr lang="en-US" altLang="en-TR" b="1"/>
            </a:br>
            <a:r>
              <a:rPr lang="en-US" altLang="en-TR" b="1"/>
              <a:t>Earning</a:t>
            </a:r>
            <a:br>
              <a:rPr lang="en-US" altLang="en-TR" b="1"/>
            </a:br>
            <a:r>
              <a:rPr lang="en-US" altLang="en-TR" b="1"/>
              <a:t>Assets</a:t>
            </a:r>
          </a:p>
        </p:txBody>
      </p:sp>
      <p:sp>
        <p:nvSpPr>
          <p:cNvPr id="29703" name="Rectangle 9">
            <a:extLst>
              <a:ext uri="{FF2B5EF4-FFF2-40B4-BE49-F238E27FC236}">
                <a16:creationId xmlns:a16="http://schemas.microsoft.com/office/drawing/2014/main" id="{278B62EC-6C5C-5A44-A295-34324D74701B}"/>
              </a:ext>
            </a:extLst>
          </p:cNvPr>
          <p:cNvSpPr>
            <a:spLocks noChangeArrowheads="1"/>
          </p:cNvSpPr>
          <p:nvPr/>
        </p:nvSpPr>
        <p:spPr bwMode="auto">
          <a:xfrm>
            <a:off x="2711450" y="3789364"/>
            <a:ext cx="2160588" cy="706437"/>
          </a:xfrm>
          <a:prstGeom prst="rect">
            <a:avLst/>
          </a:prstGeom>
          <a:solidFill>
            <a:srgbClr val="FFFF99"/>
          </a:solidFill>
          <a:ln w="9525">
            <a:solidFill>
              <a:schemeClr val="tx1"/>
            </a:solidFill>
            <a:miter lim="800000"/>
            <a:headEnd/>
            <a:tailEnd/>
          </a:ln>
        </p:spPr>
        <p:txBody>
          <a:bodyPr wrap="none"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TR" b="1"/>
              <a:t>Non IE</a:t>
            </a:r>
            <a:br>
              <a:rPr lang="en-US" altLang="en-TR" b="1"/>
            </a:br>
            <a:r>
              <a:rPr lang="en-US" altLang="en-TR" b="1"/>
              <a:t>assets</a:t>
            </a:r>
          </a:p>
        </p:txBody>
      </p:sp>
      <p:sp>
        <p:nvSpPr>
          <p:cNvPr id="29704" name="Rectangle 10">
            <a:extLst>
              <a:ext uri="{FF2B5EF4-FFF2-40B4-BE49-F238E27FC236}">
                <a16:creationId xmlns:a16="http://schemas.microsoft.com/office/drawing/2014/main" id="{DA7217CA-2025-7041-B343-BA040F287870}"/>
              </a:ext>
            </a:extLst>
          </p:cNvPr>
          <p:cNvSpPr>
            <a:spLocks noChangeArrowheads="1"/>
          </p:cNvSpPr>
          <p:nvPr/>
        </p:nvSpPr>
        <p:spPr bwMode="auto">
          <a:xfrm>
            <a:off x="5664201" y="2276476"/>
            <a:ext cx="2232025" cy="1152525"/>
          </a:xfrm>
          <a:prstGeom prst="rect">
            <a:avLst/>
          </a:prstGeom>
          <a:solidFill>
            <a:schemeClr val="accent1"/>
          </a:solidFill>
          <a:ln w="9525">
            <a:solidFill>
              <a:schemeClr val="tx1"/>
            </a:solidFill>
            <a:miter lim="800000"/>
            <a:headEnd/>
            <a:tailEnd/>
          </a:ln>
        </p:spPr>
        <p:txBody>
          <a:bodyPr wrap="none"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TR" b="1"/>
              <a:t>Interest</a:t>
            </a:r>
            <a:br>
              <a:rPr lang="en-US" altLang="en-TR" b="1"/>
            </a:br>
            <a:r>
              <a:rPr lang="en-US" altLang="en-TR" b="1"/>
              <a:t>Bearing</a:t>
            </a:r>
            <a:br>
              <a:rPr lang="en-US" altLang="en-TR" b="1"/>
            </a:br>
            <a:r>
              <a:rPr lang="en-US" altLang="en-TR" b="1"/>
              <a:t>Liabilities</a:t>
            </a:r>
          </a:p>
        </p:txBody>
      </p:sp>
      <p:sp>
        <p:nvSpPr>
          <p:cNvPr id="29705" name="Rectangle 11">
            <a:extLst>
              <a:ext uri="{FF2B5EF4-FFF2-40B4-BE49-F238E27FC236}">
                <a16:creationId xmlns:a16="http://schemas.microsoft.com/office/drawing/2014/main" id="{89A6AEE9-59DA-C740-A584-D45BEA6466A0}"/>
              </a:ext>
            </a:extLst>
          </p:cNvPr>
          <p:cNvSpPr>
            <a:spLocks noChangeArrowheads="1"/>
          </p:cNvSpPr>
          <p:nvPr/>
        </p:nvSpPr>
        <p:spPr bwMode="auto">
          <a:xfrm>
            <a:off x="5591175" y="3573464"/>
            <a:ext cx="2520950" cy="693737"/>
          </a:xfrm>
          <a:prstGeom prst="rect">
            <a:avLst/>
          </a:prstGeom>
          <a:solidFill>
            <a:srgbClr val="FFFF99"/>
          </a:solidFill>
          <a:ln w="9525">
            <a:solidFill>
              <a:schemeClr val="tx1"/>
            </a:solidFill>
            <a:miter lim="800000"/>
            <a:headEnd/>
            <a:tailEnd/>
          </a:ln>
        </p:spPr>
        <p:txBody>
          <a:bodyPr wrap="none"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TR" b="1"/>
              <a:t>Non IE</a:t>
            </a:r>
            <a:br>
              <a:rPr lang="en-US" altLang="en-TR" b="1"/>
            </a:br>
            <a:r>
              <a:rPr lang="en-US" altLang="en-TR" b="1"/>
              <a:t>Liabilities</a:t>
            </a:r>
          </a:p>
        </p:txBody>
      </p:sp>
      <p:sp>
        <p:nvSpPr>
          <p:cNvPr id="64524" name="AutoShape 12">
            <a:extLst>
              <a:ext uri="{FF2B5EF4-FFF2-40B4-BE49-F238E27FC236}">
                <a16:creationId xmlns:a16="http://schemas.microsoft.com/office/drawing/2014/main" id="{AE115D0C-76D5-BE4D-8AED-821816180E34}"/>
              </a:ext>
            </a:extLst>
          </p:cNvPr>
          <p:cNvSpPr>
            <a:spLocks noChangeArrowheads="1"/>
          </p:cNvSpPr>
          <p:nvPr/>
        </p:nvSpPr>
        <p:spPr bwMode="auto">
          <a:xfrm>
            <a:off x="5486400" y="4419600"/>
            <a:ext cx="2736850" cy="1295400"/>
          </a:xfrm>
          <a:prstGeom prst="triangle">
            <a:avLst>
              <a:gd name="adj" fmla="val 50000"/>
            </a:avLst>
          </a:prstGeom>
          <a:solidFill>
            <a:srgbClr val="66CCFF"/>
          </a:solidFill>
          <a:ln w="9525">
            <a:solidFill>
              <a:schemeClr val="tx1"/>
            </a:solidFill>
            <a:miter lim="800000"/>
            <a:headEnd/>
            <a:tailEnd/>
          </a:ln>
        </p:spPr>
        <p:txBody>
          <a:bodyPr wrap="none"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TR" b="1"/>
              <a:t>Shareholders</a:t>
            </a:r>
            <a:br>
              <a:rPr lang="en-US" altLang="en-TR" b="1"/>
            </a:br>
            <a:r>
              <a:rPr lang="en-US" altLang="en-TR" b="1"/>
              <a:t>Equity</a:t>
            </a:r>
          </a:p>
        </p:txBody>
      </p:sp>
      <p:sp>
        <p:nvSpPr>
          <p:cNvPr id="64526" name="Text Box 14">
            <a:extLst>
              <a:ext uri="{FF2B5EF4-FFF2-40B4-BE49-F238E27FC236}">
                <a16:creationId xmlns:a16="http://schemas.microsoft.com/office/drawing/2014/main" id="{036EADA3-FDCD-8E48-B7B2-CE8F05FBE331}"/>
              </a:ext>
            </a:extLst>
          </p:cNvPr>
          <p:cNvSpPr txBox="1">
            <a:spLocks noChangeArrowheads="1"/>
          </p:cNvSpPr>
          <p:nvPr/>
        </p:nvSpPr>
        <p:spPr bwMode="auto">
          <a:xfrm>
            <a:off x="8107494" y="2298856"/>
            <a:ext cx="2362200" cy="923330"/>
          </a:xfrm>
          <a:prstGeom prst="rect">
            <a:avLst/>
          </a:prstGeom>
          <a:noFill/>
          <a:ln w="9525">
            <a:noFill/>
            <a:miter lim="800000"/>
            <a:headEnd/>
            <a:tailEnd/>
          </a:ln>
        </p:spPr>
        <p:txBody>
          <a:bodyPr>
            <a:spAutoFit/>
          </a:bodyPr>
          <a:lstStyle/>
          <a:p>
            <a:pPr>
              <a:spcBef>
                <a:spcPct val="50000"/>
              </a:spcBef>
              <a:defRPr/>
            </a:pPr>
            <a:r>
              <a:rPr lang="en-US" dirty="0">
                <a:latin typeface="Arial" charset="0"/>
              </a:rPr>
              <a:t>Deposits</a:t>
            </a:r>
            <a:br>
              <a:rPr lang="en-US" dirty="0">
                <a:latin typeface="Arial" charset="0"/>
              </a:rPr>
            </a:br>
            <a:r>
              <a:rPr lang="en-US" dirty="0">
                <a:latin typeface="Arial" charset="0"/>
              </a:rPr>
              <a:t>Bank Borrowings</a:t>
            </a:r>
            <a:br>
              <a:rPr lang="en-US" dirty="0">
                <a:latin typeface="Arial" charset="0"/>
              </a:rPr>
            </a:br>
            <a:r>
              <a:rPr lang="en-US" dirty="0">
                <a:latin typeface="Arial" charset="0"/>
              </a:rPr>
              <a:t>Bond Issued</a:t>
            </a:r>
          </a:p>
        </p:txBody>
      </p:sp>
      <p:sp>
        <p:nvSpPr>
          <p:cNvPr id="29709" name="Line 15">
            <a:extLst>
              <a:ext uri="{FF2B5EF4-FFF2-40B4-BE49-F238E27FC236}">
                <a16:creationId xmlns:a16="http://schemas.microsoft.com/office/drawing/2014/main" id="{3C449CBF-1963-4747-8CDB-47935629D13B}"/>
              </a:ext>
            </a:extLst>
          </p:cNvPr>
          <p:cNvSpPr>
            <a:spLocks noChangeShapeType="1"/>
          </p:cNvSpPr>
          <p:nvPr/>
        </p:nvSpPr>
        <p:spPr bwMode="auto">
          <a:xfrm flipH="1">
            <a:off x="7896225" y="4076701"/>
            <a:ext cx="0" cy="7207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TR"/>
          </a:p>
        </p:txBody>
      </p:sp>
      <p:sp>
        <p:nvSpPr>
          <p:cNvPr id="29710" name="TextBox 13">
            <a:extLst>
              <a:ext uri="{FF2B5EF4-FFF2-40B4-BE49-F238E27FC236}">
                <a16:creationId xmlns:a16="http://schemas.microsoft.com/office/drawing/2014/main" id="{6C7EF402-EBB3-E945-BC2B-2A1D510018DE}"/>
              </a:ext>
            </a:extLst>
          </p:cNvPr>
          <p:cNvSpPr txBox="1">
            <a:spLocks noChangeArrowheads="1"/>
          </p:cNvSpPr>
          <p:nvPr/>
        </p:nvSpPr>
        <p:spPr bwMode="auto">
          <a:xfrm>
            <a:off x="5679192" y="1219201"/>
            <a:ext cx="52562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TR" b="1" dirty="0"/>
              <a:t>Liabilities + Share Holders Equity</a:t>
            </a:r>
          </a:p>
        </p:txBody>
      </p:sp>
      <p:sp>
        <p:nvSpPr>
          <p:cNvPr id="2" name="TextBox 1">
            <a:extLst>
              <a:ext uri="{FF2B5EF4-FFF2-40B4-BE49-F238E27FC236}">
                <a16:creationId xmlns:a16="http://schemas.microsoft.com/office/drawing/2014/main" id="{79427CD5-51C5-C04C-9B3F-085D439853FF}"/>
              </a:ext>
            </a:extLst>
          </p:cNvPr>
          <p:cNvSpPr txBox="1"/>
          <p:nvPr/>
        </p:nvSpPr>
        <p:spPr>
          <a:xfrm>
            <a:off x="683048" y="2327119"/>
            <a:ext cx="2082248" cy="1200329"/>
          </a:xfrm>
          <a:prstGeom prst="rect">
            <a:avLst/>
          </a:prstGeom>
          <a:noFill/>
        </p:spPr>
        <p:txBody>
          <a:bodyPr wrap="square" rtlCol="0">
            <a:spAutoFit/>
          </a:bodyPr>
          <a:lstStyle/>
          <a:p>
            <a:r>
              <a:rPr lang="en-TR" dirty="0"/>
              <a:t>Loans</a:t>
            </a:r>
            <a:br>
              <a:rPr lang="en-TR" dirty="0"/>
            </a:br>
            <a:r>
              <a:rPr lang="en-TR" dirty="0"/>
              <a:t>Government Bonds</a:t>
            </a:r>
            <a:br>
              <a:rPr lang="en-TR" dirty="0"/>
            </a:br>
            <a:r>
              <a:rPr lang="en-TR" dirty="0"/>
              <a:t>treasury Bills</a:t>
            </a:r>
            <a:br>
              <a:rPr lang="en-TR" dirty="0"/>
            </a:br>
            <a:endParaRPr lang="en-TR" dirty="0"/>
          </a:p>
        </p:txBody>
      </p:sp>
      <p:sp>
        <p:nvSpPr>
          <p:cNvPr id="3" name="TextBox 2">
            <a:extLst>
              <a:ext uri="{FF2B5EF4-FFF2-40B4-BE49-F238E27FC236}">
                <a16:creationId xmlns:a16="http://schemas.microsoft.com/office/drawing/2014/main" id="{98096C52-B10C-CD45-A0EB-46123D302C65}"/>
              </a:ext>
            </a:extLst>
          </p:cNvPr>
          <p:cNvSpPr txBox="1"/>
          <p:nvPr/>
        </p:nvSpPr>
        <p:spPr>
          <a:xfrm>
            <a:off x="3294049" y="6036760"/>
            <a:ext cx="2736845" cy="523220"/>
          </a:xfrm>
          <a:prstGeom prst="rect">
            <a:avLst/>
          </a:prstGeom>
          <a:noFill/>
        </p:spPr>
        <p:txBody>
          <a:bodyPr wrap="square" rtlCol="0">
            <a:spAutoFit/>
          </a:bodyPr>
          <a:lstStyle/>
          <a:p>
            <a:r>
              <a:rPr lang="en-TR" sz="2800" b="1" dirty="0"/>
              <a:t>100 TL           =</a:t>
            </a:r>
            <a:r>
              <a:rPr lang="en-TR" sz="2800" dirty="0"/>
              <a:t>       </a:t>
            </a:r>
          </a:p>
        </p:txBody>
      </p:sp>
      <p:sp>
        <p:nvSpPr>
          <p:cNvPr id="17" name="TextBox 16">
            <a:extLst>
              <a:ext uri="{FF2B5EF4-FFF2-40B4-BE49-F238E27FC236}">
                <a16:creationId xmlns:a16="http://schemas.microsoft.com/office/drawing/2014/main" id="{0FF8060B-251B-9141-8FFC-86C31AFBDF72}"/>
              </a:ext>
            </a:extLst>
          </p:cNvPr>
          <p:cNvSpPr txBox="1"/>
          <p:nvPr/>
        </p:nvSpPr>
        <p:spPr>
          <a:xfrm>
            <a:off x="6012403" y="5975133"/>
            <a:ext cx="1883822" cy="523220"/>
          </a:xfrm>
          <a:prstGeom prst="rect">
            <a:avLst/>
          </a:prstGeom>
          <a:noFill/>
        </p:spPr>
        <p:txBody>
          <a:bodyPr wrap="square" rtlCol="0">
            <a:spAutoFit/>
          </a:bodyPr>
          <a:lstStyle/>
          <a:p>
            <a:r>
              <a:rPr lang="en-TR" sz="2800" b="1" dirty="0"/>
              <a:t>100 TL</a:t>
            </a:r>
          </a:p>
        </p:txBody>
      </p:sp>
    </p:spTree>
    <p:extLst>
      <p:ext uri="{BB962C8B-B14F-4D97-AF65-F5344CB8AC3E}">
        <p14:creationId xmlns:p14="http://schemas.microsoft.com/office/powerpoint/2010/main" val="20506004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64524"/>
                                        </p:tgtEl>
                                        <p:attrNameLst>
                                          <p:attrName>style.visibility</p:attrName>
                                        </p:attrNameLst>
                                      </p:cBhvr>
                                      <p:to>
                                        <p:strVal val="visible"/>
                                      </p:to>
                                    </p:set>
                                    <p:animEffect transition="in" filter="fade">
                                      <p:cBhvr>
                                        <p:cTn id="7" dur="770" decel="100000"/>
                                        <p:tgtEl>
                                          <p:spTgt spid="64524"/>
                                        </p:tgtEl>
                                      </p:cBhvr>
                                    </p:animEffect>
                                    <p:animScale>
                                      <p:cBhvr>
                                        <p:cTn id="8" dur="770" decel="100000"/>
                                        <p:tgtEl>
                                          <p:spTgt spid="64524"/>
                                        </p:tgtEl>
                                      </p:cBhvr>
                                      <p:from x="10000" y="10000"/>
                                      <p:to x="200000" y="450000"/>
                                    </p:animScale>
                                    <p:animScale>
                                      <p:cBhvr>
                                        <p:cTn id="9" dur="1230" accel="100000" fill="hold">
                                          <p:stCondLst>
                                            <p:cond delay="770"/>
                                          </p:stCondLst>
                                        </p:cTn>
                                        <p:tgtEl>
                                          <p:spTgt spid="64524"/>
                                        </p:tgtEl>
                                      </p:cBhvr>
                                      <p:from x="200000" y="450000"/>
                                      <p:to x="100000" y="100000"/>
                                    </p:animScale>
                                    <p:set>
                                      <p:cBhvr>
                                        <p:cTn id="10" dur="770" fill="hold"/>
                                        <p:tgtEl>
                                          <p:spTgt spid="64524"/>
                                        </p:tgtEl>
                                        <p:attrNameLst>
                                          <p:attrName>ppt_x</p:attrName>
                                        </p:attrNameLst>
                                      </p:cBhvr>
                                      <p:to>
                                        <p:strVal val="(0.5)"/>
                                      </p:to>
                                    </p:set>
                                    <p:anim from="(0.5)" to="(#ppt_x)" calcmode="lin" valueType="num">
                                      <p:cBhvr>
                                        <p:cTn id="11" dur="1230" accel="100000" fill="hold">
                                          <p:stCondLst>
                                            <p:cond delay="770"/>
                                          </p:stCondLst>
                                        </p:cTn>
                                        <p:tgtEl>
                                          <p:spTgt spid="64524"/>
                                        </p:tgtEl>
                                        <p:attrNameLst>
                                          <p:attrName>ppt_x</p:attrName>
                                        </p:attrNameLst>
                                      </p:cBhvr>
                                    </p:anim>
                                    <p:set>
                                      <p:cBhvr>
                                        <p:cTn id="12" dur="770" fill="hold"/>
                                        <p:tgtEl>
                                          <p:spTgt spid="64524"/>
                                        </p:tgtEl>
                                        <p:attrNameLst>
                                          <p:attrName>ppt_y</p:attrName>
                                        </p:attrNameLst>
                                      </p:cBhvr>
                                      <p:to>
                                        <p:strVal val="(#ppt_y+0.4)"/>
                                      </p:to>
                                    </p:set>
                                    <p:anim from="(#ppt_y+0.4)" to="(#ppt_y)" calcmode="lin" valueType="num">
                                      <p:cBhvr>
                                        <p:cTn id="13" dur="1230" accel="100000" fill="hold">
                                          <p:stCondLst>
                                            <p:cond delay="770"/>
                                          </p:stCondLst>
                                        </p:cTn>
                                        <p:tgtEl>
                                          <p:spTgt spid="64524"/>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30" presetClass="entr" presetSubtype="0"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fade">
                                      <p:cBhvr>
                                        <p:cTn id="18" dur="800" decel="100000"/>
                                        <p:tgtEl>
                                          <p:spTgt spid="2"/>
                                        </p:tgtEl>
                                      </p:cBhvr>
                                    </p:animEffect>
                                    <p:anim calcmode="lin" valueType="num">
                                      <p:cBhvr>
                                        <p:cTn id="19" dur="800" decel="100000" fill="hold"/>
                                        <p:tgtEl>
                                          <p:spTgt spid="2"/>
                                        </p:tgtEl>
                                        <p:attrNameLst>
                                          <p:attrName>style.rotation</p:attrName>
                                        </p:attrNameLst>
                                      </p:cBhvr>
                                      <p:tavLst>
                                        <p:tav tm="0">
                                          <p:val>
                                            <p:fltVal val="-90"/>
                                          </p:val>
                                        </p:tav>
                                        <p:tav tm="100000">
                                          <p:val>
                                            <p:fltVal val="0"/>
                                          </p:val>
                                        </p:tav>
                                      </p:tavLst>
                                    </p:anim>
                                    <p:anim calcmode="lin" valueType="num">
                                      <p:cBhvr>
                                        <p:cTn id="20" dur="800" decel="100000" fill="hold"/>
                                        <p:tgtEl>
                                          <p:spTgt spid="2"/>
                                        </p:tgtEl>
                                        <p:attrNameLst>
                                          <p:attrName>ppt_x</p:attrName>
                                        </p:attrNameLst>
                                      </p:cBhvr>
                                      <p:tavLst>
                                        <p:tav tm="0">
                                          <p:val>
                                            <p:strVal val="#ppt_x+0.4"/>
                                          </p:val>
                                        </p:tav>
                                        <p:tav tm="100000">
                                          <p:val>
                                            <p:strVal val="#ppt_x-0.05"/>
                                          </p:val>
                                        </p:tav>
                                      </p:tavLst>
                                    </p:anim>
                                    <p:anim calcmode="lin" valueType="num">
                                      <p:cBhvr>
                                        <p:cTn id="21" dur="800" decel="100000" fill="hold"/>
                                        <p:tgtEl>
                                          <p:spTgt spid="2"/>
                                        </p:tgtEl>
                                        <p:attrNameLst>
                                          <p:attrName>ppt_y</p:attrName>
                                        </p:attrNameLst>
                                      </p:cBhvr>
                                      <p:tavLst>
                                        <p:tav tm="0">
                                          <p:val>
                                            <p:strVal val="#ppt_y-0.4"/>
                                          </p:val>
                                        </p:tav>
                                        <p:tav tm="100000">
                                          <p:val>
                                            <p:strVal val="#ppt_y+0.1"/>
                                          </p:val>
                                        </p:tav>
                                      </p:tavLst>
                                    </p:anim>
                                    <p:anim calcmode="lin" valueType="num">
                                      <p:cBhvr>
                                        <p:cTn id="22"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23"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6" presetClass="entr" presetSubtype="0" fill="hold" grpId="0" nodeType="clickEffect">
                                  <p:stCondLst>
                                    <p:cond delay="0"/>
                                  </p:stCondLst>
                                  <p:childTnLst>
                                    <p:set>
                                      <p:cBhvr>
                                        <p:cTn id="27" dur="1" fill="hold">
                                          <p:stCondLst>
                                            <p:cond delay="0"/>
                                          </p:stCondLst>
                                        </p:cTn>
                                        <p:tgtEl>
                                          <p:spTgt spid="64526"/>
                                        </p:tgtEl>
                                        <p:attrNameLst>
                                          <p:attrName>style.visibility</p:attrName>
                                        </p:attrNameLst>
                                      </p:cBhvr>
                                      <p:to>
                                        <p:strVal val="visible"/>
                                      </p:to>
                                    </p:set>
                                    <p:animEffect transition="in" filter="wipe(down)">
                                      <p:cBhvr>
                                        <p:cTn id="28" dur="580">
                                          <p:stCondLst>
                                            <p:cond delay="0"/>
                                          </p:stCondLst>
                                        </p:cTn>
                                        <p:tgtEl>
                                          <p:spTgt spid="64526"/>
                                        </p:tgtEl>
                                      </p:cBhvr>
                                    </p:animEffect>
                                    <p:anim calcmode="lin" valueType="num">
                                      <p:cBhvr>
                                        <p:cTn id="29" dur="1822" tmFilter="0,0; 0.14,0.36; 0.43,0.73; 0.71,0.91; 1.0,1.0">
                                          <p:stCondLst>
                                            <p:cond delay="0"/>
                                          </p:stCondLst>
                                        </p:cTn>
                                        <p:tgtEl>
                                          <p:spTgt spid="64526"/>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64526"/>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64526"/>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64526"/>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64526"/>
                                        </p:tgtEl>
                                        <p:attrNameLst>
                                          <p:attrName>ppt_y</p:attrName>
                                        </p:attrNameLst>
                                      </p:cBhvr>
                                      <p:tavLst>
                                        <p:tav tm="0" fmla="#ppt_y-sin(pi*$)/81">
                                          <p:val>
                                            <p:fltVal val="0"/>
                                          </p:val>
                                        </p:tav>
                                        <p:tav tm="100000">
                                          <p:val>
                                            <p:fltVal val="1"/>
                                          </p:val>
                                        </p:tav>
                                      </p:tavLst>
                                    </p:anim>
                                    <p:animScale>
                                      <p:cBhvr>
                                        <p:cTn id="34" dur="26">
                                          <p:stCondLst>
                                            <p:cond delay="650"/>
                                          </p:stCondLst>
                                        </p:cTn>
                                        <p:tgtEl>
                                          <p:spTgt spid="64526"/>
                                        </p:tgtEl>
                                      </p:cBhvr>
                                      <p:to x="100000" y="60000"/>
                                    </p:animScale>
                                    <p:animScale>
                                      <p:cBhvr>
                                        <p:cTn id="35" dur="166" decel="50000">
                                          <p:stCondLst>
                                            <p:cond delay="676"/>
                                          </p:stCondLst>
                                        </p:cTn>
                                        <p:tgtEl>
                                          <p:spTgt spid="64526"/>
                                        </p:tgtEl>
                                      </p:cBhvr>
                                      <p:to x="100000" y="100000"/>
                                    </p:animScale>
                                    <p:animScale>
                                      <p:cBhvr>
                                        <p:cTn id="36" dur="26">
                                          <p:stCondLst>
                                            <p:cond delay="1312"/>
                                          </p:stCondLst>
                                        </p:cTn>
                                        <p:tgtEl>
                                          <p:spTgt spid="64526"/>
                                        </p:tgtEl>
                                      </p:cBhvr>
                                      <p:to x="100000" y="80000"/>
                                    </p:animScale>
                                    <p:animScale>
                                      <p:cBhvr>
                                        <p:cTn id="37" dur="166" decel="50000">
                                          <p:stCondLst>
                                            <p:cond delay="1338"/>
                                          </p:stCondLst>
                                        </p:cTn>
                                        <p:tgtEl>
                                          <p:spTgt spid="64526"/>
                                        </p:tgtEl>
                                      </p:cBhvr>
                                      <p:to x="100000" y="100000"/>
                                    </p:animScale>
                                    <p:animScale>
                                      <p:cBhvr>
                                        <p:cTn id="38" dur="26">
                                          <p:stCondLst>
                                            <p:cond delay="1642"/>
                                          </p:stCondLst>
                                        </p:cTn>
                                        <p:tgtEl>
                                          <p:spTgt spid="64526"/>
                                        </p:tgtEl>
                                      </p:cBhvr>
                                      <p:to x="100000" y="90000"/>
                                    </p:animScale>
                                    <p:animScale>
                                      <p:cBhvr>
                                        <p:cTn id="39" dur="166" decel="50000">
                                          <p:stCondLst>
                                            <p:cond delay="1668"/>
                                          </p:stCondLst>
                                        </p:cTn>
                                        <p:tgtEl>
                                          <p:spTgt spid="64526"/>
                                        </p:tgtEl>
                                      </p:cBhvr>
                                      <p:to x="100000" y="100000"/>
                                    </p:animScale>
                                    <p:animScale>
                                      <p:cBhvr>
                                        <p:cTn id="40" dur="26">
                                          <p:stCondLst>
                                            <p:cond delay="1808"/>
                                          </p:stCondLst>
                                        </p:cTn>
                                        <p:tgtEl>
                                          <p:spTgt spid="64526"/>
                                        </p:tgtEl>
                                      </p:cBhvr>
                                      <p:to x="100000" y="95000"/>
                                    </p:animScale>
                                    <p:animScale>
                                      <p:cBhvr>
                                        <p:cTn id="41" dur="166" decel="50000">
                                          <p:stCondLst>
                                            <p:cond delay="1834"/>
                                          </p:stCondLst>
                                        </p:cTn>
                                        <p:tgtEl>
                                          <p:spTgt spid="6452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24" grpId="0" animBg="1"/>
      <p:bldP spid="64526" grpId="0"/>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3">
            <a:extLst>
              <a:ext uri="{FF2B5EF4-FFF2-40B4-BE49-F238E27FC236}">
                <a16:creationId xmlns:a16="http://schemas.microsoft.com/office/drawing/2014/main" id="{DA58EF89-FF75-214A-979C-B7F33F25F2E1}"/>
              </a:ext>
            </a:extLst>
          </p:cNvPr>
          <p:cNvSpPr>
            <a:spLocks noGrp="1"/>
          </p:cNvSpPr>
          <p:nvPr>
            <p:ph type="title"/>
          </p:nvPr>
        </p:nvSpPr>
        <p:spPr>
          <a:xfrm>
            <a:off x="1981200" y="274638"/>
            <a:ext cx="8229600" cy="436562"/>
          </a:xfrm>
        </p:spPr>
        <p:txBody>
          <a:bodyPr>
            <a:normAutofit fontScale="90000"/>
          </a:bodyPr>
          <a:lstStyle/>
          <a:p>
            <a:r>
              <a:rPr lang="en-US" altLang="tr-TR"/>
              <a:t>Balance Sheet Assets</a:t>
            </a:r>
          </a:p>
        </p:txBody>
      </p:sp>
      <p:sp>
        <p:nvSpPr>
          <p:cNvPr id="5" name="Content Placeholder 4">
            <a:extLst>
              <a:ext uri="{FF2B5EF4-FFF2-40B4-BE49-F238E27FC236}">
                <a16:creationId xmlns:a16="http://schemas.microsoft.com/office/drawing/2014/main" id="{1094CFE1-622A-4A40-B406-62D53545F328}"/>
              </a:ext>
            </a:extLst>
          </p:cNvPr>
          <p:cNvSpPr>
            <a:spLocks noGrp="1"/>
          </p:cNvSpPr>
          <p:nvPr>
            <p:ph sz="half" idx="1"/>
          </p:nvPr>
        </p:nvSpPr>
        <p:spPr>
          <a:xfrm>
            <a:off x="1981200" y="1270001"/>
            <a:ext cx="4038600" cy="4525963"/>
          </a:xfrm>
        </p:spPr>
        <p:txBody>
          <a:bodyPr>
            <a:normAutofit lnSpcReduction="10000"/>
          </a:bodyPr>
          <a:lstStyle/>
          <a:p>
            <a:r>
              <a:rPr lang="en-US" altLang="tr-TR"/>
              <a:t>Interest Earning Assets</a:t>
            </a:r>
            <a:br>
              <a:rPr lang="en-US" altLang="tr-TR"/>
            </a:br>
            <a:r>
              <a:rPr lang="en-US" altLang="tr-TR"/>
              <a:t>(IEA)</a:t>
            </a:r>
          </a:p>
          <a:p>
            <a:r>
              <a:rPr lang="en-US" altLang="tr-TR" sz="2400"/>
              <a:t>1. Loans</a:t>
            </a:r>
          </a:p>
          <a:p>
            <a:r>
              <a:rPr lang="en-US" altLang="tr-TR" sz="2400"/>
              <a:t>2. Government Bonds</a:t>
            </a:r>
          </a:p>
          <a:p>
            <a:r>
              <a:rPr lang="en-US" altLang="tr-TR" sz="2400"/>
              <a:t>3. Treasury Bills</a:t>
            </a:r>
          </a:p>
          <a:p>
            <a:r>
              <a:rPr lang="en-US" altLang="tr-TR" sz="2400"/>
              <a:t>4. Company Bonds</a:t>
            </a:r>
          </a:p>
          <a:p>
            <a:r>
              <a:rPr lang="en-US" altLang="tr-TR" sz="2400"/>
              <a:t>5. Municipality Bonds</a:t>
            </a:r>
          </a:p>
          <a:p>
            <a:r>
              <a:rPr lang="en-US" altLang="tr-TR" sz="2400"/>
              <a:t>6. Commercial Papers</a:t>
            </a:r>
          </a:p>
          <a:p>
            <a:r>
              <a:rPr lang="en-US" altLang="tr-TR" sz="2400"/>
              <a:t>7. Interest Earning Derivatives</a:t>
            </a:r>
          </a:p>
        </p:txBody>
      </p:sp>
      <p:sp>
        <p:nvSpPr>
          <p:cNvPr id="6" name="Content Placeholder 5">
            <a:extLst>
              <a:ext uri="{FF2B5EF4-FFF2-40B4-BE49-F238E27FC236}">
                <a16:creationId xmlns:a16="http://schemas.microsoft.com/office/drawing/2014/main" id="{34FFA507-EB46-7E48-B2FF-C94480EA472F}"/>
              </a:ext>
            </a:extLst>
          </p:cNvPr>
          <p:cNvSpPr>
            <a:spLocks noGrp="1"/>
          </p:cNvSpPr>
          <p:nvPr>
            <p:ph sz="half" idx="2"/>
          </p:nvPr>
        </p:nvSpPr>
        <p:spPr>
          <a:xfrm>
            <a:off x="6019800" y="1270001"/>
            <a:ext cx="4038600" cy="4525963"/>
          </a:xfrm>
        </p:spPr>
        <p:txBody>
          <a:bodyPr>
            <a:normAutofit lnSpcReduction="10000"/>
          </a:bodyPr>
          <a:lstStyle/>
          <a:p>
            <a:r>
              <a:rPr lang="en-US" altLang="tr-TR"/>
              <a:t>Non Interest Earning Assets</a:t>
            </a:r>
          </a:p>
          <a:p>
            <a:r>
              <a:rPr lang="en-US" altLang="tr-TR" sz="2400"/>
              <a:t>1. Cash</a:t>
            </a:r>
          </a:p>
          <a:p>
            <a:r>
              <a:rPr lang="en-US" altLang="tr-TR" sz="2400"/>
              <a:t>2. Property Plant &amp; Equipment</a:t>
            </a:r>
          </a:p>
          <a:p>
            <a:r>
              <a:rPr lang="en-US" altLang="tr-TR" sz="2400"/>
              <a:t>3. Reserve Deposits at Central Bank</a:t>
            </a:r>
          </a:p>
          <a:p>
            <a:r>
              <a:rPr lang="en-US" altLang="tr-TR" sz="2400"/>
              <a:t>4. Equity Participations</a:t>
            </a:r>
          </a:p>
          <a:p>
            <a:r>
              <a:rPr lang="en-US" altLang="tr-TR" sz="2400"/>
              <a:t>5. Share Certificates Trading Portfolio</a:t>
            </a:r>
          </a:p>
          <a:p>
            <a:r>
              <a:rPr lang="en-US" altLang="tr-TR" sz="2400"/>
              <a:t>6. Other non interest earning assets </a:t>
            </a:r>
          </a:p>
        </p:txBody>
      </p:sp>
      <p:sp>
        <p:nvSpPr>
          <p:cNvPr id="18437" name="Footer Placeholder 1">
            <a:extLst>
              <a:ext uri="{FF2B5EF4-FFF2-40B4-BE49-F238E27FC236}">
                <a16:creationId xmlns:a16="http://schemas.microsoft.com/office/drawing/2014/main" id="{295C1456-7A3E-124E-9EB4-C180216B9D55}"/>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fontAlgn="base">
              <a:spcBef>
                <a:spcPct val="0"/>
              </a:spcBef>
              <a:spcAft>
                <a:spcPct val="0"/>
              </a:spcAft>
              <a:buFontTx/>
              <a:buNone/>
            </a:pPr>
            <a:r>
              <a:rPr lang="en-US" altLang="tr-TR" sz="1200">
                <a:solidFill>
                  <a:srgbClr val="898989"/>
                </a:solidFill>
              </a:rPr>
              <a:t>bulentsenver@gmail.com</a:t>
            </a:r>
          </a:p>
        </p:txBody>
      </p:sp>
      <p:sp>
        <p:nvSpPr>
          <p:cNvPr id="18438" name="Slide Number Placeholder 2">
            <a:extLst>
              <a:ext uri="{FF2B5EF4-FFF2-40B4-BE49-F238E27FC236}">
                <a16:creationId xmlns:a16="http://schemas.microsoft.com/office/drawing/2014/main" id="{5DF4C462-924C-D64F-A559-36D7CB80AA6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F393F340-82B2-D849-B86E-0A5D114F1E67}" type="slidenum">
              <a:rPr lang="en-US" altLang="tr-TR" sz="1200">
                <a:solidFill>
                  <a:srgbClr val="898989"/>
                </a:solidFill>
              </a:rPr>
              <a:pPr>
                <a:spcBef>
                  <a:spcPct val="0"/>
                </a:spcBef>
                <a:buFontTx/>
                <a:buNone/>
              </a:pPr>
              <a:t>12</a:t>
            </a:fld>
            <a:endParaRPr lang="en-US" altLang="tr-TR" sz="1200">
              <a:solidFill>
                <a:srgbClr val="898989"/>
              </a:solidFill>
            </a:endParaRPr>
          </a:p>
        </p:txBody>
      </p:sp>
    </p:spTree>
    <p:extLst>
      <p:ext uri="{BB962C8B-B14F-4D97-AF65-F5344CB8AC3E}">
        <p14:creationId xmlns:p14="http://schemas.microsoft.com/office/powerpoint/2010/main" val="13791008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animEffect transition="in" filter="fade">
                                      <p:cBhvr>
                                        <p:cTn id="39" dur="2000"/>
                                        <p:tgtEl>
                                          <p:spTgt spid="6">
                                            <p:txEl>
                                              <p:pRg st="0" end="0"/>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6">
                                            <p:txEl>
                                              <p:pRg st="1" end="1"/>
                                            </p:txEl>
                                          </p:spTgt>
                                        </p:tgtEl>
                                        <p:attrNameLst>
                                          <p:attrName>style.visibility</p:attrName>
                                        </p:attrNameLst>
                                      </p:cBhvr>
                                      <p:to>
                                        <p:strVal val="visible"/>
                                      </p:to>
                                    </p:set>
                                    <p:animEffect transition="in" filter="fade">
                                      <p:cBhvr>
                                        <p:cTn id="44" dur="2000"/>
                                        <p:tgtEl>
                                          <p:spTgt spid="6">
                                            <p:txEl>
                                              <p:pRg st="1" end="1"/>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6">
                                            <p:txEl>
                                              <p:pRg st="2" end="2"/>
                                            </p:txEl>
                                          </p:spTgt>
                                        </p:tgtEl>
                                        <p:attrNameLst>
                                          <p:attrName>style.visibility</p:attrName>
                                        </p:attrNameLst>
                                      </p:cBhvr>
                                      <p:to>
                                        <p:strVal val="visible"/>
                                      </p:to>
                                    </p:set>
                                    <p:animEffect transition="in" filter="fade">
                                      <p:cBhvr>
                                        <p:cTn id="49" dur="2000"/>
                                        <p:tgtEl>
                                          <p:spTgt spid="6">
                                            <p:txEl>
                                              <p:pRg st="2" end="2"/>
                                            </p:txEl>
                                          </p:spTgt>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6">
                                            <p:txEl>
                                              <p:pRg st="3" end="3"/>
                                            </p:txEl>
                                          </p:spTgt>
                                        </p:tgtEl>
                                        <p:attrNameLst>
                                          <p:attrName>style.visibility</p:attrName>
                                        </p:attrNameLst>
                                      </p:cBhvr>
                                      <p:to>
                                        <p:strVal val="visible"/>
                                      </p:to>
                                    </p:set>
                                    <p:animEffect transition="in" filter="fade">
                                      <p:cBhvr>
                                        <p:cTn id="54" dur="2000"/>
                                        <p:tgtEl>
                                          <p:spTgt spid="6">
                                            <p:txEl>
                                              <p:pRg st="3" end="3"/>
                                            </p:txEl>
                                          </p:spTgt>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6">
                                            <p:txEl>
                                              <p:pRg st="4" end="4"/>
                                            </p:txEl>
                                          </p:spTgt>
                                        </p:tgtEl>
                                        <p:attrNameLst>
                                          <p:attrName>style.visibility</p:attrName>
                                        </p:attrNameLst>
                                      </p:cBhvr>
                                      <p:to>
                                        <p:strVal val="visible"/>
                                      </p:to>
                                    </p:set>
                                    <p:animEffect transition="in" filter="fade">
                                      <p:cBhvr>
                                        <p:cTn id="59" dur="2000"/>
                                        <p:tgtEl>
                                          <p:spTgt spid="6">
                                            <p:txEl>
                                              <p:pRg st="4" end="4"/>
                                            </p:txEl>
                                          </p:spTgt>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6">
                                            <p:txEl>
                                              <p:pRg st="5" end="5"/>
                                            </p:txEl>
                                          </p:spTgt>
                                        </p:tgtEl>
                                        <p:attrNameLst>
                                          <p:attrName>style.visibility</p:attrName>
                                        </p:attrNameLst>
                                      </p:cBhvr>
                                      <p:to>
                                        <p:strVal val="visible"/>
                                      </p:to>
                                    </p:set>
                                    <p:animEffect transition="in" filter="fade">
                                      <p:cBhvr>
                                        <p:cTn id="64" dur="2000"/>
                                        <p:tgtEl>
                                          <p:spTgt spid="6">
                                            <p:txEl>
                                              <p:pRg st="5" end="5"/>
                                            </p:txEl>
                                          </p:spTgt>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6">
                                            <p:txEl>
                                              <p:pRg st="6" end="6"/>
                                            </p:txEl>
                                          </p:spTgt>
                                        </p:tgtEl>
                                        <p:attrNameLst>
                                          <p:attrName>style.visibility</p:attrName>
                                        </p:attrNameLst>
                                      </p:cBhvr>
                                      <p:to>
                                        <p:strVal val="visible"/>
                                      </p:to>
                                    </p:set>
                                    <p:animEffect transition="in" filter="fade">
                                      <p:cBhvr>
                                        <p:cTn id="69" dur="20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78138277-6A83-D44F-9230-FEEE58F074DD}"/>
              </a:ext>
            </a:extLst>
          </p:cNvPr>
          <p:cNvSpPr>
            <a:spLocks noGrp="1"/>
          </p:cNvSpPr>
          <p:nvPr>
            <p:ph type="title"/>
          </p:nvPr>
        </p:nvSpPr>
        <p:spPr>
          <a:xfrm>
            <a:off x="1981200" y="274638"/>
            <a:ext cx="8229600" cy="538162"/>
          </a:xfrm>
        </p:spPr>
        <p:txBody>
          <a:bodyPr>
            <a:normAutofit fontScale="90000"/>
          </a:bodyPr>
          <a:lstStyle/>
          <a:p>
            <a:r>
              <a:rPr lang="en-US" altLang="tr-TR"/>
              <a:t>Balance Sheet Liabilities</a:t>
            </a:r>
          </a:p>
        </p:txBody>
      </p:sp>
      <p:sp>
        <p:nvSpPr>
          <p:cNvPr id="3" name="Content Placeholder 2">
            <a:extLst>
              <a:ext uri="{FF2B5EF4-FFF2-40B4-BE49-F238E27FC236}">
                <a16:creationId xmlns:a16="http://schemas.microsoft.com/office/drawing/2014/main" id="{39A7C791-A460-2C4B-BF8E-B8FD735D926E}"/>
              </a:ext>
            </a:extLst>
          </p:cNvPr>
          <p:cNvSpPr>
            <a:spLocks noGrp="1"/>
          </p:cNvSpPr>
          <p:nvPr>
            <p:ph sz="half" idx="1"/>
          </p:nvPr>
        </p:nvSpPr>
        <p:spPr>
          <a:xfrm>
            <a:off x="1981200" y="1100138"/>
            <a:ext cx="4038600" cy="4525962"/>
          </a:xfrm>
        </p:spPr>
        <p:txBody>
          <a:bodyPr>
            <a:normAutofit lnSpcReduction="10000"/>
          </a:bodyPr>
          <a:lstStyle/>
          <a:p>
            <a:r>
              <a:rPr lang="en-US" altLang="tr-TR"/>
              <a:t>Interest Bearing Liabilities (IBL)</a:t>
            </a:r>
          </a:p>
          <a:p>
            <a:r>
              <a:rPr lang="en-US" altLang="tr-TR" sz="2400"/>
              <a:t>1.Time Deposits</a:t>
            </a:r>
          </a:p>
          <a:p>
            <a:r>
              <a:rPr lang="en-US" altLang="tr-TR" sz="2400"/>
              <a:t>2. Bank Borrowings</a:t>
            </a:r>
          </a:p>
          <a:p>
            <a:r>
              <a:rPr lang="en-US" altLang="tr-TR" sz="2400"/>
              <a:t>3. Interbank Borrowing</a:t>
            </a:r>
          </a:p>
          <a:p>
            <a:r>
              <a:rPr lang="en-US" altLang="tr-TR" sz="2400"/>
              <a:t>4. Syndication Loans</a:t>
            </a:r>
          </a:p>
          <a:p>
            <a:r>
              <a:rPr lang="en-US" altLang="tr-TR" sz="2400"/>
              <a:t>5. Bonds issued</a:t>
            </a:r>
          </a:p>
          <a:p>
            <a:r>
              <a:rPr lang="en-US" altLang="tr-TR" sz="2400"/>
              <a:t>6. Commercial Paper Issued</a:t>
            </a:r>
          </a:p>
          <a:p>
            <a:r>
              <a:rPr lang="en-US" altLang="tr-TR" sz="2400"/>
              <a:t>7. Securitization of Assets</a:t>
            </a:r>
          </a:p>
          <a:p>
            <a:r>
              <a:rPr lang="en-US" altLang="tr-TR" sz="2400"/>
              <a:t>8. Mortgage Backed Securities issued</a:t>
            </a:r>
          </a:p>
        </p:txBody>
      </p:sp>
      <p:sp>
        <p:nvSpPr>
          <p:cNvPr id="4" name="Content Placeholder 3">
            <a:extLst>
              <a:ext uri="{FF2B5EF4-FFF2-40B4-BE49-F238E27FC236}">
                <a16:creationId xmlns:a16="http://schemas.microsoft.com/office/drawing/2014/main" id="{2908DDC8-6510-5D48-ABE5-86FBD9EA661A}"/>
              </a:ext>
            </a:extLst>
          </p:cNvPr>
          <p:cNvSpPr>
            <a:spLocks noGrp="1"/>
          </p:cNvSpPr>
          <p:nvPr>
            <p:ph sz="half" idx="2"/>
          </p:nvPr>
        </p:nvSpPr>
        <p:spPr>
          <a:xfrm>
            <a:off x="6019800" y="1100138"/>
            <a:ext cx="4038600" cy="4525962"/>
          </a:xfrm>
        </p:spPr>
        <p:txBody>
          <a:bodyPr>
            <a:normAutofit lnSpcReduction="10000"/>
          </a:bodyPr>
          <a:lstStyle/>
          <a:p>
            <a:r>
              <a:rPr lang="en-US" altLang="tr-TR"/>
              <a:t>Non Interest Bearing Liabilities</a:t>
            </a:r>
          </a:p>
          <a:p>
            <a:r>
              <a:rPr lang="en-US" altLang="tr-TR"/>
              <a:t>1.</a:t>
            </a:r>
            <a:r>
              <a:rPr lang="en-US" altLang="tr-TR" sz="2400"/>
              <a:t> Demand Deposits</a:t>
            </a:r>
          </a:p>
          <a:p>
            <a:r>
              <a:rPr lang="en-US" altLang="tr-TR" sz="2400"/>
              <a:t>2. Utility Payments collected</a:t>
            </a:r>
          </a:p>
          <a:p>
            <a:r>
              <a:rPr lang="en-US" altLang="tr-TR" sz="2400"/>
              <a:t>3. Tax payments collected</a:t>
            </a:r>
          </a:p>
          <a:p>
            <a:r>
              <a:rPr lang="en-US" altLang="tr-TR" sz="2400"/>
              <a:t>4. Prepaid Card Liabilities</a:t>
            </a:r>
          </a:p>
          <a:p>
            <a:r>
              <a:rPr lang="en-US" altLang="tr-TR" sz="2400"/>
              <a:t>5. Other Non Interest Bearing Liabilities </a:t>
            </a:r>
          </a:p>
        </p:txBody>
      </p:sp>
      <p:sp>
        <p:nvSpPr>
          <p:cNvPr id="19461" name="Footer Placeholder 4">
            <a:extLst>
              <a:ext uri="{FF2B5EF4-FFF2-40B4-BE49-F238E27FC236}">
                <a16:creationId xmlns:a16="http://schemas.microsoft.com/office/drawing/2014/main" id="{B0EEB303-D8F0-684A-A648-E23EDD61686B}"/>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fontAlgn="base">
              <a:spcBef>
                <a:spcPct val="0"/>
              </a:spcBef>
              <a:spcAft>
                <a:spcPct val="0"/>
              </a:spcAft>
              <a:buFontTx/>
              <a:buNone/>
            </a:pPr>
            <a:r>
              <a:rPr lang="en-US" altLang="tr-TR" sz="1200">
                <a:solidFill>
                  <a:srgbClr val="898989"/>
                </a:solidFill>
              </a:rPr>
              <a:t>bulentsenver@gmail.com</a:t>
            </a:r>
          </a:p>
        </p:txBody>
      </p:sp>
      <p:sp>
        <p:nvSpPr>
          <p:cNvPr id="19462" name="Slide Number Placeholder 5">
            <a:extLst>
              <a:ext uri="{FF2B5EF4-FFF2-40B4-BE49-F238E27FC236}">
                <a16:creationId xmlns:a16="http://schemas.microsoft.com/office/drawing/2014/main" id="{D229464C-00CA-A349-98AB-A416E9CECAD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E703AA49-7318-9E4C-88F1-3E016A217C9B}" type="slidenum">
              <a:rPr lang="en-US" altLang="tr-TR" sz="1200">
                <a:solidFill>
                  <a:srgbClr val="898989"/>
                </a:solidFill>
              </a:rPr>
              <a:pPr>
                <a:spcBef>
                  <a:spcPct val="0"/>
                </a:spcBef>
                <a:buFontTx/>
                <a:buNone/>
              </a:pPr>
              <a:t>13</a:t>
            </a:fld>
            <a:endParaRPr lang="en-US" altLang="tr-TR" sz="1200">
              <a:solidFill>
                <a:srgbClr val="898989"/>
              </a:solidFill>
            </a:endParaRPr>
          </a:p>
        </p:txBody>
      </p:sp>
    </p:spTree>
    <p:extLst>
      <p:ext uri="{BB962C8B-B14F-4D97-AF65-F5344CB8AC3E}">
        <p14:creationId xmlns:p14="http://schemas.microsoft.com/office/powerpoint/2010/main" val="18156594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lide(fromBottom)">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lide(fromBottom)">
                                      <p:cBhvr>
                                        <p:cTn id="27" dur="5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slide(fromBottom)">
                                      <p:cBhvr>
                                        <p:cTn id="32" dur="500"/>
                                        <p:tgtEl>
                                          <p:spTgt spid="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slide(fromBottom)">
                                      <p:cBhvr>
                                        <p:cTn id="37" dur="500"/>
                                        <p:tgtEl>
                                          <p:spTgt spid="3">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slide(fromBottom)">
                                      <p:cBhvr>
                                        <p:cTn id="42" dur="500"/>
                                        <p:tgtEl>
                                          <p:spTgt spid="3">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slide(fromBottom)">
                                      <p:cBhvr>
                                        <p:cTn id="47" dur="500"/>
                                        <p:tgtEl>
                                          <p:spTgt spid="3">
                                            <p:txEl>
                                              <p:pRg st="8" end="8"/>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7" presetClass="entr" presetSubtype="0" fill="hold" grpId="0" nodeType="clickEffect">
                                  <p:stCondLst>
                                    <p:cond delay="0"/>
                                  </p:stCondLst>
                                  <p:childTnLst>
                                    <p:set>
                                      <p:cBhvr>
                                        <p:cTn id="51" dur="1" fill="hold">
                                          <p:stCondLst>
                                            <p:cond delay="0"/>
                                          </p:stCondLst>
                                        </p:cTn>
                                        <p:tgtEl>
                                          <p:spTgt spid="4">
                                            <p:txEl>
                                              <p:pRg st="0" end="0"/>
                                            </p:txEl>
                                          </p:spTgt>
                                        </p:tgtEl>
                                        <p:attrNameLst>
                                          <p:attrName>style.visibility</p:attrName>
                                        </p:attrNameLst>
                                      </p:cBhvr>
                                      <p:to>
                                        <p:strVal val="visible"/>
                                      </p:to>
                                    </p:set>
                                    <p:animEffect transition="in" filter="fade">
                                      <p:cBhvr>
                                        <p:cTn id="52" dur="1000"/>
                                        <p:tgtEl>
                                          <p:spTgt spid="4">
                                            <p:txEl>
                                              <p:pRg st="0" end="0"/>
                                            </p:txEl>
                                          </p:spTgt>
                                        </p:tgtEl>
                                      </p:cBhvr>
                                    </p:animEffect>
                                    <p:anim calcmode="lin" valueType="num">
                                      <p:cBhvr>
                                        <p:cTn id="53"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54" dur="900" decel="100000" fill="hold"/>
                                        <p:tgtEl>
                                          <p:spTgt spid="4">
                                            <p:txEl>
                                              <p:pRg st="0" end="0"/>
                                            </p:txEl>
                                          </p:spTgt>
                                        </p:tgtEl>
                                        <p:attrNameLst>
                                          <p:attrName>ppt_y</p:attrName>
                                        </p:attrNameLst>
                                      </p:cBhvr>
                                      <p:tavLst>
                                        <p:tav tm="0">
                                          <p:val>
                                            <p:strVal val="#ppt_y+1"/>
                                          </p:val>
                                        </p:tav>
                                        <p:tav tm="100000">
                                          <p:val>
                                            <p:strVal val="#ppt_y-.03"/>
                                          </p:val>
                                        </p:tav>
                                      </p:tavLst>
                                    </p:anim>
                                    <p:anim calcmode="lin" valueType="num">
                                      <p:cBhvr>
                                        <p:cTn id="55" dur="100" accel="100000" fill="hold">
                                          <p:stCondLst>
                                            <p:cond delay="900"/>
                                          </p:stCondLst>
                                        </p:cTn>
                                        <p:tgtEl>
                                          <p:spTgt spid="4">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37" presetClass="entr" presetSubtype="0" fill="hold" grpId="0" nodeType="clickEffect">
                                  <p:stCondLst>
                                    <p:cond delay="0"/>
                                  </p:stCondLst>
                                  <p:childTnLst>
                                    <p:set>
                                      <p:cBhvr>
                                        <p:cTn id="59" dur="1" fill="hold">
                                          <p:stCondLst>
                                            <p:cond delay="0"/>
                                          </p:stCondLst>
                                        </p:cTn>
                                        <p:tgtEl>
                                          <p:spTgt spid="4">
                                            <p:txEl>
                                              <p:pRg st="1" end="1"/>
                                            </p:txEl>
                                          </p:spTgt>
                                        </p:tgtEl>
                                        <p:attrNameLst>
                                          <p:attrName>style.visibility</p:attrName>
                                        </p:attrNameLst>
                                      </p:cBhvr>
                                      <p:to>
                                        <p:strVal val="visible"/>
                                      </p:to>
                                    </p:set>
                                    <p:animEffect transition="in" filter="fade">
                                      <p:cBhvr>
                                        <p:cTn id="60" dur="1000"/>
                                        <p:tgtEl>
                                          <p:spTgt spid="4">
                                            <p:txEl>
                                              <p:pRg st="1" end="1"/>
                                            </p:txEl>
                                          </p:spTgt>
                                        </p:tgtEl>
                                      </p:cBhvr>
                                    </p:animEffect>
                                    <p:anim calcmode="lin" valueType="num">
                                      <p:cBhvr>
                                        <p:cTn id="61"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62" dur="900" decel="100000" fill="hold"/>
                                        <p:tgtEl>
                                          <p:spTgt spid="4">
                                            <p:txEl>
                                              <p:pRg st="1" end="1"/>
                                            </p:txEl>
                                          </p:spTgt>
                                        </p:tgtEl>
                                        <p:attrNameLst>
                                          <p:attrName>ppt_y</p:attrName>
                                        </p:attrNameLst>
                                      </p:cBhvr>
                                      <p:tavLst>
                                        <p:tav tm="0">
                                          <p:val>
                                            <p:strVal val="#ppt_y+1"/>
                                          </p:val>
                                        </p:tav>
                                        <p:tav tm="100000">
                                          <p:val>
                                            <p:strVal val="#ppt_y-.03"/>
                                          </p:val>
                                        </p:tav>
                                      </p:tavLst>
                                    </p:anim>
                                    <p:anim calcmode="lin" valueType="num">
                                      <p:cBhvr>
                                        <p:cTn id="63" dur="100" accel="100000" fill="hold">
                                          <p:stCondLst>
                                            <p:cond delay="900"/>
                                          </p:stCondLst>
                                        </p:cTn>
                                        <p:tgtEl>
                                          <p:spTgt spid="4">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64" fill="hold" nodeType="clickPar">
                      <p:stCondLst>
                        <p:cond delay="indefinite"/>
                      </p:stCondLst>
                      <p:childTnLst>
                        <p:par>
                          <p:cTn id="65" fill="hold" nodeType="withGroup">
                            <p:stCondLst>
                              <p:cond delay="0"/>
                            </p:stCondLst>
                            <p:childTnLst>
                              <p:par>
                                <p:cTn id="66" presetID="37" presetClass="entr" presetSubtype="0" fill="hold" grpId="0" nodeType="clickEffect">
                                  <p:stCondLst>
                                    <p:cond delay="0"/>
                                  </p:stCondLst>
                                  <p:childTnLst>
                                    <p:set>
                                      <p:cBhvr>
                                        <p:cTn id="67" dur="1" fill="hold">
                                          <p:stCondLst>
                                            <p:cond delay="0"/>
                                          </p:stCondLst>
                                        </p:cTn>
                                        <p:tgtEl>
                                          <p:spTgt spid="4">
                                            <p:txEl>
                                              <p:pRg st="2" end="2"/>
                                            </p:txEl>
                                          </p:spTgt>
                                        </p:tgtEl>
                                        <p:attrNameLst>
                                          <p:attrName>style.visibility</p:attrName>
                                        </p:attrNameLst>
                                      </p:cBhvr>
                                      <p:to>
                                        <p:strVal val="visible"/>
                                      </p:to>
                                    </p:set>
                                    <p:animEffect transition="in" filter="fade">
                                      <p:cBhvr>
                                        <p:cTn id="68" dur="1000"/>
                                        <p:tgtEl>
                                          <p:spTgt spid="4">
                                            <p:txEl>
                                              <p:pRg st="2" end="2"/>
                                            </p:txEl>
                                          </p:spTgt>
                                        </p:tgtEl>
                                      </p:cBhvr>
                                    </p:animEffect>
                                    <p:anim calcmode="lin" valueType="num">
                                      <p:cBhvr>
                                        <p:cTn id="69"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70" dur="900" decel="100000" fill="hold"/>
                                        <p:tgtEl>
                                          <p:spTgt spid="4">
                                            <p:txEl>
                                              <p:pRg st="2" end="2"/>
                                            </p:txEl>
                                          </p:spTgt>
                                        </p:tgtEl>
                                        <p:attrNameLst>
                                          <p:attrName>ppt_y</p:attrName>
                                        </p:attrNameLst>
                                      </p:cBhvr>
                                      <p:tavLst>
                                        <p:tav tm="0">
                                          <p:val>
                                            <p:strVal val="#ppt_y+1"/>
                                          </p:val>
                                        </p:tav>
                                        <p:tav tm="100000">
                                          <p:val>
                                            <p:strVal val="#ppt_y-.03"/>
                                          </p:val>
                                        </p:tav>
                                      </p:tavLst>
                                    </p:anim>
                                    <p:anim calcmode="lin" valueType="num">
                                      <p:cBhvr>
                                        <p:cTn id="71" dur="100" accel="100000" fill="hold">
                                          <p:stCondLst>
                                            <p:cond delay="900"/>
                                          </p:stCondLst>
                                        </p:cTn>
                                        <p:tgtEl>
                                          <p:spTgt spid="4">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72" fill="hold" nodeType="clickPar">
                      <p:stCondLst>
                        <p:cond delay="indefinite"/>
                      </p:stCondLst>
                      <p:childTnLst>
                        <p:par>
                          <p:cTn id="73" fill="hold" nodeType="withGroup">
                            <p:stCondLst>
                              <p:cond delay="0"/>
                            </p:stCondLst>
                            <p:childTnLst>
                              <p:par>
                                <p:cTn id="74" presetID="37" presetClass="entr" presetSubtype="0" fill="hold" grpId="0" nodeType="clickEffect">
                                  <p:stCondLst>
                                    <p:cond delay="0"/>
                                  </p:stCondLst>
                                  <p:childTnLst>
                                    <p:set>
                                      <p:cBhvr>
                                        <p:cTn id="75" dur="1" fill="hold">
                                          <p:stCondLst>
                                            <p:cond delay="0"/>
                                          </p:stCondLst>
                                        </p:cTn>
                                        <p:tgtEl>
                                          <p:spTgt spid="4">
                                            <p:txEl>
                                              <p:pRg st="3" end="3"/>
                                            </p:txEl>
                                          </p:spTgt>
                                        </p:tgtEl>
                                        <p:attrNameLst>
                                          <p:attrName>style.visibility</p:attrName>
                                        </p:attrNameLst>
                                      </p:cBhvr>
                                      <p:to>
                                        <p:strVal val="visible"/>
                                      </p:to>
                                    </p:set>
                                    <p:animEffect transition="in" filter="fade">
                                      <p:cBhvr>
                                        <p:cTn id="76" dur="1000"/>
                                        <p:tgtEl>
                                          <p:spTgt spid="4">
                                            <p:txEl>
                                              <p:pRg st="3" end="3"/>
                                            </p:txEl>
                                          </p:spTgt>
                                        </p:tgtEl>
                                      </p:cBhvr>
                                    </p:animEffect>
                                    <p:anim calcmode="lin" valueType="num">
                                      <p:cBhvr>
                                        <p:cTn id="77"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78" dur="900" decel="100000" fill="hold"/>
                                        <p:tgtEl>
                                          <p:spTgt spid="4">
                                            <p:txEl>
                                              <p:pRg st="3" end="3"/>
                                            </p:txEl>
                                          </p:spTgt>
                                        </p:tgtEl>
                                        <p:attrNameLst>
                                          <p:attrName>ppt_y</p:attrName>
                                        </p:attrNameLst>
                                      </p:cBhvr>
                                      <p:tavLst>
                                        <p:tav tm="0">
                                          <p:val>
                                            <p:strVal val="#ppt_y+1"/>
                                          </p:val>
                                        </p:tav>
                                        <p:tav tm="100000">
                                          <p:val>
                                            <p:strVal val="#ppt_y-.03"/>
                                          </p:val>
                                        </p:tav>
                                      </p:tavLst>
                                    </p:anim>
                                    <p:anim calcmode="lin" valueType="num">
                                      <p:cBhvr>
                                        <p:cTn id="79" dur="100" accel="100000" fill="hold">
                                          <p:stCondLst>
                                            <p:cond delay="900"/>
                                          </p:stCondLst>
                                        </p:cTn>
                                        <p:tgtEl>
                                          <p:spTgt spid="4">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80" fill="hold" nodeType="clickPar">
                      <p:stCondLst>
                        <p:cond delay="indefinite"/>
                      </p:stCondLst>
                      <p:childTnLst>
                        <p:par>
                          <p:cTn id="81" fill="hold" nodeType="withGroup">
                            <p:stCondLst>
                              <p:cond delay="0"/>
                            </p:stCondLst>
                            <p:childTnLst>
                              <p:par>
                                <p:cTn id="82" presetID="37" presetClass="entr" presetSubtype="0" fill="hold" grpId="0" nodeType="clickEffect">
                                  <p:stCondLst>
                                    <p:cond delay="0"/>
                                  </p:stCondLst>
                                  <p:childTnLst>
                                    <p:set>
                                      <p:cBhvr>
                                        <p:cTn id="83" dur="1" fill="hold">
                                          <p:stCondLst>
                                            <p:cond delay="0"/>
                                          </p:stCondLst>
                                        </p:cTn>
                                        <p:tgtEl>
                                          <p:spTgt spid="4">
                                            <p:txEl>
                                              <p:pRg st="4" end="4"/>
                                            </p:txEl>
                                          </p:spTgt>
                                        </p:tgtEl>
                                        <p:attrNameLst>
                                          <p:attrName>style.visibility</p:attrName>
                                        </p:attrNameLst>
                                      </p:cBhvr>
                                      <p:to>
                                        <p:strVal val="visible"/>
                                      </p:to>
                                    </p:set>
                                    <p:animEffect transition="in" filter="fade">
                                      <p:cBhvr>
                                        <p:cTn id="84" dur="1000"/>
                                        <p:tgtEl>
                                          <p:spTgt spid="4">
                                            <p:txEl>
                                              <p:pRg st="4" end="4"/>
                                            </p:txEl>
                                          </p:spTgt>
                                        </p:tgtEl>
                                      </p:cBhvr>
                                    </p:animEffect>
                                    <p:anim calcmode="lin" valueType="num">
                                      <p:cBhvr>
                                        <p:cTn id="85"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86" dur="900" decel="100000" fill="hold"/>
                                        <p:tgtEl>
                                          <p:spTgt spid="4">
                                            <p:txEl>
                                              <p:pRg st="4" end="4"/>
                                            </p:txEl>
                                          </p:spTgt>
                                        </p:tgtEl>
                                        <p:attrNameLst>
                                          <p:attrName>ppt_y</p:attrName>
                                        </p:attrNameLst>
                                      </p:cBhvr>
                                      <p:tavLst>
                                        <p:tav tm="0">
                                          <p:val>
                                            <p:strVal val="#ppt_y+1"/>
                                          </p:val>
                                        </p:tav>
                                        <p:tav tm="100000">
                                          <p:val>
                                            <p:strVal val="#ppt_y-.03"/>
                                          </p:val>
                                        </p:tav>
                                      </p:tavLst>
                                    </p:anim>
                                    <p:anim calcmode="lin" valueType="num">
                                      <p:cBhvr>
                                        <p:cTn id="87" dur="100" accel="100000" fill="hold">
                                          <p:stCondLst>
                                            <p:cond delay="900"/>
                                          </p:stCondLst>
                                        </p:cTn>
                                        <p:tgtEl>
                                          <p:spTgt spid="4">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88" fill="hold" nodeType="clickPar">
                      <p:stCondLst>
                        <p:cond delay="indefinite"/>
                      </p:stCondLst>
                      <p:childTnLst>
                        <p:par>
                          <p:cTn id="89" fill="hold" nodeType="withGroup">
                            <p:stCondLst>
                              <p:cond delay="0"/>
                            </p:stCondLst>
                            <p:childTnLst>
                              <p:par>
                                <p:cTn id="90" presetID="37" presetClass="entr" presetSubtype="0" fill="hold" grpId="0" nodeType="clickEffect">
                                  <p:stCondLst>
                                    <p:cond delay="0"/>
                                  </p:stCondLst>
                                  <p:childTnLst>
                                    <p:set>
                                      <p:cBhvr>
                                        <p:cTn id="91" dur="1" fill="hold">
                                          <p:stCondLst>
                                            <p:cond delay="0"/>
                                          </p:stCondLst>
                                        </p:cTn>
                                        <p:tgtEl>
                                          <p:spTgt spid="4">
                                            <p:txEl>
                                              <p:pRg st="5" end="5"/>
                                            </p:txEl>
                                          </p:spTgt>
                                        </p:tgtEl>
                                        <p:attrNameLst>
                                          <p:attrName>style.visibility</p:attrName>
                                        </p:attrNameLst>
                                      </p:cBhvr>
                                      <p:to>
                                        <p:strVal val="visible"/>
                                      </p:to>
                                    </p:set>
                                    <p:animEffect transition="in" filter="fade">
                                      <p:cBhvr>
                                        <p:cTn id="92" dur="1000"/>
                                        <p:tgtEl>
                                          <p:spTgt spid="4">
                                            <p:txEl>
                                              <p:pRg st="5" end="5"/>
                                            </p:txEl>
                                          </p:spTgt>
                                        </p:tgtEl>
                                      </p:cBhvr>
                                    </p:animEffect>
                                    <p:anim calcmode="lin" valueType="num">
                                      <p:cBhvr>
                                        <p:cTn id="93"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94" dur="900" decel="100000" fill="hold"/>
                                        <p:tgtEl>
                                          <p:spTgt spid="4">
                                            <p:txEl>
                                              <p:pRg st="5" end="5"/>
                                            </p:txEl>
                                          </p:spTgt>
                                        </p:tgtEl>
                                        <p:attrNameLst>
                                          <p:attrName>ppt_y</p:attrName>
                                        </p:attrNameLst>
                                      </p:cBhvr>
                                      <p:tavLst>
                                        <p:tav tm="0">
                                          <p:val>
                                            <p:strVal val="#ppt_y+1"/>
                                          </p:val>
                                        </p:tav>
                                        <p:tav tm="100000">
                                          <p:val>
                                            <p:strVal val="#ppt_y-.03"/>
                                          </p:val>
                                        </p:tav>
                                      </p:tavLst>
                                    </p:anim>
                                    <p:anim calcmode="lin" valueType="num">
                                      <p:cBhvr>
                                        <p:cTn id="95" dur="100" accel="100000" fill="hold">
                                          <p:stCondLst>
                                            <p:cond delay="900"/>
                                          </p:stCondLst>
                                        </p:cTn>
                                        <p:tgtEl>
                                          <p:spTgt spid="4">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CE34972-A1C5-9E40-B806-8FD7A82C5C08}"/>
              </a:ext>
            </a:extLst>
          </p:cNvPr>
          <p:cNvSpPr>
            <a:spLocks noGrp="1"/>
          </p:cNvSpPr>
          <p:nvPr>
            <p:ph type="title"/>
          </p:nvPr>
        </p:nvSpPr>
        <p:spPr>
          <a:xfrm>
            <a:off x="1981200" y="-229394"/>
            <a:ext cx="8229600" cy="1159835"/>
          </a:xfrm>
        </p:spPr>
        <p:txBody>
          <a:bodyPr/>
          <a:lstStyle/>
          <a:p>
            <a:r>
              <a:rPr lang="en-US" sz="1800" dirty="0"/>
              <a:t>Balance Sheet XYZ Bank</a:t>
            </a:r>
            <a:br>
              <a:rPr lang="en-US" sz="1800" dirty="0"/>
            </a:br>
            <a:r>
              <a:rPr lang="en-US" sz="1800" dirty="0"/>
              <a:t>as of 31.12.2018</a:t>
            </a:r>
          </a:p>
        </p:txBody>
      </p:sp>
      <p:pic>
        <p:nvPicPr>
          <p:cNvPr id="10" name="Content Placeholder 9">
            <a:extLst>
              <a:ext uri="{FF2B5EF4-FFF2-40B4-BE49-F238E27FC236}">
                <a16:creationId xmlns:a16="http://schemas.microsoft.com/office/drawing/2014/main" id="{8453AEA5-AA61-F746-9038-B3E0DF55545E}"/>
              </a:ext>
            </a:extLst>
          </p:cNvPr>
          <p:cNvPicPr>
            <a:picLocks noGrp="1" noChangeAspect="1"/>
          </p:cNvPicPr>
          <p:nvPr>
            <p:ph idx="1"/>
          </p:nvPr>
        </p:nvPicPr>
        <p:blipFill>
          <a:blip r:embed="rId2"/>
          <a:stretch>
            <a:fillRect/>
          </a:stretch>
        </p:blipFill>
        <p:spPr>
          <a:xfrm>
            <a:off x="3646012" y="786064"/>
            <a:ext cx="4776093" cy="5998643"/>
          </a:xfrm>
        </p:spPr>
      </p:pic>
      <p:sp>
        <p:nvSpPr>
          <p:cNvPr id="5" name="Footer Placeholder 4">
            <a:extLst>
              <a:ext uri="{FF2B5EF4-FFF2-40B4-BE49-F238E27FC236}">
                <a16:creationId xmlns:a16="http://schemas.microsoft.com/office/drawing/2014/main" id="{6983E5C6-20AD-B64C-81A3-0BF23802F4D2}"/>
              </a:ext>
            </a:extLst>
          </p:cNvPr>
          <p:cNvSpPr>
            <a:spLocks noGrp="1"/>
          </p:cNvSpPr>
          <p:nvPr>
            <p:ph type="ftr" sz="quarter" idx="11"/>
          </p:nvPr>
        </p:nvSpPr>
        <p:spPr/>
        <p:txBody>
          <a:bodyPr/>
          <a:lstStyle/>
          <a:p>
            <a:pPr>
              <a:defRPr/>
            </a:pPr>
            <a:r>
              <a:rPr lang="en-US"/>
              <a:t>bulentsenver@gmail.com</a:t>
            </a:r>
          </a:p>
        </p:txBody>
      </p:sp>
      <p:sp>
        <p:nvSpPr>
          <p:cNvPr id="6" name="Slide Number Placeholder 5">
            <a:extLst>
              <a:ext uri="{FF2B5EF4-FFF2-40B4-BE49-F238E27FC236}">
                <a16:creationId xmlns:a16="http://schemas.microsoft.com/office/drawing/2014/main" id="{82FD359A-D08E-DC4F-B29A-958BB512AC67}"/>
              </a:ext>
            </a:extLst>
          </p:cNvPr>
          <p:cNvSpPr>
            <a:spLocks noGrp="1"/>
          </p:cNvSpPr>
          <p:nvPr>
            <p:ph type="sldNum" sz="quarter" idx="12"/>
          </p:nvPr>
        </p:nvSpPr>
        <p:spPr/>
        <p:txBody>
          <a:bodyPr/>
          <a:lstStyle/>
          <a:p>
            <a:pPr>
              <a:defRPr/>
            </a:pPr>
            <a:fld id="{4979008B-E841-6540-91F8-D67E9D1FCC76}" type="slidenum">
              <a:rPr lang="en-US" smtClean="0"/>
              <a:pPr>
                <a:defRPr/>
              </a:pPr>
              <a:t>14</a:t>
            </a:fld>
            <a:endParaRPr lang="en-US"/>
          </a:p>
        </p:txBody>
      </p:sp>
    </p:spTree>
    <p:extLst>
      <p:ext uri="{BB962C8B-B14F-4D97-AF65-F5344CB8AC3E}">
        <p14:creationId xmlns:p14="http://schemas.microsoft.com/office/powerpoint/2010/main" val="3129507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a:extLst>
              <a:ext uri="{FF2B5EF4-FFF2-40B4-BE49-F238E27FC236}">
                <a16:creationId xmlns:a16="http://schemas.microsoft.com/office/drawing/2014/main" id="{A28B8E5D-8FC7-A34F-A8FF-AC63B0CBB96F}"/>
              </a:ext>
            </a:extLst>
          </p:cNvPr>
          <p:cNvSpPr>
            <a:spLocks noGrp="1"/>
          </p:cNvSpPr>
          <p:nvPr>
            <p:ph type="title"/>
          </p:nvPr>
        </p:nvSpPr>
        <p:spPr>
          <a:xfrm>
            <a:off x="1981200" y="0"/>
            <a:ext cx="8229600" cy="685800"/>
          </a:xfrm>
        </p:spPr>
        <p:txBody>
          <a:bodyPr/>
          <a:lstStyle/>
          <a:p>
            <a:r>
              <a:rPr lang="en-US" altLang="tr-TR" sz="3600"/>
              <a:t>Income Statement Summary of a Bank</a:t>
            </a:r>
          </a:p>
        </p:txBody>
      </p:sp>
      <p:sp>
        <p:nvSpPr>
          <p:cNvPr id="20483" name="Content Placeholder 4">
            <a:extLst>
              <a:ext uri="{FF2B5EF4-FFF2-40B4-BE49-F238E27FC236}">
                <a16:creationId xmlns:a16="http://schemas.microsoft.com/office/drawing/2014/main" id="{B879BD0C-F1FA-E648-BAAB-0F48DE3CEF26}"/>
              </a:ext>
            </a:extLst>
          </p:cNvPr>
          <p:cNvSpPr>
            <a:spLocks noGrp="1"/>
          </p:cNvSpPr>
          <p:nvPr>
            <p:ph idx="1"/>
          </p:nvPr>
        </p:nvSpPr>
        <p:spPr>
          <a:xfrm>
            <a:off x="1981200" y="1036638"/>
            <a:ext cx="8229600" cy="4525962"/>
          </a:xfrm>
        </p:spPr>
        <p:txBody>
          <a:bodyPr>
            <a:normAutofit lnSpcReduction="10000"/>
          </a:bodyPr>
          <a:lstStyle/>
          <a:p>
            <a:r>
              <a:rPr lang="en-US" altLang="tr-TR" dirty="0"/>
              <a:t>Interest Income                  100</a:t>
            </a:r>
          </a:p>
          <a:p>
            <a:r>
              <a:rPr lang="en-US" altLang="tr-TR" dirty="0"/>
              <a:t>Interest expense                 (60)</a:t>
            </a:r>
          </a:p>
          <a:p>
            <a:r>
              <a:rPr lang="en-US" altLang="tr-TR" dirty="0"/>
              <a:t>    Net Interest Income                   40</a:t>
            </a:r>
          </a:p>
          <a:p>
            <a:r>
              <a:rPr lang="en-US" altLang="tr-TR" dirty="0"/>
              <a:t>Non Interest Income             30</a:t>
            </a:r>
          </a:p>
          <a:p>
            <a:r>
              <a:rPr lang="en-US" altLang="tr-TR" dirty="0"/>
              <a:t>Non Interest Expense          (25)</a:t>
            </a:r>
          </a:p>
          <a:p>
            <a:r>
              <a:rPr lang="en-US" altLang="tr-TR" dirty="0"/>
              <a:t>    Net Non Interest Income             5</a:t>
            </a:r>
          </a:p>
          <a:p>
            <a:r>
              <a:rPr lang="en-US" altLang="tr-TR" dirty="0"/>
              <a:t>Income Before Tax                  45</a:t>
            </a:r>
          </a:p>
          <a:p>
            <a:r>
              <a:rPr lang="en-US" altLang="tr-TR" dirty="0"/>
              <a:t>Tax provision                            (9)</a:t>
            </a:r>
          </a:p>
          <a:p>
            <a:r>
              <a:rPr lang="en-US" altLang="tr-TR" dirty="0"/>
              <a:t>Net Income                              36</a:t>
            </a:r>
          </a:p>
        </p:txBody>
      </p:sp>
      <p:sp>
        <p:nvSpPr>
          <p:cNvPr id="2" name="Footer Placeholder 1">
            <a:extLst>
              <a:ext uri="{FF2B5EF4-FFF2-40B4-BE49-F238E27FC236}">
                <a16:creationId xmlns:a16="http://schemas.microsoft.com/office/drawing/2014/main" id="{AA484408-7A4B-9D43-919A-1051A2493E4A}"/>
              </a:ext>
            </a:extLst>
          </p:cNvPr>
          <p:cNvSpPr>
            <a:spLocks noGrp="1"/>
          </p:cNvSpPr>
          <p:nvPr>
            <p:ph type="ftr" sz="quarter" idx="11"/>
          </p:nvPr>
        </p:nvSpPr>
        <p:spPr/>
        <p:txBody>
          <a:bodyPr/>
          <a:lstStyle/>
          <a:p>
            <a:pPr>
              <a:defRPr/>
            </a:pPr>
            <a:r>
              <a:rPr lang="en-US"/>
              <a:t>bulentsenver@gmail.com</a:t>
            </a:r>
          </a:p>
        </p:txBody>
      </p:sp>
      <p:sp>
        <p:nvSpPr>
          <p:cNvPr id="20485" name="Slide Number Placeholder 2">
            <a:extLst>
              <a:ext uri="{FF2B5EF4-FFF2-40B4-BE49-F238E27FC236}">
                <a16:creationId xmlns:a16="http://schemas.microsoft.com/office/drawing/2014/main" id="{DD20C01C-AAD7-EA45-866B-15D469127FA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9F5301A7-7A21-4749-A0FA-851023CDBDFD}" type="slidenum">
              <a:rPr lang="en-US" altLang="tr-TR" sz="1200">
                <a:solidFill>
                  <a:srgbClr val="898989"/>
                </a:solidFill>
              </a:rPr>
              <a:pPr>
                <a:spcBef>
                  <a:spcPct val="0"/>
                </a:spcBef>
                <a:buFontTx/>
                <a:buNone/>
              </a:pPr>
              <a:t>15</a:t>
            </a:fld>
            <a:endParaRPr lang="en-US" altLang="tr-TR" sz="1200">
              <a:solidFill>
                <a:srgbClr val="898989"/>
              </a:solidFill>
            </a:endParaRPr>
          </a:p>
        </p:txBody>
      </p:sp>
    </p:spTree>
    <p:extLst>
      <p:ext uri="{BB962C8B-B14F-4D97-AF65-F5344CB8AC3E}">
        <p14:creationId xmlns:p14="http://schemas.microsoft.com/office/powerpoint/2010/main" val="42081643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8523-F926-3E42-ACBA-1F20CA97983D}"/>
              </a:ext>
            </a:extLst>
          </p:cNvPr>
          <p:cNvSpPr>
            <a:spLocks noGrp="1"/>
          </p:cNvSpPr>
          <p:nvPr>
            <p:ph type="title"/>
          </p:nvPr>
        </p:nvSpPr>
        <p:spPr/>
        <p:txBody>
          <a:bodyPr/>
          <a:lstStyle/>
          <a:p>
            <a:r>
              <a:rPr lang="en-TR" dirty="0"/>
              <a:t>Balance Sheet Horizontal § Vertical Analysis</a:t>
            </a:r>
            <a:br>
              <a:rPr lang="en-TR" dirty="0"/>
            </a:br>
            <a:endParaRPr lang="en-TR" dirty="0"/>
          </a:p>
        </p:txBody>
      </p:sp>
      <p:graphicFrame>
        <p:nvGraphicFramePr>
          <p:cNvPr id="4" name="Table 3">
            <a:extLst>
              <a:ext uri="{FF2B5EF4-FFF2-40B4-BE49-F238E27FC236}">
                <a16:creationId xmlns:a16="http://schemas.microsoft.com/office/drawing/2014/main" id="{7F5297C2-5761-FE4E-98A8-A28D5BD35F02}"/>
              </a:ext>
            </a:extLst>
          </p:cNvPr>
          <p:cNvGraphicFramePr>
            <a:graphicFrameLocks noGrp="1"/>
          </p:cNvGraphicFramePr>
          <p:nvPr>
            <p:extLst>
              <p:ext uri="{D42A27DB-BD31-4B8C-83A1-F6EECF244321}">
                <p14:modId xmlns:p14="http://schemas.microsoft.com/office/powerpoint/2010/main" val="4180184857"/>
              </p:ext>
            </p:extLst>
          </p:nvPr>
        </p:nvGraphicFramePr>
        <p:xfrm>
          <a:off x="1255924" y="1638300"/>
          <a:ext cx="9507557" cy="4854577"/>
        </p:xfrm>
        <a:graphic>
          <a:graphicData uri="http://schemas.openxmlformats.org/drawingml/2006/table">
            <a:tbl>
              <a:tblPr>
                <a:tableStyleId>{5C22544A-7EE6-4342-B048-85BDC9FD1C3A}</a:tableStyleId>
              </a:tblPr>
              <a:tblGrid>
                <a:gridCol w="3839444">
                  <a:extLst>
                    <a:ext uri="{9D8B030D-6E8A-4147-A177-3AD203B41FA5}">
                      <a16:colId xmlns:a16="http://schemas.microsoft.com/office/drawing/2014/main" val="928154317"/>
                    </a:ext>
                  </a:extLst>
                </a:gridCol>
                <a:gridCol w="1062298">
                  <a:extLst>
                    <a:ext uri="{9D8B030D-6E8A-4147-A177-3AD203B41FA5}">
                      <a16:colId xmlns:a16="http://schemas.microsoft.com/office/drawing/2014/main" val="985727160"/>
                    </a:ext>
                  </a:extLst>
                </a:gridCol>
                <a:gridCol w="1062298">
                  <a:extLst>
                    <a:ext uri="{9D8B030D-6E8A-4147-A177-3AD203B41FA5}">
                      <a16:colId xmlns:a16="http://schemas.microsoft.com/office/drawing/2014/main" val="3561983104"/>
                    </a:ext>
                  </a:extLst>
                </a:gridCol>
                <a:gridCol w="1289931">
                  <a:extLst>
                    <a:ext uri="{9D8B030D-6E8A-4147-A177-3AD203B41FA5}">
                      <a16:colId xmlns:a16="http://schemas.microsoft.com/office/drawing/2014/main" val="3147826124"/>
                    </a:ext>
                  </a:extLst>
                </a:gridCol>
                <a:gridCol w="1081266">
                  <a:extLst>
                    <a:ext uri="{9D8B030D-6E8A-4147-A177-3AD203B41FA5}">
                      <a16:colId xmlns:a16="http://schemas.microsoft.com/office/drawing/2014/main" val="3723050354"/>
                    </a:ext>
                  </a:extLst>
                </a:gridCol>
                <a:gridCol w="1172320">
                  <a:extLst>
                    <a:ext uri="{9D8B030D-6E8A-4147-A177-3AD203B41FA5}">
                      <a16:colId xmlns:a16="http://schemas.microsoft.com/office/drawing/2014/main" val="1971183106"/>
                    </a:ext>
                  </a:extLst>
                </a:gridCol>
              </a:tblGrid>
              <a:tr h="413156">
                <a:tc>
                  <a:txBody>
                    <a:bodyPr/>
                    <a:lstStyle/>
                    <a:p>
                      <a:pPr algn="l" fontAlgn="b"/>
                      <a:endParaRPr lang="en-TR"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TR"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TR"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TR"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Vertical</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Vertical</a:t>
                      </a:r>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55216659"/>
                  </a:ext>
                </a:extLst>
              </a:tr>
              <a:tr h="413156">
                <a:tc>
                  <a:txBody>
                    <a:bodyPr/>
                    <a:lstStyle/>
                    <a:p>
                      <a:pPr algn="l" fontAlgn="b"/>
                      <a:endParaRPr lang="en-TR"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TR"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TR"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TR"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Analysis</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Analysis</a:t>
                      </a:r>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26943357"/>
                  </a:ext>
                </a:extLst>
              </a:tr>
              <a:tr h="447585">
                <a:tc>
                  <a:txBody>
                    <a:bodyPr/>
                    <a:lstStyle/>
                    <a:p>
                      <a:pPr algn="l" fontAlgn="b"/>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Year 1</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Year 2</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Horizontal</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TR"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TR"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76434125"/>
                  </a:ext>
                </a:extLst>
              </a:tr>
              <a:tr h="447585">
                <a:tc>
                  <a:txBody>
                    <a:bodyPr/>
                    <a:lstStyle/>
                    <a:p>
                      <a:pPr algn="l" fontAlgn="b"/>
                      <a:r>
                        <a:rPr lang="en-US" sz="2000" b="1" u="none" strike="noStrike" dirty="0">
                          <a:effectLst/>
                        </a:rPr>
                        <a:t>ASSETS</a:t>
                      </a:r>
                      <a:endParaRPr lang="en-US" sz="20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Analysis</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Year 1</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Year 2</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25219494"/>
                  </a:ext>
                </a:extLst>
              </a:tr>
              <a:tr h="447585">
                <a:tc>
                  <a:txBody>
                    <a:bodyPr/>
                    <a:lstStyle/>
                    <a:p>
                      <a:pPr algn="l" fontAlgn="b"/>
                      <a:r>
                        <a:rPr lang="en-US" sz="2000" u="none" strike="noStrike">
                          <a:effectLst/>
                        </a:rPr>
                        <a:t>Liquid Assets</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14907</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16000</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7,3%</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9,73%</a:t>
                      </a:r>
                      <a:endParaRPr lang="en-TR"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8,25%</a:t>
                      </a:r>
                      <a:endParaRPr lang="en-TR"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60494607"/>
                  </a:ext>
                </a:extLst>
              </a:tr>
              <a:tr h="447585">
                <a:tc>
                  <a:txBody>
                    <a:bodyPr/>
                    <a:lstStyle/>
                    <a:p>
                      <a:pPr algn="l" fontAlgn="b"/>
                      <a:r>
                        <a:rPr lang="en-US" sz="2000" u="none" strike="noStrike">
                          <a:effectLst/>
                        </a:rPr>
                        <a:t>Securities Portfolio</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76352</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80000</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4,8%</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49,85%</a:t>
                      </a:r>
                      <a:endParaRPr lang="en-TR"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41,24%</a:t>
                      </a:r>
                      <a:endParaRPr lang="en-TR"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06428847"/>
                  </a:ext>
                </a:extLst>
              </a:tr>
              <a:tr h="447585">
                <a:tc>
                  <a:txBody>
                    <a:bodyPr/>
                    <a:lstStyle/>
                    <a:p>
                      <a:pPr algn="l" fontAlgn="b"/>
                      <a:r>
                        <a:rPr lang="en-US" sz="2000" u="none" strike="noStrike">
                          <a:effectLst/>
                        </a:rPr>
                        <a:t>Loans</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57443</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95000</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65,4%</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37,50%</a:t>
                      </a:r>
                      <a:endParaRPr lang="en-TR"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48,97%</a:t>
                      </a:r>
                      <a:endParaRPr lang="en-TR"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36515479"/>
                  </a:ext>
                </a:extLst>
              </a:tr>
              <a:tr h="447585">
                <a:tc>
                  <a:txBody>
                    <a:bodyPr/>
                    <a:lstStyle/>
                    <a:p>
                      <a:pPr algn="l" fontAlgn="b"/>
                      <a:r>
                        <a:rPr lang="en-US" sz="2000" u="none" strike="noStrike">
                          <a:effectLst/>
                        </a:rPr>
                        <a:t>Associates &amp; Subsidiaries</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731</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800</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9,4%</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0,48%</a:t>
                      </a:r>
                      <a:endParaRPr lang="en-TR"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0,41%</a:t>
                      </a:r>
                      <a:endParaRPr lang="en-TR"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58998799"/>
                  </a:ext>
                </a:extLst>
              </a:tr>
              <a:tr h="447585">
                <a:tc>
                  <a:txBody>
                    <a:bodyPr/>
                    <a:lstStyle/>
                    <a:p>
                      <a:pPr algn="l" fontAlgn="b"/>
                      <a:r>
                        <a:rPr lang="en-US" sz="2000" u="none" strike="noStrike">
                          <a:effectLst/>
                        </a:rPr>
                        <a:t>Fixed Assets</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826</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1000</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21,1%</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0,54%</a:t>
                      </a:r>
                      <a:endParaRPr lang="en-TR"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0,52%</a:t>
                      </a:r>
                      <a:endParaRPr lang="en-TR"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05423841"/>
                  </a:ext>
                </a:extLst>
              </a:tr>
              <a:tr h="447585">
                <a:tc>
                  <a:txBody>
                    <a:bodyPr/>
                    <a:lstStyle/>
                    <a:p>
                      <a:pPr algn="l" fontAlgn="b"/>
                      <a:r>
                        <a:rPr lang="en-US" sz="2000" u="none" strike="noStrike">
                          <a:effectLst/>
                        </a:rPr>
                        <a:t>Other Assets</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2911</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1200</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-58,8%</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1,90%</a:t>
                      </a:r>
                      <a:endParaRPr lang="en-TR"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0,62%</a:t>
                      </a:r>
                      <a:endParaRPr lang="en-TR"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35612718"/>
                  </a:ext>
                </a:extLst>
              </a:tr>
              <a:tr h="447585">
                <a:tc>
                  <a:txBody>
                    <a:bodyPr/>
                    <a:lstStyle/>
                    <a:p>
                      <a:pPr algn="l" fontAlgn="b"/>
                      <a:r>
                        <a:rPr lang="en-US" sz="2000" b="1" u="none" strike="noStrike" dirty="0">
                          <a:effectLst/>
                        </a:rPr>
                        <a:t>TOTAL ASSETS</a:t>
                      </a:r>
                      <a:endParaRPr lang="en-US" sz="20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TR" sz="2000" b="1" u="none" strike="noStrike" dirty="0">
                          <a:effectLst/>
                        </a:rPr>
                        <a:t>153170</a:t>
                      </a:r>
                      <a:endParaRPr lang="en-TR" sz="20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TR" sz="2000" b="1" u="none" strike="noStrike" dirty="0">
                          <a:effectLst/>
                        </a:rPr>
                        <a:t>194000</a:t>
                      </a:r>
                      <a:endParaRPr lang="en-TR" sz="20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dirty="0">
                          <a:effectLst/>
                        </a:rPr>
                        <a:t>26,7%</a:t>
                      </a:r>
                      <a:endParaRPr lang="en-TR"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TR" sz="1800" b="1" u="none" strike="noStrike" dirty="0">
                          <a:effectLst/>
                        </a:rPr>
                        <a:t>100,00%</a:t>
                      </a:r>
                      <a:endParaRPr lang="en-TR"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TR" sz="1800" b="1" u="none" strike="noStrike" dirty="0">
                          <a:effectLst/>
                        </a:rPr>
                        <a:t>100,00%</a:t>
                      </a:r>
                      <a:endParaRPr lang="en-TR" sz="18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4902007"/>
                  </a:ext>
                </a:extLst>
              </a:tr>
            </a:tbl>
          </a:graphicData>
        </a:graphic>
      </p:graphicFrame>
    </p:spTree>
    <p:extLst>
      <p:ext uri="{BB962C8B-B14F-4D97-AF65-F5344CB8AC3E}">
        <p14:creationId xmlns:p14="http://schemas.microsoft.com/office/powerpoint/2010/main" val="443058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F29798-D584-4792-9B62-3F5F5C36D6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E8A884D-39AF-5044-AB0D-D8AFED6574A4}"/>
              </a:ext>
            </a:extLst>
          </p:cNvPr>
          <p:cNvSpPr>
            <a:spLocks noGrp="1"/>
          </p:cNvSpPr>
          <p:nvPr>
            <p:ph type="title"/>
          </p:nvPr>
        </p:nvSpPr>
        <p:spPr>
          <a:xfrm>
            <a:off x="838200" y="184805"/>
            <a:ext cx="10515600" cy="1505883"/>
          </a:xfrm>
        </p:spPr>
        <p:txBody>
          <a:bodyPr anchor="ctr">
            <a:normAutofit/>
          </a:bodyPr>
          <a:lstStyle/>
          <a:p>
            <a:r>
              <a:rPr lang="en-TR" dirty="0"/>
              <a:t>Balance Sheet Horizontal § Vertical Analysis</a:t>
            </a:r>
            <a:br>
              <a:rPr lang="en-TR" dirty="0"/>
            </a:br>
            <a:endParaRPr lang="en-TR" dirty="0"/>
          </a:p>
        </p:txBody>
      </p:sp>
      <p:graphicFrame>
        <p:nvGraphicFramePr>
          <p:cNvPr id="5" name="Table 4">
            <a:extLst>
              <a:ext uri="{FF2B5EF4-FFF2-40B4-BE49-F238E27FC236}">
                <a16:creationId xmlns:a16="http://schemas.microsoft.com/office/drawing/2014/main" id="{CA9618D9-A92A-6C48-B66C-7889D4FA65D5}"/>
              </a:ext>
            </a:extLst>
          </p:cNvPr>
          <p:cNvGraphicFramePr>
            <a:graphicFrameLocks noGrp="1"/>
          </p:cNvGraphicFramePr>
          <p:nvPr>
            <p:extLst>
              <p:ext uri="{D42A27DB-BD31-4B8C-83A1-F6EECF244321}">
                <p14:modId xmlns:p14="http://schemas.microsoft.com/office/powerpoint/2010/main" val="1947598549"/>
              </p:ext>
            </p:extLst>
          </p:nvPr>
        </p:nvGraphicFramePr>
        <p:xfrm>
          <a:off x="1743076" y="1143001"/>
          <a:ext cx="8601074" cy="5072067"/>
        </p:xfrm>
        <a:graphic>
          <a:graphicData uri="http://schemas.openxmlformats.org/drawingml/2006/table">
            <a:tbl>
              <a:tblPr>
                <a:tableStyleId>{5C22544A-7EE6-4342-B048-85BDC9FD1C3A}</a:tableStyleId>
              </a:tblPr>
              <a:tblGrid>
                <a:gridCol w="3473379">
                  <a:extLst>
                    <a:ext uri="{9D8B030D-6E8A-4147-A177-3AD203B41FA5}">
                      <a16:colId xmlns:a16="http://schemas.microsoft.com/office/drawing/2014/main" val="2231190517"/>
                    </a:ext>
                  </a:extLst>
                </a:gridCol>
                <a:gridCol w="961014">
                  <a:extLst>
                    <a:ext uri="{9D8B030D-6E8A-4147-A177-3AD203B41FA5}">
                      <a16:colId xmlns:a16="http://schemas.microsoft.com/office/drawing/2014/main" val="3753108081"/>
                    </a:ext>
                  </a:extLst>
                </a:gridCol>
                <a:gridCol w="961014">
                  <a:extLst>
                    <a:ext uri="{9D8B030D-6E8A-4147-A177-3AD203B41FA5}">
                      <a16:colId xmlns:a16="http://schemas.microsoft.com/office/drawing/2014/main" val="1999034365"/>
                    </a:ext>
                  </a:extLst>
                </a:gridCol>
                <a:gridCol w="1166945">
                  <a:extLst>
                    <a:ext uri="{9D8B030D-6E8A-4147-A177-3AD203B41FA5}">
                      <a16:colId xmlns:a16="http://schemas.microsoft.com/office/drawing/2014/main" val="2721626401"/>
                    </a:ext>
                  </a:extLst>
                </a:gridCol>
                <a:gridCol w="978175">
                  <a:extLst>
                    <a:ext uri="{9D8B030D-6E8A-4147-A177-3AD203B41FA5}">
                      <a16:colId xmlns:a16="http://schemas.microsoft.com/office/drawing/2014/main" val="567407577"/>
                    </a:ext>
                  </a:extLst>
                </a:gridCol>
                <a:gridCol w="1060547">
                  <a:extLst>
                    <a:ext uri="{9D8B030D-6E8A-4147-A177-3AD203B41FA5}">
                      <a16:colId xmlns:a16="http://schemas.microsoft.com/office/drawing/2014/main" val="8792773"/>
                    </a:ext>
                  </a:extLst>
                </a:gridCol>
              </a:tblGrid>
              <a:tr h="390159">
                <a:tc>
                  <a:txBody>
                    <a:bodyPr/>
                    <a:lstStyle/>
                    <a:p>
                      <a:pPr algn="l" fontAlgn="b"/>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Vertical</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Vertical</a:t>
                      </a:r>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32250499"/>
                  </a:ext>
                </a:extLst>
              </a:tr>
              <a:tr h="390159">
                <a:tc>
                  <a:txBody>
                    <a:bodyPr/>
                    <a:lstStyle/>
                    <a:p>
                      <a:pPr algn="l" fontAlgn="b"/>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Analysis</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Analysis</a:t>
                      </a:r>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15741181"/>
                  </a:ext>
                </a:extLst>
              </a:tr>
              <a:tr h="390159">
                <a:tc>
                  <a:txBody>
                    <a:bodyPr/>
                    <a:lstStyle/>
                    <a:p>
                      <a:pPr algn="l" fontAlgn="b"/>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Year 1</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Year 2</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Horizontal</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Year 1</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Year 2</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20395366"/>
                  </a:ext>
                </a:extLst>
              </a:tr>
              <a:tr h="390159">
                <a:tc>
                  <a:txBody>
                    <a:bodyPr/>
                    <a:lstStyle/>
                    <a:p>
                      <a:pPr algn="l" fontAlgn="b"/>
                      <a:r>
                        <a:rPr lang="en-US" sz="2000" b="1" u="none" strike="noStrike" dirty="0">
                          <a:effectLst/>
                        </a:rPr>
                        <a:t>LIABILITIES + SHEQ</a:t>
                      </a:r>
                      <a:endParaRPr lang="en-US" sz="20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TR"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Analysis</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TR"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TR"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4372267"/>
                  </a:ext>
                </a:extLst>
              </a:tr>
              <a:tr h="390159">
                <a:tc>
                  <a:txBody>
                    <a:bodyPr/>
                    <a:lstStyle/>
                    <a:p>
                      <a:pPr algn="l" fontAlgn="b"/>
                      <a:r>
                        <a:rPr lang="en-US" sz="2000" u="none" strike="noStrike">
                          <a:effectLst/>
                        </a:rPr>
                        <a:t>Deposits</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125796</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150000</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19,2%</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82,13%</a:t>
                      </a:r>
                      <a:endParaRPr lang="en-TR"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77,32%</a:t>
                      </a:r>
                      <a:endParaRPr lang="en-TR"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57098903"/>
                  </a:ext>
                </a:extLst>
              </a:tr>
              <a:tr h="390159">
                <a:tc>
                  <a:txBody>
                    <a:bodyPr/>
                    <a:lstStyle/>
                    <a:p>
                      <a:pPr algn="l" fontAlgn="b"/>
                      <a:r>
                        <a:rPr lang="en-US" sz="2000" u="none" strike="noStrike">
                          <a:effectLst/>
                        </a:rPr>
                        <a:t>Money Markets</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5003</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10000</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99,9%</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3,27%</a:t>
                      </a:r>
                      <a:endParaRPr lang="en-TR"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5,15%</a:t>
                      </a:r>
                      <a:endParaRPr lang="en-TR"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3010648"/>
                  </a:ext>
                </a:extLst>
              </a:tr>
              <a:tr h="390159">
                <a:tc>
                  <a:txBody>
                    <a:bodyPr/>
                    <a:lstStyle/>
                    <a:p>
                      <a:pPr algn="l" fontAlgn="b"/>
                      <a:r>
                        <a:rPr lang="en-US" sz="2000" u="none" strike="noStrike">
                          <a:effectLst/>
                        </a:rPr>
                        <a:t>Loans Borrowed</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99</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200</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102,0%</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0,06%</a:t>
                      </a:r>
                      <a:endParaRPr lang="en-TR"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0,10%</a:t>
                      </a:r>
                      <a:endParaRPr lang="en-TR"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87048822"/>
                  </a:ext>
                </a:extLst>
              </a:tr>
              <a:tr h="390159">
                <a:tc>
                  <a:txBody>
                    <a:bodyPr/>
                    <a:lstStyle/>
                    <a:p>
                      <a:pPr algn="l" fontAlgn="b"/>
                      <a:r>
                        <a:rPr lang="en-US" sz="2000" u="none" strike="noStrike">
                          <a:effectLst/>
                        </a:rPr>
                        <a:t>Marketable Securities Issued</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2000</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6800</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240,0%</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1,31%</a:t>
                      </a:r>
                      <a:endParaRPr lang="en-TR"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3,51%</a:t>
                      </a:r>
                      <a:endParaRPr lang="en-TR"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86032702"/>
                  </a:ext>
                </a:extLst>
              </a:tr>
              <a:tr h="390159">
                <a:tc>
                  <a:txBody>
                    <a:bodyPr/>
                    <a:lstStyle/>
                    <a:p>
                      <a:pPr algn="l" fontAlgn="b"/>
                      <a:r>
                        <a:rPr lang="en-US" sz="2000" u="none" strike="noStrike">
                          <a:effectLst/>
                        </a:rPr>
                        <a:t>Other Funds</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3525</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4000</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13,5%</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2,30%</a:t>
                      </a:r>
                      <a:endParaRPr lang="en-TR"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2,06%</a:t>
                      </a:r>
                      <a:endParaRPr lang="en-TR"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2514134"/>
                  </a:ext>
                </a:extLst>
              </a:tr>
              <a:tr h="390159">
                <a:tc>
                  <a:txBody>
                    <a:bodyPr/>
                    <a:lstStyle/>
                    <a:p>
                      <a:pPr algn="l" fontAlgn="b"/>
                      <a:r>
                        <a:rPr lang="en-US" sz="2000" u="none" strike="noStrike">
                          <a:effectLst/>
                        </a:rPr>
                        <a:t>Reserves Provisions</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1228</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2000</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62,9%</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0,80%</a:t>
                      </a:r>
                      <a:endParaRPr lang="en-TR"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1,03%</a:t>
                      </a:r>
                      <a:endParaRPr lang="en-TR"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90277302"/>
                  </a:ext>
                </a:extLst>
              </a:tr>
              <a:tr h="390159">
                <a:tc>
                  <a:txBody>
                    <a:bodyPr/>
                    <a:lstStyle/>
                    <a:p>
                      <a:pPr algn="l" fontAlgn="b"/>
                      <a:r>
                        <a:rPr lang="en-US" sz="2000" u="none" strike="noStrike">
                          <a:effectLst/>
                        </a:rPr>
                        <a:t>Other Liabilities</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2061</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3000</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45,6%</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1,35%</a:t>
                      </a:r>
                      <a:endParaRPr lang="en-TR"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1,55%</a:t>
                      </a:r>
                      <a:endParaRPr lang="en-TR"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19928572"/>
                  </a:ext>
                </a:extLst>
              </a:tr>
              <a:tr h="390159">
                <a:tc>
                  <a:txBody>
                    <a:bodyPr/>
                    <a:lstStyle/>
                    <a:p>
                      <a:pPr algn="l" fontAlgn="b"/>
                      <a:r>
                        <a:rPr lang="en-US" sz="2000" b="1" u="none" strike="noStrike" dirty="0">
                          <a:effectLst/>
                        </a:rPr>
                        <a:t>SHARE HOLDERS EQUITY</a:t>
                      </a:r>
                      <a:endParaRPr lang="en-US" sz="20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13458</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18000</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33,7%</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8,79%</a:t>
                      </a:r>
                      <a:endParaRPr lang="en-TR"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9,28%</a:t>
                      </a:r>
                      <a:endParaRPr lang="en-TR"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81081311"/>
                  </a:ext>
                </a:extLst>
              </a:tr>
              <a:tr h="390159">
                <a:tc>
                  <a:txBody>
                    <a:bodyPr/>
                    <a:lstStyle/>
                    <a:p>
                      <a:pPr algn="l" fontAlgn="b"/>
                      <a:r>
                        <a:rPr lang="en-US" sz="2000" b="1" u="none" strike="noStrike" dirty="0">
                          <a:effectLst/>
                        </a:rPr>
                        <a:t>TOTAL Labilities &amp; SHEQ</a:t>
                      </a:r>
                      <a:endParaRPr lang="en-US" sz="20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TR" sz="2000" b="1" u="none" strike="noStrike" dirty="0">
                          <a:effectLst/>
                        </a:rPr>
                        <a:t>153170</a:t>
                      </a:r>
                      <a:endParaRPr lang="en-TR" sz="20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TR" sz="2000" b="1" u="none" strike="noStrike" dirty="0">
                          <a:effectLst/>
                        </a:rPr>
                        <a:t>194000</a:t>
                      </a:r>
                      <a:endParaRPr lang="en-TR" sz="20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dirty="0">
                          <a:effectLst/>
                        </a:rPr>
                        <a:t>26,7%</a:t>
                      </a:r>
                      <a:endParaRPr lang="en-TR"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TR" sz="1800" b="1" u="none" strike="noStrike" dirty="0">
                          <a:effectLst/>
                        </a:rPr>
                        <a:t>100,00%</a:t>
                      </a:r>
                      <a:endParaRPr lang="en-TR"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TR" sz="1800" b="1" u="none" strike="noStrike" dirty="0">
                          <a:effectLst/>
                        </a:rPr>
                        <a:t>100,00%</a:t>
                      </a:r>
                      <a:endParaRPr lang="en-TR" sz="18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02048635"/>
                  </a:ext>
                </a:extLst>
              </a:tr>
            </a:tbl>
          </a:graphicData>
        </a:graphic>
      </p:graphicFrame>
    </p:spTree>
    <p:extLst>
      <p:ext uri="{BB962C8B-B14F-4D97-AF65-F5344CB8AC3E}">
        <p14:creationId xmlns:p14="http://schemas.microsoft.com/office/powerpoint/2010/main" val="34594177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CB0DA-1688-0343-B0CA-97230E4A3578}"/>
              </a:ext>
            </a:extLst>
          </p:cNvPr>
          <p:cNvSpPr>
            <a:spLocks noGrp="1"/>
          </p:cNvSpPr>
          <p:nvPr>
            <p:ph type="title"/>
          </p:nvPr>
        </p:nvSpPr>
        <p:spPr>
          <a:xfrm>
            <a:off x="1676400" y="89704"/>
            <a:ext cx="10515600" cy="1325563"/>
          </a:xfrm>
        </p:spPr>
        <p:txBody>
          <a:bodyPr>
            <a:normAutofit/>
          </a:bodyPr>
          <a:lstStyle/>
          <a:p>
            <a:r>
              <a:rPr lang="en-TR" sz="3200" dirty="0"/>
              <a:t>Income Statement Horizontal &amp; Vertical Analysis</a:t>
            </a:r>
          </a:p>
        </p:txBody>
      </p:sp>
      <p:graphicFrame>
        <p:nvGraphicFramePr>
          <p:cNvPr id="6" name="Table 5">
            <a:extLst>
              <a:ext uri="{FF2B5EF4-FFF2-40B4-BE49-F238E27FC236}">
                <a16:creationId xmlns:a16="http://schemas.microsoft.com/office/drawing/2014/main" id="{13855E92-0C4E-204B-99A3-77638AA26C14}"/>
              </a:ext>
            </a:extLst>
          </p:cNvPr>
          <p:cNvGraphicFramePr>
            <a:graphicFrameLocks noGrp="1"/>
          </p:cNvGraphicFramePr>
          <p:nvPr/>
        </p:nvGraphicFramePr>
        <p:xfrm>
          <a:off x="2711450" y="1247775"/>
          <a:ext cx="6768162" cy="4363467"/>
        </p:xfrm>
        <a:graphic>
          <a:graphicData uri="http://schemas.openxmlformats.org/drawingml/2006/table">
            <a:tbl>
              <a:tblPr>
                <a:tableStyleId>{5C22544A-7EE6-4342-B048-85BDC9FD1C3A}</a:tableStyleId>
              </a:tblPr>
              <a:tblGrid>
                <a:gridCol w="2666166">
                  <a:extLst>
                    <a:ext uri="{9D8B030D-6E8A-4147-A177-3AD203B41FA5}">
                      <a16:colId xmlns:a16="http://schemas.microsoft.com/office/drawing/2014/main" val="2450447373"/>
                    </a:ext>
                  </a:extLst>
                </a:gridCol>
                <a:gridCol w="737674">
                  <a:extLst>
                    <a:ext uri="{9D8B030D-6E8A-4147-A177-3AD203B41FA5}">
                      <a16:colId xmlns:a16="http://schemas.microsoft.com/office/drawing/2014/main" val="176971807"/>
                    </a:ext>
                  </a:extLst>
                </a:gridCol>
                <a:gridCol w="737674">
                  <a:extLst>
                    <a:ext uri="{9D8B030D-6E8A-4147-A177-3AD203B41FA5}">
                      <a16:colId xmlns:a16="http://schemas.microsoft.com/office/drawing/2014/main" val="1081434503"/>
                    </a:ext>
                  </a:extLst>
                </a:gridCol>
                <a:gridCol w="895748">
                  <a:extLst>
                    <a:ext uri="{9D8B030D-6E8A-4147-A177-3AD203B41FA5}">
                      <a16:colId xmlns:a16="http://schemas.microsoft.com/office/drawing/2014/main" val="2436106798"/>
                    </a:ext>
                  </a:extLst>
                </a:gridCol>
                <a:gridCol w="821980">
                  <a:extLst>
                    <a:ext uri="{9D8B030D-6E8A-4147-A177-3AD203B41FA5}">
                      <a16:colId xmlns:a16="http://schemas.microsoft.com/office/drawing/2014/main" val="3892463477"/>
                    </a:ext>
                  </a:extLst>
                </a:gridCol>
                <a:gridCol w="908920">
                  <a:extLst>
                    <a:ext uri="{9D8B030D-6E8A-4147-A177-3AD203B41FA5}">
                      <a16:colId xmlns:a16="http://schemas.microsoft.com/office/drawing/2014/main" val="988196712"/>
                    </a:ext>
                  </a:extLst>
                </a:gridCol>
              </a:tblGrid>
              <a:tr h="274100">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r>
                        <a:rPr lang="en-US" sz="1700" u="none" strike="noStrike">
                          <a:effectLst/>
                        </a:rPr>
                        <a:t>Vertical </a:t>
                      </a:r>
                      <a:endParaRPr lang="en-US"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r>
                        <a:rPr lang="en-US" sz="1700" u="none" strike="noStrike">
                          <a:effectLst/>
                        </a:rPr>
                        <a:t>Vertical </a:t>
                      </a:r>
                      <a:endParaRPr lang="en-US" sz="1700" b="0" i="0" u="none" strike="noStrike">
                        <a:solidFill>
                          <a:srgbClr val="000000"/>
                        </a:solidFill>
                        <a:effectLst/>
                        <a:latin typeface="Calibri" panose="020F0502020204030204" pitchFamily="34" charset="0"/>
                      </a:endParaRPr>
                    </a:p>
                  </a:txBody>
                  <a:tcPr marL="7907" marR="7907" marT="7907" marB="0" anchor="b"/>
                </a:tc>
                <a:extLst>
                  <a:ext uri="{0D108BD9-81ED-4DB2-BD59-A6C34878D82A}">
                    <a16:rowId xmlns:a16="http://schemas.microsoft.com/office/drawing/2014/main" val="2563876656"/>
                  </a:ext>
                </a:extLst>
              </a:tr>
              <a:tr h="513938">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r>
                        <a:rPr lang="en-US" sz="1700" u="none" strike="noStrike">
                          <a:effectLst/>
                        </a:rPr>
                        <a:t>Horizontal</a:t>
                      </a:r>
                      <a:endParaRPr lang="en-US"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r>
                        <a:rPr lang="en-US" sz="1700" u="none" strike="noStrike">
                          <a:effectLst/>
                        </a:rPr>
                        <a:t>Analysis</a:t>
                      </a:r>
                      <a:endParaRPr lang="en-US"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r>
                        <a:rPr lang="en-US" sz="1700" u="none" strike="noStrike">
                          <a:effectLst/>
                        </a:rPr>
                        <a:t>Analysis</a:t>
                      </a:r>
                      <a:endParaRPr lang="en-US" sz="1700" b="0" i="0" u="none" strike="noStrike">
                        <a:solidFill>
                          <a:srgbClr val="000000"/>
                        </a:solidFill>
                        <a:effectLst/>
                        <a:latin typeface="Calibri" panose="020F0502020204030204" pitchFamily="34" charset="0"/>
                      </a:endParaRPr>
                    </a:p>
                  </a:txBody>
                  <a:tcPr marL="7907" marR="7907" marT="7907" marB="0" anchor="b"/>
                </a:tc>
                <a:extLst>
                  <a:ext uri="{0D108BD9-81ED-4DB2-BD59-A6C34878D82A}">
                    <a16:rowId xmlns:a16="http://schemas.microsoft.com/office/drawing/2014/main" val="787809140"/>
                  </a:ext>
                </a:extLst>
              </a:tr>
              <a:tr h="274100">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r>
                        <a:rPr lang="en-US" sz="1700" u="none" strike="noStrike">
                          <a:effectLst/>
                        </a:rPr>
                        <a:t>Year 1</a:t>
                      </a:r>
                      <a:endParaRPr lang="en-US"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r>
                        <a:rPr lang="en-US" sz="1700" u="none" strike="noStrike">
                          <a:effectLst/>
                        </a:rPr>
                        <a:t>Year 2</a:t>
                      </a:r>
                      <a:endParaRPr lang="en-US"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r>
                        <a:rPr lang="en-US" sz="1700" u="none" strike="noStrike">
                          <a:effectLst/>
                        </a:rPr>
                        <a:t>Analysis</a:t>
                      </a:r>
                      <a:endParaRPr lang="en-US"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r>
                        <a:rPr lang="en-US" sz="1700" u="none" strike="noStrike">
                          <a:effectLst/>
                        </a:rPr>
                        <a:t>Year 1</a:t>
                      </a:r>
                      <a:endParaRPr lang="en-US"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r>
                        <a:rPr lang="en-US" sz="1700" u="none" strike="noStrike">
                          <a:effectLst/>
                        </a:rPr>
                        <a:t>Year 2</a:t>
                      </a:r>
                      <a:endParaRPr lang="en-US" sz="1700" b="0" i="0" u="none" strike="noStrike">
                        <a:solidFill>
                          <a:srgbClr val="000000"/>
                        </a:solidFill>
                        <a:effectLst/>
                        <a:latin typeface="Calibri" panose="020F0502020204030204" pitchFamily="34" charset="0"/>
                      </a:endParaRPr>
                    </a:p>
                  </a:txBody>
                  <a:tcPr marL="7907" marR="7907" marT="7907" marB="0" anchor="b"/>
                </a:tc>
                <a:extLst>
                  <a:ext uri="{0D108BD9-81ED-4DB2-BD59-A6C34878D82A}">
                    <a16:rowId xmlns:a16="http://schemas.microsoft.com/office/drawing/2014/main" val="2834213990"/>
                  </a:ext>
                </a:extLst>
              </a:tr>
              <a:tr h="274100">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extLst>
                  <a:ext uri="{0D108BD9-81ED-4DB2-BD59-A6C34878D82A}">
                    <a16:rowId xmlns:a16="http://schemas.microsoft.com/office/drawing/2014/main" val="507339860"/>
                  </a:ext>
                </a:extLst>
              </a:tr>
              <a:tr h="274100">
                <a:tc>
                  <a:txBody>
                    <a:bodyPr/>
                    <a:lstStyle/>
                    <a:p>
                      <a:pPr algn="l" fontAlgn="b"/>
                      <a:r>
                        <a:rPr lang="en-US" sz="1700" u="none" strike="noStrike">
                          <a:effectLst/>
                        </a:rPr>
                        <a:t>Interest Income</a:t>
                      </a:r>
                      <a:endParaRPr lang="en-US" sz="1700" b="1"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100000</a:t>
                      </a:r>
                      <a:endParaRPr lang="en-TR" sz="1700" b="1"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150000</a:t>
                      </a:r>
                      <a:endParaRPr lang="en-TR" sz="1700" b="1"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50%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100,0%</a:t>
                      </a:r>
                      <a:endParaRPr lang="en-TR" sz="1700" b="1"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100,0%</a:t>
                      </a:r>
                      <a:endParaRPr lang="en-TR" sz="1700" b="1" i="0" u="none" strike="noStrike">
                        <a:solidFill>
                          <a:srgbClr val="000000"/>
                        </a:solidFill>
                        <a:effectLst/>
                        <a:latin typeface="Calibri" panose="020F0502020204030204" pitchFamily="34" charset="0"/>
                      </a:endParaRPr>
                    </a:p>
                  </a:txBody>
                  <a:tcPr marL="7907" marR="7907" marT="7907" marB="0" anchor="b"/>
                </a:tc>
                <a:extLst>
                  <a:ext uri="{0D108BD9-81ED-4DB2-BD59-A6C34878D82A}">
                    <a16:rowId xmlns:a16="http://schemas.microsoft.com/office/drawing/2014/main" val="268677964"/>
                  </a:ext>
                </a:extLst>
              </a:tr>
              <a:tr h="274100">
                <a:tc>
                  <a:txBody>
                    <a:bodyPr/>
                    <a:lstStyle/>
                    <a:p>
                      <a:pPr algn="l" fontAlgn="b"/>
                      <a:r>
                        <a:rPr lang="en-US" sz="1700" u="none" strike="noStrike">
                          <a:effectLst/>
                        </a:rPr>
                        <a:t>Interest Expense</a:t>
                      </a:r>
                      <a:endParaRPr lang="en-US" sz="1700" b="1"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60000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95000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58%</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60,0%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63,3%</a:t>
                      </a:r>
                      <a:endParaRPr lang="en-TR" sz="1700" b="0" i="0" u="none" strike="noStrike">
                        <a:solidFill>
                          <a:srgbClr val="000000"/>
                        </a:solidFill>
                        <a:effectLst/>
                        <a:latin typeface="Calibri" panose="020F0502020204030204" pitchFamily="34" charset="0"/>
                      </a:endParaRPr>
                    </a:p>
                  </a:txBody>
                  <a:tcPr marL="7907" marR="7907" marT="7907" marB="0" anchor="b"/>
                </a:tc>
                <a:extLst>
                  <a:ext uri="{0D108BD9-81ED-4DB2-BD59-A6C34878D82A}">
                    <a16:rowId xmlns:a16="http://schemas.microsoft.com/office/drawing/2014/main" val="1045213017"/>
                  </a:ext>
                </a:extLst>
              </a:tr>
              <a:tr h="274100">
                <a:tc>
                  <a:txBody>
                    <a:bodyPr/>
                    <a:lstStyle/>
                    <a:p>
                      <a:pPr algn="l" fontAlgn="b"/>
                      <a:r>
                        <a:rPr lang="en-US" sz="1700" u="none" strike="noStrike">
                          <a:effectLst/>
                        </a:rPr>
                        <a:t>Net Interest Income</a:t>
                      </a:r>
                      <a:endParaRPr lang="en-US"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40000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55000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38%</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40,0%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36,7%</a:t>
                      </a:r>
                      <a:endParaRPr lang="en-TR" sz="1700" b="0" i="0" u="none" strike="noStrike">
                        <a:solidFill>
                          <a:srgbClr val="000000"/>
                        </a:solidFill>
                        <a:effectLst/>
                        <a:latin typeface="Calibri" panose="020F0502020204030204" pitchFamily="34" charset="0"/>
                      </a:endParaRPr>
                    </a:p>
                  </a:txBody>
                  <a:tcPr marL="7907" marR="7907" marT="7907" marB="0" anchor="b"/>
                </a:tc>
                <a:extLst>
                  <a:ext uri="{0D108BD9-81ED-4DB2-BD59-A6C34878D82A}">
                    <a16:rowId xmlns:a16="http://schemas.microsoft.com/office/drawing/2014/main" val="3838644481"/>
                  </a:ext>
                </a:extLst>
              </a:tr>
              <a:tr h="274100">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extLst>
                  <a:ext uri="{0D108BD9-81ED-4DB2-BD59-A6C34878D82A}">
                    <a16:rowId xmlns:a16="http://schemas.microsoft.com/office/drawing/2014/main" val="614790975"/>
                  </a:ext>
                </a:extLst>
              </a:tr>
              <a:tr h="274100">
                <a:tc>
                  <a:txBody>
                    <a:bodyPr/>
                    <a:lstStyle/>
                    <a:p>
                      <a:pPr algn="l" fontAlgn="b"/>
                      <a:r>
                        <a:rPr lang="en-US" sz="1700" u="none" strike="noStrike">
                          <a:effectLst/>
                        </a:rPr>
                        <a:t>Non Interest Income</a:t>
                      </a:r>
                      <a:endParaRPr lang="en-US" sz="1700" b="1"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50000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60000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20%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50,0%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40,0%</a:t>
                      </a:r>
                      <a:endParaRPr lang="en-TR" sz="1700" b="0" i="0" u="none" strike="noStrike">
                        <a:solidFill>
                          <a:srgbClr val="000000"/>
                        </a:solidFill>
                        <a:effectLst/>
                        <a:latin typeface="Calibri" panose="020F0502020204030204" pitchFamily="34" charset="0"/>
                      </a:endParaRPr>
                    </a:p>
                  </a:txBody>
                  <a:tcPr marL="7907" marR="7907" marT="7907" marB="0" anchor="b"/>
                </a:tc>
                <a:extLst>
                  <a:ext uri="{0D108BD9-81ED-4DB2-BD59-A6C34878D82A}">
                    <a16:rowId xmlns:a16="http://schemas.microsoft.com/office/drawing/2014/main" val="1674115382"/>
                  </a:ext>
                </a:extLst>
              </a:tr>
              <a:tr h="274100">
                <a:tc>
                  <a:txBody>
                    <a:bodyPr/>
                    <a:lstStyle/>
                    <a:p>
                      <a:pPr algn="l" fontAlgn="b"/>
                      <a:r>
                        <a:rPr lang="en-US" sz="1700" u="none" strike="noStrike">
                          <a:effectLst/>
                        </a:rPr>
                        <a:t>Non Interest Expense</a:t>
                      </a:r>
                      <a:endParaRPr lang="en-US" sz="1700" b="1"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40000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55000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38%</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40,0%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36,7%</a:t>
                      </a:r>
                      <a:endParaRPr lang="en-TR" sz="1700" b="0" i="0" u="none" strike="noStrike">
                        <a:solidFill>
                          <a:srgbClr val="000000"/>
                        </a:solidFill>
                        <a:effectLst/>
                        <a:latin typeface="Calibri" panose="020F0502020204030204" pitchFamily="34" charset="0"/>
                      </a:endParaRPr>
                    </a:p>
                  </a:txBody>
                  <a:tcPr marL="7907" marR="7907" marT="7907" marB="0" anchor="b"/>
                </a:tc>
                <a:extLst>
                  <a:ext uri="{0D108BD9-81ED-4DB2-BD59-A6C34878D82A}">
                    <a16:rowId xmlns:a16="http://schemas.microsoft.com/office/drawing/2014/main" val="2457325064"/>
                  </a:ext>
                </a:extLst>
              </a:tr>
              <a:tr h="274100">
                <a:tc>
                  <a:txBody>
                    <a:bodyPr/>
                    <a:lstStyle/>
                    <a:p>
                      <a:pPr algn="l" fontAlgn="b"/>
                      <a:r>
                        <a:rPr lang="en-US" sz="1700" u="none" strike="noStrike">
                          <a:effectLst/>
                        </a:rPr>
                        <a:t>Net Non Interest Incme</a:t>
                      </a:r>
                      <a:endParaRPr lang="en-US"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10000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5000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-50%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10,0%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3,3%</a:t>
                      </a:r>
                      <a:endParaRPr lang="en-TR" sz="1700" b="0" i="0" u="none" strike="noStrike">
                        <a:solidFill>
                          <a:srgbClr val="000000"/>
                        </a:solidFill>
                        <a:effectLst/>
                        <a:latin typeface="Calibri" panose="020F0502020204030204" pitchFamily="34" charset="0"/>
                      </a:endParaRPr>
                    </a:p>
                  </a:txBody>
                  <a:tcPr marL="7907" marR="7907" marT="7907" marB="0" anchor="b"/>
                </a:tc>
                <a:extLst>
                  <a:ext uri="{0D108BD9-81ED-4DB2-BD59-A6C34878D82A}">
                    <a16:rowId xmlns:a16="http://schemas.microsoft.com/office/drawing/2014/main" val="3919163929"/>
                  </a:ext>
                </a:extLst>
              </a:tr>
              <a:tr h="274100">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extLst>
                  <a:ext uri="{0D108BD9-81ED-4DB2-BD59-A6C34878D82A}">
                    <a16:rowId xmlns:a16="http://schemas.microsoft.com/office/drawing/2014/main" val="3534272140"/>
                  </a:ext>
                </a:extLst>
              </a:tr>
              <a:tr h="274100">
                <a:tc>
                  <a:txBody>
                    <a:bodyPr/>
                    <a:lstStyle/>
                    <a:p>
                      <a:pPr algn="l" fontAlgn="b"/>
                      <a:r>
                        <a:rPr lang="en-US" sz="1700" u="none" strike="noStrike">
                          <a:effectLst/>
                        </a:rPr>
                        <a:t>Income Before Tax</a:t>
                      </a:r>
                      <a:endParaRPr lang="en-US"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50000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60000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20%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50,0%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40,0%</a:t>
                      </a:r>
                      <a:endParaRPr lang="en-TR" sz="1700" b="0" i="0" u="none" strike="noStrike">
                        <a:solidFill>
                          <a:srgbClr val="000000"/>
                        </a:solidFill>
                        <a:effectLst/>
                        <a:latin typeface="Calibri" panose="020F0502020204030204" pitchFamily="34" charset="0"/>
                      </a:endParaRPr>
                    </a:p>
                  </a:txBody>
                  <a:tcPr marL="7907" marR="7907" marT="7907" marB="0" anchor="b"/>
                </a:tc>
                <a:extLst>
                  <a:ext uri="{0D108BD9-81ED-4DB2-BD59-A6C34878D82A}">
                    <a16:rowId xmlns:a16="http://schemas.microsoft.com/office/drawing/2014/main" val="4207296246"/>
                  </a:ext>
                </a:extLst>
              </a:tr>
              <a:tr h="274100">
                <a:tc>
                  <a:txBody>
                    <a:bodyPr/>
                    <a:lstStyle/>
                    <a:p>
                      <a:pPr algn="l" fontAlgn="b"/>
                      <a:r>
                        <a:rPr lang="en-US" sz="1700" u="none" strike="noStrike">
                          <a:effectLst/>
                        </a:rPr>
                        <a:t>Taxation provision</a:t>
                      </a:r>
                      <a:endParaRPr lang="en-US"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9000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10800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20%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9,0%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7,2%</a:t>
                      </a:r>
                      <a:endParaRPr lang="en-TR" sz="1700" b="0" i="0" u="none" strike="noStrike">
                        <a:solidFill>
                          <a:srgbClr val="000000"/>
                        </a:solidFill>
                        <a:effectLst/>
                        <a:latin typeface="Calibri" panose="020F0502020204030204" pitchFamily="34" charset="0"/>
                      </a:endParaRPr>
                    </a:p>
                  </a:txBody>
                  <a:tcPr marL="7907" marR="7907" marT="7907" marB="0" anchor="b"/>
                </a:tc>
                <a:extLst>
                  <a:ext uri="{0D108BD9-81ED-4DB2-BD59-A6C34878D82A}">
                    <a16:rowId xmlns:a16="http://schemas.microsoft.com/office/drawing/2014/main" val="794967024"/>
                  </a:ext>
                </a:extLst>
              </a:tr>
              <a:tr h="274100">
                <a:tc>
                  <a:txBody>
                    <a:bodyPr/>
                    <a:lstStyle/>
                    <a:p>
                      <a:pPr algn="l" fontAlgn="b"/>
                      <a:r>
                        <a:rPr lang="en-US" sz="1700" u="none" strike="noStrike">
                          <a:effectLst/>
                        </a:rPr>
                        <a:t>Net Income</a:t>
                      </a:r>
                      <a:endParaRPr lang="en-US" sz="1700" b="1"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41000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49200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20%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41,0%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dirty="0">
                          <a:effectLst/>
                        </a:rPr>
                        <a:t>32,8%</a:t>
                      </a:r>
                      <a:endParaRPr lang="en-TR" sz="1700" b="0" i="0" u="none" strike="noStrike" dirty="0">
                        <a:solidFill>
                          <a:srgbClr val="000000"/>
                        </a:solidFill>
                        <a:effectLst/>
                        <a:latin typeface="Calibri" panose="020F0502020204030204" pitchFamily="34" charset="0"/>
                      </a:endParaRPr>
                    </a:p>
                  </a:txBody>
                  <a:tcPr marL="7907" marR="7907" marT="7907" marB="0" anchor="b"/>
                </a:tc>
                <a:extLst>
                  <a:ext uri="{0D108BD9-81ED-4DB2-BD59-A6C34878D82A}">
                    <a16:rowId xmlns:a16="http://schemas.microsoft.com/office/drawing/2014/main" val="1899237308"/>
                  </a:ext>
                </a:extLst>
              </a:tr>
            </a:tbl>
          </a:graphicData>
        </a:graphic>
      </p:graphicFrame>
    </p:spTree>
    <p:extLst>
      <p:ext uri="{BB962C8B-B14F-4D97-AF65-F5344CB8AC3E}">
        <p14:creationId xmlns:p14="http://schemas.microsoft.com/office/powerpoint/2010/main" val="23031462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6">
            <a:extLst>
              <a:ext uri="{FF2B5EF4-FFF2-40B4-BE49-F238E27FC236}">
                <a16:creationId xmlns:a16="http://schemas.microsoft.com/office/drawing/2014/main" id="{A3034712-548B-F541-9865-DDDD19CCC244}"/>
              </a:ext>
            </a:extLst>
          </p:cNvPr>
          <p:cNvSpPr>
            <a:spLocks noGrp="1"/>
          </p:cNvSpPr>
          <p:nvPr>
            <p:ph type="title"/>
          </p:nvPr>
        </p:nvSpPr>
        <p:spPr/>
        <p:txBody>
          <a:bodyPr/>
          <a:lstStyle/>
          <a:p>
            <a:r>
              <a:rPr lang="en-US" altLang="tr-TR" dirty="0"/>
              <a:t>Bank Regulatory, Supervision, Audit, Bodies</a:t>
            </a:r>
          </a:p>
        </p:txBody>
      </p:sp>
      <p:sp>
        <p:nvSpPr>
          <p:cNvPr id="21507" name="Content Placeholder 7">
            <a:extLst>
              <a:ext uri="{FF2B5EF4-FFF2-40B4-BE49-F238E27FC236}">
                <a16:creationId xmlns:a16="http://schemas.microsoft.com/office/drawing/2014/main" id="{637C6DE7-1DD0-7F4B-9714-C5F6FD51051E}"/>
              </a:ext>
            </a:extLst>
          </p:cNvPr>
          <p:cNvSpPr>
            <a:spLocks noGrp="1"/>
          </p:cNvSpPr>
          <p:nvPr>
            <p:ph idx="1"/>
          </p:nvPr>
        </p:nvSpPr>
        <p:spPr>
          <a:xfrm>
            <a:off x="1981200" y="1417638"/>
            <a:ext cx="8229600" cy="4525962"/>
          </a:xfrm>
        </p:spPr>
        <p:txBody>
          <a:bodyPr/>
          <a:lstStyle/>
          <a:p>
            <a:r>
              <a:rPr lang="en-US" altLang="tr-TR"/>
              <a:t>Central Bank (TCMB)</a:t>
            </a:r>
          </a:p>
          <a:p>
            <a:r>
              <a:rPr lang="en-US" altLang="tr-TR"/>
              <a:t>Supervisory Authority (BDDK)</a:t>
            </a:r>
          </a:p>
          <a:p>
            <a:r>
              <a:rPr lang="en-US" altLang="tr-TR"/>
              <a:t>Saving Deposit Insurance Fund (TMSF)</a:t>
            </a:r>
          </a:p>
          <a:p>
            <a:r>
              <a:rPr lang="en-US" altLang="tr-TR"/>
              <a:t>Security Exchange Commission (SPK)</a:t>
            </a:r>
          </a:p>
          <a:p>
            <a:r>
              <a:rPr lang="en-US" altLang="tr-TR"/>
              <a:t>Ministry of Finance (MB)</a:t>
            </a:r>
          </a:p>
          <a:p>
            <a:r>
              <a:rPr lang="en-US" altLang="tr-TR"/>
              <a:t>Anti-Money Laundering Agency (MASAK)</a:t>
            </a:r>
          </a:p>
          <a:p>
            <a:r>
              <a:rPr lang="en-US" altLang="tr-TR"/>
              <a:t>Independent External Auditors</a:t>
            </a:r>
          </a:p>
          <a:p>
            <a:r>
              <a:rPr lang="en-US" altLang="tr-TR"/>
              <a:t>Internal Auditors</a:t>
            </a:r>
          </a:p>
          <a:p>
            <a:endParaRPr lang="en-US" altLang="tr-TR"/>
          </a:p>
        </p:txBody>
      </p:sp>
      <p:sp>
        <p:nvSpPr>
          <p:cNvPr id="5" name="Footer Placeholder 4">
            <a:extLst>
              <a:ext uri="{FF2B5EF4-FFF2-40B4-BE49-F238E27FC236}">
                <a16:creationId xmlns:a16="http://schemas.microsoft.com/office/drawing/2014/main" id="{C96C429F-E3FB-2242-BB96-F1E25AFCE272}"/>
              </a:ext>
            </a:extLst>
          </p:cNvPr>
          <p:cNvSpPr>
            <a:spLocks noGrp="1"/>
          </p:cNvSpPr>
          <p:nvPr>
            <p:ph type="ftr" sz="quarter" idx="11"/>
          </p:nvPr>
        </p:nvSpPr>
        <p:spPr/>
        <p:txBody>
          <a:bodyPr/>
          <a:lstStyle/>
          <a:p>
            <a:pPr>
              <a:defRPr/>
            </a:pPr>
            <a:r>
              <a:rPr lang="en-US"/>
              <a:t>bulentsenver@gmail.com</a:t>
            </a:r>
          </a:p>
        </p:txBody>
      </p:sp>
      <p:sp>
        <p:nvSpPr>
          <p:cNvPr id="21509" name="Slide Number Placeholder 5">
            <a:extLst>
              <a:ext uri="{FF2B5EF4-FFF2-40B4-BE49-F238E27FC236}">
                <a16:creationId xmlns:a16="http://schemas.microsoft.com/office/drawing/2014/main" id="{FE415006-FFF7-5145-A0EC-E1F2BD3F203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7ADC279F-371C-0449-8A1D-2330AD049214}" type="slidenum">
              <a:rPr lang="en-US" altLang="tr-TR" sz="1200">
                <a:solidFill>
                  <a:srgbClr val="898989"/>
                </a:solidFill>
              </a:rPr>
              <a:pPr>
                <a:spcBef>
                  <a:spcPct val="0"/>
                </a:spcBef>
                <a:buFontTx/>
                <a:buNone/>
              </a:pPr>
              <a:t>19</a:t>
            </a:fld>
            <a:endParaRPr lang="en-US" altLang="tr-TR" sz="1200">
              <a:solidFill>
                <a:srgbClr val="898989"/>
              </a:solidFill>
            </a:endParaRPr>
          </a:p>
        </p:txBody>
      </p:sp>
    </p:spTree>
    <p:extLst>
      <p:ext uri="{BB962C8B-B14F-4D97-AF65-F5344CB8AC3E}">
        <p14:creationId xmlns:p14="http://schemas.microsoft.com/office/powerpoint/2010/main" val="4179973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01020-DC8D-AB4B-B479-1740F580003E}"/>
              </a:ext>
            </a:extLst>
          </p:cNvPr>
          <p:cNvSpPr>
            <a:spLocks noGrp="1"/>
          </p:cNvSpPr>
          <p:nvPr>
            <p:ph type="title"/>
          </p:nvPr>
        </p:nvSpPr>
        <p:spPr/>
        <p:txBody>
          <a:bodyPr/>
          <a:lstStyle/>
          <a:p>
            <a:r>
              <a:rPr lang="en-TR" dirty="0"/>
              <a:t>We will Learn This Week?</a:t>
            </a:r>
          </a:p>
        </p:txBody>
      </p:sp>
      <p:sp>
        <p:nvSpPr>
          <p:cNvPr id="3" name="Content Placeholder 2">
            <a:extLst>
              <a:ext uri="{FF2B5EF4-FFF2-40B4-BE49-F238E27FC236}">
                <a16:creationId xmlns:a16="http://schemas.microsoft.com/office/drawing/2014/main" id="{F748A6D7-BCB2-8C45-B1E2-CDE9B2434A30}"/>
              </a:ext>
            </a:extLst>
          </p:cNvPr>
          <p:cNvSpPr>
            <a:spLocks noGrp="1"/>
          </p:cNvSpPr>
          <p:nvPr>
            <p:ph idx="1"/>
          </p:nvPr>
        </p:nvSpPr>
        <p:spPr/>
        <p:txBody>
          <a:bodyPr/>
          <a:lstStyle/>
          <a:p>
            <a:r>
              <a:rPr lang="en-TR" dirty="0"/>
              <a:t>1. Financial Markets</a:t>
            </a:r>
          </a:p>
          <a:p>
            <a:r>
              <a:rPr lang="en-TR" dirty="0"/>
              <a:t>2. Debt Markets</a:t>
            </a:r>
          </a:p>
          <a:p>
            <a:r>
              <a:rPr lang="en-TR" dirty="0"/>
              <a:t>3. Equity Markets</a:t>
            </a:r>
          </a:p>
          <a:p>
            <a:r>
              <a:rPr lang="en-TR" dirty="0"/>
              <a:t>4. Bank Balance Sheet &amp; Income Statement Relationship</a:t>
            </a:r>
          </a:p>
          <a:p>
            <a:r>
              <a:rPr lang="en-TR" dirty="0"/>
              <a:t>5. Bank Regulatory &amp; supervisory Bodies</a:t>
            </a:r>
          </a:p>
        </p:txBody>
      </p:sp>
      <p:sp>
        <p:nvSpPr>
          <p:cNvPr id="4" name="Footer Placeholder 3">
            <a:extLst>
              <a:ext uri="{FF2B5EF4-FFF2-40B4-BE49-F238E27FC236}">
                <a16:creationId xmlns:a16="http://schemas.microsoft.com/office/drawing/2014/main" id="{D2B684E0-E358-0246-810B-835F0D784988}"/>
              </a:ext>
            </a:extLst>
          </p:cNvPr>
          <p:cNvSpPr>
            <a:spLocks noGrp="1"/>
          </p:cNvSpPr>
          <p:nvPr>
            <p:ph type="ftr" sz="quarter" idx="11"/>
          </p:nvPr>
        </p:nvSpPr>
        <p:spPr/>
        <p:txBody>
          <a:bodyPr/>
          <a:lstStyle/>
          <a:p>
            <a:pPr>
              <a:defRPr/>
            </a:pPr>
            <a:r>
              <a:rPr lang="en-US"/>
              <a:t>bulentsenver@gmail.com</a:t>
            </a:r>
          </a:p>
        </p:txBody>
      </p:sp>
      <p:sp>
        <p:nvSpPr>
          <p:cNvPr id="5" name="Slide Number Placeholder 4">
            <a:extLst>
              <a:ext uri="{FF2B5EF4-FFF2-40B4-BE49-F238E27FC236}">
                <a16:creationId xmlns:a16="http://schemas.microsoft.com/office/drawing/2014/main" id="{D143AA5A-60AC-DC4D-8FB5-EA3E4F6922FF}"/>
              </a:ext>
            </a:extLst>
          </p:cNvPr>
          <p:cNvSpPr>
            <a:spLocks noGrp="1"/>
          </p:cNvSpPr>
          <p:nvPr>
            <p:ph type="sldNum" sz="quarter" idx="12"/>
          </p:nvPr>
        </p:nvSpPr>
        <p:spPr/>
        <p:txBody>
          <a:bodyPr/>
          <a:lstStyle/>
          <a:p>
            <a:pPr>
              <a:defRPr/>
            </a:pPr>
            <a:fld id="{ABB5D004-AD72-544F-9BB7-31A2119CA304}" type="slidenum">
              <a:rPr lang="en-US" smtClean="0"/>
              <a:pPr>
                <a:defRPr/>
              </a:pPr>
              <a:t>2</a:t>
            </a:fld>
            <a:endParaRPr lang="en-US"/>
          </a:p>
        </p:txBody>
      </p:sp>
    </p:spTree>
    <p:extLst>
      <p:ext uri="{BB962C8B-B14F-4D97-AF65-F5344CB8AC3E}">
        <p14:creationId xmlns:p14="http://schemas.microsoft.com/office/powerpoint/2010/main" val="3035893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Footer Placeholder 3">
            <a:extLst>
              <a:ext uri="{FF2B5EF4-FFF2-40B4-BE49-F238E27FC236}">
                <a16:creationId xmlns:a16="http://schemas.microsoft.com/office/drawing/2014/main" id="{C3B1EA03-AD01-034B-8AF5-E7A8A7BFBC1B}"/>
              </a:ext>
            </a:extLst>
          </p:cNvPr>
          <p:cNvSpPr>
            <a:spLocks noGrp="1"/>
          </p:cNvSpPr>
          <p:nvPr>
            <p:ph type="ftr" sz="quarter" idx="11"/>
          </p:nvPr>
        </p:nvSpPr>
        <p:spPr bwMode="auto">
          <a:xfrm>
            <a:off x="1981200" y="6356351"/>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l" fontAlgn="base">
              <a:spcBef>
                <a:spcPct val="0"/>
              </a:spcBef>
              <a:spcAft>
                <a:spcPct val="0"/>
              </a:spcAft>
              <a:buFontTx/>
              <a:buNone/>
            </a:pPr>
            <a:r>
              <a:rPr lang="en-US" altLang="tr-TR" sz="1200">
                <a:solidFill>
                  <a:srgbClr val="898989"/>
                </a:solidFill>
              </a:rPr>
              <a:t>bulentsenver@gmail.com</a:t>
            </a:r>
            <a:endParaRPr lang="en-CA" altLang="tr-TR" sz="1200">
              <a:solidFill>
                <a:srgbClr val="898989"/>
              </a:solidFill>
            </a:endParaRPr>
          </a:p>
        </p:txBody>
      </p:sp>
      <p:sp>
        <p:nvSpPr>
          <p:cNvPr id="10243" name="Slide Number Placeholder 4">
            <a:extLst>
              <a:ext uri="{FF2B5EF4-FFF2-40B4-BE49-F238E27FC236}">
                <a16:creationId xmlns:a16="http://schemas.microsoft.com/office/drawing/2014/main" id="{C96D4102-E986-2C40-AD8E-E5E862BDA2DF}"/>
              </a:ext>
            </a:extLst>
          </p:cNvPr>
          <p:cNvSpPr>
            <a:spLocks noGrp="1"/>
          </p:cNvSpPr>
          <p:nvPr>
            <p:ph type="sldNum" sz="quarter" idx="12"/>
          </p:nvPr>
        </p:nvSpPr>
        <p:spPr bwMode="auto">
          <a:xfrm>
            <a:off x="4648200" y="6356351"/>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tr-TR" sz="1200">
                <a:solidFill>
                  <a:srgbClr val="898989"/>
                </a:solidFill>
              </a:rPr>
              <a:t>2-</a:t>
            </a:r>
            <a:fld id="{67EB89D6-F10F-E24E-A452-B9C50D729510}" type="slidenum">
              <a:rPr lang="en-US" altLang="tr-TR" sz="1200">
                <a:solidFill>
                  <a:srgbClr val="898989"/>
                </a:solidFill>
              </a:rPr>
              <a:pPr algn="ctr">
                <a:spcBef>
                  <a:spcPct val="0"/>
                </a:spcBef>
                <a:buFontTx/>
                <a:buNone/>
              </a:pPr>
              <a:t>3</a:t>
            </a:fld>
            <a:endParaRPr lang="en-CA" altLang="tr-TR" sz="1200">
              <a:solidFill>
                <a:srgbClr val="898989"/>
              </a:solidFill>
            </a:endParaRPr>
          </a:p>
        </p:txBody>
      </p:sp>
      <p:sp>
        <p:nvSpPr>
          <p:cNvPr id="10244" name="Rectangle 6">
            <a:extLst>
              <a:ext uri="{FF2B5EF4-FFF2-40B4-BE49-F238E27FC236}">
                <a16:creationId xmlns:a16="http://schemas.microsoft.com/office/drawing/2014/main" id="{A55826F4-79BD-E44A-AF8F-D27D582C30F2}"/>
              </a:ext>
            </a:extLst>
          </p:cNvPr>
          <p:cNvSpPr>
            <a:spLocks noGrp="1" noChangeArrowheads="1"/>
          </p:cNvSpPr>
          <p:nvPr>
            <p:ph type="title"/>
          </p:nvPr>
        </p:nvSpPr>
        <p:spPr/>
        <p:txBody>
          <a:bodyPr/>
          <a:lstStyle/>
          <a:p>
            <a:r>
              <a:rPr lang="en-US" altLang="tr-TR" sz="3600"/>
              <a:t>Classifications of Financial Markets</a:t>
            </a:r>
          </a:p>
        </p:txBody>
      </p:sp>
      <p:sp>
        <p:nvSpPr>
          <p:cNvPr id="7175" name="Rectangle 7">
            <a:extLst>
              <a:ext uri="{FF2B5EF4-FFF2-40B4-BE49-F238E27FC236}">
                <a16:creationId xmlns:a16="http://schemas.microsoft.com/office/drawing/2014/main" id="{361CB0D8-6923-704B-93B5-EBACECAD1157}"/>
              </a:ext>
            </a:extLst>
          </p:cNvPr>
          <p:cNvSpPr>
            <a:spLocks noGrp="1" noChangeArrowheads="1"/>
          </p:cNvSpPr>
          <p:nvPr>
            <p:ph type="body" idx="1"/>
          </p:nvPr>
        </p:nvSpPr>
        <p:spPr/>
        <p:txBody>
          <a:bodyPr/>
          <a:lstStyle/>
          <a:p>
            <a:pPr marL="461963" indent="-461963">
              <a:buFont typeface="Times" pitchFamily="2" charset="0"/>
              <a:buAutoNum type="arabicPeriod"/>
            </a:pPr>
            <a:r>
              <a:rPr lang="en-US" altLang="tr-TR"/>
              <a:t>Debt Markets</a:t>
            </a:r>
          </a:p>
          <a:p>
            <a:pPr marL="919163" lvl="1" indent="-342900"/>
            <a:r>
              <a:rPr lang="en-US" altLang="tr-TR"/>
              <a:t>Short-Term (maturity &lt; 1 year) Money Market</a:t>
            </a:r>
          </a:p>
          <a:p>
            <a:pPr marL="919163" lvl="1" indent="-342900"/>
            <a:r>
              <a:rPr lang="en-US" altLang="tr-TR"/>
              <a:t>Long-Term (maturity &gt; 1 year) Capital Market</a:t>
            </a:r>
          </a:p>
          <a:p>
            <a:pPr marL="461963" indent="-461963">
              <a:spcBef>
                <a:spcPct val="70000"/>
              </a:spcBef>
              <a:buFont typeface="Times" pitchFamily="2" charset="0"/>
              <a:buAutoNum type="arabicPeriod"/>
            </a:pPr>
            <a:r>
              <a:rPr lang="en-US" altLang="tr-TR"/>
              <a:t>Equity Markets</a:t>
            </a:r>
          </a:p>
          <a:p>
            <a:pPr marL="919163" lvl="1" indent="-342900"/>
            <a:r>
              <a:rPr lang="en-US" altLang="tr-TR"/>
              <a:t>Common Stock</a:t>
            </a:r>
          </a:p>
        </p:txBody>
      </p:sp>
    </p:spTree>
    <p:extLst>
      <p:ext uri="{BB962C8B-B14F-4D97-AF65-F5344CB8AC3E}">
        <p14:creationId xmlns:p14="http://schemas.microsoft.com/office/powerpoint/2010/main" val="132064148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175">
                                            <p:txEl>
                                              <p:pRg st="0" end="0"/>
                                            </p:txEl>
                                          </p:spTgt>
                                        </p:tgtEl>
                                        <p:attrNameLst>
                                          <p:attrName>style.visibility</p:attrName>
                                        </p:attrNameLst>
                                      </p:cBhvr>
                                      <p:to>
                                        <p:strVal val="visible"/>
                                      </p:to>
                                    </p:set>
                                    <p:animEffect transition="in" filter="wipe(left)">
                                      <p:cBhvr>
                                        <p:cTn id="7" dur="500"/>
                                        <p:tgtEl>
                                          <p:spTgt spid="71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175">
                                            <p:txEl>
                                              <p:pRg st="1" end="1"/>
                                            </p:txEl>
                                          </p:spTgt>
                                        </p:tgtEl>
                                        <p:attrNameLst>
                                          <p:attrName>style.visibility</p:attrName>
                                        </p:attrNameLst>
                                      </p:cBhvr>
                                      <p:to>
                                        <p:strVal val="visible"/>
                                      </p:to>
                                    </p:set>
                                    <p:animEffect transition="in" filter="wipe(left)">
                                      <p:cBhvr>
                                        <p:cTn id="12" dur="500"/>
                                        <p:tgtEl>
                                          <p:spTgt spid="71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175">
                                            <p:txEl>
                                              <p:pRg st="2" end="2"/>
                                            </p:txEl>
                                          </p:spTgt>
                                        </p:tgtEl>
                                        <p:attrNameLst>
                                          <p:attrName>style.visibility</p:attrName>
                                        </p:attrNameLst>
                                      </p:cBhvr>
                                      <p:to>
                                        <p:strVal val="visible"/>
                                      </p:to>
                                    </p:set>
                                    <p:animEffect transition="in" filter="wipe(left)">
                                      <p:cBhvr>
                                        <p:cTn id="17" dur="500"/>
                                        <p:tgtEl>
                                          <p:spTgt spid="717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175">
                                            <p:txEl>
                                              <p:pRg st="3" end="3"/>
                                            </p:txEl>
                                          </p:spTgt>
                                        </p:tgtEl>
                                        <p:attrNameLst>
                                          <p:attrName>style.visibility</p:attrName>
                                        </p:attrNameLst>
                                      </p:cBhvr>
                                      <p:to>
                                        <p:strVal val="visible"/>
                                      </p:to>
                                    </p:set>
                                    <p:animEffect transition="in" filter="wipe(left)">
                                      <p:cBhvr>
                                        <p:cTn id="22" dur="500"/>
                                        <p:tgtEl>
                                          <p:spTgt spid="717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175">
                                            <p:txEl>
                                              <p:pRg st="4" end="4"/>
                                            </p:txEl>
                                          </p:spTgt>
                                        </p:tgtEl>
                                        <p:attrNameLst>
                                          <p:attrName>style.visibility</p:attrName>
                                        </p:attrNameLst>
                                      </p:cBhvr>
                                      <p:to>
                                        <p:strVal val="visible"/>
                                      </p:to>
                                    </p:set>
                                    <p:animEffect transition="in" filter="wipe(left)">
                                      <p:cBhvr>
                                        <p:cTn id="27" dur="500"/>
                                        <p:tgtEl>
                                          <p:spTgt spid="71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5" grpId="0" build="p" bldLvl="2"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Footer Placeholder 3">
            <a:extLst>
              <a:ext uri="{FF2B5EF4-FFF2-40B4-BE49-F238E27FC236}">
                <a16:creationId xmlns:a16="http://schemas.microsoft.com/office/drawing/2014/main" id="{F8C4DC5F-07B5-9040-9849-6E922CA1C137}"/>
              </a:ext>
            </a:extLst>
          </p:cNvPr>
          <p:cNvSpPr>
            <a:spLocks noGrp="1"/>
          </p:cNvSpPr>
          <p:nvPr>
            <p:ph type="ftr" sz="quarter" idx="11"/>
          </p:nvPr>
        </p:nvSpPr>
        <p:spPr bwMode="auto">
          <a:xfrm>
            <a:off x="1981200" y="6356351"/>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l" fontAlgn="base">
              <a:spcBef>
                <a:spcPct val="0"/>
              </a:spcBef>
              <a:spcAft>
                <a:spcPct val="0"/>
              </a:spcAft>
              <a:buFontTx/>
              <a:buNone/>
            </a:pPr>
            <a:r>
              <a:rPr lang="en-US" altLang="tr-TR" sz="1200">
                <a:solidFill>
                  <a:srgbClr val="898989"/>
                </a:solidFill>
              </a:rPr>
              <a:t>bulentsenver@gmail.com</a:t>
            </a:r>
            <a:endParaRPr lang="en-CA" altLang="tr-TR" sz="1200">
              <a:solidFill>
                <a:srgbClr val="898989"/>
              </a:solidFill>
            </a:endParaRPr>
          </a:p>
        </p:txBody>
      </p:sp>
      <p:sp>
        <p:nvSpPr>
          <p:cNvPr id="11267" name="Slide Number Placeholder 4">
            <a:extLst>
              <a:ext uri="{FF2B5EF4-FFF2-40B4-BE49-F238E27FC236}">
                <a16:creationId xmlns:a16="http://schemas.microsoft.com/office/drawing/2014/main" id="{BB56E1C7-3B1A-9246-90B1-FA091681B9FA}"/>
              </a:ext>
            </a:extLst>
          </p:cNvPr>
          <p:cNvSpPr>
            <a:spLocks noGrp="1"/>
          </p:cNvSpPr>
          <p:nvPr>
            <p:ph type="sldNum" sz="quarter" idx="12"/>
          </p:nvPr>
        </p:nvSpPr>
        <p:spPr bwMode="auto">
          <a:xfrm>
            <a:off x="4648200" y="6356351"/>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tr-TR" sz="1200">
                <a:solidFill>
                  <a:srgbClr val="898989"/>
                </a:solidFill>
              </a:rPr>
              <a:t>2-</a:t>
            </a:r>
            <a:fld id="{2DC713BA-CD42-4846-8684-04210D23BC52}" type="slidenum">
              <a:rPr lang="en-US" altLang="tr-TR" sz="1200">
                <a:solidFill>
                  <a:srgbClr val="898989"/>
                </a:solidFill>
              </a:rPr>
              <a:pPr algn="ctr">
                <a:spcBef>
                  <a:spcPct val="0"/>
                </a:spcBef>
                <a:buFontTx/>
                <a:buNone/>
              </a:pPr>
              <a:t>4</a:t>
            </a:fld>
            <a:endParaRPr lang="en-CA" altLang="tr-TR" sz="1200">
              <a:solidFill>
                <a:srgbClr val="898989"/>
              </a:solidFill>
            </a:endParaRPr>
          </a:p>
        </p:txBody>
      </p:sp>
      <p:sp>
        <p:nvSpPr>
          <p:cNvPr id="11268" name="Rectangle 14">
            <a:extLst>
              <a:ext uri="{FF2B5EF4-FFF2-40B4-BE49-F238E27FC236}">
                <a16:creationId xmlns:a16="http://schemas.microsoft.com/office/drawing/2014/main" id="{D6921989-AE96-E041-83F5-5FA79A6BAC90}"/>
              </a:ext>
            </a:extLst>
          </p:cNvPr>
          <p:cNvSpPr>
            <a:spLocks noGrp="1" noChangeArrowheads="1"/>
          </p:cNvSpPr>
          <p:nvPr>
            <p:ph type="title"/>
          </p:nvPr>
        </p:nvSpPr>
        <p:spPr/>
        <p:txBody>
          <a:bodyPr/>
          <a:lstStyle/>
          <a:p>
            <a:r>
              <a:rPr lang="en-US" altLang="tr-TR" sz="3600"/>
              <a:t>Characteristics of Debt Markets Instruments</a:t>
            </a:r>
          </a:p>
        </p:txBody>
      </p:sp>
      <p:sp>
        <p:nvSpPr>
          <p:cNvPr id="49167" name="Rectangle 15">
            <a:extLst>
              <a:ext uri="{FF2B5EF4-FFF2-40B4-BE49-F238E27FC236}">
                <a16:creationId xmlns:a16="http://schemas.microsoft.com/office/drawing/2014/main" id="{ADFECD2C-DB87-B443-8BF8-484CD4245ECE}"/>
              </a:ext>
            </a:extLst>
          </p:cNvPr>
          <p:cNvSpPr>
            <a:spLocks noGrp="1" noChangeArrowheads="1"/>
          </p:cNvSpPr>
          <p:nvPr>
            <p:ph type="body" idx="1"/>
          </p:nvPr>
        </p:nvSpPr>
        <p:spPr/>
        <p:txBody>
          <a:bodyPr/>
          <a:lstStyle/>
          <a:p>
            <a:pPr>
              <a:spcBef>
                <a:spcPct val="50000"/>
              </a:spcBef>
            </a:pPr>
            <a:r>
              <a:rPr lang="en-US" altLang="tr-TR"/>
              <a:t>Debt instruments </a:t>
            </a:r>
          </a:p>
          <a:p>
            <a:pPr lvl="1">
              <a:spcBef>
                <a:spcPct val="50000"/>
              </a:spcBef>
            </a:pPr>
            <a:r>
              <a:rPr lang="en-US" altLang="tr-TR"/>
              <a:t>Buyers of debt instruments are suppliers (of capital) to the firm, not owners of the firm</a:t>
            </a:r>
          </a:p>
          <a:p>
            <a:pPr lvl="1">
              <a:spcBef>
                <a:spcPct val="50000"/>
              </a:spcBef>
            </a:pPr>
            <a:r>
              <a:rPr lang="en-US" altLang="tr-TR"/>
              <a:t>Debt instruments have a finite life or maturity date</a:t>
            </a:r>
          </a:p>
          <a:p>
            <a:pPr lvl="1">
              <a:spcBef>
                <a:spcPct val="50000"/>
              </a:spcBef>
            </a:pPr>
            <a:r>
              <a:rPr lang="en-US" altLang="tr-TR"/>
              <a:t>Advantage is that the debt instrument is a contractual promise to pay with legal rights to enforce repayment</a:t>
            </a:r>
          </a:p>
          <a:p>
            <a:pPr lvl="1">
              <a:spcBef>
                <a:spcPct val="50000"/>
              </a:spcBef>
            </a:pPr>
            <a:r>
              <a:rPr lang="en-US" altLang="tr-TR"/>
              <a:t>Disadvantage is that return/profit is fixed or limited</a:t>
            </a:r>
          </a:p>
        </p:txBody>
      </p:sp>
    </p:spTree>
    <p:extLst>
      <p:ext uri="{BB962C8B-B14F-4D97-AF65-F5344CB8AC3E}">
        <p14:creationId xmlns:p14="http://schemas.microsoft.com/office/powerpoint/2010/main" val="399587225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9167">
                                            <p:txEl>
                                              <p:pRg st="0" end="0"/>
                                            </p:txEl>
                                          </p:spTgt>
                                        </p:tgtEl>
                                        <p:attrNameLst>
                                          <p:attrName>style.visibility</p:attrName>
                                        </p:attrNameLst>
                                      </p:cBhvr>
                                      <p:to>
                                        <p:strVal val="visible"/>
                                      </p:to>
                                    </p:set>
                                    <p:animEffect transition="in" filter="wipe(left)">
                                      <p:cBhvr>
                                        <p:cTn id="7" dur="500"/>
                                        <p:tgtEl>
                                          <p:spTgt spid="491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9167">
                                            <p:txEl>
                                              <p:pRg st="1" end="1"/>
                                            </p:txEl>
                                          </p:spTgt>
                                        </p:tgtEl>
                                        <p:attrNameLst>
                                          <p:attrName>style.visibility</p:attrName>
                                        </p:attrNameLst>
                                      </p:cBhvr>
                                      <p:to>
                                        <p:strVal val="visible"/>
                                      </p:to>
                                    </p:set>
                                    <p:animEffect transition="in" filter="wipe(left)">
                                      <p:cBhvr>
                                        <p:cTn id="12" dur="500"/>
                                        <p:tgtEl>
                                          <p:spTgt spid="4916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9167">
                                            <p:txEl>
                                              <p:pRg st="2" end="2"/>
                                            </p:txEl>
                                          </p:spTgt>
                                        </p:tgtEl>
                                        <p:attrNameLst>
                                          <p:attrName>style.visibility</p:attrName>
                                        </p:attrNameLst>
                                      </p:cBhvr>
                                      <p:to>
                                        <p:strVal val="visible"/>
                                      </p:to>
                                    </p:set>
                                    <p:animEffect transition="in" filter="wipe(left)">
                                      <p:cBhvr>
                                        <p:cTn id="17" dur="500"/>
                                        <p:tgtEl>
                                          <p:spTgt spid="4916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9167">
                                            <p:txEl>
                                              <p:pRg st="3" end="3"/>
                                            </p:txEl>
                                          </p:spTgt>
                                        </p:tgtEl>
                                        <p:attrNameLst>
                                          <p:attrName>style.visibility</p:attrName>
                                        </p:attrNameLst>
                                      </p:cBhvr>
                                      <p:to>
                                        <p:strVal val="visible"/>
                                      </p:to>
                                    </p:set>
                                    <p:animEffect transition="in" filter="wipe(left)">
                                      <p:cBhvr>
                                        <p:cTn id="22" dur="500"/>
                                        <p:tgtEl>
                                          <p:spTgt spid="4916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9167">
                                            <p:txEl>
                                              <p:pRg st="4" end="4"/>
                                            </p:txEl>
                                          </p:spTgt>
                                        </p:tgtEl>
                                        <p:attrNameLst>
                                          <p:attrName>style.visibility</p:attrName>
                                        </p:attrNameLst>
                                      </p:cBhvr>
                                      <p:to>
                                        <p:strVal val="visible"/>
                                      </p:to>
                                    </p:set>
                                    <p:animEffect transition="in" filter="wipe(left)">
                                      <p:cBhvr>
                                        <p:cTn id="27" dur="500"/>
                                        <p:tgtEl>
                                          <p:spTgt spid="4916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67" grpId="0" build="p" bldLvl="2"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Footer Placeholder 3">
            <a:extLst>
              <a:ext uri="{FF2B5EF4-FFF2-40B4-BE49-F238E27FC236}">
                <a16:creationId xmlns:a16="http://schemas.microsoft.com/office/drawing/2014/main" id="{0F399418-43FF-184C-A96F-5689E8520059}"/>
              </a:ext>
            </a:extLst>
          </p:cNvPr>
          <p:cNvSpPr>
            <a:spLocks noGrp="1"/>
          </p:cNvSpPr>
          <p:nvPr>
            <p:ph type="ftr" sz="quarter" idx="11"/>
          </p:nvPr>
        </p:nvSpPr>
        <p:spPr bwMode="auto">
          <a:xfrm>
            <a:off x="1981200" y="6356351"/>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l" fontAlgn="base">
              <a:spcBef>
                <a:spcPct val="0"/>
              </a:spcBef>
              <a:spcAft>
                <a:spcPct val="0"/>
              </a:spcAft>
              <a:buFontTx/>
              <a:buNone/>
            </a:pPr>
            <a:r>
              <a:rPr lang="en-US" altLang="tr-TR" sz="1200">
                <a:solidFill>
                  <a:srgbClr val="898989"/>
                </a:solidFill>
              </a:rPr>
              <a:t>bulentsenver@gmail.com</a:t>
            </a:r>
            <a:endParaRPr lang="en-CA" altLang="tr-TR" sz="1200">
              <a:solidFill>
                <a:srgbClr val="898989"/>
              </a:solidFill>
            </a:endParaRPr>
          </a:p>
        </p:txBody>
      </p:sp>
      <p:sp>
        <p:nvSpPr>
          <p:cNvPr id="12291" name="Slide Number Placeholder 4">
            <a:extLst>
              <a:ext uri="{FF2B5EF4-FFF2-40B4-BE49-F238E27FC236}">
                <a16:creationId xmlns:a16="http://schemas.microsoft.com/office/drawing/2014/main" id="{34032127-DF13-E44E-9D28-07B1A3784EDE}"/>
              </a:ext>
            </a:extLst>
          </p:cNvPr>
          <p:cNvSpPr>
            <a:spLocks noGrp="1"/>
          </p:cNvSpPr>
          <p:nvPr>
            <p:ph type="sldNum" sz="quarter" idx="12"/>
          </p:nvPr>
        </p:nvSpPr>
        <p:spPr bwMode="auto">
          <a:xfrm>
            <a:off x="4648200" y="6356351"/>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tr-TR" sz="1200">
                <a:solidFill>
                  <a:srgbClr val="898989"/>
                </a:solidFill>
              </a:rPr>
              <a:t>2-</a:t>
            </a:r>
            <a:fld id="{ABB41B74-2EE1-854B-93AC-5042C4452F7B}" type="slidenum">
              <a:rPr lang="en-US" altLang="tr-TR" sz="1200">
                <a:solidFill>
                  <a:srgbClr val="898989"/>
                </a:solidFill>
              </a:rPr>
              <a:pPr algn="ctr">
                <a:spcBef>
                  <a:spcPct val="0"/>
                </a:spcBef>
                <a:buFontTx/>
                <a:buNone/>
              </a:pPr>
              <a:t>5</a:t>
            </a:fld>
            <a:endParaRPr lang="en-CA" altLang="tr-TR" sz="1200">
              <a:solidFill>
                <a:srgbClr val="898989"/>
              </a:solidFill>
            </a:endParaRPr>
          </a:p>
        </p:txBody>
      </p:sp>
      <p:sp>
        <p:nvSpPr>
          <p:cNvPr id="12292" name="Rectangle 2">
            <a:extLst>
              <a:ext uri="{FF2B5EF4-FFF2-40B4-BE49-F238E27FC236}">
                <a16:creationId xmlns:a16="http://schemas.microsoft.com/office/drawing/2014/main" id="{CC4A899E-7CA2-9B41-A0C4-33E034509CF3}"/>
              </a:ext>
            </a:extLst>
          </p:cNvPr>
          <p:cNvSpPr>
            <a:spLocks noGrp="1" noChangeArrowheads="1"/>
          </p:cNvSpPr>
          <p:nvPr>
            <p:ph type="title"/>
          </p:nvPr>
        </p:nvSpPr>
        <p:spPr/>
        <p:txBody>
          <a:bodyPr/>
          <a:lstStyle/>
          <a:p>
            <a:r>
              <a:rPr lang="en-US" altLang="tr-TR" sz="3600"/>
              <a:t>Characteristics of Equity Markets Instruments</a:t>
            </a:r>
          </a:p>
        </p:txBody>
      </p:sp>
      <p:sp>
        <p:nvSpPr>
          <p:cNvPr id="50179" name="Rectangle 3">
            <a:extLst>
              <a:ext uri="{FF2B5EF4-FFF2-40B4-BE49-F238E27FC236}">
                <a16:creationId xmlns:a16="http://schemas.microsoft.com/office/drawing/2014/main" id="{E3ACC915-6607-9A4A-BF83-85749533820E}"/>
              </a:ext>
            </a:extLst>
          </p:cNvPr>
          <p:cNvSpPr>
            <a:spLocks noGrp="1" noChangeArrowheads="1"/>
          </p:cNvSpPr>
          <p:nvPr>
            <p:ph type="body" idx="1"/>
          </p:nvPr>
        </p:nvSpPr>
        <p:spPr/>
        <p:txBody>
          <a:bodyPr/>
          <a:lstStyle/>
          <a:p>
            <a:pPr marL="533400" indent="-533400">
              <a:spcBef>
                <a:spcPct val="40000"/>
              </a:spcBef>
            </a:pPr>
            <a:r>
              <a:rPr lang="en-US" altLang="tr-TR"/>
              <a:t>Equity instruments (common stock is most prevalent equity instrument) </a:t>
            </a:r>
          </a:p>
          <a:p>
            <a:pPr marL="1028700" lvl="1" indent="-571500">
              <a:spcBef>
                <a:spcPct val="40000"/>
              </a:spcBef>
            </a:pPr>
            <a:r>
              <a:rPr lang="en-US" altLang="tr-TR"/>
              <a:t>Buyers of common stock are owners of the firm</a:t>
            </a:r>
          </a:p>
          <a:p>
            <a:pPr marL="1028700" lvl="1" indent="-571500">
              <a:spcBef>
                <a:spcPct val="40000"/>
              </a:spcBef>
            </a:pPr>
            <a:r>
              <a:rPr lang="en-US" altLang="tr-TR"/>
              <a:t>Common stock has no finite life or maturity date</a:t>
            </a:r>
          </a:p>
          <a:p>
            <a:pPr marL="1028700" lvl="1" indent="-571500">
              <a:spcBef>
                <a:spcPct val="40000"/>
              </a:spcBef>
            </a:pPr>
            <a:r>
              <a:rPr lang="en-US" altLang="tr-TR"/>
              <a:t>Advantage of common stock is potential high income since return is not fixed or limited</a:t>
            </a:r>
          </a:p>
          <a:p>
            <a:pPr marL="1028700" lvl="1" indent="-571500">
              <a:spcBef>
                <a:spcPct val="40000"/>
              </a:spcBef>
            </a:pPr>
            <a:r>
              <a:rPr lang="en-US" altLang="tr-TR"/>
              <a:t>Disadvantage is that debt payments must be made before equity payments can be made</a:t>
            </a:r>
          </a:p>
        </p:txBody>
      </p:sp>
    </p:spTree>
    <p:extLst>
      <p:ext uri="{BB962C8B-B14F-4D97-AF65-F5344CB8AC3E}">
        <p14:creationId xmlns:p14="http://schemas.microsoft.com/office/powerpoint/2010/main" val="338789843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wipe(left)">
                                      <p:cBhvr>
                                        <p:cTn id="7" dur="500"/>
                                        <p:tgtEl>
                                          <p:spTgt spid="501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0179">
                                            <p:txEl>
                                              <p:pRg st="1" end="1"/>
                                            </p:txEl>
                                          </p:spTgt>
                                        </p:tgtEl>
                                        <p:attrNameLst>
                                          <p:attrName>style.visibility</p:attrName>
                                        </p:attrNameLst>
                                      </p:cBhvr>
                                      <p:to>
                                        <p:strVal val="visible"/>
                                      </p:to>
                                    </p:set>
                                    <p:animEffect transition="in" filter="wipe(left)">
                                      <p:cBhvr>
                                        <p:cTn id="12" dur="500"/>
                                        <p:tgtEl>
                                          <p:spTgt spid="501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0179">
                                            <p:txEl>
                                              <p:pRg st="2" end="2"/>
                                            </p:txEl>
                                          </p:spTgt>
                                        </p:tgtEl>
                                        <p:attrNameLst>
                                          <p:attrName>style.visibility</p:attrName>
                                        </p:attrNameLst>
                                      </p:cBhvr>
                                      <p:to>
                                        <p:strVal val="visible"/>
                                      </p:to>
                                    </p:set>
                                    <p:animEffect transition="in" filter="wipe(left)">
                                      <p:cBhvr>
                                        <p:cTn id="17" dur="500"/>
                                        <p:tgtEl>
                                          <p:spTgt spid="501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0179">
                                            <p:txEl>
                                              <p:pRg st="3" end="3"/>
                                            </p:txEl>
                                          </p:spTgt>
                                        </p:tgtEl>
                                        <p:attrNameLst>
                                          <p:attrName>style.visibility</p:attrName>
                                        </p:attrNameLst>
                                      </p:cBhvr>
                                      <p:to>
                                        <p:strVal val="visible"/>
                                      </p:to>
                                    </p:set>
                                    <p:animEffect transition="in" filter="wipe(left)">
                                      <p:cBhvr>
                                        <p:cTn id="22" dur="500"/>
                                        <p:tgtEl>
                                          <p:spTgt spid="5017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0179">
                                            <p:txEl>
                                              <p:pRg st="4" end="4"/>
                                            </p:txEl>
                                          </p:spTgt>
                                        </p:tgtEl>
                                        <p:attrNameLst>
                                          <p:attrName>style.visibility</p:attrName>
                                        </p:attrNameLst>
                                      </p:cBhvr>
                                      <p:to>
                                        <p:strVal val="visible"/>
                                      </p:to>
                                    </p:set>
                                    <p:animEffect transition="in" filter="wipe(left)">
                                      <p:cBhvr>
                                        <p:cTn id="27" dur="500"/>
                                        <p:tgtEl>
                                          <p:spTgt spid="501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bldLvl="2"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Footer Placeholder 3">
            <a:extLst>
              <a:ext uri="{FF2B5EF4-FFF2-40B4-BE49-F238E27FC236}">
                <a16:creationId xmlns:a16="http://schemas.microsoft.com/office/drawing/2014/main" id="{E7E36584-B30C-5F40-9C26-5EAB3F0481F0}"/>
              </a:ext>
            </a:extLst>
          </p:cNvPr>
          <p:cNvSpPr>
            <a:spLocks noGrp="1"/>
          </p:cNvSpPr>
          <p:nvPr>
            <p:ph type="ftr" sz="quarter" idx="11"/>
          </p:nvPr>
        </p:nvSpPr>
        <p:spPr bwMode="auto">
          <a:xfrm>
            <a:off x="1981200" y="6356351"/>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l" fontAlgn="base">
              <a:spcBef>
                <a:spcPct val="0"/>
              </a:spcBef>
              <a:spcAft>
                <a:spcPct val="0"/>
              </a:spcAft>
              <a:buFontTx/>
              <a:buNone/>
            </a:pPr>
            <a:r>
              <a:rPr lang="en-US" altLang="tr-TR" sz="1200">
                <a:solidFill>
                  <a:srgbClr val="898989"/>
                </a:solidFill>
              </a:rPr>
              <a:t>bulentsenver@gmail.com</a:t>
            </a:r>
            <a:endParaRPr lang="en-CA" altLang="tr-TR" sz="1200">
              <a:solidFill>
                <a:srgbClr val="898989"/>
              </a:solidFill>
            </a:endParaRPr>
          </a:p>
        </p:txBody>
      </p:sp>
      <p:sp>
        <p:nvSpPr>
          <p:cNvPr id="13315" name="Slide Number Placeholder 4">
            <a:extLst>
              <a:ext uri="{FF2B5EF4-FFF2-40B4-BE49-F238E27FC236}">
                <a16:creationId xmlns:a16="http://schemas.microsoft.com/office/drawing/2014/main" id="{DA263B51-93BF-1C43-B5FB-9049F3C8765B}"/>
              </a:ext>
            </a:extLst>
          </p:cNvPr>
          <p:cNvSpPr>
            <a:spLocks noGrp="1"/>
          </p:cNvSpPr>
          <p:nvPr>
            <p:ph type="sldNum" sz="quarter" idx="12"/>
          </p:nvPr>
        </p:nvSpPr>
        <p:spPr bwMode="auto">
          <a:xfrm>
            <a:off x="4648200" y="6356351"/>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tr-TR" sz="1200">
                <a:solidFill>
                  <a:srgbClr val="898989"/>
                </a:solidFill>
              </a:rPr>
              <a:t>2-</a:t>
            </a:r>
            <a:fld id="{59AB4F1D-AEAE-154C-B209-C79F7A5A56B0}" type="slidenum">
              <a:rPr lang="en-US" altLang="tr-TR" sz="1200">
                <a:solidFill>
                  <a:srgbClr val="898989"/>
                </a:solidFill>
              </a:rPr>
              <a:pPr algn="ctr">
                <a:spcBef>
                  <a:spcPct val="0"/>
                </a:spcBef>
                <a:buFontTx/>
                <a:buNone/>
              </a:pPr>
              <a:t>6</a:t>
            </a:fld>
            <a:endParaRPr lang="en-CA" altLang="tr-TR" sz="1200">
              <a:solidFill>
                <a:srgbClr val="898989"/>
              </a:solidFill>
            </a:endParaRPr>
          </a:p>
        </p:txBody>
      </p:sp>
      <p:sp>
        <p:nvSpPr>
          <p:cNvPr id="13316" name="Rectangle 2">
            <a:extLst>
              <a:ext uri="{FF2B5EF4-FFF2-40B4-BE49-F238E27FC236}">
                <a16:creationId xmlns:a16="http://schemas.microsoft.com/office/drawing/2014/main" id="{F48E86D0-3C79-8D44-BCE8-81EDBC8A1F78}"/>
              </a:ext>
            </a:extLst>
          </p:cNvPr>
          <p:cNvSpPr>
            <a:spLocks noGrp="1" noChangeArrowheads="1"/>
          </p:cNvSpPr>
          <p:nvPr>
            <p:ph type="title"/>
          </p:nvPr>
        </p:nvSpPr>
        <p:spPr/>
        <p:txBody>
          <a:bodyPr/>
          <a:lstStyle/>
          <a:p>
            <a:r>
              <a:rPr lang="en-US" altLang="tr-TR" sz="3600"/>
              <a:t>Characteristics of Financial Markets</a:t>
            </a:r>
          </a:p>
        </p:txBody>
      </p:sp>
      <p:sp>
        <p:nvSpPr>
          <p:cNvPr id="51204" name="Rectangle 4">
            <a:extLst>
              <a:ext uri="{FF2B5EF4-FFF2-40B4-BE49-F238E27FC236}">
                <a16:creationId xmlns:a16="http://schemas.microsoft.com/office/drawing/2014/main" id="{848CE2FD-C031-1741-AF7C-275811C29FCC}"/>
              </a:ext>
            </a:extLst>
          </p:cNvPr>
          <p:cNvSpPr>
            <a:spLocks noGrp="1" noChangeArrowheads="1"/>
          </p:cNvSpPr>
          <p:nvPr>
            <p:ph type="body" idx="1"/>
          </p:nvPr>
        </p:nvSpPr>
        <p:spPr/>
        <p:txBody>
          <a:bodyPr/>
          <a:lstStyle/>
          <a:p>
            <a:pPr marL="609600" indent="-609600">
              <a:buFont typeface="Times" pitchFamily="2" charset="0"/>
              <a:buAutoNum type="arabicPeriod"/>
            </a:pPr>
            <a:r>
              <a:rPr lang="en-US" altLang="tr-TR"/>
              <a:t>Debt Markets</a:t>
            </a:r>
          </a:p>
          <a:p>
            <a:pPr marL="990600" lvl="1" indent="-533400"/>
            <a:r>
              <a:rPr lang="en-US" altLang="tr-TR"/>
              <a:t>Although less well-known by the average person, debt markets in U.S. are much larger in total dollars than equity markets, due to greater number of participant classes (households, businesses, government, and foreigners) and size of individual participants (businesses, and government)</a:t>
            </a:r>
          </a:p>
        </p:txBody>
      </p:sp>
    </p:spTree>
    <p:extLst>
      <p:ext uri="{BB962C8B-B14F-4D97-AF65-F5344CB8AC3E}">
        <p14:creationId xmlns:p14="http://schemas.microsoft.com/office/powerpoint/2010/main" val="153265724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04">
                                            <p:txEl>
                                              <p:pRg st="0" end="0"/>
                                            </p:txEl>
                                          </p:spTgt>
                                        </p:tgtEl>
                                        <p:attrNameLst>
                                          <p:attrName>style.visibility</p:attrName>
                                        </p:attrNameLst>
                                      </p:cBhvr>
                                      <p:to>
                                        <p:strVal val="visible"/>
                                      </p:to>
                                    </p:set>
                                    <p:animEffect transition="in" filter="wipe(left)">
                                      <p:cBhvr>
                                        <p:cTn id="7" dur="500"/>
                                        <p:tgtEl>
                                          <p:spTgt spid="5120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1204">
                                            <p:txEl>
                                              <p:pRg st="1" end="1"/>
                                            </p:txEl>
                                          </p:spTgt>
                                        </p:tgtEl>
                                        <p:attrNameLst>
                                          <p:attrName>style.visibility</p:attrName>
                                        </p:attrNameLst>
                                      </p:cBhvr>
                                      <p:to>
                                        <p:strVal val="visible"/>
                                      </p:to>
                                    </p:set>
                                    <p:animEffect transition="in" filter="wipe(left)">
                                      <p:cBhvr>
                                        <p:cTn id="12" dur="500"/>
                                        <p:tgtEl>
                                          <p:spTgt spid="5120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4" grpId="0" build="p" bldLvl="2"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Footer Placeholder 3">
            <a:extLst>
              <a:ext uri="{FF2B5EF4-FFF2-40B4-BE49-F238E27FC236}">
                <a16:creationId xmlns:a16="http://schemas.microsoft.com/office/drawing/2014/main" id="{ACCA0CBE-A5A9-7E4D-AD32-D462A17403F8}"/>
              </a:ext>
            </a:extLst>
          </p:cNvPr>
          <p:cNvSpPr>
            <a:spLocks noGrp="1"/>
          </p:cNvSpPr>
          <p:nvPr>
            <p:ph type="ftr" sz="quarter" idx="11"/>
          </p:nvPr>
        </p:nvSpPr>
        <p:spPr bwMode="auto">
          <a:xfrm>
            <a:off x="1981200" y="6356351"/>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l" fontAlgn="base">
              <a:spcBef>
                <a:spcPct val="0"/>
              </a:spcBef>
              <a:spcAft>
                <a:spcPct val="0"/>
              </a:spcAft>
              <a:buFontTx/>
              <a:buNone/>
            </a:pPr>
            <a:r>
              <a:rPr lang="en-US" altLang="tr-TR" sz="1200">
                <a:solidFill>
                  <a:srgbClr val="898989"/>
                </a:solidFill>
              </a:rPr>
              <a:t>bulentsenver@gmail.com</a:t>
            </a:r>
            <a:endParaRPr lang="en-CA" altLang="tr-TR" sz="1200">
              <a:solidFill>
                <a:srgbClr val="898989"/>
              </a:solidFill>
            </a:endParaRPr>
          </a:p>
        </p:txBody>
      </p:sp>
      <p:sp>
        <p:nvSpPr>
          <p:cNvPr id="14339" name="Slide Number Placeholder 4">
            <a:extLst>
              <a:ext uri="{FF2B5EF4-FFF2-40B4-BE49-F238E27FC236}">
                <a16:creationId xmlns:a16="http://schemas.microsoft.com/office/drawing/2014/main" id="{12052C6A-BD42-AC41-A460-539D01E705A0}"/>
              </a:ext>
            </a:extLst>
          </p:cNvPr>
          <p:cNvSpPr>
            <a:spLocks noGrp="1"/>
          </p:cNvSpPr>
          <p:nvPr>
            <p:ph type="sldNum" sz="quarter" idx="12"/>
          </p:nvPr>
        </p:nvSpPr>
        <p:spPr bwMode="auto">
          <a:xfrm>
            <a:off x="4648200" y="6356351"/>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tr-TR" sz="1200">
                <a:solidFill>
                  <a:srgbClr val="898989"/>
                </a:solidFill>
              </a:rPr>
              <a:t>2-</a:t>
            </a:r>
            <a:fld id="{F6A92A70-3BAD-CA4A-B397-0B4E7F33D531}" type="slidenum">
              <a:rPr lang="en-US" altLang="tr-TR" sz="1200">
                <a:solidFill>
                  <a:srgbClr val="898989"/>
                </a:solidFill>
              </a:rPr>
              <a:pPr algn="ctr">
                <a:spcBef>
                  <a:spcPct val="0"/>
                </a:spcBef>
                <a:buFontTx/>
                <a:buNone/>
              </a:pPr>
              <a:t>7</a:t>
            </a:fld>
            <a:endParaRPr lang="en-CA" altLang="tr-TR" sz="1200">
              <a:solidFill>
                <a:srgbClr val="898989"/>
              </a:solidFill>
            </a:endParaRPr>
          </a:p>
        </p:txBody>
      </p:sp>
      <p:sp>
        <p:nvSpPr>
          <p:cNvPr id="14340" name="Rectangle 2">
            <a:extLst>
              <a:ext uri="{FF2B5EF4-FFF2-40B4-BE49-F238E27FC236}">
                <a16:creationId xmlns:a16="http://schemas.microsoft.com/office/drawing/2014/main" id="{9670CD9A-9D4F-324D-AE3F-DD90918D607A}"/>
              </a:ext>
            </a:extLst>
          </p:cNvPr>
          <p:cNvSpPr>
            <a:spLocks noGrp="1" noChangeArrowheads="1"/>
          </p:cNvSpPr>
          <p:nvPr>
            <p:ph type="title"/>
          </p:nvPr>
        </p:nvSpPr>
        <p:spPr/>
        <p:txBody>
          <a:bodyPr/>
          <a:lstStyle/>
          <a:p>
            <a:r>
              <a:rPr lang="en-US" altLang="tr-TR" sz="3600"/>
              <a:t>Characteristics of Financial Markets</a:t>
            </a:r>
          </a:p>
        </p:txBody>
      </p:sp>
      <p:sp>
        <p:nvSpPr>
          <p:cNvPr id="107523" name="Rectangle 3">
            <a:extLst>
              <a:ext uri="{FF2B5EF4-FFF2-40B4-BE49-F238E27FC236}">
                <a16:creationId xmlns:a16="http://schemas.microsoft.com/office/drawing/2014/main" id="{F9D16B55-E5E9-2145-808E-E84F41F4B1AE}"/>
              </a:ext>
            </a:extLst>
          </p:cNvPr>
          <p:cNvSpPr>
            <a:spLocks noGrp="1" noChangeArrowheads="1"/>
          </p:cNvSpPr>
          <p:nvPr>
            <p:ph type="body" idx="1"/>
          </p:nvPr>
        </p:nvSpPr>
        <p:spPr/>
        <p:txBody>
          <a:bodyPr/>
          <a:lstStyle/>
          <a:p>
            <a:pPr marL="609600" indent="-609600">
              <a:buFont typeface="Times" pitchFamily="2" charset="0"/>
              <a:buAutoNum type="arabicPeriod" startAt="2"/>
            </a:pPr>
            <a:r>
              <a:rPr lang="en-US" altLang="tr-TR"/>
              <a:t>Equity Markets</a:t>
            </a:r>
          </a:p>
          <a:p>
            <a:pPr marL="990600" lvl="1" indent="-533400"/>
            <a:r>
              <a:rPr lang="en-US" altLang="tr-TR"/>
              <a:t>Although U.S. markets are highly efficient, the world</a:t>
            </a:r>
            <a:r>
              <a:rPr lang="ja-JP" altLang="en-US"/>
              <a:t>’</a:t>
            </a:r>
            <a:r>
              <a:rPr lang="en-US" altLang="ja-JP"/>
              <a:t>s largest, and more familiar to the average person, they are far smaller than the U.S. debt markets largely due to the fact that the only applicable participants are businesses</a:t>
            </a:r>
            <a:endParaRPr lang="en-US" altLang="tr-TR"/>
          </a:p>
        </p:txBody>
      </p:sp>
    </p:spTree>
    <p:extLst>
      <p:ext uri="{BB962C8B-B14F-4D97-AF65-F5344CB8AC3E}">
        <p14:creationId xmlns:p14="http://schemas.microsoft.com/office/powerpoint/2010/main" val="55658224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7523">
                                            <p:txEl>
                                              <p:pRg st="0" end="0"/>
                                            </p:txEl>
                                          </p:spTgt>
                                        </p:tgtEl>
                                        <p:attrNameLst>
                                          <p:attrName>style.visibility</p:attrName>
                                        </p:attrNameLst>
                                      </p:cBhvr>
                                      <p:to>
                                        <p:strVal val="visible"/>
                                      </p:to>
                                    </p:set>
                                    <p:animEffect transition="in" filter="wipe(left)">
                                      <p:cBhvr>
                                        <p:cTn id="7" dur="500"/>
                                        <p:tgtEl>
                                          <p:spTgt spid="1075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7523">
                                            <p:txEl>
                                              <p:pRg st="1" end="1"/>
                                            </p:txEl>
                                          </p:spTgt>
                                        </p:tgtEl>
                                        <p:attrNameLst>
                                          <p:attrName>style.visibility</p:attrName>
                                        </p:attrNameLst>
                                      </p:cBhvr>
                                      <p:to>
                                        <p:strVal val="visible"/>
                                      </p:to>
                                    </p:set>
                                    <p:animEffect transition="in" filter="wipe(left)">
                                      <p:cBhvr>
                                        <p:cTn id="12" dur="500"/>
                                        <p:tgtEl>
                                          <p:spTgt spid="1075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3" grpId="0" build="p" bldLvl="2"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Footer Placeholder 3">
            <a:extLst>
              <a:ext uri="{FF2B5EF4-FFF2-40B4-BE49-F238E27FC236}">
                <a16:creationId xmlns:a16="http://schemas.microsoft.com/office/drawing/2014/main" id="{CD821E18-DFCA-0A47-AA3E-091D6F8E7CF6}"/>
              </a:ext>
            </a:extLst>
          </p:cNvPr>
          <p:cNvSpPr>
            <a:spLocks noGrp="1"/>
          </p:cNvSpPr>
          <p:nvPr>
            <p:ph type="ftr" sz="quarter" idx="11"/>
          </p:nvPr>
        </p:nvSpPr>
        <p:spPr bwMode="auto">
          <a:xfrm>
            <a:off x="1981200" y="6356351"/>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l" fontAlgn="base">
              <a:spcBef>
                <a:spcPct val="0"/>
              </a:spcBef>
              <a:spcAft>
                <a:spcPct val="0"/>
              </a:spcAft>
              <a:buFontTx/>
              <a:buNone/>
            </a:pPr>
            <a:r>
              <a:rPr lang="en-US" altLang="tr-TR" sz="1200">
                <a:solidFill>
                  <a:srgbClr val="898989"/>
                </a:solidFill>
              </a:rPr>
              <a:t>bulentsenver@gmail.com</a:t>
            </a:r>
            <a:endParaRPr lang="en-CA" altLang="tr-TR" sz="1200">
              <a:solidFill>
                <a:srgbClr val="898989"/>
              </a:solidFill>
            </a:endParaRPr>
          </a:p>
        </p:txBody>
      </p:sp>
      <p:sp>
        <p:nvSpPr>
          <p:cNvPr id="15363" name="Slide Number Placeholder 4">
            <a:extLst>
              <a:ext uri="{FF2B5EF4-FFF2-40B4-BE49-F238E27FC236}">
                <a16:creationId xmlns:a16="http://schemas.microsoft.com/office/drawing/2014/main" id="{152089DF-F22B-EF4F-AB80-D7D5D3DB6D14}"/>
              </a:ext>
            </a:extLst>
          </p:cNvPr>
          <p:cNvSpPr>
            <a:spLocks noGrp="1"/>
          </p:cNvSpPr>
          <p:nvPr>
            <p:ph type="sldNum" sz="quarter" idx="12"/>
          </p:nvPr>
        </p:nvSpPr>
        <p:spPr bwMode="auto">
          <a:xfrm>
            <a:off x="4648200" y="6356351"/>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tr-TR" sz="1200">
                <a:solidFill>
                  <a:srgbClr val="898989"/>
                </a:solidFill>
              </a:rPr>
              <a:t>2-</a:t>
            </a:r>
            <a:fld id="{FECE133A-12E0-9B45-A1FB-137A23E80C60}" type="slidenum">
              <a:rPr lang="en-US" altLang="tr-TR" sz="1200">
                <a:solidFill>
                  <a:srgbClr val="898989"/>
                </a:solidFill>
              </a:rPr>
              <a:pPr algn="ctr">
                <a:spcBef>
                  <a:spcPct val="0"/>
                </a:spcBef>
                <a:buFontTx/>
                <a:buNone/>
              </a:pPr>
              <a:t>8</a:t>
            </a:fld>
            <a:endParaRPr lang="en-CA" altLang="tr-TR" sz="1200">
              <a:solidFill>
                <a:srgbClr val="898989"/>
              </a:solidFill>
            </a:endParaRPr>
          </a:p>
        </p:txBody>
      </p:sp>
      <p:sp>
        <p:nvSpPr>
          <p:cNvPr id="15364" name="Rectangle 6">
            <a:extLst>
              <a:ext uri="{FF2B5EF4-FFF2-40B4-BE49-F238E27FC236}">
                <a16:creationId xmlns:a16="http://schemas.microsoft.com/office/drawing/2014/main" id="{B857FC35-039C-3A48-A70E-22818A190A96}"/>
              </a:ext>
            </a:extLst>
          </p:cNvPr>
          <p:cNvSpPr>
            <a:spLocks noGrp="1" noChangeArrowheads="1"/>
          </p:cNvSpPr>
          <p:nvPr>
            <p:ph type="title"/>
          </p:nvPr>
        </p:nvSpPr>
        <p:spPr/>
        <p:txBody>
          <a:bodyPr/>
          <a:lstStyle/>
          <a:p>
            <a:r>
              <a:rPr lang="en-US" altLang="tr-TR" sz="3600"/>
              <a:t>Classifications of Financial Markets</a:t>
            </a:r>
          </a:p>
        </p:txBody>
      </p:sp>
      <p:sp>
        <p:nvSpPr>
          <p:cNvPr id="17415" name="Rectangle 7">
            <a:extLst>
              <a:ext uri="{FF2B5EF4-FFF2-40B4-BE49-F238E27FC236}">
                <a16:creationId xmlns:a16="http://schemas.microsoft.com/office/drawing/2014/main" id="{2D46E651-5CA2-8D40-AE05-0A0CD9B1E210}"/>
              </a:ext>
            </a:extLst>
          </p:cNvPr>
          <p:cNvSpPr>
            <a:spLocks noGrp="1" noChangeArrowheads="1"/>
          </p:cNvSpPr>
          <p:nvPr>
            <p:ph type="body" idx="1"/>
          </p:nvPr>
        </p:nvSpPr>
        <p:spPr/>
        <p:txBody>
          <a:bodyPr/>
          <a:lstStyle/>
          <a:p>
            <a:pPr marL="461963" indent="-461963">
              <a:buFont typeface="Times" pitchFamily="2" charset="0"/>
              <a:buAutoNum type="arabicPeriod"/>
            </a:pPr>
            <a:r>
              <a:rPr lang="en-US" altLang="tr-TR"/>
              <a:t>Primary Market</a:t>
            </a:r>
          </a:p>
          <a:p>
            <a:pPr marL="1001713" lvl="1" indent="-368300"/>
            <a:r>
              <a:rPr lang="en-US" altLang="tr-TR"/>
              <a:t>New security issues sold to initial buyers</a:t>
            </a:r>
          </a:p>
          <a:p>
            <a:pPr marL="461963" indent="-461963">
              <a:spcBef>
                <a:spcPct val="70000"/>
              </a:spcBef>
              <a:buFont typeface="Times" pitchFamily="2" charset="0"/>
              <a:buAutoNum type="arabicPeriod"/>
            </a:pPr>
            <a:r>
              <a:rPr lang="en-US" altLang="tr-TR"/>
              <a:t>Secondary Market</a:t>
            </a:r>
          </a:p>
          <a:p>
            <a:pPr marL="1001713" lvl="1" indent="-368300"/>
            <a:r>
              <a:rPr lang="en-US" altLang="tr-TR"/>
              <a:t>Securities previously issued are bought </a:t>
            </a:r>
            <a:br>
              <a:rPr lang="en-US" altLang="tr-TR"/>
            </a:br>
            <a:r>
              <a:rPr lang="en-US" altLang="tr-TR"/>
              <a:t>and sold</a:t>
            </a:r>
          </a:p>
        </p:txBody>
      </p:sp>
    </p:spTree>
    <p:extLst>
      <p:ext uri="{BB962C8B-B14F-4D97-AF65-F5344CB8AC3E}">
        <p14:creationId xmlns:p14="http://schemas.microsoft.com/office/powerpoint/2010/main" val="337184638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7415">
                                            <p:txEl>
                                              <p:pRg st="0" end="0"/>
                                            </p:txEl>
                                          </p:spTgt>
                                        </p:tgtEl>
                                        <p:attrNameLst>
                                          <p:attrName>style.visibility</p:attrName>
                                        </p:attrNameLst>
                                      </p:cBhvr>
                                      <p:to>
                                        <p:strVal val="visible"/>
                                      </p:to>
                                    </p:set>
                                    <p:animEffect transition="in" filter="wipe(left)">
                                      <p:cBhvr>
                                        <p:cTn id="7" dur="500"/>
                                        <p:tgtEl>
                                          <p:spTgt spid="174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7415">
                                            <p:txEl>
                                              <p:pRg st="1" end="1"/>
                                            </p:txEl>
                                          </p:spTgt>
                                        </p:tgtEl>
                                        <p:attrNameLst>
                                          <p:attrName>style.visibility</p:attrName>
                                        </p:attrNameLst>
                                      </p:cBhvr>
                                      <p:to>
                                        <p:strVal val="visible"/>
                                      </p:to>
                                    </p:set>
                                    <p:animEffect transition="in" filter="wipe(left)">
                                      <p:cBhvr>
                                        <p:cTn id="12" dur="500"/>
                                        <p:tgtEl>
                                          <p:spTgt spid="1741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7415">
                                            <p:txEl>
                                              <p:pRg st="2" end="2"/>
                                            </p:txEl>
                                          </p:spTgt>
                                        </p:tgtEl>
                                        <p:attrNameLst>
                                          <p:attrName>style.visibility</p:attrName>
                                        </p:attrNameLst>
                                      </p:cBhvr>
                                      <p:to>
                                        <p:strVal val="visible"/>
                                      </p:to>
                                    </p:set>
                                    <p:animEffect transition="in" filter="wipe(left)">
                                      <p:cBhvr>
                                        <p:cTn id="17" dur="500"/>
                                        <p:tgtEl>
                                          <p:spTgt spid="1741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7415">
                                            <p:txEl>
                                              <p:pRg st="3" end="3"/>
                                            </p:txEl>
                                          </p:spTgt>
                                        </p:tgtEl>
                                        <p:attrNameLst>
                                          <p:attrName>style.visibility</p:attrName>
                                        </p:attrNameLst>
                                      </p:cBhvr>
                                      <p:to>
                                        <p:strVal val="visible"/>
                                      </p:to>
                                    </p:set>
                                    <p:animEffect transition="in" filter="wipe(left)">
                                      <p:cBhvr>
                                        <p:cTn id="22" dur="500"/>
                                        <p:tgtEl>
                                          <p:spTgt spid="174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5" grpId="0" build="p" bldLvl="2"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Footer Placeholder 3">
            <a:extLst>
              <a:ext uri="{FF2B5EF4-FFF2-40B4-BE49-F238E27FC236}">
                <a16:creationId xmlns:a16="http://schemas.microsoft.com/office/drawing/2014/main" id="{97FEC761-7222-4A44-869C-D62B7676B4FF}"/>
              </a:ext>
            </a:extLst>
          </p:cNvPr>
          <p:cNvSpPr>
            <a:spLocks noGrp="1"/>
          </p:cNvSpPr>
          <p:nvPr>
            <p:ph type="ftr" sz="quarter" idx="11"/>
          </p:nvPr>
        </p:nvSpPr>
        <p:spPr bwMode="auto">
          <a:xfrm>
            <a:off x="1981200" y="6356351"/>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l" fontAlgn="base">
              <a:spcBef>
                <a:spcPct val="0"/>
              </a:spcBef>
              <a:spcAft>
                <a:spcPct val="0"/>
              </a:spcAft>
              <a:buFontTx/>
              <a:buNone/>
            </a:pPr>
            <a:r>
              <a:rPr lang="en-US" altLang="tr-TR" sz="1200">
                <a:solidFill>
                  <a:srgbClr val="898989"/>
                </a:solidFill>
              </a:rPr>
              <a:t>bulentsenver@gmail.com</a:t>
            </a:r>
            <a:endParaRPr lang="en-CA" altLang="tr-TR" sz="1200">
              <a:solidFill>
                <a:srgbClr val="898989"/>
              </a:solidFill>
            </a:endParaRPr>
          </a:p>
        </p:txBody>
      </p:sp>
      <p:sp>
        <p:nvSpPr>
          <p:cNvPr id="16387" name="Slide Number Placeholder 4">
            <a:extLst>
              <a:ext uri="{FF2B5EF4-FFF2-40B4-BE49-F238E27FC236}">
                <a16:creationId xmlns:a16="http://schemas.microsoft.com/office/drawing/2014/main" id="{3EDF4C80-64CB-1C45-91EB-30CBE0EE4192}"/>
              </a:ext>
            </a:extLst>
          </p:cNvPr>
          <p:cNvSpPr>
            <a:spLocks noGrp="1"/>
          </p:cNvSpPr>
          <p:nvPr>
            <p:ph type="sldNum" sz="quarter" idx="12"/>
          </p:nvPr>
        </p:nvSpPr>
        <p:spPr bwMode="auto">
          <a:xfrm>
            <a:off x="4648200" y="6356351"/>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tr-TR" sz="1200">
                <a:solidFill>
                  <a:srgbClr val="898989"/>
                </a:solidFill>
              </a:rPr>
              <a:t>2-</a:t>
            </a:r>
            <a:fld id="{DCDCAD1C-D9B7-4645-BF60-7740808C7F1E}" type="slidenum">
              <a:rPr lang="en-US" altLang="tr-TR" sz="1200">
                <a:solidFill>
                  <a:srgbClr val="898989"/>
                </a:solidFill>
              </a:rPr>
              <a:pPr algn="ctr">
                <a:spcBef>
                  <a:spcPct val="0"/>
                </a:spcBef>
                <a:buFontTx/>
                <a:buNone/>
              </a:pPr>
              <a:t>9</a:t>
            </a:fld>
            <a:endParaRPr lang="en-CA" altLang="tr-TR" sz="1200">
              <a:solidFill>
                <a:srgbClr val="898989"/>
              </a:solidFill>
            </a:endParaRPr>
          </a:p>
        </p:txBody>
      </p:sp>
      <p:sp>
        <p:nvSpPr>
          <p:cNvPr id="16388" name="Rectangle 7">
            <a:extLst>
              <a:ext uri="{FF2B5EF4-FFF2-40B4-BE49-F238E27FC236}">
                <a16:creationId xmlns:a16="http://schemas.microsoft.com/office/drawing/2014/main" id="{7B427787-25B4-8746-9F01-DC0E9E811E78}"/>
              </a:ext>
            </a:extLst>
          </p:cNvPr>
          <p:cNvSpPr>
            <a:spLocks noGrp="1" noChangeArrowheads="1"/>
          </p:cNvSpPr>
          <p:nvPr>
            <p:ph type="title"/>
          </p:nvPr>
        </p:nvSpPr>
        <p:spPr/>
        <p:txBody>
          <a:bodyPr/>
          <a:lstStyle/>
          <a:p>
            <a:r>
              <a:rPr lang="en-US" altLang="tr-TR" sz="3600"/>
              <a:t>Classifications of Financial Markets</a:t>
            </a:r>
          </a:p>
        </p:txBody>
      </p:sp>
      <p:sp>
        <p:nvSpPr>
          <p:cNvPr id="18440" name="Rectangle 8">
            <a:extLst>
              <a:ext uri="{FF2B5EF4-FFF2-40B4-BE49-F238E27FC236}">
                <a16:creationId xmlns:a16="http://schemas.microsoft.com/office/drawing/2014/main" id="{0464566A-0E73-3E48-AF6B-ACFCE283B13F}"/>
              </a:ext>
            </a:extLst>
          </p:cNvPr>
          <p:cNvSpPr>
            <a:spLocks noGrp="1" noChangeArrowheads="1"/>
          </p:cNvSpPr>
          <p:nvPr>
            <p:ph type="body" idx="1"/>
          </p:nvPr>
        </p:nvSpPr>
        <p:spPr/>
        <p:txBody>
          <a:bodyPr/>
          <a:lstStyle/>
          <a:p>
            <a:pPr marL="609600" indent="-609600">
              <a:buFont typeface="Times" pitchFamily="2" charset="0"/>
              <a:buAutoNum type="arabicPeriod" startAt="3"/>
            </a:pPr>
            <a:r>
              <a:rPr lang="en-US" altLang="tr-TR"/>
              <a:t>Exchanges</a:t>
            </a:r>
          </a:p>
          <a:p>
            <a:pPr marL="1109663" lvl="1" indent="-533400"/>
            <a:r>
              <a:rPr lang="en-US" altLang="tr-TR"/>
              <a:t>Trades conducted in central locations </a:t>
            </a:r>
            <a:br>
              <a:rPr lang="en-US" altLang="tr-TR"/>
            </a:br>
            <a:r>
              <a:rPr lang="en-US" altLang="tr-TR"/>
              <a:t>(e.g., New York Stock Exchange) </a:t>
            </a:r>
          </a:p>
          <a:p>
            <a:pPr marL="609600" indent="-609600">
              <a:spcBef>
                <a:spcPct val="70000"/>
              </a:spcBef>
              <a:buFont typeface="Times" pitchFamily="2" charset="0"/>
              <a:buAutoNum type="arabicPeriod" startAt="3"/>
            </a:pPr>
            <a:r>
              <a:rPr lang="en-US" altLang="tr-TR"/>
              <a:t>Over-the-Counter Markets</a:t>
            </a:r>
          </a:p>
          <a:p>
            <a:pPr marL="1109663" lvl="1" indent="-533400"/>
            <a:r>
              <a:rPr lang="en-US" altLang="tr-TR"/>
              <a:t>Dealers at different locations buy and sell</a:t>
            </a:r>
          </a:p>
        </p:txBody>
      </p:sp>
      <p:sp>
        <p:nvSpPr>
          <p:cNvPr id="16390" name="Text Box 9">
            <a:extLst>
              <a:ext uri="{FF2B5EF4-FFF2-40B4-BE49-F238E27FC236}">
                <a16:creationId xmlns:a16="http://schemas.microsoft.com/office/drawing/2014/main" id="{B3ED6E0C-2C91-644A-964B-3F35931346E1}"/>
              </a:ext>
            </a:extLst>
          </p:cNvPr>
          <p:cNvSpPr txBox="1">
            <a:spLocks noChangeArrowheads="1"/>
          </p:cNvSpPr>
          <p:nvPr/>
        </p:nvSpPr>
        <p:spPr bwMode="auto">
          <a:xfrm>
            <a:off x="6037263" y="6211888"/>
            <a:ext cx="182748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tr-TR" sz="1400">
                <a:latin typeface="Arial" panose="020B0604020202020204" pitchFamily="34" charset="0"/>
              </a:rPr>
              <a:t>NYSE home page</a:t>
            </a:r>
            <a:br>
              <a:rPr lang="en-US" altLang="tr-TR" sz="1400">
                <a:latin typeface="Arial" panose="020B0604020202020204" pitchFamily="34" charset="0"/>
              </a:rPr>
            </a:br>
            <a:r>
              <a:rPr lang="en-US" altLang="tr-TR" sz="1400">
                <a:latin typeface="Arial" panose="020B0604020202020204" pitchFamily="34" charset="0"/>
                <a:hlinkClick r:id="rId2"/>
              </a:rPr>
              <a:t>http://www.nyse.com</a:t>
            </a:r>
            <a:endParaRPr lang="en-US" altLang="tr-TR" sz="1400">
              <a:latin typeface="Arial" panose="020B0604020202020204" pitchFamily="34" charset="0"/>
            </a:endParaRPr>
          </a:p>
        </p:txBody>
      </p:sp>
    </p:spTree>
    <p:extLst>
      <p:ext uri="{BB962C8B-B14F-4D97-AF65-F5344CB8AC3E}">
        <p14:creationId xmlns:p14="http://schemas.microsoft.com/office/powerpoint/2010/main" val="16133795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440">
                                            <p:txEl>
                                              <p:pRg st="0" end="0"/>
                                            </p:txEl>
                                          </p:spTgt>
                                        </p:tgtEl>
                                        <p:attrNameLst>
                                          <p:attrName>style.visibility</p:attrName>
                                        </p:attrNameLst>
                                      </p:cBhvr>
                                      <p:to>
                                        <p:strVal val="visible"/>
                                      </p:to>
                                    </p:set>
                                    <p:animEffect transition="in" filter="wipe(left)">
                                      <p:cBhvr>
                                        <p:cTn id="7" dur="500"/>
                                        <p:tgtEl>
                                          <p:spTgt spid="1844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440">
                                            <p:txEl>
                                              <p:pRg st="1" end="1"/>
                                            </p:txEl>
                                          </p:spTgt>
                                        </p:tgtEl>
                                        <p:attrNameLst>
                                          <p:attrName>style.visibility</p:attrName>
                                        </p:attrNameLst>
                                      </p:cBhvr>
                                      <p:to>
                                        <p:strVal val="visible"/>
                                      </p:to>
                                    </p:set>
                                    <p:animEffect transition="in" filter="wipe(left)">
                                      <p:cBhvr>
                                        <p:cTn id="12" dur="500"/>
                                        <p:tgtEl>
                                          <p:spTgt spid="1844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8440">
                                            <p:txEl>
                                              <p:pRg st="2" end="2"/>
                                            </p:txEl>
                                          </p:spTgt>
                                        </p:tgtEl>
                                        <p:attrNameLst>
                                          <p:attrName>style.visibility</p:attrName>
                                        </p:attrNameLst>
                                      </p:cBhvr>
                                      <p:to>
                                        <p:strVal val="visible"/>
                                      </p:to>
                                    </p:set>
                                    <p:animEffect transition="in" filter="wipe(left)">
                                      <p:cBhvr>
                                        <p:cTn id="17" dur="500"/>
                                        <p:tgtEl>
                                          <p:spTgt spid="18440">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8440">
                                            <p:txEl>
                                              <p:pRg st="3" end="3"/>
                                            </p:txEl>
                                          </p:spTgt>
                                        </p:tgtEl>
                                        <p:attrNameLst>
                                          <p:attrName>style.visibility</p:attrName>
                                        </p:attrNameLst>
                                      </p:cBhvr>
                                      <p:to>
                                        <p:strVal val="visible"/>
                                      </p:to>
                                    </p:set>
                                    <p:animEffect transition="in" filter="wipe(left)">
                                      <p:cBhvr>
                                        <p:cTn id="22" dur="500"/>
                                        <p:tgtEl>
                                          <p:spTgt spid="1844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40" grpId="0" build="p" bldLvl="2"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1185</Words>
  <Application>Microsoft Macintosh PowerPoint</Application>
  <PresentationFormat>Widescreen</PresentationFormat>
  <Paragraphs>348</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Times</vt:lpstr>
      <vt:lpstr>Times New Roman</vt:lpstr>
      <vt:lpstr>Office Theme</vt:lpstr>
      <vt:lpstr> Bank Management Lecture #3 </vt:lpstr>
      <vt:lpstr>We will Learn This Week?</vt:lpstr>
      <vt:lpstr>Classifications of Financial Markets</vt:lpstr>
      <vt:lpstr>Characteristics of Debt Markets Instruments</vt:lpstr>
      <vt:lpstr>Characteristics of Equity Markets Instruments</vt:lpstr>
      <vt:lpstr>Characteristics of Financial Markets</vt:lpstr>
      <vt:lpstr>Characteristics of Financial Markets</vt:lpstr>
      <vt:lpstr>Classifications of Financial Markets</vt:lpstr>
      <vt:lpstr>Classifications of Financial Markets</vt:lpstr>
      <vt:lpstr>PowerPoint Presentation</vt:lpstr>
      <vt:lpstr>        Balance Sheet shows “Financial Position” of a Bank           Balance Sheet does not show all the Risks of Banks</vt:lpstr>
      <vt:lpstr>Balance Sheet Assets</vt:lpstr>
      <vt:lpstr>Balance Sheet Liabilities</vt:lpstr>
      <vt:lpstr>Balance Sheet XYZ Bank as of 31.12.2018</vt:lpstr>
      <vt:lpstr>Income Statement Summary of a Bank</vt:lpstr>
      <vt:lpstr>Balance Sheet Horizontal § Vertical Analysis </vt:lpstr>
      <vt:lpstr>Balance Sheet Horizontal § Vertical Analysis </vt:lpstr>
      <vt:lpstr>Income Statement Horizontal &amp; Vertical Analysis</vt:lpstr>
      <vt:lpstr>Bank Regulatory, Supervision, Audit, Bodies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Bank Management Week #3 </dc:title>
  <dc:creator>Kaan Senver</dc:creator>
  <cp:lastModifiedBy>Kaan Senver</cp:lastModifiedBy>
  <cp:revision>6</cp:revision>
  <dcterms:created xsi:type="dcterms:W3CDTF">2020-11-09T08:27:36Z</dcterms:created>
  <dcterms:modified xsi:type="dcterms:W3CDTF">2021-10-06T07:54:07Z</dcterms:modified>
</cp:coreProperties>
</file>