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66" r:id="rId3"/>
    <p:sldId id="515" r:id="rId4"/>
    <p:sldId id="332" r:id="rId5"/>
    <p:sldId id="339" r:id="rId6"/>
    <p:sldId id="340" r:id="rId7"/>
    <p:sldId id="333" r:id="rId8"/>
    <p:sldId id="335" r:id="rId9"/>
    <p:sldId id="336" r:id="rId10"/>
    <p:sldId id="338" r:id="rId11"/>
    <p:sldId id="517" r:id="rId12"/>
    <p:sldId id="328" r:id="rId13"/>
    <p:sldId id="519" r:id="rId14"/>
    <p:sldId id="518" r:id="rId15"/>
    <p:sldId id="329" r:id="rId16"/>
    <p:sldId id="412" r:id="rId17"/>
    <p:sldId id="432" r:id="rId18"/>
    <p:sldId id="433" r:id="rId19"/>
    <p:sldId id="434" r:id="rId20"/>
    <p:sldId id="435" r:id="rId21"/>
    <p:sldId id="436" r:id="rId22"/>
    <p:sldId id="437" r:id="rId23"/>
    <p:sldId id="417" r:id="rId24"/>
    <p:sldId id="419" r:id="rId25"/>
    <p:sldId id="420" r:id="rId26"/>
    <p:sldId id="424" r:id="rId27"/>
    <p:sldId id="423" r:id="rId28"/>
    <p:sldId id="430" r:id="rId29"/>
    <p:sldId id="516" r:id="rId30"/>
    <p:sldId id="303" r:id="rId31"/>
    <p:sldId id="304" r:id="rId32"/>
    <p:sldId id="305" r:id="rId33"/>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94694"/>
  </p:normalViewPr>
  <p:slideViewPr>
    <p:cSldViewPr snapToGrid="0" snapToObjects="1">
      <p:cViewPr varScale="1">
        <p:scale>
          <a:sx n="115" d="100"/>
          <a:sy n="115" d="100"/>
        </p:scale>
        <p:origin x="23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90383-FFDA-9C4A-B3E7-F5DA736F4F77}" type="datetimeFigureOut">
              <a:rPr lang="en-TR" smtClean="0"/>
              <a:t>6.10.2021</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F30D3-19EA-8940-9DAC-EE6891556AB0}" type="slidenum">
              <a:rPr lang="en-TR" smtClean="0"/>
              <a:t>‹#›</a:t>
            </a:fld>
            <a:endParaRPr lang="en-TR"/>
          </a:p>
        </p:txBody>
      </p:sp>
    </p:spTree>
    <p:extLst>
      <p:ext uri="{BB962C8B-B14F-4D97-AF65-F5344CB8AC3E}">
        <p14:creationId xmlns:p14="http://schemas.microsoft.com/office/powerpoint/2010/main" val="362450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5123B2D-E00C-F049-A198-7720A597CD5A}"/>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4F01F4F2-0356-3148-89E1-B275F617E5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TR" altLang="en-TR">
              <a:ea typeface="ＭＳ Ｐゴシック" panose="020B0600070205080204" pitchFamily="34" charset="-128"/>
            </a:endParaRPr>
          </a:p>
        </p:txBody>
      </p:sp>
    </p:spTree>
    <p:extLst>
      <p:ext uri="{BB962C8B-B14F-4D97-AF65-F5344CB8AC3E}">
        <p14:creationId xmlns:p14="http://schemas.microsoft.com/office/powerpoint/2010/main" val="424016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26FD319-E578-1D4A-9739-2A670D539673}"/>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7CB2F693-9B8E-1D45-B7EF-5E123137BF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TR" altLang="en-TR">
              <a:ea typeface="ＭＳ Ｐゴシック" panose="020B0600070205080204" pitchFamily="34" charset="-128"/>
            </a:endParaRPr>
          </a:p>
        </p:txBody>
      </p:sp>
    </p:spTree>
    <p:extLst>
      <p:ext uri="{BB962C8B-B14F-4D97-AF65-F5344CB8AC3E}">
        <p14:creationId xmlns:p14="http://schemas.microsoft.com/office/powerpoint/2010/main" val="49576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41111E3-0AFB-924F-AB75-E9A30B2687E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59B1A97F-7B66-B044-A93F-2DF2F8E545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TR" altLang="en-TR">
              <a:ea typeface="ＭＳ Ｐゴシック" panose="020B0600070205080204" pitchFamily="34" charset="-128"/>
            </a:endParaRPr>
          </a:p>
        </p:txBody>
      </p:sp>
    </p:spTree>
    <p:extLst>
      <p:ext uri="{BB962C8B-B14F-4D97-AF65-F5344CB8AC3E}">
        <p14:creationId xmlns:p14="http://schemas.microsoft.com/office/powerpoint/2010/main" val="186038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1AF1077-C7B7-A949-AEC4-02BFC2476973}"/>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1BB74122-8D2F-2547-84AD-2B541300D2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TR" altLang="en-TR">
              <a:ea typeface="ＭＳ Ｐゴシック" panose="020B0600070205080204" pitchFamily="34" charset="-128"/>
            </a:endParaRPr>
          </a:p>
        </p:txBody>
      </p:sp>
    </p:spTree>
    <p:extLst>
      <p:ext uri="{BB962C8B-B14F-4D97-AF65-F5344CB8AC3E}">
        <p14:creationId xmlns:p14="http://schemas.microsoft.com/office/powerpoint/2010/main" val="129752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4A7ECD7-2EB5-1E42-B2B7-DC4062B0F2E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0A5B283F-1DF4-4E43-B837-9C5AF4BB90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TR" altLang="en-TR">
              <a:ea typeface="ＭＳ Ｐゴシック" panose="020B0600070205080204" pitchFamily="34" charset="-128"/>
            </a:endParaRPr>
          </a:p>
        </p:txBody>
      </p:sp>
    </p:spTree>
    <p:extLst>
      <p:ext uri="{BB962C8B-B14F-4D97-AF65-F5344CB8AC3E}">
        <p14:creationId xmlns:p14="http://schemas.microsoft.com/office/powerpoint/2010/main" val="84586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FECB725-9B10-2D4B-948A-3C8B1E1A51F5}"/>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E04FF87F-00F1-BD4C-B6BF-A821177ADF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TR" altLang="en-TR">
              <a:ea typeface="ＭＳ Ｐゴシック" panose="020B0600070205080204" pitchFamily="34" charset="-128"/>
            </a:endParaRPr>
          </a:p>
        </p:txBody>
      </p:sp>
      <p:sp>
        <p:nvSpPr>
          <p:cNvPr id="31748" name="Header Placeholder 3">
            <a:extLst>
              <a:ext uri="{FF2B5EF4-FFF2-40B4-BE49-F238E27FC236}">
                <a16:creationId xmlns:a16="http://schemas.microsoft.com/office/drawing/2014/main" id="{DCBD2943-C4A7-5942-9C6E-DC52BA373440}"/>
              </a:ext>
            </a:extLst>
          </p:cNvPr>
          <p:cNvSpPr txBox="1">
            <a:spLocks noGrp="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tr-TR" altLang="en-TR" sz="1200">
                <a:latin typeface="Times New Roman" panose="02020603050405020304" pitchFamily="18" charset="0"/>
              </a:rPr>
              <a:t>www.bulentsenver.com            bsenver@superonline.com</a:t>
            </a:r>
          </a:p>
        </p:txBody>
      </p:sp>
      <p:sp>
        <p:nvSpPr>
          <p:cNvPr id="31749" name="Slide Number Placeholder 4">
            <a:extLst>
              <a:ext uri="{FF2B5EF4-FFF2-40B4-BE49-F238E27FC236}">
                <a16:creationId xmlns:a16="http://schemas.microsoft.com/office/drawing/2014/main" id="{DBCA2EEA-1BF0-1E41-9254-56FFC5D4C05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C66FD914-FB28-E84A-B66C-71F64BF1D686}" type="slidenum">
              <a:rPr lang="tr-TR" altLang="en-TR" sz="1200">
                <a:latin typeface="Times New Roman" panose="02020603050405020304" pitchFamily="18" charset="0"/>
              </a:rPr>
              <a:pPr algn="r" eaLnBrk="1" hangingPunct="1"/>
              <a:t>24</a:t>
            </a:fld>
            <a:endParaRPr lang="tr-TR" altLang="en-TR" sz="1200">
              <a:latin typeface="Times New Roman" panose="02020603050405020304" pitchFamily="18" charset="0"/>
            </a:endParaRPr>
          </a:p>
        </p:txBody>
      </p:sp>
    </p:spTree>
    <p:extLst>
      <p:ext uri="{BB962C8B-B14F-4D97-AF65-F5344CB8AC3E}">
        <p14:creationId xmlns:p14="http://schemas.microsoft.com/office/powerpoint/2010/main" val="12654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2C50488-3B93-5847-B320-BBF8B51B294E}"/>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EDC24EA0-9129-174A-8C80-FF978CC5D0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TR" altLang="en-TR">
              <a:ea typeface="ＭＳ Ｐゴシック" panose="020B0600070205080204" pitchFamily="34" charset="-128"/>
            </a:endParaRPr>
          </a:p>
        </p:txBody>
      </p:sp>
      <p:sp>
        <p:nvSpPr>
          <p:cNvPr id="33796" name="Header Placeholder 3">
            <a:extLst>
              <a:ext uri="{FF2B5EF4-FFF2-40B4-BE49-F238E27FC236}">
                <a16:creationId xmlns:a16="http://schemas.microsoft.com/office/drawing/2014/main" id="{D0CD6CEE-D926-264E-9773-48762C60641D}"/>
              </a:ext>
            </a:extLst>
          </p:cNvPr>
          <p:cNvSpPr txBox="1">
            <a:spLocks noGrp="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tr-TR" altLang="en-TR" sz="1200">
                <a:latin typeface="Times New Roman" panose="02020603050405020304" pitchFamily="18" charset="0"/>
              </a:rPr>
              <a:t>www.bulentsenver.com            bsenver@superonline.com</a:t>
            </a:r>
          </a:p>
        </p:txBody>
      </p:sp>
      <p:sp>
        <p:nvSpPr>
          <p:cNvPr id="33797" name="Slide Number Placeholder 4">
            <a:extLst>
              <a:ext uri="{FF2B5EF4-FFF2-40B4-BE49-F238E27FC236}">
                <a16:creationId xmlns:a16="http://schemas.microsoft.com/office/drawing/2014/main" id="{7574C63B-F536-8F4E-9D57-5EE89D57FC8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ED87113-13BC-E341-BE07-7418BBAFA843}" type="slidenum">
              <a:rPr lang="tr-TR" altLang="en-TR" sz="1200">
                <a:latin typeface="Times New Roman" panose="02020603050405020304" pitchFamily="18" charset="0"/>
              </a:rPr>
              <a:pPr algn="r" eaLnBrk="1" hangingPunct="1"/>
              <a:t>25</a:t>
            </a:fld>
            <a:endParaRPr lang="tr-TR" altLang="en-TR" sz="1200">
              <a:latin typeface="Times New Roman" panose="02020603050405020304" pitchFamily="18" charset="0"/>
            </a:endParaRPr>
          </a:p>
        </p:txBody>
      </p:sp>
    </p:spTree>
    <p:extLst>
      <p:ext uri="{BB962C8B-B14F-4D97-AF65-F5344CB8AC3E}">
        <p14:creationId xmlns:p14="http://schemas.microsoft.com/office/powerpoint/2010/main" val="6141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9D736D3-2E58-E84C-B8AD-0CB12868D2C7}"/>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CE8C775B-E1E1-2F4B-9532-D4C330C120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TR" altLang="en-TR">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29486A34-3AFA-0945-B984-E4F59D8F818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57C30E79-C2C2-C744-9E5C-CFFBC6EA1FC2}" type="slidenum">
              <a:rPr lang="en-US" altLang="en-TR" sz="1200">
                <a:latin typeface="Times New Roman" panose="02020603050405020304" pitchFamily="18" charset="0"/>
              </a:rPr>
              <a:pPr algn="r" eaLnBrk="1" hangingPunct="1"/>
              <a:t>26</a:t>
            </a:fld>
            <a:endParaRPr lang="en-US" altLang="en-TR" sz="1200">
              <a:latin typeface="Times New Roman" panose="02020603050405020304" pitchFamily="18" charset="0"/>
            </a:endParaRPr>
          </a:p>
        </p:txBody>
      </p:sp>
    </p:spTree>
    <p:extLst>
      <p:ext uri="{BB962C8B-B14F-4D97-AF65-F5344CB8AC3E}">
        <p14:creationId xmlns:p14="http://schemas.microsoft.com/office/powerpoint/2010/main" val="2619451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5FDAF09-FD7A-E64C-8F1E-4ECFB59FB55F}"/>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30758C-E933-6642-B34F-123CD83274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TR" altLang="en-TR">
              <a:ea typeface="ＭＳ Ｐゴシック" panose="020B0600070205080204" pitchFamily="34" charset="-128"/>
            </a:endParaRPr>
          </a:p>
        </p:txBody>
      </p:sp>
    </p:spTree>
    <p:extLst>
      <p:ext uri="{BB962C8B-B14F-4D97-AF65-F5344CB8AC3E}">
        <p14:creationId xmlns:p14="http://schemas.microsoft.com/office/powerpoint/2010/main" val="258441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8125-53BA-DB49-9D00-6D27176E1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A5DE60EB-A652-7F44-8252-D70C3D8A39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58AD3116-257C-7040-A75B-CECC0D11E152}"/>
              </a:ext>
            </a:extLst>
          </p:cNvPr>
          <p:cNvSpPr>
            <a:spLocks noGrp="1"/>
          </p:cNvSpPr>
          <p:nvPr>
            <p:ph type="dt" sz="half" idx="10"/>
          </p:nvPr>
        </p:nvSpPr>
        <p:spPr/>
        <p:txBody>
          <a:bodyPr/>
          <a:lstStyle/>
          <a:p>
            <a:fld id="{E78A4381-5F14-194A-A511-D832709B75B6}" type="datetimeFigureOut">
              <a:rPr lang="en-TR" smtClean="0"/>
              <a:t>6.10.2021</a:t>
            </a:fld>
            <a:endParaRPr lang="en-TR"/>
          </a:p>
        </p:txBody>
      </p:sp>
      <p:sp>
        <p:nvSpPr>
          <p:cNvPr id="5" name="Footer Placeholder 4">
            <a:extLst>
              <a:ext uri="{FF2B5EF4-FFF2-40B4-BE49-F238E27FC236}">
                <a16:creationId xmlns:a16="http://schemas.microsoft.com/office/drawing/2014/main" id="{4238F746-DC1C-224F-AB89-4731AA80A88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CE36B94B-833E-F640-AB2A-6FA827FF920B}"/>
              </a:ext>
            </a:extLst>
          </p:cNvPr>
          <p:cNvSpPr>
            <a:spLocks noGrp="1"/>
          </p:cNvSpPr>
          <p:nvPr>
            <p:ph type="sldNum" sz="quarter" idx="12"/>
          </p:nvPr>
        </p:nvSpPr>
        <p:spPr/>
        <p:txBody>
          <a:bodyPr/>
          <a:lstStyle/>
          <a:p>
            <a:fld id="{C9384E7F-98E2-7E44-91D9-02AD3A21D049}" type="slidenum">
              <a:rPr lang="en-TR" smtClean="0"/>
              <a:t>‹#›</a:t>
            </a:fld>
            <a:endParaRPr lang="en-TR"/>
          </a:p>
        </p:txBody>
      </p:sp>
    </p:spTree>
    <p:extLst>
      <p:ext uri="{BB962C8B-B14F-4D97-AF65-F5344CB8AC3E}">
        <p14:creationId xmlns:p14="http://schemas.microsoft.com/office/powerpoint/2010/main" val="212510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0FA4-DF29-2649-A2E2-51A787124E75}"/>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DC8C85BF-0F98-FF4D-B307-EC6CB5ED32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FCC76321-0CB2-DD46-91FE-944750C6FF95}"/>
              </a:ext>
            </a:extLst>
          </p:cNvPr>
          <p:cNvSpPr>
            <a:spLocks noGrp="1"/>
          </p:cNvSpPr>
          <p:nvPr>
            <p:ph type="dt" sz="half" idx="10"/>
          </p:nvPr>
        </p:nvSpPr>
        <p:spPr/>
        <p:txBody>
          <a:bodyPr/>
          <a:lstStyle/>
          <a:p>
            <a:fld id="{E78A4381-5F14-194A-A511-D832709B75B6}" type="datetimeFigureOut">
              <a:rPr lang="en-TR" smtClean="0"/>
              <a:t>6.10.2021</a:t>
            </a:fld>
            <a:endParaRPr lang="en-TR"/>
          </a:p>
        </p:txBody>
      </p:sp>
      <p:sp>
        <p:nvSpPr>
          <p:cNvPr id="5" name="Footer Placeholder 4">
            <a:extLst>
              <a:ext uri="{FF2B5EF4-FFF2-40B4-BE49-F238E27FC236}">
                <a16:creationId xmlns:a16="http://schemas.microsoft.com/office/drawing/2014/main" id="{7D6F1D86-F396-444C-AB7C-7C723E349723}"/>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B98341A-3CA5-4447-86D1-28D09086CE83}"/>
              </a:ext>
            </a:extLst>
          </p:cNvPr>
          <p:cNvSpPr>
            <a:spLocks noGrp="1"/>
          </p:cNvSpPr>
          <p:nvPr>
            <p:ph type="sldNum" sz="quarter" idx="12"/>
          </p:nvPr>
        </p:nvSpPr>
        <p:spPr/>
        <p:txBody>
          <a:bodyPr/>
          <a:lstStyle/>
          <a:p>
            <a:fld id="{C9384E7F-98E2-7E44-91D9-02AD3A21D049}" type="slidenum">
              <a:rPr lang="en-TR" smtClean="0"/>
              <a:t>‹#›</a:t>
            </a:fld>
            <a:endParaRPr lang="en-TR"/>
          </a:p>
        </p:txBody>
      </p:sp>
    </p:spTree>
    <p:extLst>
      <p:ext uri="{BB962C8B-B14F-4D97-AF65-F5344CB8AC3E}">
        <p14:creationId xmlns:p14="http://schemas.microsoft.com/office/powerpoint/2010/main" val="19211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2FA279-D629-8543-AF43-C05B52E39A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EB7556A8-8C26-7142-9F30-33A48A7D3D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CE142994-207C-0F4D-B2AC-55D3D6E48384}"/>
              </a:ext>
            </a:extLst>
          </p:cNvPr>
          <p:cNvSpPr>
            <a:spLocks noGrp="1"/>
          </p:cNvSpPr>
          <p:nvPr>
            <p:ph type="dt" sz="half" idx="10"/>
          </p:nvPr>
        </p:nvSpPr>
        <p:spPr/>
        <p:txBody>
          <a:bodyPr/>
          <a:lstStyle/>
          <a:p>
            <a:fld id="{E78A4381-5F14-194A-A511-D832709B75B6}" type="datetimeFigureOut">
              <a:rPr lang="en-TR" smtClean="0"/>
              <a:t>6.10.2021</a:t>
            </a:fld>
            <a:endParaRPr lang="en-TR"/>
          </a:p>
        </p:txBody>
      </p:sp>
      <p:sp>
        <p:nvSpPr>
          <p:cNvPr id="5" name="Footer Placeholder 4">
            <a:extLst>
              <a:ext uri="{FF2B5EF4-FFF2-40B4-BE49-F238E27FC236}">
                <a16:creationId xmlns:a16="http://schemas.microsoft.com/office/drawing/2014/main" id="{BBC07564-4F62-BD45-BCBC-9B55192E7E7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6CDE3BE-0374-434C-BE35-CA263F40516B}"/>
              </a:ext>
            </a:extLst>
          </p:cNvPr>
          <p:cNvSpPr>
            <a:spLocks noGrp="1"/>
          </p:cNvSpPr>
          <p:nvPr>
            <p:ph type="sldNum" sz="quarter" idx="12"/>
          </p:nvPr>
        </p:nvSpPr>
        <p:spPr/>
        <p:txBody>
          <a:bodyPr/>
          <a:lstStyle/>
          <a:p>
            <a:fld id="{C9384E7F-98E2-7E44-91D9-02AD3A21D049}" type="slidenum">
              <a:rPr lang="en-TR" smtClean="0"/>
              <a:t>‹#›</a:t>
            </a:fld>
            <a:endParaRPr lang="en-TR"/>
          </a:p>
        </p:txBody>
      </p:sp>
    </p:spTree>
    <p:extLst>
      <p:ext uri="{BB962C8B-B14F-4D97-AF65-F5344CB8AC3E}">
        <p14:creationId xmlns:p14="http://schemas.microsoft.com/office/powerpoint/2010/main" val="27296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7260-BA2A-1A49-B651-A34F04AEF5BE}"/>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B5B49A4-90A6-C648-A4CE-BDD1BBD06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88DD5FB7-39A2-3C48-8815-EB77F26F19D2}"/>
              </a:ext>
            </a:extLst>
          </p:cNvPr>
          <p:cNvSpPr>
            <a:spLocks noGrp="1"/>
          </p:cNvSpPr>
          <p:nvPr>
            <p:ph type="dt" sz="half" idx="10"/>
          </p:nvPr>
        </p:nvSpPr>
        <p:spPr/>
        <p:txBody>
          <a:bodyPr/>
          <a:lstStyle/>
          <a:p>
            <a:fld id="{E78A4381-5F14-194A-A511-D832709B75B6}" type="datetimeFigureOut">
              <a:rPr lang="en-TR" smtClean="0"/>
              <a:t>6.10.2021</a:t>
            </a:fld>
            <a:endParaRPr lang="en-TR"/>
          </a:p>
        </p:txBody>
      </p:sp>
      <p:sp>
        <p:nvSpPr>
          <p:cNvPr id="5" name="Footer Placeholder 4">
            <a:extLst>
              <a:ext uri="{FF2B5EF4-FFF2-40B4-BE49-F238E27FC236}">
                <a16:creationId xmlns:a16="http://schemas.microsoft.com/office/drawing/2014/main" id="{CC6B016C-AF3B-B643-AF18-BB0B6612350C}"/>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BCDB1F6-0AFD-EC44-9CEB-5B2631DFEAFB}"/>
              </a:ext>
            </a:extLst>
          </p:cNvPr>
          <p:cNvSpPr>
            <a:spLocks noGrp="1"/>
          </p:cNvSpPr>
          <p:nvPr>
            <p:ph type="sldNum" sz="quarter" idx="12"/>
          </p:nvPr>
        </p:nvSpPr>
        <p:spPr/>
        <p:txBody>
          <a:bodyPr/>
          <a:lstStyle/>
          <a:p>
            <a:fld id="{C9384E7F-98E2-7E44-91D9-02AD3A21D049}" type="slidenum">
              <a:rPr lang="en-TR" smtClean="0"/>
              <a:t>‹#›</a:t>
            </a:fld>
            <a:endParaRPr lang="en-TR"/>
          </a:p>
        </p:txBody>
      </p:sp>
    </p:spTree>
    <p:extLst>
      <p:ext uri="{BB962C8B-B14F-4D97-AF65-F5344CB8AC3E}">
        <p14:creationId xmlns:p14="http://schemas.microsoft.com/office/powerpoint/2010/main" val="1319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12D4-47D2-3247-836D-EEFBBFA412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DFA97907-730E-B14E-9F15-1C6A019701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60AC9-7D41-FB4D-B386-6568CED98E92}"/>
              </a:ext>
            </a:extLst>
          </p:cNvPr>
          <p:cNvSpPr>
            <a:spLocks noGrp="1"/>
          </p:cNvSpPr>
          <p:nvPr>
            <p:ph type="dt" sz="half" idx="10"/>
          </p:nvPr>
        </p:nvSpPr>
        <p:spPr/>
        <p:txBody>
          <a:bodyPr/>
          <a:lstStyle/>
          <a:p>
            <a:fld id="{E78A4381-5F14-194A-A511-D832709B75B6}" type="datetimeFigureOut">
              <a:rPr lang="en-TR" smtClean="0"/>
              <a:t>6.10.2021</a:t>
            </a:fld>
            <a:endParaRPr lang="en-TR"/>
          </a:p>
        </p:txBody>
      </p:sp>
      <p:sp>
        <p:nvSpPr>
          <p:cNvPr id="5" name="Footer Placeholder 4">
            <a:extLst>
              <a:ext uri="{FF2B5EF4-FFF2-40B4-BE49-F238E27FC236}">
                <a16:creationId xmlns:a16="http://schemas.microsoft.com/office/drawing/2014/main" id="{D20369A9-DB1A-904D-81CB-413B7AAEBF0C}"/>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DF1430B8-B637-414B-AA6B-4A64891796FA}"/>
              </a:ext>
            </a:extLst>
          </p:cNvPr>
          <p:cNvSpPr>
            <a:spLocks noGrp="1"/>
          </p:cNvSpPr>
          <p:nvPr>
            <p:ph type="sldNum" sz="quarter" idx="12"/>
          </p:nvPr>
        </p:nvSpPr>
        <p:spPr/>
        <p:txBody>
          <a:bodyPr/>
          <a:lstStyle/>
          <a:p>
            <a:fld id="{C9384E7F-98E2-7E44-91D9-02AD3A21D049}" type="slidenum">
              <a:rPr lang="en-TR" smtClean="0"/>
              <a:t>‹#›</a:t>
            </a:fld>
            <a:endParaRPr lang="en-TR"/>
          </a:p>
        </p:txBody>
      </p:sp>
    </p:spTree>
    <p:extLst>
      <p:ext uri="{BB962C8B-B14F-4D97-AF65-F5344CB8AC3E}">
        <p14:creationId xmlns:p14="http://schemas.microsoft.com/office/powerpoint/2010/main" val="157958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348C0-63DA-8B42-9721-E2B81656EF02}"/>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940A445-2B81-7D4F-ADBD-29F3E48B8A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D29DC314-FF67-AF4F-805C-6CE7C7D9D2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0582BBC9-62E3-4A4B-BEAB-F5C676CCA811}"/>
              </a:ext>
            </a:extLst>
          </p:cNvPr>
          <p:cNvSpPr>
            <a:spLocks noGrp="1"/>
          </p:cNvSpPr>
          <p:nvPr>
            <p:ph type="dt" sz="half" idx="10"/>
          </p:nvPr>
        </p:nvSpPr>
        <p:spPr/>
        <p:txBody>
          <a:bodyPr/>
          <a:lstStyle/>
          <a:p>
            <a:fld id="{E78A4381-5F14-194A-A511-D832709B75B6}" type="datetimeFigureOut">
              <a:rPr lang="en-TR" smtClean="0"/>
              <a:t>6.10.2021</a:t>
            </a:fld>
            <a:endParaRPr lang="en-TR"/>
          </a:p>
        </p:txBody>
      </p:sp>
      <p:sp>
        <p:nvSpPr>
          <p:cNvPr id="6" name="Footer Placeholder 5">
            <a:extLst>
              <a:ext uri="{FF2B5EF4-FFF2-40B4-BE49-F238E27FC236}">
                <a16:creationId xmlns:a16="http://schemas.microsoft.com/office/drawing/2014/main" id="{9D6DC962-55B6-E840-BC79-E26A1A5BF2F9}"/>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AE189185-2173-F24E-9416-2032694954F6}"/>
              </a:ext>
            </a:extLst>
          </p:cNvPr>
          <p:cNvSpPr>
            <a:spLocks noGrp="1"/>
          </p:cNvSpPr>
          <p:nvPr>
            <p:ph type="sldNum" sz="quarter" idx="12"/>
          </p:nvPr>
        </p:nvSpPr>
        <p:spPr/>
        <p:txBody>
          <a:bodyPr/>
          <a:lstStyle/>
          <a:p>
            <a:fld id="{C9384E7F-98E2-7E44-91D9-02AD3A21D049}" type="slidenum">
              <a:rPr lang="en-TR" smtClean="0"/>
              <a:t>‹#›</a:t>
            </a:fld>
            <a:endParaRPr lang="en-TR"/>
          </a:p>
        </p:txBody>
      </p:sp>
    </p:spTree>
    <p:extLst>
      <p:ext uri="{BB962C8B-B14F-4D97-AF65-F5344CB8AC3E}">
        <p14:creationId xmlns:p14="http://schemas.microsoft.com/office/powerpoint/2010/main" val="279176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C9C-465D-7B44-91C3-FA09E863F72C}"/>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AF634817-3171-2642-993A-04B65C424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E4DA48-F54A-D147-9F2B-3062E352B8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34BF8564-824E-474C-8E1F-32436A44B6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541277-89F3-274B-A1AF-AB7C4D626E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04BE2D6D-30CD-F340-AE9C-D81B84C66720}"/>
              </a:ext>
            </a:extLst>
          </p:cNvPr>
          <p:cNvSpPr>
            <a:spLocks noGrp="1"/>
          </p:cNvSpPr>
          <p:nvPr>
            <p:ph type="dt" sz="half" idx="10"/>
          </p:nvPr>
        </p:nvSpPr>
        <p:spPr/>
        <p:txBody>
          <a:bodyPr/>
          <a:lstStyle/>
          <a:p>
            <a:fld id="{E78A4381-5F14-194A-A511-D832709B75B6}" type="datetimeFigureOut">
              <a:rPr lang="en-TR" smtClean="0"/>
              <a:t>6.10.2021</a:t>
            </a:fld>
            <a:endParaRPr lang="en-TR"/>
          </a:p>
        </p:txBody>
      </p:sp>
      <p:sp>
        <p:nvSpPr>
          <p:cNvPr id="8" name="Footer Placeholder 7">
            <a:extLst>
              <a:ext uri="{FF2B5EF4-FFF2-40B4-BE49-F238E27FC236}">
                <a16:creationId xmlns:a16="http://schemas.microsoft.com/office/drawing/2014/main" id="{7085574E-D08C-9346-9C99-F9CD22D7449C}"/>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D5C7E97C-21D9-CD45-9973-5854446EE8BB}"/>
              </a:ext>
            </a:extLst>
          </p:cNvPr>
          <p:cNvSpPr>
            <a:spLocks noGrp="1"/>
          </p:cNvSpPr>
          <p:nvPr>
            <p:ph type="sldNum" sz="quarter" idx="12"/>
          </p:nvPr>
        </p:nvSpPr>
        <p:spPr/>
        <p:txBody>
          <a:bodyPr/>
          <a:lstStyle/>
          <a:p>
            <a:fld id="{C9384E7F-98E2-7E44-91D9-02AD3A21D049}" type="slidenum">
              <a:rPr lang="en-TR" smtClean="0"/>
              <a:t>‹#›</a:t>
            </a:fld>
            <a:endParaRPr lang="en-TR"/>
          </a:p>
        </p:txBody>
      </p:sp>
    </p:spTree>
    <p:extLst>
      <p:ext uri="{BB962C8B-B14F-4D97-AF65-F5344CB8AC3E}">
        <p14:creationId xmlns:p14="http://schemas.microsoft.com/office/powerpoint/2010/main" val="387010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F32F-0B5B-0044-838E-18D21EB41951}"/>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70767884-E44F-CB41-B801-EC930E497D96}"/>
              </a:ext>
            </a:extLst>
          </p:cNvPr>
          <p:cNvSpPr>
            <a:spLocks noGrp="1"/>
          </p:cNvSpPr>
          <p:nvPr>
            <p:ph type="dt" sz="half" idx="10"/>
          </p:nvPr>
        </p:nvSpPr>
        <p:spPr/>
        <p:txBody>
          <a:bodyPr/>
          <a:lstStyle/>
          <a:p>
            <a:fld id="{E78A4381-5F14-194A-A511-D832709B75B6}" type="datetimeFigureOut">
              <a:rPr lang="en-TR" smtClean="0"/>
              <a:t>6.10.2021</a:t>
            </a:fld>
            <a:endParaRPr lang="en-TR"/>
          </a:p>
        </p:txBody>
      </p:sp>
      <p:sp>
        <p:nvSpPr>
          <p:cNvPr id="4" name="Footer Placeholder 3">
            <a:extLst>
              <a:ext uri="{FF2B5EF4-FFF2-40B4-BE49-F238E27FC236}">
                <a16:creationId xmlns:a16="http://schemas.microsoft.com/office/drawing/2014/main" id="{A7C231AD-F147-D44C-8C52-B28ED5AF0A52}"/>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EE1345EB-5B0A-E34E-8044-0450267BA636}"/>
              </a:ext>
            </a:extLst>
          </p:cNvPr>
          <p:cNvSpPr>
            <a:spLocks noGrp="1"/>
          </p:cNvSpPr>
          <p:nvPr>
            <p:ph type="sldNum" sz="quarter" idx="12"/>
          </p:nvPr>
        </p:nvSpPr>
        <p:spPr/>
        <p:txBody>
          <a:bodyPr/>
          <a:lstStyle/>
          <a:p>
            <a:fld id="{C9384E7F-98E2-7E44-91D9-02AD3A21D049}" type="slidenum">
              <a:rPr lang="en-TR" smtClean="0"/>
              <a:t>‹#›</a:t>
            </a:fld>
            <a:endParaRPr lang="en-TR"/>
          </a:p>
        </p:txBody>
      </p:sp>
    </p:spTree>
    <p:extLst>
      <p:ext uri="{BB962C8B-B14F-4D97-AF65-F5344CB8AC3E}">
        <p14:creationId xmlns:p14="http://schemas.microsoft.com/office/powerpoint/2010/main" val="141187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5D973B-88B4-E74B-926A-B354C248813B}"/>
              </a:ext>
            </a:extLst>
          </p:cNvPr>
          <p:cNvSpPr>
            <a:spLocks noGrp="1"/>
          </p:cNvSpPr>
          <p:nvPr>
            <p:ph type="dt" sz="half" idx="10"/>
          </p:nvPr>
        </p:nvSpPr>
        <p:spPr/>
        <p:txBody>
          <a:bodyPr/>
          <a:lstStyle/>
          <a:p>
            <a:fld id="{E78A4381-5F14-194A-A511-D832709B75B6}" type="datetimeFigureOut">
              <a:rPr lang="en-TR" smtClean="0"/>
              <a:t>6.10.2021</a:t>
            </a:fld>
            <a:endParaRPr lang="en-TR"/>
          </a:p>
        </p:txBody>
      </p:sp>
      <p:sp>
        <p:nvSpPr>
          <p:cNvPr id="3" name="Footer Placeholder 2">
            <a:extLst>
              <a:ext uri="{FF2B5EF4-FFF2-40B4-BE49-F238E27FC236}">
                <a16:creationId xmlns:a16="http://schemas.microsoft.com/office/drawing/2014/main" id="{557EDEAE-0F6A-6140-ACFA-F684F31EB5E8}"/>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B3E918DF-C18E-CC4D-81E9-85660DC7E02F}"/>
              </a:ext>
            </a:extLst>
          </p:cNvPr>
          <p:cNvSpPr>
            <a:spLocks noGrp="1"/>
          </p:cNvSpPr>
          <p:nvPr>
            <p:ph type="sldNum" sz="quarter" idx="12"/>
          </p:nvPr>
        </p:nvSpPr>
        <p:spPr/>
        <p:txBody>
          <a:bodyPr/>
          <a:lstStyle/>
          <a:p>
            <a:fld id="{C9384E7F-98E2-7E44-91D9-02AD3A21D049}" type="slidenum">
              <a:rPr lang="en-TR" smtClean="0"/>
              <a:t>‹#›</a:t>
            </a:fld>
            <a:endParaRPr lang="en-TR"/>
          </a:p>
        </p:txBody>
      </p:sp>
    </p:spTree>
    <p:extLst>
      <p:ext uri="{BB962C8B-B14F-4D97-AF65-F5344CB8AC3E}">
        <p14:creationId xmlns:p14="http://schemas.microsoft.com/office/powerpoint/2010/main" val="160219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F1C0-2832-2248-83F3-DDE14588E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0959356C-AD93-9D4A-9EF0-B0BA4AEB17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C66F4CEA-A42E-2540-8DBD-4DCE98C8C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C23CC-A905-1448-856A-B0A6779D3947}"/>
              </a:ext>
            </a:extLst>
          </p:cNvPr>
          <p:cNvSpPr>
            <a:spLocks noGrp="1"/>
          </p:cNvSpPr>
          <p:nvPr>
            <p:ph type="dt" sz="half" idx="10"/>
          </p:nvPr>
        </p:nvSpPr>
        <p:spPr/>
        <p:txBody>
          <a:bodyPr/>
          <a:lstStyle/>
          <a:p>
            <a:fld id="{E78A4381-5F14-194A-A511-D832709B75B6}" type="datetimeFigureOut">
              <a:rPr lang="en-TR" smtClean="0"/>
              <a:t>6.10.2021</a:t>
            </a:fld>
            <a:endParaRPr lang="en-TR"/>
          </a:p>
        </p:txBody>
      </p:sp>
      <p:sp>
        <p:nvSpPr>
          <p:cNvPr id="6" name="Footer Placeholder 5">
            <a:extLst>
              <a:ext uri="{FF2B5EF4-FFF2-40B4-BE49-F238E27FC236}">
                <a16:creationId xmlns:a16="http://schemas.microsoft.com/office/drawing/2014/main" id="{A3501401-AB72-9D4C-A1C7-27AED4CDC62C}"/>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C703F319-6ABF-5945-8DA6-8B85B82D9755}"/>
              </a:ext>
            </a:extLst>
          </p:cNvPr>
          <p:cNvSpPr>
            <a:spLocks noGrp="1"/>
          </p:cNvSpPr>
          <p:nvPr>
            <p:ph type="sldNum" sz="quarter" idx="12"/>
          </p:nvPr>
        </p:nvSpPr>
        <p:spPr/>
        <p:txBody>
          <a:bodyPr/>
          <a:lstStyle/>
          <a:p>
            <a:fld id="{C9384E7F-98E2-7E44-91D9-02AD3A21D049}" type="slidenum">
              <a:rPr lang="en-TR" smtClean="0"/>
              <a:t>‹#›</a:t>
            </a:fld>
            <a:endParaRPr lang="en-TR"/>
          </a:p>
        </p:txBody>
      </p:sp>
    </p:spTree>
    <p:extLst>
      <p:ext uri="{BB962C8B-B14F-4D97-AF65-F5344CB8AC3E}">
        <p14:creationId xmlns:p14="http://schemas.microsoft.com/office/powerpoint/2010/main" val="37799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9310-A61E-2B49-BAD6-410E47AF02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C5B47EF6-4654-3544-837F-A24CFDB06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AD7C424E-56E7-774F-B49F-7BC8DA662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0D9D9-24D7-E24D-8643-6A77B5112EEC}"/>
              </a:ext>
            </a:extLst>
          </p:cNvPr>
          <p:cNvSpPr>
            <a:spLocks noGrp="1"/>
          </p:cNvSpPr>
          <p:nvPr>
            <p:ph type="dt" sz="half" idx="10"/>
          </p:nvPr>
        </p:nvSpPr>
        <p:spPr/>
        <p:txBody>
          <a:bodyPr/>
          <a:lstStyle/>
          <a:p>
            <a:fld id="{E78A4381-5F14-194A-A511-D832709B75B6}" type="datetimeFigureOut">
              <a:rPr lang="en-TR" smtClean="0"/>
              <a:t>6.10.2021</a:t>
            </a:fld>
            <a:endParaRPr lang="en-TR"/>
          </a:p>
        </p:txBody>
      </p:sp>
      <p:sp>
        <p:nvSpPr>
          <p:cNvPr id="6" name="Footer Placeholder 5">
            <a:extLst>
              <a:ext uri="{FF2B5EF4-FFF2-40B4-BE49-F238E27FC236}">
                <a16:creationId xmlns:a16="http://schemas.microsoft.com/office/drawing/2014/main" id="{7CD48595-B68F-BB45-AB3B-0C16BF5088D1}"/>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24CD48BA-9CE2-3C4B-AFA9-7B2A4A6F0459}"/>
              </a:ext>
            </a:extLst>
          </p:cNvPr>
          <p:cNvSpPr>
            <a:spLocks noGrp="1"/>
          </p:cNvSpPr>
          <p:nvPr>
            <p:ph type="sldNum" sz="quarter" idx="12"/>
          </p:nvPr>
        </p:nvSpPr>
        <p:spPr/>
        <p:txBody>
          <a:bodyPr/>
          <a:lstStyle/>
          <a:p>
            <a:fld id="{C9384E7F-98E2-7E44-91D9-02AD3A21D049}" type="slidenum">
              <a:rPr lang="en-TR" smtClean="0"/>
              <a:t>‹#›</a:t>
            </a:fld>
            <a:endParaRPr lang="en-TR"/>
          </a:p>
        </p:txBody>
      </p:sp>
    </p:spTree>
    <p:extLst>
      <p:ext uri="{BB962C8B-B14F-4D97-AF65-F5344CB8AC3E}">
        <p14:creationId xmlns:p14="http://schemas.microsoft.com/office/powerpoint/2010/main" val="156328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A1460-9484-6E46-AEAA-DD0ACB22C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A2E72920-0F18-B542-A077-6989D466F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94A371A-8991-1F4E-B892-DEC8D959D9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A4381-5F14-194A-A511-D832709B75B6}" type="datetimeFigureOut">
              <a:rPr lang="en-TR" smtClean="0"/>
              <a:t>6.10.2021</a:t>
            </a:fld>
            <a:endParaRPr lang="en-TR"/>
          </a:p>
        </p:txBody>
      </p:sp>
      <p:sp>
        <p:nvSpPr>
          <p:cNvPr id="5" name="Footer Placeholder 4">
            <a:extLst>
              <a:ext uri="{FF2B5EF4-FFF2-40B4-BE49-F238E27FC236}">
                <a16:creationId xmlns:a16="http://schemas.microsoft.com/office/drawing/2014/main" id="{1E306F2F-0F64-7742-8633-057EBC14A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7C1400EC-77D6-D641-8CA0-6626A5FD24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84E7F-98E2-7E44-91D9-02AD3A21D049}" type="slidenum">
              <a:rPr lang="en-TR" smtClean="0"/>
              <a:t>‹#›</a:t>
            </a:fld>
            <a:endParaRPr lang="en-TR"/>
          </a:p>
        </p:txBody>
      </p:sp>
    </p:spTree>
    <p:extLst>
      <p:ext uri="{BB962C8B-B14F-4D97-AF65-F5344CB8AC3E}">
        <p14:creationId xmlns:p14="http://schemas.microsoft.com/office/powerpoint/2010/main" val="421661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6.emf"/><Relationship Id="rId7"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4.jpeg"/><Relationship Id="rId4" Type="http://schemas.openxmlformats.org/officeDocument/2006/relationships/image" Target="../media/image2.jpe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Collateralized_debt_obligation" TargetMode="External"/><Relationship Id="rId2" Type="http://schemas.openxmlformats.org/officeDocument/2006/relationships/hyperlink" Target="https://en.wikipedia.org/wiki/Mortgage-backed_securi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2.jpe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3.emf"/><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9.emf"/><Relationship Id="rId4" Type="http://schemas.openxmlformats.org/officeDocument/2006/relationships/image" Target="../media/image14.emf"/><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E36D-B6FC-8744-A3A0-5ABE9E0B605B}"/>
              </a:ext>
            </a:extLst>
          </p:cNvPr>
          <p:cNvSpPr>
            <a:spLocks noGrp="1"/>
          </p:cNvSpPr>
          <p:nvPr>
            <p:ph type="ctrTitle"/>
          </p:nvPr>
        </p:nvSpPr>
        <p:spPr/>
        <p:txBody>
          <a:bodyPr/>
          <a:lstStyle/>
          <a:p>
            <a:r>
              <a:rPr lang="en-TR" dirty="0"/>
              <a:t>Bank Management</a:t>
            </a:r>
            <a:br>
              <a:rPr lang="en-TR" dirty="0"/>
            </a:br>
            <a:r>
              <a:rPr lang="en-US" altLang="tr-TR"/>
              <a:t>Lecture</a:t>
            </a:r>
            <a:r>
              <a:rPr lang="en-TR"/>
              <a:t> </a:t>
            </a:r>
            <a:r>
              <a:rPr lang="en-TR" dirty="0"/>
              <a:t>#13</a:t>
            </a:r>
          </a:p>
        </p:txBody>
      </p:sp>
      <p:sp>
        <p:nvSpPr>
          <p:cNvPr id="3" name="Subtitle 2">
            <a:extLst>
              <a:ext uri="{FF2B5EF4-FFF2-40B4-BE49-F238E27FC236}">
                <a16:creationId xmlns:a16="http://schemas.microsoft.com/office/drawing/2014/main" id="{837CE305-5FB1-4642-B6A5-D04C3B161605}"/>
              </a:ext>
            </a:extLst>
          </p:cNvPr>
          <p:cNvSpPr>
            <a:spLocks noGrp="1"/>
          </p:cNvSpPr>
          <p:nvPr>
            <p:ph type="subTitle" idx="1"/>
          </p:nvPr>
        </p:nvSpPr>
        <p:spPr/>
        <p:txBody>
          <a:bodyPr/>
          <a:lstStyle/>
          <a:p>
            <a:r>
              <a:rPr lang="en-TR" dirty="0"/>
              <a:t>Bülent Şenver</a:t>
            </a:r>
          </a:p>
          <a:p>
            <a:r>
              <a:rPr lang="en-TR"/>
              <a:t>bulentsenver</a:t>
            </a:r>
            <a:r>
              <a:rPr lang="en-TR" dirty="0"/>
              <a:t>@gmail.com</a:t>
            </a:r>
          </a:p>
        </p:txBody>
      </p:sp>
    </p:spTree>
    <p:extLst>
      <p:ext uri="{BB962C8B-B14F-4D97-AF65-F5344CB8AC3E}">
        <p14:creationId xmlns:p14="http://schemas.microsoft.com/office/powerpoint/2010/main" val="1320707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2">
            <a:extLst>
              <a:ext uri="{FF2B5EF4-FFF2-40B4-BE49-F238E27FC236}">
                <a16:creationId xmlns:a16="http://schemas.microsoft.com/office/drawing/2014/main" id="{98191E6C-DC2D-ED43-ABDC-5455207519B2}"/>
              </a:ext>
            </a:extLst>
          </p:cNvPr>
          <p:cNvSpPr>
            <a:spLocks noGrp="1"/>
          </p:cNvSpPr>
          <p:nvPr>
            <p:ph type="ftr" sz="quarter" idx="11"/>
          </p:nvPr>
        </p:nvSpPr>
        <p:spPr/>
        <p:txBody>
          <a:bodyPr/>
          <a:lstStyle/>
          <a:p>
            <a:pPr>
              <a:defRPr/>
            </a:pPr>
            <a:r>
              <a:rPr lang="en-US"/>
              <a:t>bulentsenver@gmail.com</a:t>
            </a:r>
          </a:p>
        </p:txBody>
      </p:sp>
      <p:sp>
        <p:nvSpPr>
          <p:cNvPr id="75779" name="Slide Number Placeholder 3">
            <a:extLst>
              <a:ext uri="{FF2B5EF4-FFF2-40B4-BE49-F238E27FC236}">
                <a16:creationId xmlns:a16="http://schemas.microsoft.com/office/drawing/2014/main" id="{D4B76A37-A090-E440-877D-CD8AEFA850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3D2FECA-14AC-0C4D-85EB-C03B37D57788}" type="slidenum">
              <a:rPr lang="en-US" altLang="tr-TR" sz="1200">
                <a:solidFill>
                  <a:srgbClr val="898989"/>
                </a:solidFill>
              </a:rPr>
              <a:pPr>
                <a:spcBef>
                  <a:spcPct val="0"/>
                </a:spcBef>
                <a:buFontTx/>
                <a:buNone/>
              </a:pPr>
              <a:t>10</a:t>
            </a:fld>
            <a:endParaRPr lang="en-US" altLang="tr-TR" sz="1200">
              <a:solidFill>
                <a:srgbClr val="898989"/>
              </a:solidFill>
            </a:endParaRPr>
          </a:p>
        </p:txBody>
      </p:sp>
      <p:sp>
        <p:nvSpPr>
          <p:cNvPr id="75780" name="Slide Number Placeholder 5">
            <a:extLst>
              <a:ext uri="{FF2B5EF4-FFF2-40B4-BE49-F238E27FC236}">
                <a16:creationId xmlns:a16="http://schemas.microsoft.com/office/drawing/2014/main" id="{99FDFD00-1A14-154B-A44C-63A151EB3344}"/>
              </a:ext>
            </a:extLst>
          </p:cNvPr>
          <p:cNvSpPr txBox="1">
            <a:spLocks noGrp="1"/>
          </p:cNvSpPr>
          <p:nvPr/>
        </p:nvSpPr>
        <p:spPr bwMode="auto">
          <a:xfrm>
            <a:off x="807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49C3B472-A841-2849-B34D-D1B69D938C68}" type="slidenum">
              <a:rPr lang="tr-TR" altLang="tr-TR" sz="1000">
                <a:latin typeface="Verdana" panose="020B0604030504040204" pitchFamily="34" charset="0"/>
                <a:cs typeface="Times New Roman" panose="02020603050405020304" pitchFamily="18" charset="0"/>
              </a:rPr>
              <a:pPr algn="r" eaLnBrk="1" hangingPunct="1">
                <a:spcBef>
                  <a:spcPct val="0"/>
                </a:spcBef>
                <a:buFontTx/>
                <a:buNone/>
              </a:pPr>
              <a:t>10</a:t>
            </a:fld>
            <a:endParaRPr lang="tr-TR" altLang="tr-TR" sz="1000">
              <a:latin typeface="Verdana" panose="020B0604030504040204" pitchFamily="34" charset="0"/>
              <a:cs typeface="Times New Roman" panose="02020603050405020304" pitchFamily="18" charset="0"/>
            </a:endParaRPr>
          </a:p>
        </p:txBody>
      </p:sp>
      <p:sp>
        <p:nvSpPr>
          <p:cNvPr id="75781" name="Text Box 2">
            <a:extLst>
              <a:ext uri="{FF2B5EF4-FFF2-40B4-BE49-F238E27FC236}">
                <a16:creationId xmlns:a16="http://schemas.microsoft.com/office/drawing/2014/main" id="{E726222C-9BA5-DE44-84D7-0DD321F26069}"/>
              </a:ext>
            </a:extLst>
          </p:cNvPr>
          <p:cNvSpPr txBox="1">
            <a:spLocks noChangeArrowheads="1"/>
          </p:cNvSpPr>
          <p:nvPr/>
        </p:nvSpPr>
        <p:spPr bwMode="auto">
          <a:xfrm>
            <a:off x="5232400" y="2349500"/>
            <a:ext cx="153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400" b="1">
                <a:solidFill>
                  <a:srgbClr val="DAB000"/>
                </a:solidFill>
                <a:latin typeface="Times New Roman" panose="02020603050405020304" pitchFamily="18" charset="0"/>
                <a:cs typeface="Times New Roman" panose="02020603050405020304" pitchFamily="18" charset="0"/>
              </a:rPr>
              <a:t>BKM A.Ş.</a:t>
            </a:r>
          </a:p>
        </p:txBody>
      </p:sp>
      <p:sp>
        <p:nvSpPr>
          <p:cNvPr id="75782" name="Text Box 3">
            <a:extLst>
              <a:ext uri="{FF2B5EF4-FFF2-40B4-BE49-F238E27FC236}">
                <a16:creationId xmlns:a16="http://schemas.microsoft.com/office/drawing/2014/main" id="{B861AFA5-3BC3-8443-892D-C19E3208354C}"/>
              </a:ext>
            </a:extLst>
          </p:cNvPr>
          <p:cNvSpPr txBox="1">
            <a:spLocks noChangeArrowheads="1"/>
          </p:cNvSpPr>
          <p:nvPr/>
        </p:nvSpPr>
        <p:spPr bwMode="auto">
          <a:xfrm>
            <a:off x="2855913" y="3408363"/>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/R</a:t>
            </a:r>
            <a:r>
              <a:rPr lang="en-US" altLang="tr-TR" sz="1800" b="1">
                <a:solidFill>
                  <a:srgbClr val="DAB000"/>
                </a:solidFill>
                <a:latin typeface="Arial" panose="020B0604020202020204" pitchFamily="34" charset="0"/>
              </a:rPr>
              <a:t>eject</a:t>
            </a:r>
            <a:endParaRPr lang="tr-TR" altLang="tr-TR" sz="1800" b="1">
              <a:solidFill>
                <a:srgbClr val="DAB000"/>
              </a:solidFill>
              <a:latin typeface="Arial" panose="020B0604020202020204" pitchFamily="34" charset="0"/>
            </a:endParaRPr>
          </a:p>
        </p:txBody>
      </p:sp>
      <p:sp>
        <p:nvSpPr>
          <p:cNvPr id="75783" name="Text Box 4">
            <a:extLst>
              <a:ext uri="{FF2B5EF4-FFF2-40B4-BE49-F238E27FC236}">
                <a16:creationId xmlns:a16="http://schemas.microsoft.com/office/drawing/2014/main" id="{ACA1C1CA-B6E5-7442-9BE6-BB6A83ADB495}"/>
              </a:ext>
            </a:extLst>
          </p:cNvPr>
          <p:cNvSpPr txBox="1">
            <a:spLocks noChangeArrowheads="1"/>
          </p:cNvSpPr>
          <p:nvPr/>
        </p:nvSpPr>
        <p:spPr bwMode="auto">
          <a:xfrm>
            <a:off x="7680325" y="6553200"/>
            <a:ext cx="2528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400" b="1">
                <a:solidFill>
                  <a:srgbClr val="DAB000"/>
                </a:solidFill>
                <a:latin typeface="Times New Roman" panose="02020603050405020304" pitchFamily="18" charset="0"/>
                <a:cs typeface="Times New Roman" panose="02020603050405020304" pitchFamily="18" charset="0"/>
              </a:rPr>
              <a:t>Credit Card of a Foreign Bank</a:t>
            </a:r>
            <a:endParaRPr lang="tr-TR" altLang="tr-TR" sz="1400" b="1">
              <a:solidFill>
                <a:srgbClr val="DAB000"/>
              </a:solidFill>
              <a:latin typeface="Times New Roman" panose="02020603050405020304" pitchFamily="18" charset="0"/>
              <a:cs typeface="Times New Roman" panose="02020603050405020304" pitchFamily="18" charset="0"/>
            </a:endParaRPr>
          </a:p>
        </p:txBody>
      </p:sp>
      <p:sp>
        <p:nvSpPr>
          <p:cNvPr id="75784" name="Text Box 5">
            <a:extLst>
              <a:ext uri="{FF2B5EF4-FFF2-40B4-BE49-F238E27FC236}">
                <a16:creationId xmlns:a16="http://schemas.microsoft.com/office/drawing/2014/main" id="{8E8137B9-D733-EF4C-9534-1D82B58B8901}"/>
              </a:ext>
            </a:extLst>
          </p:cNvPr>
          <p:cNvSpPr txBox="1">
            <a:spLocks noChangeArrowheads="1"/>
          </p:cNvSpPr>
          <p:nvPr/>
        </p:nvSpPr>
        <p:spPr bwMode="auto">
          <a:xfrm>
            <a:off x="3719514" y="6553200"/>
            <a:ext cx="2028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400" b="1">
                <a:solidFill>
                  <a:srgbClr val="DAB000"/>
                </a:solidFill>
                <a:latin typeface="Times New Roman" panose="02020603050405020304" pitchFamily="18" charset="0"/>
                <a:cs typeface="Times New Roman" panose="02020603050405020304" pitchFamily="18" charset="0"/>
              </a:rPr>
              <a:t>POS</a:t>
            </a:r>
            <a:r>
              <a:rPr lang="en-US" altLang="tr-TR" sz="1400" b="1">
                <a:solidFill>
                  <a:srgbClr val="DAB000"/>
                </a:solidFill>
                <a:latin typeface="Times New Roman" panose="02020603050405020304" pitchFamily="18" charset="0"/>
                <a:cs typeface="Times New Roman" panose="02020603050405020304" pitchFamily="18" charset="0"/>
              </a:rPr>
              <a:t> machine of A Bank</a:t>
            </a:r>
            <a:endParaRPr lang="tr-TR" altLang="tr-TR" sz="1400" b="1">
              <a:solidFill>
                <a:srgbClr val="DAB000"/>
              </a:solidFill>
              <a:latin typeface="Times New Roman" panose="02020603050405020304" pitchFamily="18" charset="0"/>
              <a:cs typeface="Times New Roman" panose="02020603050405020304" pitchFamily="18" charset="0"/>
            </a:endParaRPr>
          </a:p>
        </p:txBody>
      </p:sp>
      <p:pic>
        <p:nvPicPr>
          <p:cNvPr id="75785" name="Picture 6" descr="j0295315">
            <a:extLst>
              <a:ext uri="{FF2B5EF4-FFF2-40B4-BE49-F238E27FC236}">
                <a16:creationId xmlns:a16="http://schemas.microsoft.com/office/drawing/2014/main" id="{582228EB-32F6-9540-A27D-7D1747D99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0" y="3429001"/>
            <a:ext cx="172878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Rectangle 7">
            <a:extLst>
              <a:ext uri="{FF2B5EF4-FFF2-40B4-BE49-F238E27FC236}">
                <a16:creationId xmlns:a16="http://schemas.microsoft.com/office/drawing/2014/main" id="{A66690BB-EC51-B94C-9AF6-E0E0B0DAB68F}"/>
              </a:ext>
            </a:extLst>
          </p:cNvPr>
          <p:cNvSpPr>
            <a:spLocks noChangeArrowheads="1"/>
          </p:cNvSpPr>
          <p:nvPr/>
        </p:nvSpPr>
        <p:spPr bwMode="auto">
          <a:xfrm>
            <a:off x="2351089" y="6381751"/>
            <a:ext cx="806311"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tr-TR" altLang="tr-TR" sz="1400" b="1">
                <a:latin typeface="Times New Roman" panose="02020603050405020304" pitchFamily="18" charset="0"/>
                <a:cs typeface="Times New Roman" panose="02020603050405020304" pitchFamily="18" charset="0"/>
              </a:rPr>
              <a:t>İŞYERİ</a:t>
            </a:r>
            <a:endParaRPr lang="en-AU" altLang="tr-TR" sz="1400" b="1">
              <a:latin typeface="Times New Roman" panose="02020603050405020304" pitchFamily="18" charset="0"/>
              <a:cs typeface="Times New Roman" panose="02020603050405020304" pitchFamily="18" charset="0"/>
            </a:endParaRPr>
          </a:p>
        </p:txBody>
      </p:sp>
      <p:pic>
        <p:nvPicPr>
          <p:cNvPr id="75787" name="Picture 8" descr="j0351613">
            <a:extLst>
              <a:ext uri="{FF2B5EF4-FFF2-40B4-BE49-F238E27FC236}">
                <a16:creationId xmlns:a16="http://schemas.microsoft.com/office/drawing/2014/main" id="{80D61B9A-91D8-1545-8D42-6D1C3ABB0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5013325"/>
            <a:ext cx="18129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Picture 9" descr="chip%20and%20pin">
            <a:extLst>
              <a:ext uri="{FF2B5EF4-FFF2-40B4-BE49-F238E27FC236}">
                <a16:creationId xmlns:a16="http://schemas.microsoft.com/office/drawing/2014/main" id="{672CFF35-7C1C-FB48-8669-0E92C09EF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8" y="5445125"/>
            <a:ext cx="8382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9" name="Rectangle 10">
            <a:extLst>
              <a:ext uri="{FF2B5EF4-FFF2-40B4-BE49-F238E27FC236}">
                <a16:creationId xmlns:a16="http://schemas.microsoft.com/office/drawing/2014/main" id="{B900651A-9FE1-DE48-B4E9-0EBD78739DC7}"/>
              </a:ext>
            </a:extLst>
          </p:cNvPr>
          <p:cNvSpPr>
            <a:spLocks noGrp="1" noChangeArrowheads="1"/>
          </p:cNvSpPr>
          <p:nvPr>
            <p:ph type="title" idx="4294967295"/>
          </p:nvPr>
        </p:nvSpPr>
        <p:spPr>
          <a:xfrm>
            <a:off x="4146551" y="0"/>
            <a:ext cx="6270625" cy="1143000"/>
          </a:xfrm>
        </p:spPr>
        <p:txBody>
          <a:bodyPr anchor="b"/>
          <a:lstStyle/>
          <a:p>
            <a:r>
              <a:rPr lang="en-US" altLang="tr-TR" sz="1800" b="1"/>
              <a:t>If Issuing Bank is not a Local Bank the Acquiring Bank routes it first toBKM and BKM routes it to  </a:t>
            </a:r>
            <a:r>
              <a:rPr lang="tr-TR" altLang="tr-TR" sz="1800" b="1"/>
              <a:t>Visa </a:t>
            </a:r>
            <a:r>
              <a:rPr lang="en-US" altLang="tr-TR" sz="1800" b="1"/>
              <a:t>or</a:t>
            </a:r>
            <a:r>
              <a:rPr lang="tr-TR" altLang="tr-TR" sz="1800" b="1"/>
              <a:t> MasterCard</a:t>
            </a:r>
            <a:br>
              <a:rPr lang="en-US" altLang="tr-TR" sz="1800" b="1"/>
            </a:br>
            <a:r>
              <a:rPr lang="en-US" altLang="tr-TR" sz="1800" b="1"/>
              <a:t>Method 1</a:t>
            </a:r>
            <a:r>
              <a:rPr lang="tr-TR" altLang="tr-TR" sz="1800" b="1"/>
              <a:t> </a:t>
            </a:r>
          </a:p>
        </p:txBody>
      </p:sp>
      <p:grpSp>
        <p:nvGrpSpPr>
          <p:cNvPr id="75790" name="Group 11">
            <a:extLst>
              <a:ext uri="{FF2B5EF4-FFF2-40B4-BE49-F238E27FC236}">
                <a16:creationId xmlns:a16="http://schemas.microsoft.com/office/drawing/2014/main" id="{947DBA99-551E-4747-BE64-37AC1CE124D9}"/>
              </a:ext>
            </a:extLst>
          </p:cNvPr>
          <p:cNvGrpSpPr>
            <a:grpSpLocks/>
          </p:cNvGrpSpPr>
          <p:nvPr/>
        </p:nvGrpSpPr>
        <p:grpSpPr bwMode="auto">
          <a:xfrm>
            <a:off x="2495551" y="1700214"/>
            <a:ext cx="1368425" cy="1603375"/>
            <a:chOff x="612" y="1071"/>
            <a:chExt cx="862" cy="1010"/>
          </a:xfrm>
        </p:grpSpPr>
        <p:pic>
          <p:nvPicPr>
            <p:cNvPr id="75820" name="Picture 12" descr="j0322397">
              <a:extLst>
                <a:ext uri="{FF2B5EF4-FFF2-40B4-BE49-F238E27FC236}">
                  <a16:creationId xmlns:a16="http://schemas.microsoft.com/office/drawing/2014/main" id="{1840254A-88EB-F84A-ADA1-C530B75BC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1071"/>
              <a:ext cx="862" cy="998"/>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21" name="Rectangle 13">
              <a:extLst>
                <a:ext uri="{FF2B5EF4-FFF2-40B4-BE49-F238E27FC236}">
                  <a16:creationId xmlns:a16="http://schemas.microsoft.com/office/drawing/2014/main" id="{5550948D-7E28-7048-9E69-26890BB045D6}"/>
                </a:ext>
              </a:extLst>
            </p:cNvPr>
            <p:cNvSpPr>
              <a:spLocks noChangeArrowheads="1"/>
            </p:cNvSpPr>
            <p:nvPr/>
          </p:nvSpPr>
          <p:spPr bwMode="auto">
            <a:xfrm>
              <a:off x="627" y="1201"/>
              <a:ext cx="80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AU" altLang="tr-TR" sz="1200" b="1">
                  <a:solidFill>
                    <a:schemeClr val="bg1"/>
                  </a:solidFill>
                  <a:latin typeface="Century Schoolbook" panose="02040604050505020304" pitchFamily="18" charset="0"/>
                  <a:cs typeface="Times New Roman" panose="02020603050405020304" pitchFamily="18" charset="0"/>
                </a:rPr>
                <a:t>BANK-</a:t>
              </a:r>
              <a:r>
                <a:rPr lang="tr-TR" altLang="tr-TR" sz="1200" b="1">
                  <a:solidFill>
                    <a:schemeClr val="bg1"/>
                  </a:solidFill>
                  <a:latin typeface="Century Schoolbook" panose="02040604050505020304" pitchFamily="18" charset="0"/>
                  <a:cs typeface="Times New Roman" panose="02020603050405020304" pitchFamily="18" charset="0"/>
                </a:rPr>
                <a:t>A</a:t>
              </a:r>
              <a:endParaRPr lang="en-AU" altLang="tr-TR" sz="1200" b="1">
                <a:solidFill>
                  <a:schemeClr val="bg1"/>
                </a:solidFill>
                <a:latin typeface="Century Schoolbook" panose="02040604050505020304" pitchFamily="18" charset="0"/>
                <a:cs typeface="Times New Roman" panose="02020603050405020304" pitchFamily="18" charset="0"/>
              </a:endParaRPr>
            </a:p>
          </p:txBody>
        </p:sp>
        <p:sp>
          <p:nvSpPr>
            <p:cNvPr id="75822" name="Rectangle 14">
              <a:extLst>
                <a:ext uri="{FF2B5EF4-FFF2-40B4-BE49-F238E27FC236}">
                  <a16:creationId xmlns:a16="http://schemas.microsoft.com/office/drawing/2014/main" id="{F78ECDDD-E25E-CA49-B929-AEFB0F12F3BD}"/>
                </a:ext>
              </a:extLst>
            </p:cNvPr>
            <p:cNvSpPr>
              <a:spLocks noChangeArrowheads="1"/>
            </p:cNvSpPr>
            <p:nvPr/>
          </p:nvSpPr>
          <p:spPr bwMode="auto">
            <a:xfrm>
              <a:off x="657" y="1887"/>
              <a:ext cx="73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AU" altLang="tr-TR" sz="1400" b="1">
                  <a:solidFill>
                    <a:schemeClr val="bg1"/>
                  </a:solidFill>
                  <a:latin typeface="Times New Roman" panose="02020603050405020304" pitchFamily="18" charset="0"/>
                  <a:cs typeface="Times New Roman" panose="02020603050405020304" pitchFamily="18" charset="0"/>
                </a:rPr>
                <a:t>ACQUIRER</a:t>
              </a:r>
            </a:p>
          </p:txBody>
        </p:sp>
      </p:grpSp>
      <p:pic>
        <p:nvPicPr>
          <p:cNvPr id="75791" name="Picture 15" descr="j0322397">
            <a:extLst>
              <a:ext uri="{FF2B5EF4-FFF2-40B4-BE49-F238E27FC236}">
                <a16:creationId xmlns:a16="http://schemas.microsoft.com/office/drawing/2014/main" id="{D5DC9861-020E-5A48-B64A-7E183B585A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064" y="1196976"/>
            <a:ext cx="1368425" cy="1584325"/>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2" name="Rectangle 16">
            <a:extLst>
              <a:ext uri="{FF2B5EF4-FFF2-40B4-BE49-F238E27FC236}">
                <a16:creationId xmlns:a16="http://schemas.microsoft.com/office/drawing/2014/main" id="{78EA5B77-590A-6841-8743-328A6509113E}"/>
              </a:ext>
            </a:extLst>
          </p:cNvPr>
          <p:cNvSpPr>
            <a:spLocks noChangeArrowheads="1"/>
          </p:cNvSpPr>
          <p:nvPr/>
        </p:nvSpPr>
        <p:spPr bwMode="auto">
          <a:xfrm>
            <a:off x="7104063" y="1484314"/>
            <a:ext cx="1274762"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1200" b="1">
                <a:latin typeface="Century Schoolbook" panose="02040604050505020304" pitchFamily="18" charset="0"/>
                <a:cs typeface="Times New Roman" panose="02020603050405020304" pitchFamily="18" charset="0"/>
              </a:rPr>
              <a:t>VISA/MC</a:t>
            </a:r>
            <a:endParaRPr lang="en-AU" altLang="tr-TR" sz="1200" b="1">
              <a:latin typeface="Century Schoolbook" panose="02040604050505020304" pitchFamily="18" charset="0"/>
              <a:cs typeface="Times New Roman" panose="02020603050405020304" pitchFamily="18" charset="0"/>
            </a:endParaRPr>
          </a:p>
        </p:txBody>
      </p:sp>
      <p:sp>
        <p:nvSpPr>
          <p:cNvPr id="377873" name="AutoShape 17">
            <a:extLst>
              <a:ext uri="{FF2B5EF4-FFF2-40B4-BE49-F238E27FC236}">
                <a16:creationId xmlns:a16="http://schemas.microsoft.com/office/drawing/2014/main" id="{ECC81596-CA5B-E44A-859C-6F1902EEF146}"/>
              </a:ext>
            </a:extLst>
          </p:cNvPr>
          <p:cNvSpPr>
            <a:spLocks noChangeArrowheads="1"/>
          </p:cNvSpPr>
          <p:nvPr/>
        </p:nvSpPr>
        <p:spPr bwMode="auto">
          <a:xfrm rot="-2281894">
            <a:off x="6672263" y="3284538"/>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74" name="AutoShape 18">
            <a:extLst>
              <a:ext uri="{FF2B5EF4-FFF2-40B4-BE49-F238E27FC236}">
                <a16:creationId xmlns:a16="http://schemas.microsoft.com/office/drawing/2014/main" id="{BA5D97F6-B60E-1A45-B856-40A23077B0FA}"/>
              </a:ext>
            </a:extLst>
          </p:cNvPr>
          <p:cNvSpPr>
            <a:spLocks noChangeArrowheads="1"/>
          </p:cNvSpPr>
          <p:nvPr/>
        </p:nvSpPr>
        <p:spPr bwMode="auto">
          <a:xfrm rot="8570836">
            <a:off x="6959600" y="3716338"/>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75" name="AutoShape 19">
            <a:extLst>
              <a:ext uri="{FF2B5EF4-FFF2-40B4-BE49-F238E27FC236}">
                <a16:creationId xmlns:a16="http://schemas.microsoft.com/office/drawing/2014/main" id="{A30A1238-AA0C-174E-AC80-397C6D99A69A}"/>
              </a:ext>
            </a:extLst>
          </p:cNvPr>
          <p:cNvSpPr>
            <a:spLocks noChangeArrowheads="1"/>
          </p:cNvSpPr>
          <p:nvPr/>
        </p:nvSpPr>
        <p:spPr bwMode="auto">
          <a:xfrm rot="-9298266">
            <a:off x="4151313" y="3284538"/>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76" name="AutoShape 20">
            <a:extLst>
              <a:ext uri="{FF2B5EF4-FFF2-40B4-BE49-F238E27FC236}">
                <a16:creationId xmlns:a16="http://schemas.microsoft.com/office/drawing/2014/main" id="{36406BA6-B670-1E4F-BEB2-35BCE780E21D}"/>
              </a:ext>
            </a:extLst>
          </p:cNvPr>
          <p:cNvSpPr>
            <a:spLocks noChangeArrowheads="1"/>
          </p:cNvSpPr>
          <p:nvPr/>
        </p:nvSpPr>
        <p:spPr bwMode="auto">
          <a:xfrm rot="1619848">
            <a:off x="4295775" y="2852738"/>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77" name="AutoShape 21">
            <a:extLst>
              <a:ext uri="{FF2B5EF4-FFF2-40B4-BE49-F238E27FC236}">
                <a16:creationId xmlns:a16="http://schemas.microsoft.com/office/drawing/2014/main" id="{250B6BDC-7803-B341-AE5F-160BAA03DE50}"/>
              </a:ext>
            </a:extLst>
          </p:cNvPr>
          <p:cNvSpPr>
            <a:spLocks noChangeArrowheads="1"/>
          </p:cNvSpPr>
          <p:nvPr/>
        </p:nvSpPr>
        <p:spPr bwMode="auto">
          <a:xfrm rot="10800000">
            <a:off x="8328025" y="2205038"/>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78" name="AutoShape 22">
            <a:extLst>
              <a:ext uri="{FF2B5EF4-FFF2-40B4-BE49-F238E27FC236}">
                <a16:creationId xmlns:a16="http://schemas.microsoft.com/office/drawing/2014/main" id="{656D34D2-8173-FB43-9CD7-EA9085537A49}"/>
              </a:ext>
            </a:extLst>
          </p:cNvPr>
          <p:cNvSpPr>
            <a:spLocks noChangeArrowheads="1"/>
          </p:cNvSpPr>
          <p:nvPr/>
        </p:nvSpPr>
        <p:spPr bwMode="auto">
          <a:xfrm>
            <a:off x="5951538" y="5661025"/>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79" name="AutoShape 23">
            <a:extLst>
              <a:ext uri="{FF2B5EF4-FFF2-40B4-BE49-F238E27FC236}">
                <a16:creationId xmlns:a16="http://schemas.microsoft.com/office/drawing/2014/main" id="{2FE248D3-6F60-354E-A288-F43AE358C31A}"/>
              </a:ext>
            </a:extLst>
          </p:cNvPr>
          <p:cNvSpPr>
            <a:spLocks noChangeArrowheads="1"/>
          </p:cNvSpPr>
          <p:nvPr/>
        </p:nvSpPr>
        <p:spPr bwMode="auto">
          <a:xfrm rot="-5400000">
            <a:off x="2676525" y="4113213"/>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80" name="AutoShape 24">
            <a:extLst>
              <a:ext uri="{FF2B5EF4-FFF2-40B4-BE49-F238E27FC236}">
                <a16:creationId xmlns:a16="http://schemas.microsoft.com/office/drawing/2014/main" id="{63796EE7-D0D0-5B45-B290-E029ED89A80B}"/>
              </a:ext>
            </a:extLst>
          </p:cNvPr>
          <p:cNvSpPr>
            <a:spLocks noChangeArrowheads="1"/>
          </p:cNvSpPr>
          <p:nvPr/>
        </p:nvSpPr>
        <p:spPr bwMode="auto">
          <a:xfrm rot="5400000">
            <a:off x="3251200" y="4257675"/>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75801" name="Text Box 25">
            <a:extLst>
              <a:ext uri="{FF2B5EF4-FFF2-40B4-BE49-F238E27FC236}">
                <a16:creationId xmlns:a16="http://schemas.microsoft.com/office/drawing/2014/main" id="{CB9CA095-0605-9548-8E87-4CF90DD58103}"/>
              </a:ext>
            </a:extLst>
          </p:cNvPr>
          <p:cNvSpPr txBox="1">
            <a:spLocks noChangeArrowheads="1"/>
          </p:cNvSpPr>
          <p:nvPr/>
        </p:nvSpPr>
        <p:spPr bwMode="auto">
          <a:xfrm>
            <a:off x="8401050" y="328453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/R</a:t>
            </a:r>
            <a:r>
              <a:rPr lang="en-US" altLang="tr-TR" sz="1800" b="1">
                <a:solidFill>
                  <a:srgbClr val="DAB000"/>
                </a:solidFill>
                <a:latin typeface="Arial" panose="020B0604020202020204" pitchFamily="34" charset="0"/>
              </a:rPr>
              <a:t>eject</a:t>
            </a:r>
            <a:endParaRPr lang="tr-TR" altLang="tr-TR" sz="1800" b="1">
              <a:solidFill>
                <a:srgbClr val="DAB000"/>
              </a:solidFill>
              <a:latin typeface="Arial" panose="020B0604020202020204" pitchFamily="34" charset="0"/>
            </a:endParaRPr>
          </a:p>
        </p:txBody>
      </p:sp>
      <p:sp>
        <p:nvSpPr>
          <p:cNvPr id="75802" name="Text Box 26">
            <a:extLst>
              <a:ext uri="{FF2B5EF4-FFF2-40B4-BE49-F238E27FC236}">
                <a16:creationId xmlns:a16="http://schemas.microsoft.com/office/drawing/2014/main" id="{7D2CD4F1-D39E-5F4B-AFE9-CD807698B2EC}"/>
              </a:ext>
            </a:extLst>
          </p:cNvPr>
          <p:cNvSpPr txBox="1">
            <a:spLocks noChangeArrowheads="1"/>
          </p:cNvSpPr>
          <p:nvPr/>
        </p:nvSpPr>
        <p:spPr bwMode="auto">
          <a:xfrm>
            <a:off x="5808663" y="5084763"/>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/R</a:t>
            </a:r>
            <a:r>
              <a:rPr lang="en-US" altLang="tr-TR" sz="1800" b="1">
                <a:solidFill>
                  <a:srgbClr val="DAB000"/>
                </a:solidFill>
                <a:latin typeface="Arial" panose="020B0604020202020204" pitchFamily="34" charset="0"/>
              </a:rPr>
              <a:t>eject</a:t>
            </a:r>
            <a:endParaRPr lang="tr-TR" altLang="tr-TR" sz="1800" b="1">
              <a:solidFill>
                <a:srgbClr val="DAB000"/>
              </a:solidFill>
              <a:latin typeface="Arial" panose="020B0604020202020204" pitchFamily="34" charset="0"/>
            </a:endParaRPr>
          </a:p>
        </p:txBody>
      </p:sp>
      <p:grpSp>
        <p:nvGrpSpPr>
          <p:cNvPr id="75803" name="Group 27">
            <a:extLst>
              <a:ext uri="{FF2B5EF4-FFF2-40B4-BE49-F238E27FC236}">
                <a16:creationId xmlns:a16="http://schemas.microsoft.com/office/drawing/2014/main" id="{F52394B1-28AD-D142-A536-58AD38B3267E}"/>
              </a:ext>
            </a:extLst>
          </p:cNvPr>
          <p:cNvGrpSpPr>
            <a:grpSpLocks/>
          </p:cNvGrpSpPr>
          <p:nvPr/>
        </p:nvGrpSpPr>
        <p:grpSpPr bwMode="auto">
          <a:xfrm>
            <a:off x="7750176" y="3657601"/>
            <a:ext cx="2917825" cy="2727325"/>
            <a:chOff x="3833" y="2201"/>
            <a:chExt cx="1928" cy="1815"/>
          </a:xfrm>
        </p:grpSpPr>
        <p:pic>
          <p:nvPicPr>
            <p:cNvPr id="75817" name="Picture 28" descr="j0397778">
              <a:extLst>
                <a:ext uri="{FF2B5EF4-FFF2-40B4-BE49-F238E27FC236}">
                  <a16:creationId xmlns:a16="http://schemas.microsoft.com/office/drawing/2014/main" id="{3C28251D-1E0A-5946-862E-84EAC91708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833" y="2659"/>
              <a:ext cx="1061"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18" name="AutoShape 29">
              <a:extLst>
                <a:ext uri="{FF2B5EF4-FFF2-40B4-BE49-F238E27FC236}">
                  <a16:creationId xmlns:a16="http://schemas.microsoft.com/office/drawing/2014/main" id="{9C7257B2-B92D-9B42-88FE-6A6EAAEF5157}"/>
                </a:ext>
              </a:extLst>
            </p:cNvPr>
            <p:cNvSpPr>
              <a:spLocks noChangeArrowheads="1"/>
            </p:cNvSpPr>
            <p:nvPr/>
          </p:nvSpPr>
          <p:spPr bwMode="auto">
            <a:xfrm>
              <a:off x="4717" y="2201"/>
              <a:ext cx="1044" cy="1498"/>
            </a:xfrm>
            <a:prstGeom prst="wedgeEllipseCallout">
              <a:avLst>
                <a:gd name="adj1" fmla="val -68981"/>
                <a:gd name="adj2" fmla="val 3831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400" b="1">
                  <a:latin typeface="Arial" panose="020B0604020202020204" pitchFamily="34" charset="0"/>
                  <a:cs typeface="Times New Roman" panose="02020603050405020304" pitchFamily="18" charset="0"/>
                </a:rPr>
                <a:t>I </a:t>
              </a:r>
              <a:r>
                <a:rPr lang="en-US" altLang="tr-TR" sz="1400" b="1">
                  <a:latin typeface="Arial" panose="020B0604020202020204" pitchFamily="34" charset="0"/>
                  <a:cs typeface="Times New Roman" panose="02020603050405020304" pitchFamily="18" charset="0"/>
                </a:rPr>
                <a:t>am a foreigner. I </a:t>
              </a:r>
              <a:r>
                <a:rPr lang="tr-TR" altLang="tr-TR" sz="1400" b="1">
                  <a:latin typeface="Arial" panose="020B0604020202020204" pitchFamily="34" charset="0"/>
                  <a:cs typeface="Times New Roman" panose="02020603050405020304" pitchFamily="18" charset="0"/>
                </a:rPr>
                <a:t>would like to pay with my credit card</a:t>
              </a:r>
              <a:r>
                <a:rPr lang="en-US" altLang="tr-TR" sz="1400" b="1">
                  <a:latin typeface="Arial" panose="020B0604020202020204" pitchFamily="34" charset="0"/>
                  <a:cs typeface="Times New Roman" panose="02020603050405020304" pitchFamily="18" charset="0"/>
                </a:rPr>
                <a:t> in Turkey</a:t>
              </a:r>
              <a:endParaRPr lang="tr-TR" altLang="tr-TR" sz="1400" b="1">
                <a:latin typeface="Arial" panose="020B0604020202020204" pitchFamily="34" charset="0"/>
                <a:cs typeface="Times New Roman" panose="02020603050405020304" pitchFamily="18" charset="0"/>
              </a:endParaRPr>
            </a:p>
          </p:txBody>
        </p:sp>
        <p:pic>
          <p:nvPicPr>
            <p:cNvPr id="75819" name="Picture 30" descr="j0396278">
              <a:extLst>
                <a:ext uri="{FF2B5EF4-FFF2-40B4-BE49-F238E27FC236}">
                  <a16:creationId xmlns:a16="http://schemas.microsoft.com/office/drawing/2014/main" id="{8ED14A2A-8476-6642-8514-53C0BBB261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0" y="3430"/>
              <a:ext cx="566"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5804" name="Picture 31" descr="visa">
            <a:extLst>
              <a:ext uri="{FF2B5EF4-FFF2-40B4-BE49-F238E27FC236}">
                <a16:creationId xmlns:a16="http://schemas.microsoft.com/office/drawing/2014/main" id="{18FD041E-F636-B540-BB4F-47161F64B751}"/>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9964" y="2420939"/>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5" name="Picture 32" descr="MasterCard">
            <a:extLst>
              <a:ext uri="{FF2B5EF4-FFF2-40B4-BE49-F238E27FC236}">
                <a16:creationId xmlns:a16="http://schemas.microsoft.com/office/drawing/2014/main" id="{99033C41-C521-B84D-8AED-221742E1E85C}"/>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4788" y="2420939"/>
            <a:ext cx="5762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6" name="Text Box 34">
            <a:extLst>
              <a:ext uri="{FF2B5EF4-FFF2-40B4-BE49-F238E27FC236}">
                <a16:creationId xmlns:a16="http://schemas.microsoft.com/office/drawing/2014/main" id="{91DA0341-B39D-814D-94A7-E89BA49AD10C}"/>
              </a:ext>
            </a:extLst>
          </p:cNvPr>
          <p:cNvSpPr txBox="1">
            <a:spLocks noChangeArrowheads="1"/>
          </p:cNvSpPr>
          <p:nvPr/>
        </p:nvSpPr>
        <p:spPr bwMode="auto">
          <a:xfrm>
            <a:off x="1828800" y="48006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1800">
                <a:latin typeface="Arial" panose="020B0604020202020204" pitchFamily="34" charset="0"/>
              </a:rPr>
              <a:t>Merchant</a:t>
            </a:r>
          </a:p>
        </p:txBody>
      </p:sp>
      <p:sp>
        <p:nvSpPr>
          <p:cNvPr id="75807" name="Rectangle 35">
            <a:extLst>
              <a:ext uri="{FF2B5EF4-FFF2-40B4-BE49-F238E27FC236}">
                <a16:creationId xmlns:a16="http://schemas.microsoft.com/office/drawing/2014/main" id="{02D1E23B-DD33-9F4B-801C-251A27C7614B}"/>
              </a:ext>
            </a:extLst>
          </p:cNvPr>
          <p:cNvSpPr>
            <a:spLocks noChangeArrowheads="1"/>
          </p:cNvSpPr>
          <p:nvPr/>
        </p:nvSpPr>
        <p:spPr bwMode="auto">
          <a:xfrm>
            <a:off x="5232400" y="2997201"/>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/R</a:t>
            </a:r>
            <a:r>
              <a:rPr lang="en-US" altLang="tr-TR" sz="1800" b="1">
                <a:solidFill>
                  <a:srgbClr val="DAB000"/>
                </a:solidFill>
                <a:latin typeface="Arial" panose="020B0604020202020204" pitchFamily="34" charset="0"/>
              </a:rPr>
              <a:t>eject</a:t>
            </a:r>
          </a:p>
        </p:txBody>
      </p:sp>
      <p:sp>
        <p:nvSpPr>
          <p:cNvPr id="75808" name="Text Box 37">
            <a:extLst>
              <a:ext uri="{FF2B5EF4-FFF2-40B4-BE49-F238E27FC236}">
                <a16:creationId xmlns:a16="http://schemas.microsoft.com/office/drawing/2014/main" id="{5FBA68D0-901B-1E49-B96E-1861472F9EF9}"/>
              </a:ext>
            </a:extLst>
          </p:cNvPr>
          <p:cNvSpPr txBox="1">
            <a:spLocks noChangeArrowheads="1"/>
          </p:cNvSpPr>
          <p:nvPr/>
        </p:nvSpPr>
        <p:spPr bwMode="auto">
          <a:xfrm>
            <a:off x="1916113" y="307975"/>
            <a:ext cx="2800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2400">
                <a:latin typeface="Arial" panose="020B0604020202020204" pitchFamily="34" charset="0"/>
              </a:rPr>
              <a:t>Foreign Card</a:t>
            </a:r>
            <a:br>
              <a:rPr lang="en-US" altLang="tr-TR" sz="2400">
                <a:latin typeface="Arial" panose="020B0604020202020204" pitchFamily="34" charset="0"/>
              </a:rPr>
            </a:br>
            <a:r>
              <a:rPr lang="en-US" altLang="tr-TR" sz="2400">
                <a:latin typeface="Arial" panose="020B0604020202020204" pitchFamily="34" charset="0"/>
              </a:rPr>
              <a:t>used </a:t>
            </a:r>
            <a:br>
              <a:rPr lang="en-US" altLang="tr-TR" sz="2400">
                <a:latin typeface="Arial" panose="020B0604020202020204" pitchFamily="34" charset="0"/>
              </a:rPr>
            </a:br>
            <a:r>
              <a:rPr lang="en-US" altLang="tr-TR" sz="2400">
                <a:latin typeface="Arial" panose="020B0604020202020204" pitchFamily="34" charset="0"/>
              </a:rPr>
              <a:t>in Turkey</a:t>
            </a:r>
          </a:p>
        </p:txBody>
      </p:sp>
      <p:grpSp>
        <p:nvGrpSpPr>
          <p:cNvPr id="75809" name="Group 11">
            <a:extLst>
              <a:ext uri="{FF2B5EF4-FFF2-40B4-BE49-F238E27FC236}">
                <a16:creationId xmlns:a16="http://schemas.microsoft.com/office/drawing/2014/main" id="{19F6F59A-5D55-4C40-B593-ACCC6FE89A88}"/>
              </a:ext>
            </a:extLst>
          </p:cNvPr>
          <p:cNvGrpSpPr>
            <a:grpSpLocks/>
          </p:cNvGrpSpPr>
          <p:nvPr/>
        </p:nvGrpSpPr>
        <p:grpSpPr bwMode="auto">
          <a:xfrm>
            <a:off x="9299576" y="1341439"/>
            <a:ext cx="1368425" cy="1603375"/>
            <a:chOff x="612" y="1071"/>
            <a:chExt cx="862" cy="1010"/>
          </a:xfrm>
        </p:grpSpPr>
        <p:pic>
          <p:nvPicPr>
            <p:cNvPr id="75814" name="Picture 12" descr="j0322397">
              <a:extLst>
                <a:ext uri="{FF2B5EF4-FFF2-40B4-BE49-F238E27FC236}">
                  <a16:creationId xmlns:a16="http://schemas.microsoft.com/office/drawing/2014/main" id="{CEC95EB7-8653-BC49-8AF3-969E336E42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1071"/>
              <a:ext cx="862" cy="998"/>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15" name="Rectangle 13">
              <a:extLst>
                <a:ext uri="{FF2B5EF4-FFF2-40B4-BE49-F238E27FC236}">
                  <a16:creationId xmlns:a16="http://schemas.microsoft.com/office/drawing/2014/main" id="{66D7A44F-1131-9A46-BB05-927F66DC2A7B}"/>
                </a:ext>
              </a:extLst>
            </p:cNvPr>
            <p:cNvSpPr>
              <a:spLocks noChangeArrowheads="1"/>
            </p:cNvSpPr>
            <p:nvPr/>
          </p:nvSpPr>
          <p:spPr bwMode="auto">
            <a:xfrm>
              <a:off x="627" y="1201"/>
              <a:ext cx="80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AU" altLang="tr-TR" sz="1200" b="1">
                  <a:solidFill>
                    <a:schemeClr val="bg1"/>
                  </a:solidFill>
                  <a:latin typeface="Century Schoolbook" panose="02040604050505020304" pitchFamily="18" charset="0"/>
                  <a:cs typeface="Times New Roman" panose="02020603050405020304" pitchFamily="18" charset="0"/>
                </a:rPr>
                <a:t>BANK-</a:t>
              </a:r>
              <a:r>
                <a:rPr lang="en-US" altLang="tr-TR" sz="1200" b="1">
                  <a:solidFill>
                    <a:schemeClr val="bg1"/>
                  </a:solidFill>
                  <a:latin typeface="Century Schoolbook" panose="02040604050505020304" pitchFamily="18" charset="0"/>
                  <a:cs typeface="Times New Roman" panose="02020603050405020304" pitchFamily="18" charset="0"/>
                </a:rPr>
                <a:t>B</a:t>
              </a:r>
              <a:endParaRPr lang="en-AU" altLang="tr-TR" sz="1200" b="1">
                <a:solidFill>
                  <a:schemeClr val="bg1"/>
                </a:solidFill>
                <a:latin typeface="Century Schoolbook" panose="02040604050505020304" pitchFamily="18" charset="0"/>
                <a:cs typeface="Times New Roman" panose="02020603050405020304" pitchFamily="18" charset="0"/>
              </a:endParaRPr>
            </a:p>
          </p:txBody>
        </p:sp>
        <p:sp>
          <p:nvSpPr>
            <p:cNvPr id="75816" name="Rectangle 14">
              <a:extLst>
                <a:ext uri="{FF2B5EF4-FFF2-40B4-BE49-F238E27FC236}">
                  <a16:creationId xmlns:a16="http://schemas.microsoft.com/office/drawing/2014/main" id="{B17F481D-BF4B-044D-B68F-F888AA76CED7}"/>
                </a:ext>
              </a:extLst>
            </p:cNvPr>
            <p:cNvSpPr>
              <a:spLocks noChangeArrowheads="1"/>
            </p:cNvSpPr>
            <p:nvPr/>
          </p:nvSpPr>
          <p:spPr bwMode="auto">
            <a:xfrm>
              <a:off x="657" y="1887"/>
              <a:ext cx="5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AU" altLang="tr-TR" sz="1400" b="1">
                  <a:solidFill>
                    <a:schemeClr val="bg1"/>
                  </a:solidFill>
                  <a:latin typeface="Times New Roman" panose="02020603050405020304" pitchFamily="18" charset="0"/>
                  <a:cs typeface="Times New Roman" panose="02020603050405020304" pitchFamily="18" charset="0"/>
                </a:rPr>
                <a:t>ISSUER</a:t>
              </a:r>
            </a:p>
          </p:txBody>
        </p:sp>
      </p:grpSp>
      <p:sp>
        <p:nvSpPr>
          <p:cNvPr id="3" name="AutoShape 22">
            <a:extLst>
              <a:ext uri="{FF2B5EF4-FFF2-40B4-BE49-F238E27FC236}">
                <a16:creationId xmlns:a16="http://schemas.microsoft.com/office/drawing/2014/main" id="{7B3D81FC-127B-FF4A-87C4-34FAA3A3BBC2}"/>
              </a:ext>
            </a:extLst>
          </p:cNvPr>
          <p:cNvSpPr>
            <a:spLocks noChangeArrowheads="1"/>
          </p:cNvSpPr>
          <p:nvPr/>
        </p:nvSpPr>
        <p:spPr bwMode="auto">
          <a:xfrm>
            <a:off x="8328025" y="1773238"/>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4" name="AutoShape 21">
            <a:extLst>
              <a:ext uri="{FF2B5EF4-FFF2-40B4-BE49-F238E27FC236}">
                <a16:creationId xmlns:a16="http://schemas.microsoft.com/office/drawing/2014/main" id="{09C853E9-DF3C-2348-9F95-DF7F3DC9DA17}"/>
              </a:ext>
            </a:extLst>
          </p:cNvPr>
          <p:cNvSpPr>
            <a:spLocks noChangeArrowheads="1"/>
          </p:cNvSpPr>
          <p:nvPr/>
        </p:nvSpPr>
        <p:spPr bwMode="auto">
          <a:xfrm rot="10800000">
            <a:off x="6096000" y="6021388"/>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75812" name="Text Box 44">
            <a:extLst>
              <a:ext uri="{FF2B5EF4-FFF2-40B4-BE49-F238E27FC236}">
                <a16:creationId xmlns:a16="http://schemas.microsoft.com/office/drawing/2014/main" id="{73AE6296-E1F5-3C43-A73B-956AF52AD559}"/>
              </a:ext>
            </a:extLst>
          </p:cNvPr>
          <p:cNvSpPr txBox="1">
            <a:spLocks noChangeArrowheads="1"/>
          </p:cNvSpPr>
          <p:nvPr/>
        </p:nvSpPr>
        <p:spPr bwMode="auto">
          <a:xfrm>
            <a:off x="3503613" y="1341438"/>
            <a:ext cx="1008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tr-TR" sz="1800">
                <a:latin typeface="Arial" panose="020B0604020202020204" pitchFamily="34" charset="0"/>
              </a:rPr>
              <a:t>Local Bank</a:t>
            </a:r>
          </a:p>
        </p:txBody>
      </p:sp>
      <p:sp>
        <p:nvSpPr>
          <p:cNvPr id="75813" name="Text Box 45">
            <a:extLst>
              <a:ext uri="{FF2B5EF4-FFF2-40B4-BE49-F238E27FC236}">
                <a16:creationId xmlns:a16="http://schemas.microsoft.com/office/drawing/2014/main" id="{5B5E299A-1661-DF4D-94F8-2D24CDE5F242}"/>
              </a:ext>
            </a:extLst>
          </p:cNvPr>
          <p:cNvSpPr txBox="1">
            <a:spLocks noChangeArrowheads="1"/>
          </p:cNvSpPr>
          <p:nvPr/>
        </p:nvSpPr>
        <p:spPr bwMode="auto">
          <a:xfrm>
            <a:off x="9048751" y="908050"/>
            <a:ext cx="122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tr-TR" sz="1800">
                <a:latin typeface="Arial" panose="020B0604020202020204" pitchFamily="34" charset="0"/>
              </a:rPr>
              <a:t>Foreign Bank</a:t>
            </a:r>
          </a:p>
        </p:txBody>
      </p:sp>
    </p:spTree>
    <p:extLst>
      <p:ext uri="{BB962C8B-B14F-4D97-AF65-F5344CB8AC3E}">
        <p14:creationId xmlns:p14="http://schemas.microsoft.com/office/powerpoint/2010/main" val="2186365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grpId="0" nodeType="afterEffect">
                                  <p:stCondLst>
                                    <p:cond delay="0"/>
                                  </p:stCondLst>
                                  <p:childTnLst>
                                    <p:animMotion origin="layout" path="M 0.0335 0.02105 L 3.88889E-6 -2.13691E-6 " pathEditMode="relative" rAng="0" ptsTypes="AA">
                                      <p:cBhvr>
                                        <p:cTn id="6" dur="2000" fill="hold"/>
                                        <p:tgtEl>
                                          <p:spTgt spid="4"/>
                                        </p:tgtEl>
                                        <p:attrNameLst>
                                          <p:attrName>ppt_x</p:attrName>
                                          <p:attrName>ppt_y</p:attrName>
                                        </p:attrNameLst>
                                      </p:cBhvr>
                                      <p:rCtr x="-1684" y="-1064"/>
                                    </p:animMotion>
                                  </p:childTnLst>
                                </p:cTn>
                              </p:par>
                            </p:childTnLst>
                          </p:cTn>
                        </p:par>
                        <p:par>
                          <p:cTn id="7" fill="hold" nodeType="afterGroup">
                            <p:stCondLst>
                              <p:cond delay="2000"/>
                            </p:stCondLst>
                            <p:childTnLst>
                              <p:par>
                                <p:cTn id="8" presetID="56" presetClass="path" presetSubtype="0" accel="50000" decel="50000" fill="hold" grpId="0" nodeType="afterEffect">
                                  <p:stCondLst>
                                    <p:cond delay="0"/>
                                  </p:stCondLst>
                                  <p:childTnLst>
                                    <p:animMotion origin="layout" path="M -3.88889E-6 0.00532 L -3.88889E-6 0.04741 " pathEditMode="relative" rAng="0" ptsTypes="AA">
                                      <p:cBhvr>
                                        <p:cTn id="9" dur="2000" spd="-100000" fill="hold"/>
                                        <p:tgtEl>
                                          <p:spTgt spid="377879"/>
                                        </p:tgtEl>
                                        <p:attrNameLst>
                                          <p:attrName>ppt_x</p:attrName>
                                          <p:attrName>ppt_y</p:attrName>
                                        </p:attrNameLst>
                                      </p:cBhvr>
                                      <p:rCtr x="0" y="2105"/>
                                    </p:animMotion>
                                  </p:childTnLst>
                                </p:cTn>
                              </p:par>
                            </p:childTnLst>
                          </p:cTn>
                        </p:par>
                        <p:par>
                          <p:cTn id="10" fill="hold" nodeType="afterGroup">
                            <p:stCondLst>
                              <p:cond delay="4000"/>
                            </p:stCondLst>
                            <p:childTnLst>
                              <p:par>
                                <p:cTn id="11" presetID="56" presetClass="path" presetSubtype="0" accel="50000" decel="50000" fill="hold" grpId="0" nodeType="afterEffect">
                                  <p:stCondLst>
                                    <p:cond delay="0"/>
                                  </p:stCondLst>
                                  <p:childTnLst>
                                    <p:animMotion origin="layout" path="M 3.88889E-6 -9.20018E-7 L -0.02344 -0.0208 " pathEditMode="relative" rAng="0" ptsTypes="AA">
                                      <p:cBhvr>
                                        <p:cTn id="12" dur="2000" spd="-100000" fill="hold"/>
                                        <p:tgtEl>
                                          <p:spTgt spid="377876"/>
                                        </p:tgtEl>
                                        <p:attrNameLst>
                                          <p:attrName>ppt_x</p:attrName>
                                          <p:attrName>ppt_y</p:attrName>
                                        </p:attrNameLst>
                                      </p:cBhvr>
                                      <p:rCtr x="-1181" y="-1040"/>
                                    </p:animMotion>
                                  </p:childTnLst>
                                </p:cTn>
                              </p:par>
                            </p:childTnLst>
                          </p:cTn>
                        </p:par>
                        <p:par>
                          <p:cTn id="13" fill="hold" nodeType="afterGroup">
                            <p:stCondLst>
                              <p:cond delay="6000"/>
                            </p:stCondLst>
                            <p:childTnLst>
                              <p:par>
                                <p:cTn id="14" presetID="56" presetClass="path" presetSubtype="0" accel="50000" decel="50000" fill="hold" grpId="0" nodeType="afterEffect">
                                  <p:stCondLst>
                                    <p:cond delay="0"/>
                                  </p:stCondLst>
                                  <p:childTnLst>
                                    <p:animMotion origin="layout" path="M -0.02153 0.02613 L 0.00798 -0.00532 " pathEditMode="relative" rAng="0" ptsTypes="AA">
                                      <p:cBhvr>
                                        <p:cTn id="15" dur="2000" fill="hold"/>
                                        <p:tgtEl>
                                          <p:spTgt spid="377873"/>
                                        </p:tgtEl>
                                        <p:attrNameLst>
                                          <p:attrName>ppt_x</p:attrName>
                                          <p:attrName>ppt_y</p:attrName>
                                        </p:attrNameLst>
                                      </p:cBhvr>
                                      <p:rCtr x="1476" y="-1573"/>
                                    </p:animMotion>
                                  </p:childTnLst>
                                </p:cTn>
                              </p:par>
                            </p:childTnLst>
                          </p:cTn>
                        </p:par>
                        <p:par>
                          <p:cTn id="16" fill="hold" nodeType="afterGroup">
                            <p:stCondLst>
                              <p:cond delay="8000"/>
                            </p:stCondLst>
                            <p:childTnLst>
                              <p:par>
                                <p:cTn id="17" presetID="56" presetClass="path" presetSubtype="0" accel="50000" decel="50000" fill="hold" grpId="0" nodeType="afterEffect">
                                  <p:stCondLst>
                                    <p:cond delay="0"/>
                                  </p:stCondLst>
                                  <p:childTnLst>
                                    <p:animMotion origin="layout" path="M 3.88889E-6 -3.83904E-6 L -0.02344 -0.02081 " pathEditMode="relative" rAng="0" ptsTypes="AA">
                                      <p:cBhvr>
                                        <p:cTn id="18" dur="2000" spd="-100000" fill="hold"/>
                                        <p:tgtEl>
                                          <p:spTgt spid="3"/>
                                        </p:tgtEl>
                                        <p:attrNameLst>
                                          <p:attrName>ppt_x</p:attrName>
                                          <p:attrName>ppt_y</p:attrName>
                                        </p:attrNameLst>
                                      </p:cBhvr>
                                      <p:rCtr x="-1181" y="-1041"/>
                                    </p:animMotion>
                                  </p:childTnLst>
                                </p:cTn>
                              </p:par>
                            </p:childTnLst>
                          </p:cTn>
                        </p:par>
                        <p:par>
                          <p:cTn id="19" fill="hold" nodeType="afterGroup">
                            <p:stCondLst>
                              <p:cond delay="10000"/>
                            </p:stCondLst>
                            <p:childTnLst>
                              <p:par>
                                <p:cTn id="20" presetID="56" presetClass="path" presetSubtype="0" accel="50000" decel="50000" fill="hold" grpId="0" nodeType="afterEffect">
                                  <p:stCondLst>
                                    <p:cond delay="0"/>
                                  </p:stCondLst>
                                  <p:childTnLst>
                                    <p:animMotion origin="layout" path="M 0.0335 0.02105 L 3.88889E-6 -2.13691E-6 " pathEditMode="relative" rAng="0" ptsTypes="AA">
                                      <p:cBhvr>
                                        <p:cTn id="21" dur="2000" fill="hold"/>
                                        <p:tgtEl>
                                          <p:spTgt spid="377877"/>
                                        </p:tgtEl>
                                        <p:attrNameLst>
                                          <p:attrName>ppt_x</p:attrName>
                                          <p:attrName>ppt_y</p:attrName>
                                        </p:attrNameLst>
                                      </p:cBhvr>
                                      <p:rCtr x="-1684" y="-1064"/>
                                    </p:animMotion>
                                  </p:childTnLst>
                                </p:cTn>
                              </p:par>
                            </p:childTnLst>
                          </p:cTn>
                        </p:par>
                        <p:par>
                          <p:cTn id="22" fill="hold" nodeType="afterGroup">
                            <p:stCondLst>
                              <p:cond delay="12000"/>
                            </p:stCondLst>
                            <p:childTnLst>
                              <p:par>
                                <p:cTn id="23" presetID="56" presetClass="path" presetSubtype="0" accel="50000" decel="50000" fill="hold" grpId="0" nodeType="afterEffect">
                                  <p:stCondLst>
                                    <p:cond delay="0"/>
                                  </p:stCondLst>
                                  <p:childTnLst>
                                    <p:animMotion origin="layout" path="M 4.72222E-6 -2.83996E-6 L 0.02951 -0.03145 " pathEditMode="relative" rAng="0" ptsTypes="AA">
                                      <p:cBhvr>
                                        <p:cTn id="24" dur="2000" spd="-100000" fill="hold"/>
                                        <p:tgtEl>
                                          <p:spTgt spid="377874"/>
                                        </p:tgtEl>
                                        <p:attrNameLst>
                                          <p:attrName>ppt_x</p:attrName>
                                          <p:attrName>ppt_y</p:attrName>
                                        </p:attrNameLst>
                                      </p:cBhvr>
                                      <p:rCtr x="1476" y="-1573"/>
                                    </p:animMotion>
                                  </p:childTnLst>
                                </p:cTn>
                              </p:par>
                            </p:childTnLst>
                          </p:cTn>
                        </p:par>
                        <p:par>
                          <p:cTn id="25" fill="hold" nodeType="afterGroup">
                            <p:stCondLst>
                              <p:cond delay="14000"/>
                            </p:stCondLst>
                            <p:childTnLst>
                              <p:par>
                                <p:cTn id="26" presetID="56" presetClass="path" presetSubtype="0" accel="50000" decel="50000" fill="hold" grpId="0" nodeType="afterEffect">
                                  <p:stCondLst>
                                    <p:cond delay="0"/>
                                  </p:stCondLst>
                                  <p:childTnLst>
                                    <p:animMotion origin="layout" path="M 0.0335 0.02105 L 3.88889E-6 -2.13691E-6 " pathEditMode="relative" rAng="0" ptsTypes="AA">
                                      <p:cBhvr>
                                        <p:cTn id="27" dur="2000" fill="hold"/>
                                        <p:tgtEl>
                                          <p:spTgt spid="377875"/>
                                        </p:tgtEl>
                                        <p:attrNameLst>
                                          <p:attrName>ppt_x</p:attrName>
                                          <p:attrName>ppt_y</p:attrName>
                                        </p:attrNameLst>
                                      </p:cBhvr>
                                      <p:rCtr x="-1684" y="-1064"/>
                                    </p:animMotion>
                                  </p:childTnLst>
                                </p:cTn>
                              </p:par>
                            </p:childTnLst>
                          </p:cTn>
                        </p:par>
                        <p:par>
                          <p:cTn id="28" fill="hold" nodeType="afterGroup">
                            <p:stCondLst>
                              <p:cond delay="16000"/>
                            </p:stCondLst>
                            <p:childTnLst>
                              <p:par>
                                <p:cTn id="29" presetID="56" presetClass="path" presetSubtype="0" accel="50000" decel="50000" fill="hold" grpId="0" nodeType="afterEffect">
                                  <p:stCondLst>
                                    <p:cond delay="0"/>
                                  </p:stCondLst>
                                  <p:childTnLst>
                                    <p:animMotion origin="layout" path="M -4.44444E-6 -0.04209 L -4.44444E-6 1.83164E-6 " pathEditMode="relative" rAng="0" ptsTypes="AA">
                                      <p:cBhvr>
                                        <p:cTn id="30" dur="2000" fill="hold"/>
                                        <p:tgtEl>
                                          <p:spTgt spid="377880"/>
                                        </p:tgtEl>
                                        <p:attrNameLst>
                                          <p:attrName>ppt_x</p:attrName>
                                          <p:attrName>ppt_y</p:attrName>
                                        </p:attrNameLst>
                                      </p:cBhvr>
                                      <p:rCtr x="0" y="2105"/>
                                    </p:animMotion>
                                  </p:childTnLst>
                                </p:cTn>
                              </p:par>
                            </p:childTnLst>
                          </p:cTn>
                        </p:par>
                        <p:par>
                          <p:cTn id="31" fill="hold" nodeType="afterGroup">
                            <p:stCondLst>
                              <p:cond delay="18000"/>
                            </p:stCondLst>
                            <p:childTnLst>
                              <p:par>
                                <p:cTn id="32" presetID="56" presetClass="path" presetSubtype="0" accel="50000" decel="50000" fill="hold" grpId="0" nodeType="afterEffect">
                                  <p:stCondLst>
                                    <p:cond delay="0"/>
                                  </p:stCondLst>
                                  <p:childTnLst>
                                    <p:animMotion origin="layout" path="M 3.88889E-6 -3.83904E-6 L -0.02344 -0.02081 " pathEditMode="relative" rAng="0" ptsTypes="AA">
                                      <p:cBhvr>
                                        <p:cTn id="33" dur="2000" spd="-100000" fill="hold"/>
                                        <p:tgtEl>
                                          <p:spTgt spid="377878"/>
                                        </p:tgtEl>
                                        <p:attrNameLst>
                                          <p:attrName>ppt_x</p:attrName>
                                          <p:attrName>ppt_y</p:attrName>
                                        </p:attrNameLst>
                                      </p:cBhvr>
                                      <p:rCtr x="-1181" y="-10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73" grpId="0" animBg="1"/>
      <p:bldP spid="377874" grpId="0" animBg="1"/>
      <p:bldP spid="377875" grpId="0" animBg="1"/>
      <p:bldP spid="377876" grpId="0" animBg="1"/>
      <p:bldP spid="377877" grpId="0" animBg="1"/>
      <p:bldP spid="377878" grpId="0" animBg="1"/>
      <p:bldP spid="377879" grpId="0" animBg="1"/>
      <p:bldP spid="377880"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52F6-AD57-5D44-9B89-542A6314E505}"/>
              </a:ext>
            </a:extLst>
          </p:cNvPr>
          <p:cNvSpPr>
            <a:spLocks noGrp="1"/>
          </p:cNvSpPr>
          <p:nvPr>
            <p:ph type="title"/>
          </p:nvPr>
        </p:nvSpPr>
        <p:spPr/>
        <p:txBody>
          <a:bodyPr/>
          <a:lstStyle/>
          <a:p>
            <a:r>
              <a:rPr lang="en-TR" b="1" dirty="0"/>
              <a:t>BANKING CRISES</a:t>
            </a:r>
          </a:p>
        </p:txBody>
      </p:sp>
      <p:sp>
        <p:nvSpPr>
          <p:cNvPr id="3" name="Text Placeholder 2">
            <a:extLst>
              <a:ext uri="{FF2B5EF4-FFF2-40B4-BE49-F238E27FC236}">
                <a16:creationId xmlns:a16="http://schemas.microsoft.com/office/drawing/2014/main" id="{1C36A039-BCE5-444B-9ABE-77234A55398D}"/>
              </a:ext>
            </a:extLst>
          </p:cNvPr>
          <p:cNvSpPr>
            <a:spLocks noGrp="1"/>
          </p:cNvSpPr>
          <p:nvPr>
            <p:ph type="body" idx="1"/>
          </p:nvPr>
        </p:nvSpPr>
        <p:spPr/>
        <p:txBody>
          <a:bodyPr>
            <a:normAutofit/>
          </a:bodyPr>
          <a:lstStyle/>
          <a:p>
            <a:r>
              <a:rPr lang="en-TR" sz="4000" b="1" dirty="0"/>
              <a:t>Moral Hazard in Banking</a:t>
            </a:r>
          </a:p>
        </p:txBody>
      </p:sp>
    </p:spTree>
    <p:extLst>
      <p:ext uri="{BB962C8B-B14F-4D97-AF65-F5344CB8AC3E}">
        <p14:creationId xmlns:p14="http://schemas.microsoft.com/office/powerpoint/2010/main" val="24937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0B01FD3A-E621-CB45-AD7F-3757D6D51493}"/>
              </a:ext>
            </a:extLst>
          </p:cNvPr>
          <p:cNvSpPr>
            <a:spLocks noGrp="1"/>
          </p:cNvSpPr>
          <p:nvPr>
            <p:ph type="title"/>
          </p:nvPr>
        </p:nvSpPr>
        <p:spPr>
          <a:xfrm>
            <a:off x="838200" y="18255"/>
            <a:ext cx="10515600" cy="1325563"/>
          </a:xfrm>
        </p:spPr>
        <p:txBody>
          <a:bodyPr/>
          <a:lstStyle/>
          <a:p>
            <a:r>
              <a:rPr lang="en-US" altLang="tr-TR" dirty="0"/>
              <a:t>Banking Crises USA</a:t>
            </a:r>
          </a:p>
        </p:txBody>
      </p:sp>
      <p:sp>
        <p:nvSpPr>
          <p:cNvPr id="76803" name="Content Placeholder 2">
            <a:extLst>
              <a:ext uri="{FF2B5EF4-FFF2-40B4-BE49-F238E27FC236}">
                <a16:creationId xmlns:a16="http://schemas.microsoft.com/office/drawing/2014/main" id="{FD22EAEA-DE72-A940-B295-4F8943B17313}"/>
              </a:ext>
            </a:extLst>
          </p:cNvPr>
          <p:cNvSpPr>
            <a:spLocks noGrp="1"/>
          </p:cNvSpPr>
          <p:nvPr>
            <p:ph idx="1"/>
          </p:nvPr>
        </p:nvSpPr>
        <p:spPr>
          <a:xfrm>
            <a:off x="838200" y="1343818"/>
            <a:ext cx="10515600" cy="5195656"/>
          </a:xfrm>
        </p:spPr>
        <p:txBody>
          <a:bodyPr>
            <a:normAutofit/>
          </a:bodyPr>
          <a:lstStyle/>
          <a:p>
            <a:r>
              <a:rPr lang="en-US" altLang="tr-TR" b="1" dirty="0"/>
              <a:t>USA</a:t>
            </a:r>
            <a:r>
              <a:rPr lang="en-US" altLang="tr-TR" dirty="0"/>
              <a:t> Crises:</a:t>
            </a:r>
          </a:p>
          <a:p>
            <a:r>
              <a:rPr lang="en-US" altLang="tr-TR" sz="3800" b="1" dirty="0"/>
              <a:t>1980 Savings Banks crises (S&amp;L) </a:t>
            </a:r>
            <a:r>
              <a:rPr lang="en-US" sz="3800" dirty="0"/>
              <a:t> </a:t>
            </a:r>
          </a:p>
          <a:p>
            <a:r>
              <a:rPr lang="en-US" dirty="0"/>
              <a:t>The Federal Reserve of the United States </a:t>
            </a:r>
            <a:r>
              <a:rPr lang="en-US" b="1" dirty="0"/>
              <a:t>raised the discount Rate</a:t>
            </a:r>
            <a:r>
              <a:rPr lang="en-US" dirty="0"/>
              <a:t>  that it charged its member banks from </a:t>
            </a:r>
            <a:r>
              <a:rPr lang="en-US" b="1" dirty="0"/>
              <a:t>9.5 percent to 12 percent</a:t>
            </a:r>
            <a:r>
              <a:rPr lang="en-US" dirty="0"/>
              <a:t> in an effort to reduce inflation. </a:t>
            </a:r>
          </a:p>
          <a:p>
            <a:r>
              <a:rPr lang="en-US" dirty="0"/>
              <a:t>Savings Banks § Loan Associations had issued </a:t>
            </a:r>
            <a:r>
              <a:rPr lang="en-US" b="1" dirty="0"/>
              <a:t>long-term loans at fixed interest rates</a:t>
            </a:r>
            <a:r>
              <a:rPr lang="en-US" dirty="0"/>
              <a:t> that were </a:t>
            </a:r>
            <a:r>
              <a:rPr lang="en-US" b="1" dirty="0"/>
              <a:t>lower than</a:t>
            </a:r>
            <a:r>
              <a:rPr lang="en-US" dirty="0"/>
              <a:t> the interest rate at which </a:t>
            </a:r>
            <a:r>
              <a:rPr lang="en-US" b="1" dirty="0"/>
              <a:t>they could borrow</a:t>
            </a:r>
            <a:r>
              <a:rPr lang="en-US" dirty="0"/>
              <a:t>.</a:t>
            </a:r>
          </a:p>
          <a:p>
            <a:r>
              <a:rPr lang="en-US" dirty="0"/>
              <a:t>The </a:t>
            </a:r>
            <a:r>
              <a:rPr lang="en-US" b="1" dirty="0"/>
              <a:t>failure of 1,043</a:t>
            </a:r>
            <a:r>
              <a:rPr lang="en-US" dirty="0"/>
              <a:t> out of the 3,234 savings banks and loan associations</a:t>
            </a:r>
            <a:endParaRPr lang="en-US" altLang="tr-TR" dirty="0"/>
          </a:p>
        </p:txBody>
      </p:sp>
      <p:sp>
        <p:nvSpPr>
          <p:cNvPr id="4" name="Footer Placeholder 3">
            <a:extLst>
              <a:ext uri="{FF2B5EF4-FFF2-40B4-BE49-F238E27FC236}">
                <a16:creationId xmlns:a16="http://schemas.microsoft.com/office/drawing/2014/main" id="{F2171C4A-DA4C-C94B-816C-C13A0C4B25AF}"/>
              </a:ext>
            </a:extLst>
          </p:cNvPr>
          <p:cNvSpPr>
            <a:spLocks noGrp="1"/>
          </p:cNvSpPr>
          <p:nvPr>
            <p:ph type="ftr" sz="quarter" idx="11"/>
          </p:nvPr>
        </p:nvSpPr>
        <p:spPr/>
        <p:txBody>
          <a:bodyPr/>
          <a:lstStyle/>
          <a:p>
            <a:pPr>
              <a:defRPr/>
            </a:pPr>
            <a:r>
              <a:rPr lang="en-US"/>
              <a:t>bulentsenver@gmail.com</a:t>
            </a:r>
          </a:p>
        </p:txBody>
      </p:sp>
      <p:sp>
        <p:nvSpPr>
          <p:cNvPr id="76805" name="Slide Number Placeholder 4">
            <a:extLst>
              <a:ext uri="{FF2B5EF4-FFF2-40B4-BE49-F238E27FC236}">
                <a16:creationId xmlns:a16="http://schemas.microsoft.com/office/drawing/2014/main" id="{23B73FF9-5B59-C44C-957A-1097511803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5811A56-DF6E-A540-B5FE-939CF50C6A91}" type="slidenum">
              <a:rPr lang="en-US" altLang="tr-TR" sz="1200">
                <a:solidFill>
                  <a:srgbClr val="898989"/>
                </a:solidFill>
              </a:rPr>
              <a:pPr>
                <a:spcBef>
                  <a:spcPct val="0"/>
                </a:spcBef>
                <a:buFontTx/>
                <a:buNone/>
              </a:pPr>
              <a:t>12</a:t>
            </a:fld>
            <a:endParaRPr lang="en-US" altLang="tr-TR" sz="1200">
              <a:solidFill>
                <a:srgbClr val="898989"/>
              </a:solidFill>
            </a:endParaRPr>
          </a:p>
        </p:txBody>
      </p:sp>
    </p:spTree>
    <p:extLst>
      <p:ext uri="{BB962C8B-B14F-4D97-AF65-F5344CB8AC3E}">
        <p14:creationId xmlns:p14="http://schemas.microsoft.com/office/powerpoint/2010/main" val="351637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0B01FD3A-E621-CB45-AD7F-3757D6D51493}"/>
              </a:ext>
            </a:extLst>
          </p:cNvPr>
          <p:cNvSpPr>
            <a:spLocks noGrp="1"/>
          </p:cNvSpPr>
          <p:nvPr>
            <p:ph type="title"/>
          </p:nvPr>
        </p:nvSpPr>
        <p:spPr>
          <a:xfrm>
            <a:off x="838200" y="18255"/>
            <a:ext cx="10515600" cy="1325563"/>
          </a:xfrm>
        </p:spPr>
        <p:txBody>
          <a:bodyPr/>
          <a:lstStyle/>
          <a:p>
            <a:r>
              <a:rPr lang="en-US" altLang="tr-TR" dirty="0"/>
              <a:t>Banking Crises USA</a:t>
            </a:r>
          </a:p>
        </p:txBody>
      </p:sp>
      <p:sp>
        <p:nvSpPr>
          <p:cNvPr id="76803" name="Content Placeholder 2">
            <a:extLst>
              <a:ext uri="{FF2B5EF4-FFF2-40B4-BE49-F238E27FC236}">
                <a16:creationId xmlns:a16="http://schemas.microsoft.com/office/drawing/2014/main" id="{FD22EAEA-DE72-A940-B295-4F8943B17313}"/>
              </a:ext>
            </a:extLst>
          </p:cNvPr>
          <p:cNvSpPr>
            <a:spLocks noGrp="1"/>
          </p:cNvSpPr>
          <p:nvPr>
            <p:ph idx="1"/>
          </p:nvPr>
        </p:nvSpPr>
        <p:spPr>
          <a:xfrm>
            <a:off x="838200" y="1343818"/>
            <a:ext cx="10515600" cy="5195656"/>
          </a:xfrm>
        </p:spPr>
        <p:txBody>
          <a:bodyPr>
            <a:normAutofit/>
          </a:bodyPr>
          <a:lstStyle/>
          <a:p>
            <a:r>
              <a:rPr lang="en-US" altLang="tr-TR" sz="3600" b="1" dirty="0"/>
              <a:t>2007-2008 sub-prime mortgage loans crises</a:t>
            </a:r>
            <a:r>
              <a:rPr lang="en-US" altLang="tr-TR" b="1" dirty="0"/>
              <a:t> (Global Financial Crises) </a:t>
            </a:r>
            <a:r>
              <a:rPr lang="en-US" dirty="0"/>
              <a:t>the crisis was financed with </a:t>
            </a:r>
            <a:r>
              <a:rPr lang="en-US" dirty="0">
                <a:hlinkClick r:id="rId2" tooltip="Mortgage-backed security"/>
              </a:rPr>
              <a:t>mortgage-backed securities</a:t>
            </a:r>
            <a:r>
              <a:rPr lang="en-US" dirty="0"/>
              <a:t> (</a:t>
            </a:r>
            <a:r>
              <a:rPr lang="en-US" dirty="0" err="1"/>
              <a:t>MBSes</a:t>
            </a:r>
            <a:r>
              <a:rPr lang="en-US" dirty="0"/>
              <a:t>) and </a:t>
            </a:r>
            <a:r>
              <a:rPr lang="en-US" dirty="0">
                <a:hlinkClick r:id="rId3" tooltip="Collateralized debt obligation"/>
              </a:rPr>
              <a:t>collateralized debt obligations</a:t>
            </a:r>
            <a:r>
              <a:rPr lang="en-US" dirty="0"/>
              <a:t> (CDOs), which initially offered higher interest rates. </a:t>
            </a:r>
          </a:p>
          <a:p>
            <a:r>
              <a:rPr lang="en-US" dirty="0"/>
              <a:t>Three causes for </a:t>
            </a:r>
            <a:r>
              <a:rPr lang="en-US" dirty="0" err="1"/>
              <a:t>thr</a:t>
            </a:r>
            <a:r>
              <a:rPr lang="en-US" dirty="0"/>
              <a:t> crises:</a:t>
            </a:r>
          </a:p>
          <a:p>
            <a:r>
              <a:rPr lang="en-US" dirty="0"/>
              <a:t> </a:t>
            </a:r>
            <a:br>
              <a:rPr lang="en-US" dirty="0"/>
            </a:br>
            <a:r>
              <a:rPr lang="en-US" dirty="0"/>
              <a:t>1)Sub Prime Mortgage Loans </a:t>
            </a:r>
            <a:br>
              <a:rPr lang="en-US" dirty="0"/>
            </a:br>
            <a:r>
              <a:rPr lang="en-US" dirty="0"/>
              <a:t>2)Increase in Federal Reserve Discount Rates &amp; Deposit Interest Rates </a:t>
            </a:r>
            <a:br>
              <a:rPr lang="en-US" dirty="0"/>
            </a:br>
            <a:r>
              <a:rPr lang="en-US" dirty="0"/>
              <a:t>3)Decrease in Property Prices</a:t>
            </a:r>
            <a:endParaRPr lang="en-US" altLang="tr-TR" b="1" dirty="0"/>
          </a:p>
        </p:txBody>
      </p:sp>
      <p:sp>
        <p:nvSpPr>
          <p:cNvPr id="4" name="Footer Placeholder 3">
            <a:extLst>
              <a:ext uri="{FF2B5EF4-FFF2-40B4-BE49-F238E27FC236}">
                <a16:creationId xmlns:a16="http://schemas.microsoft.com/office/drawing/2014/main" id="{F2171C4A-DA4C-C94B-816C-C13A0C4B25AF}"/>
              </a:ext>
            </a:extLst>
          </p:cNvPr>
          <p:cNvSpPr>
            <a:spLocks noGrp="1"/>
          </p:cNvSpPr>
          <p:nvPr>
            <p:ph type="ftr" sz="quarter" idx="11"/>
          </p:nvPr>
        </p:nvSpPr>
        <p:spPr/>
        <p:txBody>
          <a:bodyPr/>
          <a:lstStyle/>
          <a:p>
            <a:pPr>
              <a:defRPr/>
            </a:pPr>
            <a:r>
              <a:rPr lang="en-US"/>
              <a:t>bulentsenver@gmail.com</a:t>
            </a:r>
          </a:p>
        </p:txBody>
      </p:sp>
      <p:sp>
        <p:nvSpPr>
          <p:cNvPr id="76805" name="Slide Number Placeholder 4">
            <a:extLst>
              <a:ext uri="{FF2B5EF4-FFF2-40B4-BE49-F238E27FC236}">
                <a16:creationId xmlns:a16="http://schemas.microsoft.com/office/drawing/2014/main" id="{23B73FF9-5B59-C44C-957A-1097511803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5811A56-DF6E-A540-B5FE-939CF50C6A91}" type="slidenum">
              <a:rPr lang="en-US" altLang="tr-TR" sz="1200">
                <a:solidFill>
                  <a:srgbClr val="898989"/>
                </a:solidFill>
              </a:rPr>
              <a:pPr>
                <a:spcBef>
                  <a:spcPct val="0"/>
                </a:spcBef>
                <a:buFontTx/>
                <a:buNone/>
              </a:pPr>
              <a:t>13</a:t>
            </a:fld>
            <a:endParaRPr lang="en-US" altLang="tr-TR" sz="1200">
              <a:solidFill>
                <a:srgbClr val="898989"/>
              </a:solidFill>
            </a:endParaRPr>
          </a:p>
        </p:txBody>
      </p:sp>
    </p:spTree>
    <p:extLst>
      <p:ext uri="{BB962C8B-B14F-4D97-AF65-F5344CB8AC3E}">
        <p14:creationId xmlns:p14="http://schemas.microsoft.com/office/powerpoint/2010/main" val="374051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0B01FD3A-E621-CB45-AD7F-3757D6D51493}"/>
              </a:ext>
            </a:extLst>
          </p:cNvPr>
          <p:cNvSpPr>
            <a:spLocks noGrp="1"/>
          </p:cNvSpPr>
          <p:nvPr>
            <p:ph type="title"/>
          </p:nvPr>
        </p:nvSpPr>
        <p:spPr>
          <a:xfrm>
            <a:off x="838200" y="18255"/>
            <a:ext cx="10515600" cy="1325563"/>
          </a:xfrm>
        </p:spPr>
        <p:txBody>
          <a:bodyPr/>
          <a:lstStyle/>
          <a:p>
            <a:r>
              <a:rPr lang="en-US" altLang="tr-TR" dirty="0"/>
              <a:t>Banking Crises Turkey</a:t>
            </a:r>
          </a:p>
        </p:txBody>
      </p:sp>
      <p:sp>
        <p:nvSpPr>
          <p:cNvPr id="76803" name="Content Placeholder 2">
            <a:extLst>
              <a:ext uri="{FF2B5EF4-FFF2-40B4-BE49-F238E27FC236}">
                <a16:creationId xmlns:a16="http://schemas.microsoft.com/office/drawing/2014/main" id="{FD22EAEA-DE72-A940-B295-4F8943B17313}"/>
              </a:ext>
            </a:extLst>
          </p:cNvPr>
          <p:cNvSpPr>
            <a:spLocks noGrp="1"/>
          </p:cNvSpPr>
          <p:nvPr>
            <p:ph idx="1"/>
          </p:nvPr>
        </p:nvSpPr>
        <p:spPr/>
        <p:txBody>
          <a:bodyPr>
            <a:normAutofit/>
          </a:bodyPr>
          <a:lstStyle/>
          <a:p>
            <a:pPr>
              <a:buFont typeface="Arial" panose="020B0604020202020204" pitchFamily="34" charset="0"/>
              <a:buNone/>
            </a:pPr>
            <a:endParaRPr lang="en-US" altLang="tr-TR" dirty="0"/>
          </a:p>
          <a:p>
            <a:r>
              <a:rPr lang="en-US" altLang="tr-TR" b="1" dirty="0"/>
              <a:t>Turkey </a:t>
            </a:r>
            <a:r>
              <a:rPr lang="en-US" altLang="tr-TR" dirty="0"/>
              <a:t>Crises:</a:t>
            </a:r>
            <a:br>
              <a:rPr lang="en-US" altLang="tr-TR" dirty="0"/>
            </a:br>
            <a:endParaRPr lang="en-US" altLang="tr-TR" dirty="0"/>
          </a:p>
          <a:p>
            <a:r>
              <a:rPr lang="en-US" altLang="tr-TR" b="1" dirty="0"/>
              <a:t>2000</a:t>
            </a:r>
            <a:r>
              <a:rPr lang="en-US" altLang="tr-TR" dirty="0"/>
              <a:t> November – Interest Risk – </a:t>
            </a:r>
            <a:r>
              <a:rPr lang="en-US" altLang="tr-TR" dirty="0" err="1"/>
              <a:t>Demirbank</a:t>
            </a:r>
            <a:br>
              <a:rPr lang="en-US" altLang="tr-TR" dirty="0"/>
            </a:br>
            <a:endParaRPr lang="en-US" altLang="tr-TR" dirty="0"/>
          </a:p>
          <a:p>
            <a:r>
              <a:rPr lang="en-US" altLang="tr-TR" b="1" dirty="0"/>
              <a:t>2001</a:t>
            </a:r>
            <a:r>
              <a:rPr lang="en-US" altLang="tr-TR" dirty="0"/>
              <a:t> March – Liquidity &amp; Devaluation risk, </a:t>
            </a:r>
          </a:p>
          <a:p>
            <a:endParaRPr lang="en-US" altLang="tr-TR" dirty="0"/>
          </a:p>
          <a:p>
            <a:r>
              <a:rPr lang="en-US" altLang="tr-TR" dirty="0"/>
              <a:t>The failure of  25 out of 65 banks</a:t>
            </a:r>
          </a:p>
        </p:txBody>
      </p:sp>
      <p:sp>
        <p:nvSpPr>
          <p:cNvPr id="4" name="Footer Placeholder 3">
            <a:extLst>
              <a:ext uri="{FF2B5EF4-FFF2-40B4-BE49-F238E27FC236}">
                <a16:creationId xmlns:a16="http://schemas.microsoft.com/office/drawing/2014/main" id="{F2171C4A-DA4C-C94B-816C-C13A0C4B25AF}"/>
              </a:ext>
            </a:extLst>
          </p:cNvPr>
          <p:cNvSpPr>
            <a:spLocks noGrp="1"/>
          </p:cNvSpPr>
          <p:nvPr>
            <p:ph type="ftr" sz="quarter" idx="11"/>
          </p:nvPr>
        </p:nvSpPr>
        <p:spPr/>
        <p:txBody>
          <a:bodyPr/>
          <a:lstStyle/>
          <a:p>
            <a:pPr>
              <a:defRPr/>
            </a:pPr>
            <a:r>
              <a:rPr lang="en-US"/>
              <a:t>bulentsenver@gmail.com</a:t>
            </a:r>
          </a:p>
        </p:txBody>
      </p:sp>
      <p:sp>
        <p:nvSpPr>
          <p:cNvPr id="76805" name="Slide Number Placeholder 4">
            <a:extLst>
              <a:ext uri="{FF2B5EF4-FFF2-40B4-BE49-F238E27FC236}">
                <a16:creationId xmlns:a16="http://schemas.microsoft.com/office/drawing/2014/main" id="{23B73FF9-5B59-C44C-957A-1097511803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5811A56-DF6E-A540-B5FE-939CF50C6A91}" type="slidenum">
              <a:rPr lang="en-US" altLang="tr-TR" sz="1200">
                <a:solidFill>
                  <a:srgbClr val="898989"/>
                </a:solidFill>
              </a:rPr>
              <a:pPr>
                <a:spcBef>
                  <a:spcPct val="0"/>
                </a:spcBef>
                <a:buFontTx/>
                <a:buNone/>
              </a:pPr>
              <a:t>14</a:t>
            </a:fld>
            <a:endParaRPr lang="en-US" altLang="tr-TR" sz="1200">
              <a:solidFill>
                <a:srgbClr val="898989"/>
              </a:solidFill>
            </a:endParaRPr>
          </a:p>
        </p:txBody>
      </p:sp>
    </p:spTree>
    <p:extLst>
      <p:ext uri="{BB962C8B-B14F-4D97-AF65-F5344CB8AC3E}">
        <p14:creationId xmlns:p14="http://schemas.microsoft.com/office/powerpoint/2010/main" val="4269162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87F2D84C-2DEF-A443-861F-32C6BA0AA40A}"/>
              </a:ext>
            </a:extLst>
          </p:cNvPr>
          <p:cNvSpPr>
            <a:spLocks noGrp="1"/>
          </p:cNvSpPr>
          <p:nvPr>
            <p:ph type="title"/>
          </p:nvPr>
        </p:nvSpPr>
        <p:spPr>
          <a:xfrm>
            <a:off x="1981200" y="0"/>
            <a:ext cx="8229600" cy="884238"/>
          </a:xfrm>
        </p:spPr>
        <p:txBody>
          <a:bodyPr/>
          <a:lstStyle/>
          <a:p>
            <a:r>
              <a:rPr lang="en-US" altLang="tr-TR"/>
              <a:t>Moral Hazard in Banking</a:t>
            </a:r>
          </a:p>
        </p:txBody>
      </p:sp>
      <p:sp>
        <p:nvSpPr>
          <p:cNvPr id="77827" name="Content Placeholder 2">
            <a:extLst>
              <a:ext uri="{FF2B5EF4-FFF2-40B4-BE49-F238E27FC236}">
                <a16:creationId xmlns:a16="http://schemas.microsoft.com/office/drawing/2014/main" id="{AA53407B-EBD9-FA4A-A162-F5E60A9A962B}"/>
              </a:ext>
            </a:extLst>
          </p:cNvPr>
          <p:cNvSpPr>
            <a:spLocks noGrp="1"/>
          </p:cNvSpPr>
          <p:nvPr>
            <p:ph idx="1"/>
          </p:nvPr>
        </p:nvSpPr>
        <p:spPr>
          <a:xfrm>
            <a:off x="1981200" y="884238"/>
            <a:ext cx="8229600" cy="5472112"/>
          </a:xfrm>
        </p:spPr>
        <p:txBody>
          <a:bodyPr/>
          <a:lstStyle/>
          <a:p>
            <a:pPr>
              <a:buFont typeface="Arial" panose="020B0604020202020204" pitchFamily="34" charset="0"/>
              <a:buNone/>
            </a:pPr>
            <a:r>
              <a:rPr lang="en-US" altLang="tr-TR"/>
              <a:t>People will take risks that they should not take if they have an incentive to do so. Risk versus Benefit. (eg. Bearings Bank, Lehman Brothers, İmar Bank) </a:t>
            </a:r>
          </a:p>
          <a:p>
            <a:pPr>
              <a:buFont typeface="Arial" panose="020B0604020202020204" pitchFamily="34" charset="0"/>
              <a:buNone/>
            </a:pPr>
            <a:endParaRPr lang="en-US" altLang="tr-TR"/>
          </a:p>
          <a:p>
            <a:r>
              <a:rPr lang="en-US" altLang="tr-TR"/>
              <a:t>Business Ethics</a:t>
            </a:r>
          </a:p>
          <a:p>
            <a:r>
              <a:rPr lang="en-US" altLang="tr-TR"/>
              <a:t>Conflict of Interest</a:t>
            </a:r>
          </a:p>
          <a:p>
            <a:r>
              <a:rPr lang="en-US" altLang="tr-TR"/>
              <a:t>Non Compliance with Laws &amp; Regulations</a:t>
            </a:r>
          </a:p>
          <a:p>
            <a:r>
              <a:rPr lang="en-US" altLang="tr-TR"/>
              <a:t>Violation of Banking Rules &amp; Practices</a:t>
            </a:r>
          </a:p>
        </p:txBody>
      </p:sp>
      <p:sp>
        <p:nvSpPr>
          <p:cNvPr id="4" name="Footer Placeholder 3">
            <a:extLst>
              <a:ext uri="{FF2B5EF4-FFF2-40B4-BE49-F238E27FC236}">
                <a16:creationId xmlns:a16="http://schemas.microsoft.com/office/drawing/2014/main" id="{EB5BE01B-0163-604F-929F-318DF60FCA69}"/>
              </a:ext>
            </a:extLst>
          </p:cNvPr>
          <p:cNvSpPr>
            <a:spLocks noGrp="1"/>
          </p:cNvSpPr>
          <p:nvPr>
            <p:ph type="ftr" sz="quarter" idx="11"/>
          </p:nvPr>
        </p:nvSpPr>
        <p:spPr/>
        <p:txBody>
          <a:bodyPr/>
          <a:lstStyle/>
          <a:p>
            <a:pPr>
              <a:defRPr/>
            </a:pPr>
            <a:r>
              <a:rPr lang="en-US"/>
              <a:t>bulentsenver@gmail.com</a:t>
            </a:r>
          </a:p>
        </p:txBody>
      </p:sp>
      <p:sp>
        <p:nvSpPr>
          <p:cNvPr id="77829" name="Slide Number Placeholder 4">
            <a:extLst>
              <a:ext uri="{FF2B5EF4-FFF2-40B4-BE49-F238E27FC236}">
                <a16:creationId xmlns:a16="http://schemas.microsoft.com/office/drawing/2014/main" id="{207A72AE-8EBC-5244-A35F-8323ABD85B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CF920B1-5C90-9B42-B883-52333C6FCA4A}" type="slidenum">
              <a:rPr lang="en-US" altLang="tr-TR" sz="1200">
                <a:solidFill>
                  <a:srgbClr val="898989"/>
                </a:solidFill>
              </a:rPr>
              <a:pPr>
                <a:spcBef>
                  <a:spcPct val="0"/>
                </a:spcBef>
                <a:buFontTx/>
                <a:buNone/>
              </a:pPr>
              <a:t>15</a:t>
            </a:fld>
            <a:endParaRPr lang="en-US" altLang="tr-TR" sz="1200">
              <a:solidFill>
                <a:srgbClr val="898989"/>
              </a:solidFill>
            </a:endParaRPr>
          </a:p>
        </p:txBody>
      </p:sp>
    </p:spTree>
    <p:extLst>
      <p:ext uri="{BB962C8B-B14F-4D97-AF65-F5344CB8AC3E}">
        <p14:creationId xmlns:p14="http://schemas.microsoft.com/office/powerpoint/2010/main" val="198822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24EB0A23-C15F-5145-BA15-836EA363B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7552B8E5-6887-DC4F-9540-D4197208B681}"/>
              </a:ext>
            </a:extLst>
          </p:cNvPr>
          <p:cNvSpPr txBox="1">
            <a:spLocks noChangeArrowheads="1"/>
          </p:cNvSpPr>
          <p:nvPr/>
        </p:nvSpPr>
        <p:spPr bwMode="auto">
          <a:xfrm>
            <a:off x="1649413" y="345832"/>
            <a:ext cx="8893175" cy="701675"/>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TR" sz="4000" b="1" dirty="0">
                <a:effectLst>
                  <a:outerShdw blurRad="38100" dist="38100" dir="2700000" algn="tl">
                    <a:srgbClr val="C0C0C0"/>
                  </a:outerShdw>
                </a:effectLst>
              </a:rPr>
              <a:t>Ethical Paradox in Financial System</a:t>
            </a:r>
            <a:endParaRPr lang="en-US" altLang="en-TR" sz="4000" b="1" dirty="0">
              <a:effectLst>
                <a:outerShdw blurRad="38100" dist="38100" dir="2700000" algn="tl">
                  <a:srgbClr val="C0C0C0"/>
                </a:outerShdw>
              </a:effectLst>
            </a:endParaRPr>
          </a:p>
        </p:txBody>
      </p:sp>
      <p:sp>
        <p:nvSpPr>
          <p:cNvPr id="11269" name="Text Box 5">
            <a:extLst>
              <a:ext uri="{FF2B5EF4-FFF2-40B4-BE49-F238E27FC236}">
                <a16:creationId xmlns:a16="http://schemas.microsoft.com/office/drawing/2014/main" id="{F73050D0-47B2-5B47-9D97-28C8D38A8148}"/>
              </a:ext>
            </a:extLst>
          </p:cNvPr>
          <p:cNvSpPr txBox="1">
            <a:spLocks noChangeArrowheads="1"/>
          </p:cNvSpPr>
          <p:nvPr/>
        </p:nvSpPr>
        <p:spPr bwMode="auto">
          <a:xfrm>
            <a:off x="1676400" y="3276601"/>
            <a:ext cx="89916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TR" sz="3200" b="1"/>
              <a:t>Earthquake in USA Financial System,</a:t>
            </a:r>
            <a:endParaRPr lang="en-US" altLang="en-TR" sz="2800"/>
          </a:p>
          <a:p>
            <a:pPr eaLnBrk="1" hangingPunct="1">
              <a:spcBef>
                <a:spcPct val="50000"/>
              </a:spcBef>
            </a:pPr>
            <a:r>
              <a:rPr lang="en-US" altLang="en-TR" sz="2800" b="1"/>
              <a:t>effected the whole world markets</a:t>
            </a:r>
            <a:endParaRPr lang="en-US" altLang="en-TR" sz="3200" b="1"/>
          </a:p>
        </p:txBody>
      </p:sp>
    </p:spTree>
    <p:extLst>
      <p:ext uri="{BB962C8B-B14F-4D97-AF65-F5344CB8AC3E}">
        <p14:creationId xmlns:p14="http://schemas.microsoft.com/office/powerpoint/2010/main" val="27563548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from="(-#ppt_w/2)" to="(#ppt_x)" calcmode="lin" valueType="num">
                                      <p:cBhvr>
                                        <p:cTn id="7" dur="600" fill="hold">
                                          <p:stCondLst>
                                            <p:cond delay="0"/>
                                          </p:stCondLst>
                                        </p:cTn>
                                        <p:tgtEl>
                                          <p:spTgt spid="11267"/>
                                        </p:tgtEl>
                                        <p:attrNameLst>
                                          <p:attrName>ppt_x</p:attrName>
                                        </p:attrNameLst>
                                      </p:cBhvr>
                                    </p:anim>
                                    <p:anim from="0" to="-1.0" calcmode="lin" valueType="num">
                                      <p:cBhvr>
                                        <p:cTn id="8" dur="200" decel="50000" autoRev="1" fill="hold">
                                          <p:stCondLst>
                                            <p:cond delay="600"/>
                                          </p:stCondLst>
                                        </p:cTn>
                                        <p:tgtEl>
                                          <p:spTgt spid="11267"/>
                                        </p:tgtEl>
                                        <p:attrNameLst>
                                          <p:attrName>xshear</p:attrName>
                                        </p:attrNameLst>
                                      </p:cBhvr>
                                    </p:anim>
                                    <p:animScale>
                                      <p:cBhvr>
                                        <p:cTn id="9" dur="200" decel="100000" autoRev="1" fill="hold">
                                          <p:stCondLst>
                                            <p:cond delay="600"/>
                                          </p:stCondLst>
                                        </p:cTn>
                                        <p:tgtEl>
                                          <p:spTgt spid="11267"/>
                                        </p:tgtEl>
                                      </p:cBhvr>
                                      <p:from x="100000" y="100000"/>
                                      <p:to x="80000" y="100000"/>
                                    </p:animScale>
                                    <p:anim by="(#ppt_h/3+#ppt_w*0.1)" calcmode="lin" valueType="num">
                                      <p:cBhvr additive="sum">
                                        <p:cTn id="10" dur="200" decel="100000" autoRev="1" fill="hold">
                                          <p:stCondLst>
                                            <p:cond delay="600"/>
                                          </p:stCondLst>
                                        </p:cTn>
                                        <p:tgtEl>
                                          <p:spTgt spid="1126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11269"/>
                                        </p:tgtEl>
                                        <p:attrNameLst>
                                          <p:attrName>style.visibility</p:attrName>
                                        </p:attrNameLst>
                                      </p:cBhvr>
                                      <p:to>
                                        <p:strVal val="visible"/>
                                      </p:to>
                                    </p:set>
                                    <p:anim calcmode="lin" valueType="num">
                                      <p:cBhvr>
                                        <p:cTn id="15" dur="5000" fill="hold"/>
                                        <p:tgtEl>
                                          <p:spTgt spid="11269"/>
                                        </p:tgtEl>
                                        <p:attrNameLst>
                                          <p:attrName>ppt_w</p:attrName>
                                        </p:attrNameLst>
                                      </p:cBhvr>
                                      <p:tavLst>
                                        <p:tav tm="0" fmla="#ppt_w*sin(2.5*pi*$)">
                                          <p:val>
                                            <p:fltVal val="0"/>
                                          </p:val>
                                        </p:tav>
                                        <p:tav tm="100000">
                                          <p:val>
                                            <p:fltVal val="1"/>
                                          </p:val>
                                        </p:tav>
                                      </p:tavLst>
                                    </p:anim>
                                    <p:anim calcmode="lin" valueType="num">
                                      <p:cBhvr>
                                        <p:cTn id="16" dur="5000" fill="hold"/>
                                        <p:tgtEl>
                                          <p:spTgt spid="11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91" name="Rectangle 7">
            <a:extLst>
              <a:ext uri="{FF2B5EF4-FFF2-40B4-BE49-F238E27FC236}">
                <a16:creationId xmlns:a16="http://schemas.microsoft.com/office/drawing/2014/main" id="{A4403319-C58C-154F-B876-442F9F58217B}"/>
              </a:ext>
            </a:extLst>
          </p:cNvPr>
          <p:cNvSpPr>
            <a:spLocks noGrp="1" noChangeArrowheads="1"/>
          </p:cNvSpPr>
          <p:nvPr>
            <p:ph type="title" idx="4294967295"/>
          </p:nvPr>
        </p:nvSpPr>
        <p:spPr/>
        <p:txBody>
          <a:bodyPr/>
          <a:lstStyle/>
          <a:p>
            <a:r>
              <a:rPr lang="en-US" altLang="en-TR">
                <a:ea typeface="ＭＳ Ｐゴシック" panose="020B0600070205080204" pitchFamily="34" charset="-128"/>
              </a:rPr>
              <a:t>Banking institutions are dangerous</a:t>
            </a:r>
          </a:p>
        </p:txBody>
      </p:sp>
      <p:sp>
        <p:nvSpPr>
          <p:cNvPr id="18435" name="Rectangle 8">
            <a:extLst>
              <a:ext uri="{FF2B5EF4-FFF2-40B4-BE49-F238E27FC236}">
                <a16:creationId xmlns:a16="http://schemas.microsoft.com/office/drawing/2014/main" id="{E0521325-1A0D-884D-B135-77FC2B5D1A70}"/>
              </a:ext>
            </a:extLst>
          </p:cNvPr>
          <p:cNvSpPr>
            <a:spLocks noChangeArrowheads="1"/>
          </p:cNvSpPr>
          <p:nvPr/>
        </p:nvSpPr>
        <p:spPr bwMode="auto">
          <a:xfrm>
            <a:off x="1774826" y="1169503"/>
            <a:ext cx="842486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u="sng"/>
              <a:t>Quote of the Week</a:t>
            </a:r>
            <a:endParaRPr lang="en-US" altLang="en-TR"/>
          </a:p>
          <a:p>
            <a:pPr algn="ctr" eaLnBrk="1" hangingPunct="1"/>
            <a:br>
              <a:rPr lang="en-US" altLang="en-TR" b="1" u="sng"/>
            </a:br>
            <a:r>
              <a:rPr lang="en-US" altLang="en-TR" b="1"/>
              <a:t>                 'I believe that banking institutions are more </a:t>
            </a:r>
            <a:r>
              <a:rPr lang="en-US" altLang="en-TR" b="1" u="sng"/>
              <a:t>dangerous  to our liberties</a:t>
            </a:r>
            <a:r>
              <a:rPr lang="en-US" altLang="en-TR" b="1"/>
              <a:t> than standing armies. If the American people ever allow private banks to control the issue of their currency, first by inflation, then by deflation, the banks and corporations that will grow up around the banks will deprive the people of all property until their </a:t>
            </a:r>
            <a:r>
              <a:rPr lang="en-US" altLang="en-TR" b="1" u="sng"/>
              <a:t>children </a:t>
            </a:r>
            <a:r>
              <a:rPr lang="en-US" altLang="en-TR" b="1" i="1" u="sng"/>
              <a:t>wake-up homeless</a:t>
            </a:r>
            <a:r>
              <a:rPr lang="en-US" altLang="en-TR" b="1" i="1"/>
              <a:t> </a:t>
            </a:r>
            <a:r>
              <a:rPr lang="en-US" altLang="en-TR" b="1"/>
              <a:t>on the continent their fathers conquered.'</a:t>
            </a:r>
            <a:endParaRPr lang="en-US" altLang="en-TR"/>
          </a:p>
          <a:p>
            <a:pPr algn="ctr" eaLnBrk="1" hangingPunct="1"/>
            <a:br>
              <a:rPr lang="en-US" altLang="en-TR" b="1"/>
            </a:br>
            <a:r>
              <a:rPr lang="en-US" altLang="en-TR" b="1"/>
              <a:t>                 Thomas Jefferson 1802</a:t>
            </a:r>
            <a:endParaRPr lang="en-US" altLang="en-TR"/>
          </a:p>
          <a:p>
            <a:pPr algn="ctr"/>
            <a:endParaRPr lang="en-US" altLang="en-TR"/>
          </a:p>
        </p:txBody>
      </p:sp>
    </p:spTree>
    <p:extLst>
      <p:ext uri="{BB962C8B-B14F-4D97-AF65-F5344CB8AC3E}">
        <p14:creationId xmlns:p14="http://schemas.microsoft.com/office/powerpoint/2010/main" val="238535943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9319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a:extLst>
              <a:ext uri="{FF2B5EF4-FFF2-40B4-BE49-F238E27FC236}">
                <a16:creationId xmlns:a16="http://schemas.microsoft.com/office/drawing/2014/main" id="{2C49C901-EEDA-874B-AAB3-6D5832860329}"/>
              </a:ext>
            </a:extLst>
          </p:cNvPr>
          <p:cNvSpPr>
            <a:spLocks noChangeShapeType="1"/>
          </p:cNvSpPr>
          <p:nvPr/>
        </p:nvSpPr>
        <p:spPr bwMode="auto">
          <a:xfrm>
            <a:off x="2057400" y="1196975"/>
            <a:ext cx="861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19459" name="Text Box 3">
            <a:extLst>
              <a:ext uri="{FF2B5EF4-FFF2-40B4-BE49-F238E27FC236}">
                <a16:creationId xmlns:a16="http://schemas.microsoft.com/office/drawing/2014/main" id="{489566FC-206B-A744-B911-A2677AEB329A}"/>
              </a:ext>
            </a:extLst>
          </p:cNvPr>
          <p:cNvSpPr txBox="1">
            <a:spLocks noChangeArrowheads="1"/>
          </p:cNvSpPr>
          <p:nvPr/>
        </p:nvSpPr>
        <p:spPr bwMode="auto">
          <a:xfrm>
            <a:off x="3048000" y="228600"/>
            <a:ext cx="739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a:t>Market Value of Banks (bil $)</a:t>
            </a:r>
          </a:p>
          <a:p>
            <a:pPr eaLnBrk="1" hangingPunct="1">
              <a:spcBef>
                <a:spcPct val="50000"/>
              </a:spcBef>
            </a:pPr>
            <a:r>
              <a:rPr lang="tr-TR" altLang="en-TR"/>
              <a:t>  </a:t>
            </a:r>
          </a:p>
        </p:txBody>
      </p:sp>
      <p:pic>
        <p:nvPicPr>
          <p:cNvPr id="19460" name="Picture 4">
            <a:extLst>
              <a:ext uri="{FF2B5EF4-FFF2-40B4-BE49-F238E27FC236}">
                <a16:creationId xmlns:a16="http://schemas.microsoft.com/office/drawing/2014/main" id="{825CC21C-8729-1A4D-B900-4870BB4FA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68414"/>
            <a:ext cx="9144000"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5">
            <a:extLst>
              <a:ext uri="{FF2B5EF4-FFF2-40B4-BE49-F238E27FC236}">
                <a16:creationId xmlns:a16="http://schemas.microsoft.com/office/drawing/2014/main" id="{89546DF1-59E7-1047-9594-1A96DAC4550C}"/>
              </a:ext>
            </a:extLst>
          </p:cNvPr>
          <p:cNvSpPr>
            <a:spLocks noChangeArrowheads="1"/>
          </p:cNvSpPr>
          <p:nvPr/>
        </p:nvSpPr>
        <p:spPr bwMode="auto">
          <a:xfrm>
            <a:off x="7772400" y="18306"/>
            <a:ext cx="533400" cy="649188"/>
          </a:xfrm>
          <a:prstGeom prst="flowChartConnector">
            <a:avLst/>
          </a:prstGeom>
          <a:solidFill>
            <a:srgbClr val="00CCFF"/>
          </a:solidFill>
          <a:ln>
            <a:noFill/>
          </a:ln>
          <a:extLst>
            <a:ext uri="{91240B29-F687-4F45-9708-019B960494DF}">
              <a14:hiddenLine xmlns:a14="http://schemas.microsoft.com/office/drawing/2010/main" w="19050">
                <a:solidFill>
                  <a:srgbClr val="000000"/>
                </a:solidFill>
                <a:round/>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
        <p:nvSpPr>
          <p:cNvPr id="19462" name="AutoShape 6">
            <a:extLst>
              <a:ext uri="{FF2B5EF4-FFF2-40B4-BE49-F238E27FC236}">
                <a16:creationId xmlns:a16="http://schemas.microsoft.com/office/drawing/2014/main" id="{0730D0DA-A8C9-F542-9ACB-FB65B2323862}"/>
              </a:ext>
            </a:extLst>
          </p:cNvPr>
          <p:cNvSpPr>
            <a:spLocks noChangeArrowheads="1"/>
          </p:cNvSpPr>
          <p:nvPr/>
        </p:nvSpPr>
        <p:spPr bwMode="auto">
          <a:xfrm flipV="1">
            <a:off x="7848600" y="399306"/>
            <a:ext cx="609600" cy="649188"/>
          </a:xfrm>
          <a:prstGeom prst="flowChartConnector">
            <a:avLst/>
          </a:prstGeom>
          <a:solidFill>
            <a:srgbClr val="339966"/>
          </a:solidFill>
          <a:ln>
            <a:noFill/>
          </a:ln>
          <a:extLst>
            <a:ext uri="{91240B29-F687-4F45-9708-019B960494DF}">
              <a14:hiddenLine xmlns:a14="http://schemas.microsoft.com/office/drawing/2010/main" w="19050">
                <a:solidFill>
                  <a:srgbClr val="000000"/>
                </a:solidFill>
                <a:round/>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
        <p:nvSpPr>
          <p:cNvPr id="19463" name="Text Box 7">
            <a:extLst>
              <a:ext uri="{FF2B5EF4-FFF2-40B4-BE49-F238E27FC236}">
                <a16:creationId xmlns:a16="http://schemas.microsoft.com/office/drawing/2014/main" id="{9D16E0A7-6024-744A-91A0-95D51AAB1268}"/>
              </a:ext>
            </a:extLst>
          </p:cNvPr>
          <p:cNvSpPr txBox="1">
            <a:spLocks noChangeArrowheads="1"/>
          </p:cNvSpPr>
          <p:nvPr/>
        </p:nvSpPr>
        <p:spPr bwMode="auto">
          <a:xfrm>
            <a:off x="4953000" y="6324601"/>
            <a:ext cx="419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sz="1200"/>
              <a:t>Source: Bloomberg, 20.10.2008</a:t>
            </a:r>
          </a:p>
        </p:txBody>
      </p:sp>
      <p:sp>
        <p:nvSpPr>
          <p:cNvPr id="19464" name="Text Box 9">
            <a:extLst>
              <a:ext uri="{FF2B5EF4-FFF2-40B4-BE49-F238E27FC236}">
                <a16:creationId xmlns:a16="http://schemas.microsoft.com/office/drawing/2014/main" id="{F6A6FE81-C290-0A42-B5AE-CDC48C999D13}"/>
              </a:ext>
            </a:extLst>
          </p:cNvPr>
          <p:cNvSpPr txBox="1">
            <a:spLocks noChangeArrowheads="1"/>
          </p:cNvSpPr>
          <p:nvPr/>
        </p:nvSpPr>
        <p:spPr bwMode="auto">
          <a:xfrm>
            <a:off x="8534400" y="1524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sz="1400"/>
              <a:t>Q2’07</a:t>
            </a:r>
          </a:p>
        </p:txBody>
      </p:sp>
      <p:sp>
        <p:nvSpPr>
          <p:cNvPr id="19465" name="Text Box 10">
            <a:extLst>
              <a:ext uri="{FF2B5EF4-FFF2-40B4-BE49-F238E27FC236}">
                <a16:creationId xmlns:a16="http://schemas.microsoft.com/office/drawing/2014/main" id="{005B1557-AA19-BE44-A002-25807973D829}"/>
              </a:ext>
            </a:extLst>
          </p:cNvPr>
          <p:cNvSpPr txBox="1">
            <a:spLocks noChangeArrowheads="1"/>
          </p:cNvSpPr>
          <p:nvPr/>
        </p:nvSpPr>
        <p:spPr bwMode="auto">
          <a:xfrm>
            <a:off x="8534400" y="5334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sz="1400"/>
              <a:t>20.10.2008</a:t>
            </a:r>
          </a:p>
        </p:txBody>
      </p:sp>
    </p:spTree>
    <p:extLst>
      <p:ext uri="{BB962C8B-B14F-4D97-AF65-F5344CB8AC3E}">
        <p14:creationId xmlns:p14="http://schemas.microsoft.com/office/powerpoint/2010/main" val="323247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Line 2">
            <a:extLst>
              <a:ext uri="{FF2B5EF4-FFF2-40B4-BE49-F238E27FC236}">
                <a16:creationId xmlns:a16="http://schemas.microsoft.com/office/drawing/2014/main" id="{8A8C7D41-8890-8440-9175-6D9BB70DA193}"/>
              </a:ext>
            </a:extLst>
          </p:cNvPr>
          <p:cNvSpPr>
            <a:spLocks noChangeShapeType="1"/>
          </p:cNvSpPr>
          <p:nvPr/>
        </p:nvSpPr>
        <p:spPr bwMode="auto">
          <a:xfrm>
            <a:off x="1752600" y="1295400"/>
            <a:ext cx="861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21507" name="Text Box 3">
            <a:extLst>
              <a:ext uri="{FF2B5EF4-FFF2-40B4-BE49-F238E27FC236}">
                <a16:creationId xmlns:a16="http://schemas.microsoft.com/office/drawing/2014/main" id="{F54C41A4-6D55-4844-9ACA-4FFA19120A70}"/>
              </a:ext>
            </a:extLst>
          </p:cNvPr>
          <p:cNvSpPr txBox="1">
            <a:spLocks noChangeArrowheads="1"/>
          </p:cNvSpPr>
          <p:nvPr/>
        </p:nvSpPr>
        <p:spPr bwMode="auto">
          <a:xfrm>
            <a:off x="18288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a:t>Classic Banking Model.....</a:t>
            </a:r>
          </a:p>
        </p:txBody>
      </p:sp>
      <p:sp>
        <p:nvSpPr>
          <p:cNvPr id="98308" name="Homepage">
            <a:extLst>
              <a:ext uri="{FF2B5EF4-FFF2-40B4-BE49-F238E27FC236}">
                <a16:creationId xmlns:a16="http://schemas.microsoft.com/office/drawing/2014/main" id="{83D23A28-AAC4-E748-BA42-D277DDE8B82E}"/>
              </a:ext>
            </a:extLst>
          </p:cNvPr>
          <p:cNvSpPr>
            <a:spLocks noEditPoints="1" noChangeArrowheads="1"/>
          </p:cNvSpPr>
          <p:nvPr/>
        </p:nvSpPr>
        <p:spPr bwMode="auto">
          <a:xfrm>
            <a:off x="1905001" y="2057401"/>
            <a:ext cx="1362075" cy="187642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EAEAEA"/>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latin typeface="Arial" charset="0"/>
            </a:endParaRPr>
          </a:p>
        </p:txBody>
      </p:sp>
      <p:sp>
        <p:nvSpPr>
          <p:cNvPr id="98309" name="Form">
            <a:extLst>
              <a:ext uri="{FF2B5EF4-FFF2-40B4-BE49-F238E27FC236}">
                <a16:creationId xmlns:a16="http://schemas.microsoft.com/office/drawing/2014/main" id="{7466D8C9-C9D9-D942-AE6F-F580D026032F}"/>
              </a:ext>
            </a:extLst>
          </p:cNvPr>
          <p:cNvSpPr>
            <a:spLocks noEditPoints="1" noChangeArrowheads="1"/>
          </p:cNvSpPr>
          <p:nvPr/>
        </p:nvSpPr>
        <p:spPr bwMode="auto">
          <a:xfrm>
            <a:off x="1924050" y="4638676"/>
            <a:ext cx="1504950" cy="176212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EAEAEA"/>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latin typeface="Arial" charset="0"/>
            </a:endParaRPr>
          </a:p>
        </p:txBody>
      </p:sp>
      <p:sp>
        <p:nvSpPr>
          <p:cNvPr id="21510" name="Text Box 6">
            <a:extLst>
              <a:ext uri="{FF2B5EF4-FFF2-40B4-BE49-F238E27FC236}">
                <a16:creationId xmlns:a16="http://schemas.microsoft.com/office/drawing/2014/main" id="{9B921A04-A5CB-7A43-BE52-4EC0258BBF49}"/>
              </a:ext>
            </a:extLst>
          </p:cNvPr>
          <p:cNvSpPr txBox="1">
            <a:spLocks noChangeArrowheads="1"/>
          </p:cNvSpPr>
          <p:nvPr/>
        </p:nvSpPr>
        <p:spPr bwMode="auto">
          <a:xfrm>
            <a:off x="1752600" y="1676401"/>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sz="2000"/>
              <a:t>Mortgage Loans</a:t>
            </a:r>
          </a:p>
        </p:txBody>
      </p:sp>
      <p:sp>
        <p:nvSpPr>
          <p:cNvPr id="21511" name="Text Box 7">
            <a:extLst>
              <a:ext uri="{FF2B5EF4-FFF2-40B4-BE49-F238E27FC236}">
                <a16:creationId xmlns:a16="http://schemas.microsoft.com/office/drawing/2014/main" id="{10A0D7A5-9B39-C145-AD3A-034267444461}"/>
              </a:ext>
            </a:extLst>
          </p:cNvPr>
          <p:cNvSpPr txBox="1">
            <a:spLocks noChangeArrowheads="1"/>
          </p:cNvSpPr>
          <p:nvPr/>
        </p:nvSpPr>
        <p:spPr bwMode="auto">
          <a:xfrm>
            <a:off x="1828800" y="4098926"/>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sz="2000"/>
              <a:t>Corporate Loans</a:t>
            </a:r>
          </a:p>
        </p:txBody>
      </p:sp>
      <p:sp>
        <p:nvSpPr>
          <p:cNvPr id="21512" name="Text Box 8">
            <a:extLst>
              <a:ext uri="{FF2B5EF4-FFF2-40B4-BE49-F238E27FC236}">
                <a16:creationId xmlns:a16="http://schemas.microsoft.com/office/drawing/2014/main" id="{00639FF1-90EE-6047-AE10-5438C95BA33B}"/>
              </a:ext>
            </a:extLst>
          </p:cNvPr>
          <p:cNvSpPr txBox="1">
            <a:spLocks noChangeArrowheads="1"/>
          </p:cNvSpPr>
          <p:nvPr/>
        </p:nvSpPr>
        <p:spPr bwMode="auto">
          <a:xfrm>
            <a:off x="5029200" y="2286001"/>
            <a:ext cx="1752600" cy="3781425"/>
          </a:xfrm>
          <a:prstGeom prst="rect">
            <a:avLst/>
          </a:prstGeom>
          <a:noFill/>
          <a:ln w="3810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endParaRPr lang="tr-TR" altLang="en-TR"/>
          </a:p>
          <a:p>
            <a:pPr algn="ctr" eaLnBrk="1" hangingPunct="1">
              <a:spcBef>
                <a:spcPct val="50000"/>
              </a:spcBef>
            </a:pPr>
            <a:endParaRPr lang="tr-TR" altLang="en-TR"/>
          </a:p>
          <a:p>
            <a:pPr algn="ctr" eaLnBrk="1" hangingPunct="1">
              <a:spcBef>
                <a:spcPct val="50000"/>
              </a:spcBef>
            </a:pPr>
            <a:endParaRPr lang="tr-TR" altLang="en-TR"/>
          </a:p>
          <a:p>
            <a:pPr algn="ctr" eaLnBrk="1" hangingPunct="1">
              <a:spcBef>
                <a:spcPct val="50000"/>
              </a:spcBef>
            </a:pPr>
            <a:r>
              <a:rPr lang="tr-TR" altLang="en-TR"/>
              <a:t>Bank</a:t>
            </a:r>
          </a:p>
          <a:p>
            <a:pPr algn="ctr" eaLnBrk="1" hangingPunct="1">
              <a:spcBef>
                <a:spcPct val="50000"/>
              </a:spcBef>
            </a:pPr>
            <a:endParaRPr lang="tr-TR" altLang="en-TR"/>
          </a:p>
          <a:p>
            <a:pPr algn="ctr" eaLnBrk="1" hangingPunct="1">
              <a:spcBef>
                <a:spcPct val="50000"/>
              </a:spcBef>
            </a:pPr>
            <a:endParaRPr lang="tr-TR" altLang="en-TR"/>
          </a:p>
          <a:p>
            <a:pPr algn="ctr" eaLnBrk="1" hangingPunct="1">
              <a:spcBef>
                <a:spcPct val="50000"/>
              </a:spcBef>
            </a:pPr>
            <a:endParaRPr lang="tr-TR" altLang="en-TR"/>
          </a:p>
        </p:txBody>
      </p:sp>
      <p:sp>
        <p:nvSpPr>
          <p:cNvPr id="21513" name="Line 9">
            <a:extLst>
              <a:ext uri="{FF2B5EF4-FFF2-40B4-BE49-F238E27FC236}">
                <a16:creationId xmlns:a16="http://schemas.microsoft.com/office/drawing/2014/main" id="{5C31E26A-E475-4847-B950-2DC3D1F71C8B}"/>
              </a:ext>
            </a:extLst>
          </p:cNvPr>
          <p:cNvSpPr>
            <a:spLocks noChangeShapeType="1"/>
          </p:cNvSpPr>
          <p:nvPr/>
        </p:nvSpPr>
        <p:spPr bwMode="auto">
          <a:xfrm flipH="1">
            <a:off x="3432175" y="3213100"/>
            <a:ext cx="14493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1514" name="Line 10">
            <a:extLst>
              <a:ext uri="{FF2B5EF4-FFF2-40B4-BE49-F238E27FC236}">
                <a16:creationId xmlns:a16="http://schemas.microsoft.com/office/drawing/2014/main" id="{EA525C10-D830-2443-BEF7-5A76E27A1A6C}"/>
              </a:ext>
            </a:extLst>
          </p:cNvPr>
          <p:cNvSpPr>
            <a:spLocks noChangeShapeType="1"/>
          </p:cNvSpPr>
          <p:nvPr/>
        </p:nvSpPr>
        <p:spPr bwMode="auto">
          <a:xfrm flipH="1">
            <a:off x="3648075" y="5084764"/>
            <a:ext cx="1309688" cy="466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98315" name="Rectangle 11">
            <a:extLst>
              <a:ext uri="{FF2B5EF4-FFF2-40B4-BE49-F238E27FC236}">
                <a16:creationId xmlns:a16="http://schemas.microsoft.com/office/drawing/2014/main" id="{923161B3-1EF1-284E-B6EE-D8549755BFF7}"/>
              </a:ext>
            </a:extLst>
          </p:cNvPr>
          <p:cNvSpPr>
            <a:spLocks noChangeArrowheads="1"/>
          </p:cNvSpPr>
          <p:nvPr/>
        </p:nvSpPr>
        <p:spPr bwMode="auto">
          <a:xfrm>
            <a:off x="7924800" y="2573339"/>
            <a:ext cx="2438400" cy="415925"/>
          </a:xfrm>
          <a:prstGeom prst="rect">
            <a:avLst/>
          </a:prstGeom>
          <a:solidFill>
            <a:srgbClr val="FFFFFF"/>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Deposits</a:t>
            </a:r>
          </a:p>
        </p:txBody>
      </p:sp>
      <p:sp>
        <p:nvSpPr>
          <p:cNvPr id="98316" name="Rectangle 12">
            <a:extLst>
              <a:ext uri="{FF2B5EF4-FFF2-40B4-BE49-F238E27FC236}">
                <a16:creationId xmlns:a16="http://schemas.microsoft.com/office/drawing/2014/main" id="{5FB9063A-6D5E-804B-B08E-D48FFD35A9F3}"/>
              </a:ext>
            </a:extLst>
          </p:cNvPr>
          <p:cNvSpPr>
            <a:spLocks noChangeArrowheads="1"/>
          </p:cNvSpPr>
          <p:nvPr/>
        </p:nvSpPr>
        <p:spPr bwMode="auto">
          <a:xfrm>
            <a:off x="7942264" y="3211514"/>
            <a:ext cx="2497137" cy="415925"/>
          </a:xfrm>
          <a:prstGeom prst="rect">
            <a:avLst/>
          </a:prstGeom>
          <a:solidFill>
            <a:srgbClr val="FFFFFF"/>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Syndiction loans</a:t>
            </a:r>
          </a:p>
        </p:txBody>
      </p:sp>
      <p:sp>
        <p:nvSpPr>
          <p:cNvPr id="98317" name="Rectangle 13">
            <a:extLst>
              <a:ext uri="{FF2B5EF4-FFF2-40B4-BE49-F238E27FC236}">
                <a16:creationId xmlns:a16="http://schemas.microsoft.com/office/drawing/2014/main" id="{C71F55FC-8228-FF47-A54F-BCC282997E95}"/>
              </a:ext>
            </a:extLst>
          </p:cNvPr>
          <p:cNvSpPr>
            <a:spLocks noChangeArrowheads="1"/>
          </p:cNvSpPr>
          <p:nvPr/>
        </p:nvSpPr>
        <p:spPr bwMode="auto">
          <a:xfrm>
            <a:off x="7924800" y="4111625"/>
            <a:ext cx="2438400" cy="400050"/>
          </a:xfrm>
          <a:prstGeom prst="rect">
            <a:avLst/>
          </a:prstGeom>
          <a:solidFill>
            <a:srgbClr val="FFFFFF"/>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Quasi equity loans</a:t>
            </a:r>
          </a:p>
        </p:txBody>
      </p:sp>
      <p:sp>
        <p:nvSpPr>
          <p:cNvPr id="98318" name="Rectangle 14">
            <a:extLst>
              <a:ext uri="{FF2B5EF4-FFF2-40B4-BE49-F238E27FC236}">
                <a16:creationId xmlns:a16="http://schemas.microsoft.com/office/drawing/2014/main" id="{F2AC1802-3C3F-2F40-83E2-3751E34B5FBE}"/>
              </a:ext>
            </a:extLst>
          </p:cNvPr>
          <p:cNvSpPr>
            <a:spLocks noChangeArrowheads="1"/>
          </p:cNvSpPr>
          <p:nvPr/>
        </p:nvSpPr>
        <p:spPr bwMode="auto">
          <a:xfrm>
            <a:off x="7848600" y="5048250"/>
            <a:ext cx="2590800" cy="400050"/>
          </a:xfrm>
          <a:prstGeom prst="rect">
            <a:avLst/>
          </a:prstGeom>
          <a:solidFill>
            <a:srgbClr val="FFFFFF"/>
          </a:solidFill>
          <a:ln w="25400">
            <a:solidFill>
              <a:srgbClr val="FF3300"/>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Share holders equity</a:t>
            </a:r>
          </a:p>
        </p:txBody>
      </p:sp>
      <p:sp>
        <p:nvSpPr>
          <p:cNvPr id="21519" name="Text Box 15">
            <a:extLst>
              <a:ext uri="{FF2B5EF4-FFF2-40B4-BE49-F238E27FC236}">
                <a16:creationId xmlns:a16="http://schemas.microsoft.com/office/drawing/2014/main" id="{A6BD62B6-0C31-4945-832D-76753E67E21B}"/>
              </a:ext>
            </a:extLst>
          </p:cNvPr>
          <p:cNvSpPr txBox="1">
            <a:spLocks noChangeArrowheads="1"/>
          </p:cNvSpPr>
          <p:nvPr/>
        </p:nvSpPr>
        <p:spPr bwMode="auto">
          <a:xfrm>
            <a:off x="7696200" y="1600200"/>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Source of Funds</a:t>
            </a:r>
          </a:p>
        </p:txBody>
      </p:sp>
      <p:sp>
        <p:nvSpPr>
          <p:cNvPr id="21520" name="Line 16">
            <a:extLst>
              <a:ext uri="{FF2B5EF4-FFF2-40B4-BE49-F238E27FC236}">
                <a16:creationId xmlns:a16="http://schemas.microsoft.com/office/drawing/2014/main" id="{42868A3D-F06F-C64D-A582-F1F8E3754986}"/>
              </a:ext>
            </a:extLst>
          </p:cNvPr>
          <p:cNvSpPr>
            <a:spLocks noChangeShapeType="1"/>
          </p:cNvSpPr>
          <p:nvPr/>
        </p:nvSpPr>
        <p:spPr bwMode="auto">
          <a:xfrm flipH="1">
            <a:off x="6888164" y="2708275"/>
            <a:ext cx="936625" cy="333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1521" name="Line 17">
            <a:extLst>
              <a:ext uri="{FF2B5EF4-FFF2-40B4-BE49-F238E27FC236}">
                <a16:creationId xmlns:a16="http://schemas.microsoft.com/office/drawing/2014/main" id="{B0D20C91-C70D-834B-BC63-41293A698A2A}"/>
              </a:ext>
            </a:extLst>
          </p:cNvPr>
          <p:cNvSpPr>
            <a:spLocks noChangeShapeType="1"/>
          </p:cNvSpPr>
          <p:nvPr/>
        </p:nvSpPr>
        <p:spPr bwMode="auto">
          <a:xfrm flipH="1" flipV="1">
            <a:off x="7032625" y="3500438"/>
            <a:ext cx="769938" cy="47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1522" name="Line 18">
            <a:extLst>
              <a:ext uri="{FF2B5EF4-FFF2-40B4-BE49-F238E27FC236}">
                <a16:creationId xmlns:a16="http://schemas.microsoft.com/office/drawing/2014/main" id="{170923F6-E57C-8D4B-BE1B-FD594A00B53D}"/>
              </a:ext>
            </a:extLst>
          </p:cNvPr>
          <p:cNvSpPr>
            <a:spLocks noChangeShapeType="1"/>
          </p:cNvSpPr>
          <p:nvPr/>
        </p:nvSpPr>
        <p:spPr bwMode="auto">
          <a:xfrm flipH="1">
            <a:off x="6959600" y="4365626"/>
            <a:ext cx="914400" cy="222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1523" name="Line 19">
            <a:extLst>
              <a:ext uri="{FF2B5EF4-FFF2-40B4-BE49-F238E27FC236}">
                <a16:creationId xmlns:a16="http://schemas.microsoft.com/office/drawing/2014/main" id="{D3F9DD8F-400A-6249-8BF3-0D530F162F26}"/>
              </a:ext>
            </a:extLst>
          </p:cNvPr>
          <p:cNvSpPr>
            <a:spLocks noChangeShapeType="1"/>
          </p:cNvSpPr>
          <p:nvPr/>
        </p:nvSpPr>
        <p:spPr bwMode="auto">
          <a:xfrm flipH="1">
            <a:off x="6816725" y="5300663"/>
            <a:ext cx="863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98324" name="Text Box 20">
            <a:extLst>
              <a:ext uri="{FF2B5EF4-FFF2-40B4-BE49-F238E27FC236}">
                <a16:creationId xmlns:a16="http://schemas.microsoft.com/office/drawing/2014/main" id="{18A1734C-4FB5-2949-AD59-93A7A74E98D3}"/>
              </a:ext>
            </a:extLst>
          </p:cNvPr>
          <p:cNvSpPr txBox="1">
            <a:spLocks noChangeArrowheads="1"/>
          </p:cNvSpPr>
          <p:nvPr/>
        </p:nvSpPr>
        <p:spPr bwMode="auto">
          <a:xfrm>
            <a:off x="2782888" y="765175"/>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TR" b="1"/>
              <a:t>Assets                                                    Liabilities</a:t>
            </a:r>
          </a:p>
        </p:txBody>
      </p:sp>
    </p:spTree>
    <p:extLst>
      <p:ext uri="{BB962C8B-B14F-4D97-AF65-F5344CB8AC3E}">
        <p14:creationId xmlns:p14="http://schemas.microsoft.com/office/powerpoint/2010/main" val="3262854840"/>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8315"/>
                                        </p:tgtEl>
                                        <p:attrNameLst>
                                          <p:attrName>style.visibility</p:attrName>
                                        </p:attrNameLst>
                                      </p:cBhvr>
                                      <p:to>
                                        <p:strVal val="visible"/>
                                      </p:to>
                                    </p:set>
                                    <p:animEffect transition="in" filter="wipe(down)">
                                      <p:cBhvr>
                                        <p:cTn id="7" dur="580">
                                          <p:stCondLst>
                                            <p:cond delay="0"/>
                                          </p:stCondLst>
                                        </p:cTn>
                                        <p:tgtEl>
                                          <p:spTgt spid="98315"/>
                                        </p:tgtEl>
                                      </p:cBhvr>
                                    </p:animEffect>
                                    <p:anim calcmode="lin" valueType="num">
                                      <p:cBhvr>
                                        <p:cTn id="8" dur="1822" tmFilter="0,0; 0.14,0.36; 0.43,0.73; 0.71,0.91; 1.0,1.0">
                                          <p:stCondLst>
                                            <p:cond delay="0"/>
                                          </p:stCondLst>
                                        </p:cTn>
                                        <p:tgtEl>
                                          <p:spTgt spid="983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83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83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83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8315"/>
                                        </p:tgtEl>
                                        <p:attrNameLst>
                                          <p:attrName>ppt_y</p:attrName>
                                        </p:attrNameLst>
                                      </p:cBhvr>
                                      <p:tavLst>
                                        <p:tav tm="0" fmla="#ppt_y-sin(pi*$)/81">
                                          <p:val>
                                            <p:fltVal val="0"/>
                                          </p:val>
                                        </p:tav>
                                        <p:tav tm="100000">
                                          <p:val>
                                            <p:fltVal val="1"/>
                                          </p:val>
                                        </p:tav>
                                      </p:tavLst>
                                    </p:anim>
                                    <p:animScale>
                                      <p:cBhvr>
                                        <p:cTn id="13" dur="26">
                                          <p:stCondLst>
                                            <p:cond delay="650"/>
                                          </p:stCondLst>
                                        </p:cTn>
                                        <p:tgtEl>
                                          <p:spTgt spid="98315"/>
                                        </p:tgtEl>
                                      </p:cBhvr>
                                      <p:to x="100000" y="60000"/>
                                    </p:animScale>
                                    <p:animScale>
                                      <p:cBhvr>
                                        <p:cTn id="14" dur="166" decel="50000">
                                          <p:stCondLst>
                                            <p:cond delay="676"/>
                                          </p:stCondLst>
                                        </p:cTn>
                                        <p:tgtEl>
                                          <p:spTgt spid="98315"/>
                                        </p:tgtEl>
                                      </p:cBhvr>
                                      <p:to x="100000" y="100000"/>
                                    </p:animScale>
                                    <p:animScale>
                                      <p:cBhvr>
                                        <p:cTn id="15" dur="26">
                                          <p:stCondLst>
                                            <p:cond delay="1312"/>
                                          </p:stCondLst>
                                        </p:cTn>
                                        <p:tgtEl>
                                          <p:spTgt spid="98315"/>
                                        </p:tgtEl>
                                      </p:cBhvr>
                                      <p:to x="100000" y="80000"/>
                                    </p:animScale>
                                    <p:animScale>
                                      <p:cBhvr>
                                        <p:cTn id="16" dur="166" decel="50000">
                                          <p:stCondLst>
                                            <p:cond delay="1338"/>
                                          </p:stCondLst>
                                        </p:cTn>
                                        <p:tgtEl>
                                          <p:spTgt spid="98315"/>
                                        </p:tgtEl>
                                      </p:cBhvr>
                                      <p:to x="100000" y="100000"/>
                                    </p:animScale>
                                    <p:animScale>
                                      <p:cBhvr>
                                        <p:cTn id="17" dur="26">
                                          <p:stCondLst>
                                            <p:cond delay="1642"/>
                                          </p:stCondLst>
                                        </p:cTn>
                                        <p:tgtEl>
                                          <p:spTgt spid="98315"/>
                                        </p:tgtEl>
                                      </p:cBhvr>
                                      <p:to x="100000" y="90000"/>
                                    </p:animScale>
                                    <p:animScale>
                                      <p:cBhvr>
                                        <p:cTn id="18" dur="166" decel="50000">
                                          <p:stCondLst>
                                            <p:cond delay="1668"/>
                                          </p:stCondLst>
                                        </p:cTn>
                                        <p:tgtEl>
                                          <p:spTgt spid="98315"/>
                                        </p:tgtEl>
                                      </p:cBhvr>
                                      <p:to x="100000" y="100000"/>
                                    </p:animScale>
                                    <p:animScale>
                                      <p:cBhvr>
                                        <p:cTn id="19" dur="26">
                                          <p:stCondLst>
                                            <p:cond delay="1808"/>
                                          </p:stCondLst>
                                        </p:cTn>
                                        <p:tgtEl>
                                          <p:spTgt spid="98315"/>
                                        </p:tgtEl>
                                      </p:cBhvr>
                                      <p:to x="100000" y="95000"/>
                                    </p:animScale>
                                    <p:animScale>
                                      <p:cBhvr>
                                        <p:cTn id="20" dur="166" decel="50000">
                                          <p:stCondLst>
                                            <p:cond delay="1834"/>
                                          </p:stCondLst>
                                        </p:cTn>
                                        <p:tgtEl>
                                          <p:spTgt spid="9831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8316"/>
                                        </p:tgtEl>
                                        <p:attrNameLst>
                                          <p:attrName>style.visibility</p:attrName>
                                        </p:attrNameLst>
                                      </p:cBhvr>
                                      <p:to>
                                        <p:strVal val="visible"/>
                                      </p:to>
                                    </p:set>
                                    <p:animEffect transition="in" filter="wipe(down)">
                                      <p:cBhvr>
                                        <p:cTn id="25" dur="580">
                                          <p:stCondLst>
                                            <p:cond delay="0"/>
                                          </p:stCondLst>
                                        </p:cTn>
                                        <p:tgtEl>
                                          <p:spTgt spid="98316"/>
                                        </p:tgtEl>
                                      </p:cBhvr>
                                    </p:animEffect>
                                    <p:anim calcmode="lin" valueType="num">
                                      <p:cBhvr>
                                        <p:cTn id="26" dur="1822" tmFilter="0,0; 0.14,0.36; 0.43,0.73; 0.71,0.91; 1.0,1.0">
                                          <p:stCondLst>
                                            <p:cond delay="0"/>
                                          </p:stCondLst>
                                        </p:cTn>
                                        <p:tgtEl>
                                          <p:spTgt spid="983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83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83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83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8316"/>
                                        </p:tgtEl>
                                        <p:attrNameLst>
                                          <p:attrName>ppt_y</p:attrName>
                                        </p:attrNameLst>
                                      </p:cBhvr>
                                      <p:tavLst>
                                        <p:tav tm="0" fmla="#ppt_y-sin(pi*$)/81">
                                          <p:val>
                                            <p:fltVal val="0"/>
                                          </p:val>
                                        </p:tav>
                                        <p:tav tm="100000">
                                          <p:val>
                                            <p:fltVal val="1"/>
                                          </p:val>
                                        </p:tav>
                                      </p:tavLst>
                                    </p:anim>
                                    <p:animScale>
                                      <p:cBhvr>
                                        <p:cTn id="31" dur="26">
                                          <p:stCondLst>
                                            <p:cond delay="650"/>
                                          </p:stCondLst>
                                        </p:cTn>
                                        <p:tgtEl>
                                          <p:spTgt spid="98316"/>
                                        </p:tgtEl>
                                      </p:cBhvr>
                                      <p:to x="100000" y="60000"/>
                                    </p:animScale>
                                    <p:animScale>
                                      <p:cBhvr>
                                        <p:cTn id="32" dur="166" decel="50000">
                                          <p:stCondLst>
                                            <p:cond delay="676"/>
                                          </p:stCondLst>
                                        </p:cTn>
                                        <p:tgtEl>
                                          <p:spTgt spid="98316"/>
                                        </p:tgtEl>
                                      </p:cBhvr>
                                      <p:to x="100000" y="100000"/>
                                    </p:animScale>
                                    <p:animScale>
                                      <p:cBhvr>
                                        <p:cTn id="33" dur="26">
                                          <p:stCondLst>
                                            <p:cond delay="1312"/>
                                          </p:stCondLst>
                                        </p:cTn>
                                        <p:tgtEl>
                                          <p:spTgt spid="98316"/>
                                        </p:tgtEl>
                                      </p:cBhvr>
                                      <p:to x="100000" y="80000"/>
                                    </p:animScale>
                                    <p:animScale>
                                      <p:cBhvr>
                                        <p:cTn id="34" dur="166" decel="50000">
                                          <p:stCondLst>
                                            <p:cond delay="1338"/>
                                          </p:stCondLst>
                                        </p:cTn>
                                        <p:tgtEl>
                                          <p:spTgt spid="98316"/>
                                        </p:tgtEl>
                                      </p:cBhvr>
                                      <p:to x="100000" y="100000"/>
                                    </p:animScale>
                                    <p:animScale>
                                      <p:cBhvr>
                                        <p:cTn id="35" dur="26">
                                          <p:stCondLst>
                                            <p:cond delay="1642"/>
                                          </p:stCondLst>
                                        </p:cTn>
                                        <p:tgtEl>
                                          <p:spTgt spid="98316"/>
                                        </p:tgtEl>
                                      </p:cBhvr>
                                      <p:to x="100000" y="90000"/>
                                    </p:animScale>
                                    <p:animScale>
                                      <p:cBhvr>
                                        <p:cTn id="36" dur="166" decel="50000">
                                          <p:stCondLst>
                                            <p:cond delay="1668"/>
                                          </p:stCondLst>
                                        </p:cTn>
                                        <p:tgtEl>
                                          <p:spTgt spid="98316"/>
                                        </p:tgtEl>
                                      </p:cBhvr>
                                      <p:to x="100000" y="100000"/>
                                    </p:animScale>
                                    <p:animScale>
                                      <p:cBhvr>
                                        <p:cTn id="37" dur="26">
                                          <p:stCondLst>
                                            <p:cond delay="1808"/>
                                          </p:stCondLst>
                                        </p:cTn>
                                        <p:tgtEl>
                                          <p:spTgt spid="98316"/>
                                        </p:tgtEl>
                                      </p:cBhvr>
                                      <p:to x="100000" y="95000"/>
                                    </p:animScale>
                                    <p:animScale>
                                      <p:cBhvr>
                                        <p:cTn id="38" dur="166" decel="50000">
                                          <p:stCondLst>
                                            <p:cond delay="1834"/>
                                          </p:stCondLst>
                                        </p:cTn>
                                        <p:tgtEl>
                                          <p:spTgt spid="9831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8317"/>
                                        </p:tgtEl>
                                        <p:attrNameLst>
                                          <p:attrName>style.visibility</p:attrName>
                                        </p:attrNameLst>
                                      </p:cBhvr>
                                      <p:to>
                                        <p:strVal val="visible"/>
                                      </p:to>
                                    </p:set>
                                    <p:animEffect transition="in" filter="wipe(down)">
                                      <p:cBhvr>
                                        <p:cTn id="43" dur="580">
                                          <p:stCondLst>
                                            <p:cond delay="0"/>
                                          </p:stCondLst>
                                        </p:cTn>
                                        <p:tgtEl>
                                          <p:spTgt spid="98317"/>
                                        </p:tgtEl>
                                      </p:cBhvr>
                                    </p:animEffect>
                                    <p:anim calcmode="lin" valueType="num">
                                      <p:cBhvr>
                                        <p:cTn id="44" dur="1822" tmFilter="0,0; 0.14,0.36; 0.43,0.73; 0.71,0.91; 1.0,1.0">
                                          <p:stCondLst>
                                            <p:cond delay="0"/>
                                          </p:stCondLst>
                                        </p:cTn>
                                        <p:tgtEl>
                                          <p:spTgt spid="9831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831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831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831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8317"/>
                                        </p:tgtEl>
                                        <p:attrNameLst>
                                          <p:attrName>ppt_y</p:attrName>
                                        </p:attrNameLst>
                                      </p:cBhvr>
                                      <p:tavLst>
                                        <p:tav tm="0" fmla="#ppt_y-sin(pi*$)/81">
                                          <p:val>
                                            <p:fltVal val="0"/>
                                          </p:val>
                                        </p:tav>
                                        <p:tav tm="100000">
                                          <p:val>
                                            <p:fltVal val="1"/>
                                          </p:val>
                                        </p:tav>
                                      </p:tavLst>
                                    </p:anim>
                                    <p:animScale>
                                      <p:cBhvr>
                                        <p:cTn id="49" dur="26">
                                          <p:stCondLst>
                                            <p:cond delay="650"/>
                                          </p:stCondLst>
                                        </p:cTn>
                                        <p:tgtEl>
                                          <p:spTgt spid="98317"/>
                                        </p:tgtEl>
                                      </p:cBhvr>
                                      <p:to x="100000" y="60000"/>
                                    </p:animScale>
                                    <p:animScale>
                                      <p:cBhvr>
                                        <p:cTn id="50" dur="166" decel="50000">
                                          <p:stCondLst>
                                            <p:cond delay="676"/>
                                          </p:stCondLst>
                                        </p:cTn>
                                        <p:tgtEl>
                                          <p:spTgt spid="98317"/>
                                        </p:tgtEl>
                                      </p:cBhvr>
                                      <p:to x="100000" y="100000"/>
                                    </p:animScale>
                                    <p:animScale>
                                      <p:cBhvr>
                                        <p:cTn id="51" dur="26">
                                          <p:stCondLst>
                                            <p:cond delay="1312"/>
                                          </p:stCondLst>
                                        </p:cTn>
                                        <p:tgtEl>
                                          <p:spTgt spid="98317"/>
                                        </p:tgtEl>
                                      </p:cBhvr>
                                      <p:to x="100000" y="80000"/>
                                    </p:animScale>
                                    <p:animScale>
                                      <p:cBhvr>
                                        <p:cTn id="52" dur="166" decel="50000">
                                          <p:stCondLst>
                                            <p:cond delay="1338"/>
                                          </p:stCondLst>
                                        </p:cTn>
                                        <p:tgtEl>
                                          <p:spTgt spid="98317"/>
                                        </p:tgtEl>
                                      </p:cBhvr>
                                      <p:to x="100000" y="100000"/>
                                    </p:animScale>
                                    <p:animScale>
                                      <p:cBhvr>
                                        <p:cTn id="53" dur="26">
                                          <p:stCondLst>
                                            <p:cond delay="1642"/>
                                          </p:stCondLst>
                                        </p:cTn>
                                        <p:tgtEl>
                                          <p:spTgt spid="98317"/>
                                        </p:tgtEl>
                                      </p:cBhvr>
                                      <p:to x="100000" y="90000"/>
                                    </p:animScale>
                                    <p:animScale>
                                      <p:cBhvr>
                                        <p:cTn id="54" dur="166" decel="50000">
                                          <p:stCondLst>
                                            <p:cond delay="1668"/>
                                          </p:stCondLst>
                                        </p:cTn>
                                        <p:tgtEl>
                                          <p:spTgt spid="98317"/>
                                        </p:tgtEl>
                                      </p:cBhvr>
                                      <p:to x="100000" y="100000"/>
                                    </p:animScale>
                                    <p:animScale>
                                      <p:cBhvr>
                                        <p:cTn id="55" dur="26">
                                          <p:stCondLst>
                                            <p:cond delay="1808"/>
                                          </p:stCondLst>
                                        </p:cTn>
                                        <p:tgtEl>
                                          <p:spTgt spid="98317"/>
                                        </p:tgtEl>
                                      </p:cBhvr>
                                      <p:to x="100000" y="95000"/>
                                    </p:animScale>
                                    <p:animScale>
                                      <p:cBhvr>
                                        <p:cTn id="56" dur="166" decel="50000">
                                          <p:stCondLst>
                                            <p:cond delay="1834"/>
                                          </p:stCondLst>
                                        </p:cTn>
                                        <p:tgtEl>
                                          <p:spTgt spid="98317"/>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8318"/>
                                        </p:tgtEl>
                                        <p:attrNameLst>
                                          <p:attrName>style.visibility</p:attrName>
                                        </p:attrNameLst>
                                      </p:cBhvr>
                                      <p:to>
                                        <p:strVal val="visible"/>
                                      </p:to>
                                    </p:set>
                                    <p:animEffect transition="in" filter="wipe(down)">
                                      <p:cBhvr>
                                        <p:cTn id="61" dur="580">
                                          <p:stCondLst>
                                            <p:cond delay="0"/>
                                          </p:stCondLst>
                                        </p:cTn>
                                        <p:tgtEl>
                                          <p:spTgt spid="98318"/>
                                        </p:tgtEl>
                                      </p:cBhvr>
                                    </p:animEffect>
                                    <p:anim calcmode="lin" valueType="num">
                                      <p:cBhvr>
                                        <p:cTn id="62" dur="1822" tmFilter="0,0; 0.14,0.36; 0.43,0.73; 0.71,0.91; 1.0,1.0">
                                          <p:stCondLst>
                                            <p:cond delay="0"/>
                                          </p:stCondLst>
                                        </p:cTn>
                                        <p:tgtEl>
                                          <p:spTgt spid="983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83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83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83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8318"/>
                                        </p:tgtEl>
                                        <p:attrNameLst>
                                          <p:attrName>ppt_y</p:attrName>
                                        </p:attrNameLst>
                                      </p:cBhvr>
                                      <p:tavLst>
                                        <p:tav tm="0" fmla="#ppt_y-sin(pi*$)/81">
                                          <p:val>
                                            <p:fltVal val="0"/>
                                          </p:val>
                                        </p:tav>
                                        <p:tav tm="100000">
                                          <p:val>
                                            <p:fltVal val="1"/>
                                          </p:val>
                                        </p:tav>
                                      </p:tavLst>
                                    </p:anim>
                                    <p:animScale>
                                      <p:cBhvr>
                                        <p:cTn id="67" dur="26">
                                          <p:stCondLst>
                                            <p:cond delay="650"/>
                                          </p:stCondLst>
                                        </p:cTn>
                                        <p:tgtEl>
                                          <p:spTgt spid="98318"/>
                                        </p:tgtEl>
                                      </p:cBhvr>
                                      <p:to x="100000" y="60000"/>
                                    </p:animScale>
                                    <p:animScale>
                                      <p:cBhvr>
                                        <p:cTn id="68" dur="166" decel="50000">
                                          <p:stCondLst>
                                            <p:cond delay="676"/>
                                          </p:stCondLst>
                                        </p:cTn>
                                        <p:tgtEl>
                                          <p:spTgt spid="98318"/>
                                        </p:tgtEl>
                                      </p:cBhvr>
                                      <p:to x="100000" y="100000"/>
                                    </p:animScale>
                                    <p:animScale>
                                      <p:cBhvr>
                                        <p:cTn id="69" dur="26">
                                          <p:stCondLst>
                                            <p:cond delay="1312"/>
                                          </p:stCondLst>
                                        </p:cTn>
                                        <p:tgtEl>
                                          <p:spTgt spid="98318"/>
                                        </p:tgtEl>
                                      </p:cBhvr>
                                      <p:to x="100000" y="80000"/>
                                    </p:animScale>
                                    <p:animScale>
                                      <p:cBhvr>
                                        <p:cTn id="70" dur="166" decel="50000">
                                          <p:stCondLst>
                                            <p:cond delay="1338"/>
                                          </p:stCondLst>
                                        </p:cTn>
                                        <p:tgtEl>
                                          <p:spTgt spid="98318"/>
                                        </p:tgtEl>
                                      </p:cBhvr>
                                      <p:to x="100000" y="100000"/>
                                    </p:animScale>
                                    <p:animScale>
                                      <p:cBhvr>
                                        <p:cTn id="71" dur="26">
                                          <p:stCondLst>
                                            <p:cond delay="1642"/>
                                          </p:stCondLst>
                                        </p:cTn>
                                        <p:tgtEl>
                                          <p:spTgt spid="98318"/>
                                        </p:tgtEl>
                                      </p:cBhvr>
                                      <p:to x="100000" y="90000"/>
                                    </p:animScale>
                                    <p:animScale>
                                      <p:cBhvr>
                                        <p:cTn id="72" dur="166" decel="50000">
                                          <p:stCondLst>
                                            <p:cond delay="1668"/>
                                          </p:stCondLst>
                                        </p:cTn>
                                        <p:tgtEl>
                                          <p:spTgt spid="98318"/>
                                        </p:tgtEl>
                                      </p:cBhvr>
                                      <p:to x="100000" y="100000"/>
                                    </p:animScale>
                                    <p:animScale>
                                      <p:cBhvr>
                                        <p:cTn id="73" dur="26">
                                          <p:stCondLst>
                                            <p:cond delay="1808"/>
                                          </p:stCondLst>
                                        </p:cTn>
                                        <p:tgtEl>
                                          <p:spTgt spid="98318"/>
                                        </p:tgtEl>
                                      </p:cBhvr>
                                      <p:to x="100000" y="95000"/>
                                    </p:animScale>
                                    <p:animScale>
                                      <p:cBhvr>
                                        <p:cTn id="74" dur="166" decel="50000">
                                          <p:stCondLst>
                                            <p:cond delay="1834"/>
                                          </p:stCondLst>
                                        </p:cTn>
                                        <p:tgtEl>
                                          <p:spTgt spid="98318"/>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52" presetClass="entr" presetSubtype="0" fill="hold" grpId="0" nodeType="clickEffect">
                                  <p:stCondLst>
                                    <p:cond delay="0"/>
                                  </p:stCondLst>
                                  <p:childTnLst>
                                    <p:set>
                                      <p:cBhvr>
                                        <p:cTn id="78" dur="1" fill="hold">
                                          <p:stCondLst>
                                            <p:cond delay="0"/>
                                          </p:stCondLst>
                                        </p:cTn>
                                        <p:tgtEl>
                                          <p:spTgt spid="98308"/>
                                        </p:tgtEl>
                                        <p:attrNameLst>
                                          <p:attrName>style.visibility</p:attrName>
                                        </p:attrNameLst>
                                      </p:cBhvr>
                                      <p:to>
                                        <p:strVal val="visible"/>
                                      </p:to>
                                    </p:set>
                                    <p:animScale>
                                      <p:cBhvr>
                                        <p:cTn id="79" dur="1000" decel="50000" fill="hold">
                                          <p:stCondLst>
                                            <p:cond delay="0"/>
                                          </p:stCondLst>
                                        </p:cTn>
                                        <p:tgtEl>
                                          <p:spTgt spid="983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98308"/>
                                        </p:tgtEl>
                                        <p:attrNameLst>
                                          <p:attrName>ppt_x</p:attrName>
                                          <p:attrName>ppt_y</p:attrName>
                                        </p:attrNameLst>
                                      </p:cBhvr>
                                    </p:animMotion>
                                    <p:animEffect transition="in" filter="fade">
                                      <p:cBhvr>
                                        <p:cTn id="81" dur="1000"/>
                                        <p:tgtEl>
                                          <p:spTgt spid="9830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4" presetClass="entr" presetSubtype="0" fill="hold" grpId="0" nodeType="clickEffect">
                                  <p:stCondLst>
                                    <p:cond delay="0"/>
                                  </p:stCondLst>
                                  <p:childTnLst>
                                    <p:set>
                                      <p:cBhvr>
                                        <p:cTn id="85" dur="1" fill="hold">
                                          <p:stCondLst>
                                            <p:cond delay="0"/>
                                          </p:stCondLst>
                                        </p:cTn>
                                        <p:tgtEl>
                                          <p:spTgt spid="98309"/>
                                        </p:tgtEl>
                                        <p:attrNameLst>
                                          <p:attrName>style.visibility</p:attrName>
                                        </p:attrNameLst>
                                      </p:cBhvr>
                                      <p:to>
                                        <p:strVal val="visible"/>
                                      </p:to>
                                    </p:set>
                                    <p:anim from="(-#ppt_w/2)" to="(#ppt_x)" calcmode="lin" valueType="num">
                                      <p:cBhvr>
                                        <p:cTn id="86" dur="600" fill="hold">
                                          <p:stCondLst>
                                            <p:cond delay="0"/>
                                          </p:stCondLst>
                                        </p:cTn>
                                        <p:tgtEl>
                                          <p:spTgt spid="98309"/>
                                        </p:tgtEl>
                                        <p:attrNameLst>
                                          <p:attrName>ppt_x</p:attrName>
                                        </p:attrNameLst>
                                      </p:cBhvr>
                                    </p:anim>
                                    <p:anim from="0" to="-1.0" calcmode="lin" valueType="num">
                                      <p:cBhvr>
                                        <p:cTn id="87" dur="200" decel="50000" autoRev="1" fill="hold">
                                          <p:stCondLst>
                                            <p:cond delay="600"/>
                                          </p:stCondLst>
                                        </p:cTn>
                                        <p:tgtEl>
                                          <p:spTgt spid="98309"/>
                                        </p:tgtEl>
                                        <p:attrNameLst>
                                          <p:attrName>xshear</p:attrName>
                                        </p:attrNameLst>
                                      </p:cBhvr>
                                    </p:anim>
                                    <p:animScale>
                                      <p:cBhvr>
                                        <p:cTn id="88" dur="200" decel="100000" autoRev="1" fill="hold">
                                          <p:stCondLst>
                                            <p:cond delay="600"/>
                                          </p:stCondLst>
                                        </p:cTn>
                                        <p:tgtEl>
                                          <p:spTgt spid="98309"/>
                                        </p:tgtEl>
                                      </p:cBhvr>
                                      <p:from x="100000" y="100000"/>
                                      <p:to x="80000" y="100000"/>
                                    </p:animScale>
                                    <p:anim by="(#ppt_h/3+#ppt_w*0.1)" calcmode="lin" valueType="num">
                                      <p:cBhvr additive="sum">
                                        <p:cTn id="89" dur="200" decel="100000" autoRev="1" fill="hold">
                                          <p:stCondLst>
                                            <p:cond delay="600"/>
                                          </p:stCondLst>
                                        </p:cTn>
                                        <p:tgtEl>
                                          <p:spTgt spid="98309"/>
                                        </p:tgtEl>
                                        <p:attrNameLst>
                                          <p:attrName>ppt_x</p:attrName>
                                        </p:attrNameLst>
                                      </p:cBhvr>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51" presetClass="entr" presetSubtype="0" fill="hold" grpId="0" nodeType="clickEffect">
                                  <p:stCondLst>
                                    <p:cond delay="0"/>
                                  </p:stCondLst>
                                  <p:childTnLst>
                                    <p:set>
                                      <p:cBhvr>
                                        <p:cTn id="93" dur="1" fill="hold">
                                          <p:stCondLst>
                                            <p:cond delay="0"/>
                                          </p:stCondLst>
                                        </p:cTn>
                                        <p:tgtEl>
                                          <p:spTgt spid="98324"/>
                                        </p:tgtEl>
                                        <p:attrNameLst>
                                          <p:attrName>style.visibility</p:attrName>
                                        </p:attrNameLst>
                                      </p:cBhvr>
                                      <p:to>
                                        <p:strVal val="visible"/>
                                      </p:to>
                                    </p:set>
                                    <p:animEffect transition="in" filter="fade">
                                      <p:cBhvr>
                                        <p:cTn id="94" dur="770" decel="100000"/>
                                        <p:tgtEl>
                                          <p:spTgt spid="98324"/>
                                        </p:tgtEl>
                                      </p:cBhvr>
                                    </p:animEffect>
                                    <p:animScale>
                                      <p:cBhvr>
                                        <p:cTn id="95" dur="770" decel="100000"/>
                                        <p:tgtEl>
                                          <p:spTgt spid="98324"/>
                                        </p:tgtEl>
                                      </p:cBhvr>
                                      <p:from x="10000" y="10000"/>
                                      <p:to x="200000" y="450000"/>
                                    </p:animScale>
                                    <p:animScale>
                                      <p:cBhvr>
                                        <p:cTn id="96" dur="1230" accel="100000" fill="hold">
                                          <p:stCondLst>
                                            <p:cond delay="770"/>
                                          </p:stCondLst>
                                        </p:cTn>
                                        <p:tgtEl>
                                          <p:spTgt spid="98324"/>
                                        </p:tgtEl>
                                      </p:cBhvr>
                                      <p:from x="200000" y="450000"/>
                                      <p:to x="100000" y="100000"/>
                                    </p:animScale>
                                    <p:set>
                                      <p:cBhvr>
                                        <p:cTn id="97" dur="770" fill="hold"/>
                                        <p:tgtEl>
                                          <p:spTgt spid="98324"/>
                                        </p:tgtEl>
                                        <p:attrNameLst>
                                          <p:attrName>ppt_x</p:attrName>
                                        </p:attrNameLst>
                                      </p:cBhvr>
                                      <p:to>
                                        <p:strVal val="(0.5)"/>
                                      </p:to>
                                    </p:set>
                                    <p:anim from="(0.5)" to="(#ppt_x)" calcmode="lin" valueType="num">
                                      <p:cBhvr>
                                        <p:cTn id="98" dur="1230" accel="100000" fill="hold">
                                          <p:stCondLst>
                                            <p:cond delay="770"/>
                                          </p:stCondLst>
                                        </p:cTn>
                                        <p:tgtEl>
                                          <p:spTgt spid="98324"/>
                                        </p:tgtEl>
                                        <p:attrNameLst>
                                          <p:attrName>ppt_x</p:attrName>
                                        </p:attrNameLst>
                                      </p:cBhvr>
                                    </p:anim>
                                    <p:set>
                                      <p:cBhvr>
                                        <p:cTn id="99" dur="770" fill="hold"/>
                                        <p:tgtEl>
                                          <p:spTgt spid="98324"/>
                                        </p:tgtEl>
                                        <p:attrNameLst>
                                          <p:attrName>ppt_y</p:attrName>
                                        </p:attrNameLst>
                                      </p:cBhvr>
                                      <p:to>
                                        <p:strVal val="(#ppt_y+0.4)"/>
                                      </p:to>
                                    </p:set>
                                    <p:anim from="(#ppt_y+0.4)" to="(#ppt_y)" calcmode="lin" valueType="num">
                                      <p:cBhvr>
                                        <p:cTn id="100" dur="1230" accel="100000" fill="hold">
                                          <p:stCondLst>
                                            <p:cond delay="770"/>
                                          </p:stCondLst>
                                        </p:cTn>
                                        <p:tgtEl>
                                          <p:spTgt spid="983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P spid="98309" grpId="0" animBg="1"/>
      <p:bldP spid="98315" grpId="0" animBg="1"/>
      <p:bldP spid="98316" grpId="0" animBg="1"/>
      <p:bldP spid="98317" grpId="0" animBg="1"/>
      <p:bldP spid="98318" grpId="0" animBg="1"/>
      <p:bldP spid="983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1020-DC8D-AB4B-B479-1740F580003E}"/>
              </a:ext>
            </a:extLst>
          </p:cNvPr>
          <p:cNvSpPr>
            <a:spLocks noGrp="1"/>
          </p:cNvSpPr>
          <p:nvPr>
            <p:ph type="title"/>
          </p:nvPr>
        </p:nvSpPr>
        <p:spPr/>
        <p:txBody>
          <a:bodyPr/>
          <a:lstStyle/>
          <a:p>
            <a:r>
              <a:rPr lang="en-TR" dirty="0"/>
              <a:t>We will Learn This Week?</a:t>
            </a:r>
          </a:p>
        </p:txBody>
      </p:sp>
      <p:sp>
        <p:nvSpPr>
          <p:cNvPr id="3" name="Content Placeholder 2">
            <a:extLst>
              <a:ext uri="{FF2B5EF4-FFF2-40B4-BE49-F238E27FC236}">
                <a16:creationId xmlns:a16="http://schemas.microsoft.com/office/drawing/2014/main" id="{F748A6D7-BCB2-8C45-B1E2-CDE9B2434A30}"/>
              </a:ext>
            </a:extLst>
          </p:cNvPr>
          <p:cNvSpPr>
            <a:spLocks noGrp="1"/>
          </p:cNvSpPr>
          <p:nvPr>
            <p:ph idx="1"/>
          </p:nvPr>
        </p:nvSpPr>
        <p:spPr/>
        <p:txBody>
          <a:bodyPr/>
          <a:lstStyle/>
          <a:p>
            <a:r>
              <a:rPr lang="en-TR" dirty="0"/>
              <a:t>1.  Plastic Card Payment Systems</a:t>
            </a:r>
          </a:p>
          <a:p>
            <a:r>
              <a:rPr lang="en-TR" dirty="0"/>
              <a:t>2. Types of Institutions in Card Payment Sytems</a:t>
            </a:r>
          </a:p>
          <a:p>
            <a:r>
              <a:rPr lang="en-TR" dirty="0"/>
              <a:t>3. Different Types of Plastic Cards</a:t>
            </a:r>
          </a:p>
          <a:p>
            <a:r>
              <a:rPr lang="en-TR" dirty="0"/>
              <a:t>4. Credit Card Process, How it Works</a:t>
            </a:r>
          </a:p>
          <a:p>
            <a:r>
              <a:rPr lang="en-TR" dirty="0"/>
              <a:t>5. Banking Crises &amp; Moral Hazard in Banking</a:t>
            </a:r>
          </a:p>
          <a:p>
            <a:r>
              <a:rPr lang="en-TR" dirty="0"/>
              <a:t>6. </a:t>
            </a:r>
            <a:r>
              <a:rPr lang="en-TR"/>
              <a:t>Future of Banking</a:t>
            </a:r>
            <a:endParaRPr lang="en-TR" dirty="0"/>
          </a:p>
          <a:p>
            <a:endParaRPr lang="en-TR" dirty="0"/>
          </a:p>
        </p:txBody>
      </p:sp>
      <p:sp>
        <p:nvSpPr>
          <p:cNvPr id="4" name="Footer Placeholder 3">
            <a:extLst>
              <a:ext uri="{FF2B5EF4-FFF2-40B4-BE49-F238E27FC236}">
                <a16:creationId xmlns:a16="http://schemas.microsoft.com/office/drawing/2014/main" id="{D2B684E0-E358-0246-810B-835F0D784988}"/>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D143AA5A-60AC-DC4D-8FB5-EA3E4F6922FF}"/>
              </a:ext>
            </a:extLst>
          </p:cNvPr>
          <p:cNvSpPr>
            <a:spLocks noGrp="1"/>
          </p:cNvSpPr>
          <p:nvPr>
            <p:ph type="sldNum" sz="quarter" idx="12"/>
          </p:nvPr>
        </p:nvSpPr>
        <p:spPr/>
        <p:txBody>
          <a:bodyPr/>
          <a:lstStyle/>
          <a:p>
            <a:pPr>
              <a:defRPr/>
            </a:pPr>
            <a:fld id="{ABB5D004-AD72-544F-9BB7-31A2119CA304}" type="slidenum">
              <a:rPr lang="en-US" smtClean="0"/>
              <a:pPr>
                <a:defRPr/>
              </a:pPr>
              <a:t>2</a:t>
            </a:fld>
            <a:endParaRPr lang="en-US"/>
          </a:p>
        </p:txBody>
      </p:sp>
    </p:spTree>
    <p:extLst>
      <p:ext uri="{BB962C8B-B14F-4D97-AF65-F5344CB8AC3E}">
        <p14:creationId xmlns:p14="http://schemas.microsoft.com/office/powerpoint/2010/main" val="3553392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a:extLst>
              <a:ext uri="{FF2B5EF4-FFF2-40B4-BE49-F238E27FC236}">
                <a16:creationId xmlns:a16="http://schemas.microsoft.com/office/drawing/2014/main" id="{764D7354-C0B5-E144-B77B-0292F18228FF}"/>
              </a:ext>
            </a:extLst>
          </p:cNvPr>
          <p:cNvSpPr>
            <a:spLocks noChangeShapeType="1"/>
          </p:cNvSpPr>
          <p:nvPr/>
        </p:nvSpPr>
        <p:spPr bwMode="auto">
          <a:xfrm>
            <a:off x="1676400" y="990600"/>
            <a:ext cx="861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23555" name="Text Box 3">
            <a:extLst>
              <a:ext uri="{FF2B5EF4-FFF2-40B4-BE49-F238E27FC236}">
                <a16:creationId xmlns:a16="http://schemas.microsoft.com/office/drawing/2014/main" id="{D99B403B-9B07-E64E-BC12-DE68E29378D5}"/>
              </a:ext>
            </a:extLst>
          </p:cNvPr>
          <p:cNvSpPr txBox="1">
            <a:spLocks noChangeArrowheads="1"/>
          </p:cNvSpPr>
          <p:nvPr/>
        </p:nvSpPr>
        <p:spPr bwMode="auto">
          <a:xfrm>
            <a:off x="18288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a:t>Securitisation &amp; Derivatives changed classic funding model</a:t>
            </a:r>
          </a:p>
        </p:txBody>
      </p:sp>
      <p:sp>
        <p:nvSpPr>
          <p:cNvPr id="100356" name="Homepage">
            <a:extLst>
              <a:ext uri="{FF2B5EF4-FFF2-40B4-BE49-F238E27FC236}">
                <a16:creationId xmlns:a16="http://schemas.microsoft.com/office/drawing/2014/main" id="{210FD90D-16DB-7343-A2BB-806332D9D899}"/>
              </a:ext>
            </a:extLst>
          </p:cNvPr>
          <p:cNvSpPr>
            <a:spLocks noEditPoints="1" noChangeArrowheads="1"/>
          </p:cNvSpPr>
          <p:nvPr/>
        </p:nvSpPr>
        <p:spPr bwMode="auto">
          <a:xfrm>
            <a:off x="1752601" y="2057400"/>
            <a:ext cx="1362075" cy="1524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EAEAEA"/>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latin typeface="Arial" charset="0"/>
            </a:endParaRPr>
          </a:p>
        </p:txBody>
      </p:sp>
      <p:sp>
        <p:nvSpPr>
          <p:cNvPr id="100357" name="Form">
            <a:extLst>
              <a:ext uri="{FF2B5EF4-FFF2-40B4-BE49-F238E27FC236}">
                <a16:creationId xmlns:a16="http://schemas.microsoft.com/office/drawing/2014/main" id="{96BA2EE6-908A-C646-B750-359F54167B03}"/>
              </a:ext>
            </a:extLst>
          </p:cNvPr>
          <p:cNvSpPr>
            <a:spLocks noEditPoints="1" noChangeArrowheads="1"/>
          </p:cNvSpPr>
          <p:nvPr/>
        </p:nvSpPr>
        <p:spPr bwMode="auto">
          <a:xfrm>
            <a:off x="1924050" y="4791076"/>
            <a:ext cx="1123950" cy="130492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EAEAEA"/>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latin typeface="Arial" charset="0"/>
            </a:endParaRPr>
          </a:p>
        </p:txBody>
      </p:sp>
      <p:sp>
        <p:nvSpPr>
          <p:cNvPr id="23558" name="Text Box 6">
            <a:extLst>
              <a:ext uri="{FF2B5EF4-FFF2-40B4-BE49-F238E27FC236}">
                <a16:creationId xmlns:a16="http://schemas.microsoft.com/office/drawing/2014/main" id="{FCDABF75-0B31-2A45-84BC-9EA959601D12}"/>
              </a:ext>
            </a:extLst>
          </p:cNvPr>
          <p:cNvSpPr txBox="1">
            <a:spLocks noChangeArrowheads="1"/>
          </p:cNvSpPr>
          <p:nvPr/>
        </p:nvSpPr>
        <p:spPr bwMode="auto">
          <a:xfrm>
            <a:off x="1676400" y="1524001"/>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sz="2000"/>
              <a:t>Mortgage Loans</a:t>
            </a:r>
          </a:p>
        </p:txBody>
      </p:sp>
      <p:sp>
        <p:nvSpPr>
          <p:cNvPr id="23559" name="Text Box 7">
            <a:extLst>
              <a:ext uri="{FF2B5EF4-FFF2-40B4-BE49-F238E27FC236}">
                <a16:creationId xmlns:a16="http://schemas.microsoft.com/office/drawing/2014/main" id="{76744BDF-0F40-1146-81A5-58C9B66B80C2}"/>
              </a:ext>
            </a:extLst>
          </p:cNvPr>
          <p:cNvSpPr txBox="1">
            <a:spLocks noChangeArrowheads="1"/>
          </p:cNvSpPr>
          <p:nvPr/>
        </p:nvSpPr>
        <p:spPr bwMode="auto">
          <a:xfrm>
            <a:off x="1676400" y="4251326"/>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sz="2000"/>
              <a:t>Corporate Loans</a:t>
            </a:r>
          </a:p>
        </p:txBody>
      </p:sp>
      <p:sp>
        <p:nvSpPr>
          <p:cNvPr id="23560" name="Line 8">
            <a:extLst>
              <a:ext uri="{FF2B5EF4-FFF2-40B4-BE49-F238E27FC236}">
                <a16:creationId xmlns:a16="http://schemas.microsoft.com/office/drawing/2014/main" id="{1C5BC9EE-2207-4C43-BCEE-64F91BCBD099}"/>
              </a:ext>
            </a:extLst>
          </p:cNvPr>
          <p:cNvSpPr>
            <a:spLocks noChangeShapeType="1"/>
          </p:cNvSpPr>
          <p:nvPr/>
        </p:nvSpPr>
        <p:spPr bwMode="auto">
          <a:xfrm>
            <a:off x="3429000" y="2895600"/>
            <a:ext cx="990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3561" name="Line 9">
            <a:extLst>
              <a:ext uri="{FF2B5EF4-FFF2-40B4-BE49-F238E27FC236}">
                <a16:creationId xmlns:a16="http://schemas.microsoft.com/office/drawing/2014/main" id="{6326A5C3-915D-D345-9EC3-D35BB918E2CD}"/>
              </a:ext>
            </a:extLst>
          </p:cNvPr>
          <p:cNvSpPr>
            <a:spLocks noChangeShapeType="1"/>
          </p:cNvSpPr>
          <p:nvPr/>
        </p:nvSpPr>
        <p:spPr bwMode="auto">
          <a:xfrm flipV="1">
            <a:off x="3276600" y="5410200"/>
            <a:ext cx="1143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3562" name="Text Box 10">
            <a:extLst>
              <a:ext uri="{FF2B5EF4-FFF2-40B4-BE49-F238E27FC236}">
                <a16:creationId xmlns:a16="http://schemas.microsoft.com/office/drawing/2014/main" id="{CEDEFCEA-E951-0F4D-9CC2-D5A63859A030}"/>
              </a:ext>
            </a:extLst>
          </p:cNvPr>
          <p:cNvSpPr txBox="1">
            <a:spLocks noChangeArrowheads="1"/>
          </p:cNvSpPr>
          <p:nvPr/>
        </p:nvSpPr>
        <p:spPr bwMode="auto">
          <a:xfrm>
            <a:off x="6629400" y="1431926"/>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Risk Sharing</a:t>
            </a:r>
          </a:p>
        </p:txBody>
      </p:sp>
      <p:grpSp>
        <p:nvGrpSpPr>
          <p:cNvPr id="2" name="Group 11">
            <a:extLst>
              <a:ext uri="{FF2B5EF4-FFF2-40B4-BE49-F238E27FC236}">
                <a16:creationId xmlns:a16="http://schemas.microsoft.com/office/drawing/2014/main" id="{BE89299E-D841-F645-A16E-B38E366888B7}"/>
              </a:ext>
            </a:extLst>
          </p:cNvPr>
          <p:cNvGrpSpPr>
            <a:grpSpLocks/>
          </p:cNvGrpSpPr>
          <p:nvPr/>
        </p:nvGrpSpPr>
        <p:grpSpPr bwMode="auto">
          <a:xfrm>
            <a:off x="5715000" y="2057401"/>
            <a:ext cx="3733800" cy="1787525"/>
            <a:chOff x="3264" y="1296"/>
            <a:chExt cx="2352" cy="1126"/>
          </a:xfrm>
        </p:grpSpPr>
        <p:sp>
          <p:nvSpPr>
            <p:cNvPr id="23583" name="Rectangle 12">
              <a:extLst>
                <a:ext uri="{FF2B5EF4-FFF2-40B4-BE49-F238E27FC236}">
                  <a16:creationId xmlns:a16="http://schemas.microsoft.com/office/drawing/2014/main" id="{0A9CAAC4-92EC-A840-955D-44E483743690}"/>
                </a:ext>
              </a:extLst>
            </p:cNvPr>
            <p:cNvSpPr>
              <a:spLocks noChangeArrowheads="1"/>
            </p:cNvSpPr>
            <p:nvPr/>
          </p:nvSpPr>
          <p:spPr bwMode="auto">
            <a:xfrm>
              <a:off x="4032" y="1296"/>
              <a:ext cx="1536" cy="262"/>
            </a:xfrm>
            <a:prstGeom prst="rect">
              <a:avLst/>
            </a:prstGeom>
            <a:solidFill>
              <a:srgbClr val="99CC00"/>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Senior Tranche</a:t>
              </a:r>
            </a:p>
          </p:txBody>
        </p:sp>
        <p:sp>
          <p:nvSpPr>
            <p:cNvPr id="23584" name="Rectangle 13">
              <a:extLst>
                <a:ext uri="{FF2B5EF4-FFF2-40B4-BE49-F238E27FC236}">
                  <a16:creationId xmlns:a16="http://schemas.microsoft.com/office/drawing/2014/main" id="{706B92C4-D8E2-B845-B3D1-EF666D0435E0}"/>
                </a:ext>
              </a:extLst>
            </p:cNvPr>
            <p:cNvSpPr>
              <a:spLocks noChangeArrowheads="1"/>
            </p:cNvSpPr>
            <p:nvPr/>
          </p:nvSpPr>
          <p:spPr bwMode="auto">
            <a:xfrm>
              <a:off x="4032" y="1728"/>
              <a:ext cx="1584" cy="262"/>
            </a:xfrm>
            <a:prstGeom prst="rect">
              <a:avLst/>
            </a:prstGeom>
            <a:solidFill>
              <a:srgbClr val="CCFF33"/>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Mezzanine Tranche</a:t>
              </a:r>
            </a:p>
          </p:txBody>
        </p:sp>
        <p:sp>
          <p:nvSpPr>
            <p:cNvPr id="23585" name="Rectangle 14">
              <a:extLst>
                <a:ext uri="{FF2B5EF4-FFF2-40B4-BE49-F238E27FC236}">
                  <a16:creationId xmlns:a16="http://schemas.microsoft.com/office/drawing/2014/main" id="{263D0D7E-3B3A-464B-9F5A-1EBCDB7DC1C9}"/>
                </a:ext>
              </a:extLst>
            </p:cNvPr>
            <p:cNvSpPr>
              <a:spLocks noChangeArrowheads="1"/>
            </p:cNvSpPr>
            <p:nvPr/>
          </p:nvSpPr>
          <p:spPr bwMode="auto">
            <a:xfrm>
              <a:off x="4032" y="2160"/>
              <a:ext cx="1584" cy="262"/>
            </a:xfrm>
            <a:prstGeom prst="rect">
              <a:avLst/>
            </a:prstGeom>
            <a:solidFill>
              <a:srgbClr val="FF3300"/>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Junior Tranche</a:t>
              </a:r>
            </a:p>
          </p:txBody>
        </p:sp>
        <p:sp>
          <p:nvSpPr>
            <p:cNvPr id="23586" name="Line 15">
              <a:extLst>
                <a:ext uri="{FF2B5EF4-FFF2-40B4-BE49-F238E27FC236}">
                  <a16:creationId xmlns:a16="http://schemas.microsoft.com/office/drawing/2014/main" id="{C25B22EE-2025-D94D-9005-3703955ED65D}"/>
                </a:ext>
              </a:extLst>
            </p:cNvPr>
            <p:cNvSpPr>
              <a:spLocks noChangeShapeType="1"/>
            </p:cNvSpPr>
            <p:nvPr/>
          </p:nvSpPr>
          <p:spPr bwMode="auto">
            <a:xfrm>
              <a:off x="3312" y="1488"/>
              <a:ext cx="52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3587" name="Line 16">
              <a:extLst>
                <a:ext uri="{FF2B5EF4-FFF2-40B4-BE49-F238E27FC236}">
                  <a16:creationId xmlns:a16="http://schemas.microsoft.com/office/drawing/2014/main" id="{452AE8AB-4B30-ED44-8D6B-92CC8C68458D}"/>
                </a:ext>
              </a:extLst>
            </p:cNvPr>
            <p:cNvSpPr>
              <a:spLocks noChangeShapeType="1"/>
            </p:cNvSpPr>
            <p:nvPr/>
          </p:nvSpPr>
          <p:spPr bwMode="auto">
            <a:xfrm>
              <a:off x="3312" y="1824"/>
              <a:ext cx="48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3588" name="Line 17">
              <a:extLst>
                <a:ext uri="{FF2B5EF4-FFF2-40B4-BE49-F238E27FC236}">
                  <a16:creationId xmlns:a16="http://schemas.microsoft.com/office/drawing/2014/main" id="{3593C36F-022E-6F40-9FCD-D0D6D883E186}"/>
                </a:ext>
              </a:extLst>
            </p:cNvPr>
            <p:cNvSpPr>
              <a:spLocks noChangeShapeType="1"/>
            </p:cNvSpPr>
            <p:nvPr/>
          </p:nvSpPr>
          <p:spPr bwMode="auto">
            <a:xfrm>
              <a:off x="3264" y="2256"/>
              <a:ext cx="48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grpSp>
      <p:sp>
        <p:nvSpPr>
          <p:cNvPr id="23564" name="Text Box 18">
            <a:extLst>
              <a:ext uri="{FF2B5EF4-FFF2-40B4-BE49-F238E27FC236}">
                <a16:creationId xmlns:a16="http://schemas.microsoft.com/office/drawing/2014/main" id="{9E04A50D-A149-1A4B-92ED-DABD3751528D}"/>
              </a:ext>
            </a:extLst>
          </p:cNvPr>
          <p:cNvSpPr txBox="1">
            <a:spLocks noChangeArrowheads="1"/>
          </p:cNvSpPr>
          <p:nvPr/>
        </p:nvSpPr>
        <p:spPr bwMode="auto">
          <a:xfrm>
            <a:off x="3810000" y="1447801"/>
            <a:ext cx="289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Mortgage Backed Securities </a:t>
            </a:r>
          </a:p>
        </p:txBody>
      </p:sp>
      <p:grpSp>
        <p:nvGrpSpPr>
          <p:cNvPr id="3" name="Group 19">
            <a:extLst>
              <a:ext uri="{FF2B5EF4-FFF2-40B4-BE49-F238E27FC236}">
                <a16:creationId xmlns:a16="http://schemas.microsoft.com/office/drawing/2014/main" id="{FE824321-0755-FC45-9263-C5DB6DE7CFD7}"/>
              </a:ext>
            </a:extLst>
          </p:cNvPr>
          <p:cNvGrpSpPr>
            <a:grpSpLocks/>
          </p:cNvGrpSpPr>
          <p:nvPr/>
        </p:nvGrpSpPr>
        <p:grpSpPr bwMode="auto">
          <a:xfrm>
            <a:off x="4572000" y="2835275"/>
            <a:ext cx="1062038" cy="577850"/>
            <a:chOff x="2112" y="1786"/>
            <a:chExt cx="669" cy="364"/>
          </a:xfrm>
        </p:grpSpPr>
        <p:sp>
          <p:nvSpPr>
            <p:cNvPr id="23581" name="AutoShape 20">
              <a:extLst>
                <a:ext uri="{FF2B5EF4-FFF2-40B4-BE49-F238E27FC236}">
                  <a16:creationId xmlns:a16="http://schemas.microsoft.com/office/drawing/2014/main" id="{349F85AC-E3F9-ED4D-99F4-CE1ED74F3268}"/>
                </a:ext>
              </a:extLst>
            </p:cNvPr>
            <p:cNvSpPr>
              <a:spLocks noChangeArrowheads="1"/>
            </p:cNvSpPr>
            <p:nvPr/>
          </p:nvSpPr>
          <p:spPr bwMode="auto">
            <a:xfrm>
              <a:off x="2112" y="1786"/>
              <a:ext cx="669" cy="364"/>
            </a:xfrm>
            <a:prstGeom prst="flowChartMultidocument">
              <a:avLst/>
            </a:prstGeom>
            <a:solidFill>
              <a:srgbClr val="E4F7FC"/>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
          <p:nvSpPr>
            <p:cNvPr id="23582" name="Text Box 21">
              <a:extLst>
                <a:ext uri="{FF2B5EF4-FFF2-40B4-BE49-F238E27FC236}">
                  <a16:creationId xmlns:a16="http://schemas.microsoft.com/office/drawing/2014/main" id="{E506F251-6ED1-5649-B780-C08D6560DB4A}"/>
                </a:ext>
              </a:extLst>
            </p:cNvPr>
            <p:cNvSpPr txBox="1">
              <a:spLocks noChangeArrowheads="1"/>
            </p:cNvSpPr>
            <p:nvPr/>
          </p:nvSpPr>
          <p:spPr bwMode="auto">
            <a:xfrm>
              <a:off x="2160" y="1814"/>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MBS</a:t>
              </a:r>
            </a:p>
          </p:txBody>
        </p:sp>
      </p:grpSp>
      <p:grpSp>
        <p:nvGrpSpPr>
          <p:cNvPr id="4" name="Group 22">
            <a:extLst>
              <a:ext uri="{FF2B5EF4-FFF2-40B4-BE49-F238E27FC236}">
                <a16:creationId xmlns:a16="http://schemas.microsoft.com/office/drawing/2014/main" id="{241AEFA2-6F63-B040-AF1E-FF0D02B4D0FB}"/>
              </a:ext>
            </a:extLst>
          </p:cNvPr>
          <p:cNvGrpSpPr>
            <a:grpSpLocks/>
          </p:cNvGrpSpPr>
          <p:nvPr/>
        </p:nvGrpSpPr>
        <p:grpSpPr bwMode="auto">
          <a:xfrm>
            <a:off x="4495800" y="5318125"/>
            <a:ext cx="1062038" cy="609600"/>
            <a:chOff x="2400" y="3350"/>
            <a:chExt cx="669" cy="384"/>
          </a:xfrm>
        </p:grpSpPr>
        <p:sp>
          <p:nvSpPr>
            <p:cNvPr id="23579" name="AutoShape 23">
              <a:extLst>
                <a:ext uri="{FF2B5EF4-FFF2-40B4-BE49-F238E27FC236}">
                  <a16:creationId xmlns:a16="http://schemas.microsoft.com/office/drawing/2014/main" id="{4C1294C5-E7FB-DA4E-A425-89E01BDD239B}"/>
                </a:ext>
              </a:extLst>
            </p:cNvPr>
            <p:cNvSpPr>
              <a:spLocks noChangeArrowheads="1"/>
            </p:cNvSpPr>
            <p:nvPr/>
          </p:nvSpPr>
          <p:spPr bwMode="auto">
            <a:xfrm>
              <a:off x="2400" y="3370"/>
              <a:ext cx="669" cy="364"/>
            </a:xfrm>
            <a:prstGeom prst="flowChartMultidocument">
              <a:avLst/>
            </a:prstGeom>
            <a:solidFill>
              <a:srgbClr val="E4F7FC"/>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
          <p:nvSpPr>
            <p:cNvPr id="23580" name="Text Box 24">
              <a:extLst>
                <a:ext uri="{FF2B5EF4-FFF2-40B4-BE49-F238E27FC236}">
                  <a16:creationId xmlns:a16="http://schemas.microsoft.com/office/drawing/2014/main" id="{095747E5-2546-DA4D-9F00-2B25B7DC1961}"/>
                </a:ext>
              </a:extLst>
            </p:cNvPr>
            <p:cNvSpPr txBox="1">
              <a:spLocks noChangeArrowheads="1"/>
            </p:cNvSpPr>
            <p:nvPr/>
          </p:nvSpPr>
          <p:spPr bwMode="auto">
            <a:xfrm>
              <a:off x="2448" y="3350"/>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CDO</a:t>
              </a:r>
            </a:p>
          </p:txBody>
        </p:sp>
      </p:grpSp>
      <p:sp>
        <p:nvSpPr>
          <p:cNvPr id="23567" name="Text Box 25">
            <a:extLst>
              <a:ext uri="{FF2B5EF4-FFF2-40B4-BE49-F238E27FC236}">
                <a16:creationId xmlns:a16="http://schemas.microsoft.com/office/drawing/2014/main" id="{3D0B3C2F-AD92-AB41-B580-6412AEC0D23D}"/>
              </a:ext>
            </a:extLst>
          </p:cNvPr>
          <p:cNvSpPr txBox="1">
            <a:spLocks noChangeArrowheads="1"/>
          </p:cNvSpPr>
          <p:nvPr/>
        </p:nvSpPr>
        <p:spPr bwMode="auto">
          <a:xfrm>
            <a:off x="3733800" y="4022726"/>
            <a:ext cx="289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Collateralized Debt Obligations</a:t>
            </a:r>
          </a:p>
        </p:txBody>
      </p:sp>
      <p:grpSp>
        <p:nvGrpSpPr>
          <p:cNvPr id="5" name="Group 26">
            <a:extLst>
              <a:ext uri="{FF2B5EF4-FFF2-40B4-BE49-F238E27FC236}">
                <a16:creationId xmlns:a16="http://schemas.microsoft.com/office/drawing/2014/main" id="{4AEB7A45-51E8-CB47-9A9F-200BF2CD6DA1}"/>
              </a:ext>
            </a:extLst>
          </p:cNvPr>
          <p:cNvGrpSpPr>
            <a:grpSpLocks/>
          </p:cNvGrpSpPr>
          <p:nvPr/>
        </p:nvGrpSpPr>
        <p:grpSpPr bwMode="auto">
          <a:xfrm>
            <a:off x="5791200" y="4689476"/>
            <a:ext cx="3657600" cy="1711325"/>
            <a:chOff x="3312" y="2954"/>
            <a:chExt cx="2304" cy="1078"/>
          </a:xfrm>
        </p:grpSpPr>
        <p:sp>
          <p:nvSpPr>
            <p:cNvPr id="23573" name="Line 27">
              <a:extLst>
                <a:ext uri="{FF2B5EF4-FFF2-40B4-BE49-F238E27FC236}">
                  <a16:creationId xmlns:a16="http://schemas.microsoft.com/office/drawing/2014/main" id="{ACE72D2C-D5B5-F340-8FC1-8C8B87CF2269}"/>
                </a:ext>
              </a:extLst>
            </p:cNvPr>
            <p:cNvSpPr>
              <a:spLocks noChangeShapeType="1"/>
            </p:cNvSpPr>
            <p:nvPr/>
          </p:nvSpPr>
          <p:spPr bwMode="auto">
            <a:xfrm>
              <a:off x="3312" y="3168"/>
              <a:ext cx="43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3574" name="Rectangle 28">
              <a:extLst>
                <a:ext uri="{FF2B5EF4-FFF2-40B4-BE49-F238E27FC236}">
                  <a16:creationId xmlns:a16="http://schemas.microsoft.com/office/drawing/2014/main" id="{4D03309A-B145-7F46-BC23-7876010125E0}"/>
                </a:ext>
              </a:extLst>
            </p:cNvPr>
            <p:cNvSpPr>
              <a:spLocks noChangeArrowheads="1"/>
            </p:cNvSpPr>
            <p:nvPr/>
          </p:nvSpPr>
          <p:spPr bwMode="auto">
            <a:xfrm>
              <a:off x="4032" y="2954"/>
              <a:ext cx="1536" cy="262"/>
            </a:xfrm>
            <a:prstGeom prst="rect">
              <a:avLst/>
            </a:prstGeom>
            <a:solidFill>
              <a:srgbClr val="99CC00"/>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Senior Tranche</a:t>
              </a:r>
            </a:p>
          </p:txBody>
        </p:sp>
        <p:sp>
          <p:nvSpPr>
            <p:cNvPr id="23575" name="Rectangle 29">
              <a:extLst>
                <a:ext uri="{FF2B5EF4-FFF2-40B4-BE49-F238E27FC236}">
                  <a16:creationId xmlns:a16="http://schemas.microsoft.com/office/drawing/2014/main" id="{C4C2FF5B-B239-4E43-83E2-A4F8066765C7}"/>
                </a:ext>
              </a:extLst>
            </p:cNvPr>
            <p:cNvSpPr>
              <a:spLocks noChangeArrowheads="1"/>
            </p:cNvSpPr>
            <p:nvPr/>
          </p:nvSpPr>
          <p:spPr bwMode="auto">
            <a:xfrm>
              <a:off x="4032" y="3386"/>
              <a:ext cx="1584" cy="262"/>
            </a:xfrm>
            <a:prstGeom prst="rect">
              <a:avLst/>
            </a:prstGeom>
            <a:solidFill>
              <a:srgbClr val="CCFF33"/>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Mezzanine Tranche</a:t>
              </a:r>
            </a:p>
          </p:txBody>
        </p:sp>
        <p:sp>
          <p:nvSpPr>
            <p:cNvPr id="23576" name="Rectangle 30">
              <a:extLst>
                <a:ext uri="{FF2B5EF4-FFF2-40B4-BE49-F238E27FC236}">
                  <a16:creationId xmlns:a16="http://schemas.microsoft.com/office/drawing/2014/main" id="{967E52A0-DDBF-844C-ABFA-10E9917FDEB6}"/>
                </a:ext>
              </a:extLst>
            </p:cNvPr>
            <p:cNvSpPr>
              <a:spLocks noChangeArrowheads="1"/>
            </p:cNvSpPr>
            <p:nvPr/>
          </p:nvSpPr>
          <p:spPr bwMode="auto">
            <a:xfrm>
              <a:off x="4032" y="3770"/>
              <a:ext cx="1584" cy="262"/>
            </a:xfrm>
            <a:prstGeom prst="rect">
              <a:avLst/>
            </a:prstGeom>
            <a:solidFill>
              <a:srgbClr val="FF3300"/>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Junior Tranche</a:t>
              </a:r>
            </a:p>
          </p:txBody>
        </p:sp>
        <p:sp>
          <p:nvSpPr>
            <p:cNvPr id="23577" name="Line 31">
              <a:extLst>
                <a:ext uri="{FF2B5EF4-FFF2-40B4-BE49-F238E27FC236}">
                  <a16:creationId xmlns:a16="http://schemas.microsoft.com/office/drawing/2014/main" id="{00CD8EF0-EFF4-7E43-8474-663814DB9DBD}"/>
                </a:ext>
              </a:extLst>
            </p:cNvPr>
            <p:cNvSpPr>
              <a:spLocks noChangeShapeType="1"/>
            </p:cNvSpPr>
            <p:nvPr/>
          </p:nvSpPr>
          <p:spPr bwMode="auto">
            <a:xfrm>
              <a:off x="3312" y="3552"/>
              <a:ext cx="48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3578" name="Line 32">
              <a:extLst>
                <a:ext uri="{FF2B5EF4-FFF2-40B4-BE49-F238E27FC236}">
                  <a16:creationId xmlns:a16="http://schemas.microsoft.com/office/drawing/2014/main" id="{B3D43C78-E24E-6243-B280-E20573FEC7ED}"/>
                </a:ext>
              </a:extLst>
            </p:cNvPr>
            <p:cNvSpPr>
              <a:spLocks noChangeShapeType="1"/>
            </p:cNvSpPr>
            <p:nvPr/>
          </p:nvSpPr>
          <p:spPr bwMode="auto">
            <a:xfrm>
              <a:off x="3312" y="3936"/>
              <a:ext cx="48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grpSp>
      <p:sp>
        <p:nvSpPr>
          <p:cNvPr id="23569" name="Text Box 33">
            <a:extLst>
              <a:ext uri="{FF2B5EF4-FFF2-40B4-BE49-F238E27FC236}">
                <a16:creationId xmlns:a16="http://schemas.microsoft.com/office/drawing/2014/main" id="{282176BE-A381-2E46-9553-29BE1835D347}"/>
              </a:ext>
            </a:extLst>
          </p:cNvPr>
          <p:cNvSpPr txBox="1">
            <a:spLocks noChangeArrowheads="1"/>
          </p:cNvSpPr>
          <p:nvPr/>
        </p:nvSpPr>
        <p:spPr bwMode="auto">
          <a:xfrm>
            <a:off x="9906000" y="1981200"/>
            <a:ext cx="6858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pPr>
            <a:r>
              <a:rPr lang="tr-TR" altLang="en-TR" sz="2000"/>
              <a:t>I</a:t>
            </a:r>
          </a:p>
          <a:p>
            <a:pPr algn="ctr" eaLnBrk="1" hangingPunct="1">
              <a:lnSpc>
                <a:spcPct val="70000"/>
              </a:lnSpc>
            </a:pPr>
            <a:r>
              <a:rPr lang="tr-TR" altLang="en-TR" sz="2000"/>
              <a:t>N</a:t>
            </a:r>
          </a:p>
          <a:p>
            <a:pPr algn="ctr" eaLnBrk="1" hangingPunct="1">
              <a:lnSpc>
                <a:spcPct val="70000"/>
              </a:lnSpc>
            </a:pPr>
            <a:r>
              <a:rPr lang="tr-TR" altLang="en-TR" sz="2000"/>
              <a:t>V</a:t>
            </a:r>
          </a:p>
          <a:p>
            <a:pPr algn="ctr" eaLnBrk="1" hangingPunct="1">
              <a:lnSpc>
                <a:spcPct val="70000"/>
              </a:lnSpc>
            </a:pPr>
            <a:r>
              <a:rPr lang="tr-TR" altLang="en-TR" sz="2000"/>
              <a:t>E</a:t>
            </a:r>
          </a:p>
          <a:p>
            <a:pPr algn="ctr" eaLnBrk="1" hangingPunct="1">
              <a:lnSpc>
                <a:spcPct val="70000"/>
              </a:lnSpc>
            </a:pPr>
            <a:r>
              <a:rPr lang="tr-TR" altLang="en-TR" sz="2000"/>
              <a:t>S</a:t>
            </a:r>
          </a:p>
          <a:p>
            <a:pPr algn="ctr" eaLnBrk="1" hangingPunct="1">
              <a:lnSpc>
                <a:spcPct val="70000"/>
              </a:lnSpc>
            </a:pPr>
            <a:r>
              <a:rPr lang="tr-TR" altLang="en-TR" sz="2000"/>
              <a:t>T</a:t>
            </a:r>
          </a:p>
          <a:p>
            <a:pPr algn="ctr" eaLnBrk="1" hangingPunct="1">
              <a:lnSpc>
                <a:spcPct val="70000"/>
              </a:lnSpc>
            </a:pPr>
            <a:r>
              <a:rPr lang="tr-TR" altLang="en-TR" sz="2000"/>
              <a:t>O</a:t>
            </a:r>
          </a:p>
          <a:p>
            <a:pPr algn="ctr" eaLnBrk="1" hangingPunct="1">
              <a:lnSpc>
                <a:spcPct val="70000"/>
              </a:lnSpc>
            </a:pPr>
            <a:r>
              <a:rPr lang="tr-TR" altLang="en-TR" sz="2000"/>
              <a:t>R</a:t>
            </a:r>
          </a:p>
          <a:p>
            <a:pPr algn="ctr" eaLnBrk="1" hangingPunct="1">
              <a:lnSpc>
                <a:spcPct val="70000"/>
              </a:lnSpc>
            </a:pPr>
            <a:endParaRPr lang="tr-TR" altLang="en-TR" sz="2000"/>
          </a:p>
        </p:txBody>
      </p:sp>
      <p:sp>
        <p:nvSpPr>
          <p:cNvPr id="23570" name="Text Box 34">
            <a:extLst>
              <a:ext uri="{FF2B5EF4-FFF2-40B4-BE49-F238E27FC236}">
                <a16:creationId xmlns:a16="http://schemas.microsoft.com/office/drawing/2014/main" id="{7792FFAE-7805-6E4F-83A5-F088CA0DCAEA}"/>
              </a:ext>
            </a:extLst>
          </p:cNvPr>
          <p:cNvSpPr txBox="1">
            <a:spLocks noChangeArrowheads="1"/>
          </p:cNvSpPr>
          <p:nvPr/>
        </p:nvSpPr>
        <p:spPr bwMode="auto">
          <a:xfrm>
            <a:off x="9982200" y="4622800"/>
            <a:ext cx="6858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pPr>
            <a:r>
              <a:rPr lang="tr-TR" altLang="en-TR" sz="2000"/>
              <a:t>I</a:t>
            </a:r>
          </a:p>
          <a:p>
            <a:pPr algn="ctr" eaLnBrk="1" hangingPunct="1">
              <a:lnSpc>
                <a:spcPct val="70000"/>
              </a:lnSpc>
            </a:pPr>
            <a:r>
              <a:rPr lang="tr-TR" altLang="en-TR" sz="2000"/>
              <a:t>N</a:t>
            </a:r>
          </a:p>
          <a:p>
            <a:pPr algn="ctr" eaLnBrk="1" hangingPunct="1">
              <a:lnSpc>
                <a:spcPct val="70000"/>
              </a:lnSpc>
            </a:pPr>
            <a:r>
              <a:rPr lang="tr-TR" altLang="en-TR" sz="2000"/>
              <a:t>V</a:t>
            </a:r>
          </a:p>
          <a:p>
            <a:pPr algn="ctr" eaLnBrk="1" hangingPunct="1">
              <a:lnSpc>
                <a:spcPct val="70000"/>
              </a:lnSpc>
            </a:pPr>
            <a:r>
              <a:rPr lang="tr-TR" altLang="en-TR" sz="2000"/>
              <a:t>E</a:t>
            </a:r>
          </a:p>
          <a:p>
            <a:pPr algn="ctr" eaLnBrk="1" hangingPunct="1">
              <a:lnSpc>
                <a:spcPct val="70000"/>
              </a:lnSpc>
            </a:pPr>
            <a:r>
              <a:rPr lang="tr-TR" altLang="en-TR" sz="2000"/>
              <a:t>S</a:t>
            </a:r>
          </a:p>
          <a:p>
            <a:pPr algn="ctr" eaLnBrk="1" hangingPunct="1">
              <a:lnSpc>
                <a:spcPct val="70000"/>
              </a:lnSpc>
            </a:pPr>
            <a:r>
              <a:rPr lang="tr-TR" altLang="en-TR" sz="2000"/>
              <a:t>T</a:t>
            </a:r>
          </a:p>
          <a:p>
            <a:pPr algn="ctr" eaLnBrk="1" hangingPunct="1">
              <a:lnSpc>
                <a:spcPct val="70000"/>
              </a:lnSpc>
            </a:pPr>
            <a:r>
              <a:rPr lang="tr-TR" altLang="en-TR" sz="2000"/>
              <a:t>O</a:t>
            </a:r>
          </a:p>
          <a:p>
            <a:pPr algn="ctr" eaLnBrk="1" hangingPunct="1">
              <a:lnSpc>
                <a:spcPct val="70000"/>
              </a:lnSpc>
            </a:pPr>
            <a:r>
              <a:rPr lang="tr-TR" altLang="en-TR" sz="2000"/>
              <a:t>R</a:t>
            </a:r>
          </a:p>
          <a:p>
            <a:pPr algn="ctr" eaLnBrk="1" hangingPunct="1">
              <a:lnSpc>
                <a:spcPct val="70000"/>
              </a:lnSpc>
            </a:pPr>
            <a:endParaRPr lang="tr-TR" altLang="en-TR" sz="2000"/>
          </a:p>
        </p:txBody>
      </p:sp>
      <p:sp>
        <p:nvSpPr>
          <p:cNvPr id="23571" name="AutoShape 35">
            <a:extLst>
              <a:ext uri="{FF2B5EF4-FFF2-40B4-BE49-F238E27FC236}">
                <a16:creationId xmlns:a16="http://schemas.microsoft.com/office/drawing/2014/main" id="{B1835D22-17D6-994D-A78F-C572C11C7FFA}"/>
              </a:ext>
            </a:extLst>
          </p:cNvPr>
          <p:cNvSpPr>
            <a:spLocks noChangeArrowheads="1"/>
          </p:cNvSpPr>
          <p:nvPr/>
        </p:nvSpPr>
        <p:spPr bwMode="auto">
          <a:xfrm>
            <a:off x="9601200" y="2551361"/>
            <a:ext cx="457200" cy="917079"/>
          </a:xfrm>
          <a:prstGeom prst="rightArrow">
            <a:avLst>
              <a:gd name="adj1" fmla="val 50000"/>
              <a:gd name="adj2" fmla="val 25000"/>
            </a:avLst>
          </a:prstGeom>
          <a:solidFill>
            <a:srgbClr val="99CC00"/>
          </a:solidFill>
          <a:ln w="19050">
            <a:solidFill>
              <a:schemeClr val="bg2"/>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
        <p:nvSpPr>
          <p:cNvPr id="23572" name="AutoShape 36">
            <a:extLst>
              <a:ext uri="{FF2B5EF4-FFF2-40B4-BE49-F238E27FC236}">
                <a16:creationId xmlns:a16="http://schemas.microsoft.com/office/drawing/2014/main" id="{E75133E7-4A0E-874D-8FC5-BF756FEDB6C6}"/>
              </a:ext>
            </a:extLst>
          </p:cNvPr>
          <p:cNvSpPr>
            <a:spLocks noChangeArrowheads="1"/>
          </p:cNvSpPr>
          <p:nvPr/>
        </p:nvSpPr>
        <p:spPr bwMode="auto">
          <a:xfrm>
            <a:off x="9601200" y="5065961"/>
            <a:ext cx="457200" cy="917079"/>
          </a:xfrm>
          <a:prstGeom prst="rightArrow">
            <a:avLst>
              <a:gd name="adj1" fmla="val 50000"/>
              <a:gd name="adj2" fmla="val 25000"/>
            </a:avLst>
          </a:prstGeom>
          <a:solidFill>
            <a:srgbClr val="99CC00"/>
          </a:solidFill>
          <a:ln w="19050">
            <a:solidFill>
              <a:schemeClr val="bg2"/>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Tree>
    <p:extLst>
      <p:ext uri="{BB962C8B-B14F-4D97-AF65-F5344CB8AC3E}">
        <p14:creationId xmlns:p14="http://schemas.microsoft.com/office/powerpoint/2010/main" val="123421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600" fill="hold">
                                          <p:stCondLst>
                                            <p:cond delay="0"/>
                                          </p:stCondLst>
                                        </p:cTn>
                                        <p:tgtEl>
                                          <p:spTgt spid="4"/>
                                        </p:tgtEl>
                                        <p:attrNameLst>
                                          <p:attrName>ppt_x</p:attrName>
                                        </p:attrNameLst>
                                      </p:cBhvr>
                                    </p:anim>
                                    <p:anim from="0" to="-1.0" calcmode="lin" valueType="num">
                                      <p:cBhvr>
                                        <p:cTn id="16" dur="200" decel="50000" autoRev="1" fill="hold">
                                          <p:stCondLst>
                                            <p:cond delay="600"/>
                                          </p:stCondLst>
                                        </p:cTn>
                                        <p:tgtEl>
                                          <p:spTgt spid="4"/>
                                        </p:tgtEl>
                                        <p:attrNameLst>
                                          <p:attrName>xshear</p:attrName>
                                        </p:attrNameLst>
                                      </p:cBhvr>
                                    </p:anim>
                                    <p:animScale>
                                      <p:cBhvr>
                                        <p:cTn id="17" dur="200" decel="100000" autoRev="1" fill="hold">
                                          <p:stCondLst>
                                            <p:cond delay="600"/>
                                          </p:stCondLst>
                                        </p:cTn>
                                        <p:tgtEl>
                                          <p:spTgt spid="4"/>
                                        </p:tgtEl>
                                      </p:cBhvr>
                                      <p:from x="100000" y="100000"/>
                                      <p:to x="80000" y="100000"/>
                                    </p:animScale>
                                    <p:anim by="(#ppt_h/3+#ppt_w*0.1)" calcmode="lin" valueType="num">
                                      <p:cBhvr additive="sum">
                                        <p:cTn id="18" dur="200" decel="100000" autoRev="1" fill="hold">
                                          <p:stCondLst>
                                            <p:cond delay="600"/>
                                          </p:stCondLst>
                                        </p:cTn>
                                        <p:tgtEl>
                                          <p:spTgt spid="4"/>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anim calcmode="lin" valueType="num">
                                      <p:cBhvr>
                                        <p:cTn id="24" dur="2000" fill="hold"/>
                                        <p:tgtEl>
                                          <p:spTgt spid="2"/>
                                        </p:tgtEl>
                                        <p:attrNameLst>
                                          <p:attrName>style.rotation</p:attrName>
                                        </p:attrNameLst>
                                      </p:cBhvr>
                                      <p:tavLst>
                                        <p:tav tm="0">
                                          <p:val>
                                            <p:fltVal val="720"/>
                                          </p:val>
                                        </p:tav>
                                        <p:tav tm="100000">
                                          <p:val>
                                            <p:fltVal val="0"/>
                                          </p:val>
                                        </p:tav>
                                      </p:tavLst>
                                    </p:anim>
                                    <p:anim calcmode="lin" valueType="num">
                                      <p:cBhvr>
                                        <p:cTn id="25" dur="2000" fill="hold"/>
                                        <p:tgtEl>
                                          <p:spTgt spid="2"/>
                                        </p:tgtEl>
                                        <p:attrNameLst>
                                          <p:attrName>ppt_h</p:attrName>
                                        </p:attrNameLst>
                                      </p:cBhvr>
                                      <p:tavLst>
                                        <p:tav tm="0">
                                          <p:val>
                                            <p:fltVal val="0"/>
                                          </p:val>
                                        </p:tav>
                                        <p:tav tm="100000">
                                          <p:val>
                                            <p:strVal val="#ppt_h"/>
                                          </p:val>
                                        </p:tav>
                                      </p:tavLst>
                                    </p:anim>
                                    <p:anim calcmode="lin" valueType="num">
                                      <p:cBhvr>
                                        <p:cTn id="26"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style.rotation</p:attrName>
                                        </p:attrNameLst>
                                      </p:cBhvr>
                                      <p:tavLst>
                                        <p:tav tm="0">
                                          <p:val>
                                            <p:fltVal val="720"/>
                                          </p:val>
                                        </p:tav>
                                        <p:tav tm="100000">
                                          <p:val>
                                            <p:fltVal val="0"/>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 calcmode="lin" valueType="num">
                                      <p:cBhvr>
                                        <p:cTn id="34"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a:extLst>
              <a:ext uri="{FF2B5EF4-FFF2-40B4-BE49-F238E27FC236}">
                <a16:creationId xmlns:a16="http://schemas.microsoft.com/office/drawing/2014/main" id="{3CFAB407-D46C-1F4D-A43C-1CF096FF8821}"/>
              </a:ext>
            </a:extLst>
          </p:cNvPr>
          <p:cNvSpPr>
            <a:spLocks noChangeShapeType="1"/>
          </p:cNvSpPr>
          <p:nvPr/>
        </p:nvSpPr>
        <p:spPr bwMode="auto">
          <a:xfrm>
            <a:off x="1676400" y="990600"/>
            <a:ext cx="861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25603" name="Text Box 3">
            <a:extLst>
              <a:ext uri="{FF2B5EF4-FFF2-40B4-BE49-F238E27FC236}">
                <a16:creationId xmlns:a16="http://schemas.microsoft.com/office/drawing/2014/main" id="{4C832533-5909-3046-8B3F-03901670411A}"/>
              </a:ext>
            </a:extLst>
          </p:cNvPr>
          <p:cNvSpPr txBox="1">
            <a:spLocks noChangeArrowheads="1"/>
          </p:cNvSpPr>
          <p:nvPr/>
        </p:nvSpPr>
        <p:spPr bwMode="auto">
          <a:xfrm>
            <a:off x="18288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a:t>Derivative products coplicated the fundind model more......</a:t>
            </a:r>
          </a:p>
        </p:txBody>
      </p:sp>
      <p:sp>
        <p:nvSpPr>
          <p:cNvPr id="25604" name="Line 4">
            <a:extLst>
              <a:ext uri="{FF2B5EF4-FFF2-40B4-BE49-F238E27FC236}">
                <a16:creationId xmlns:a16="http://schemas.microsoft.com/office/drawing/2014/main" id="{4C9D58C2-6BDA-214D-8FD0-6D3FC4981F15}"/>
              </a:ext>
            </a:extLst>
          </p:cNvPr>
          <p:cNvSpPr>
            <a:spLocks noChangeShapeType="1"/>
          </p:cNvSpPr>
          <p:nvPr/>
        </p:nvSpPr>
        <p:spPr bwMode="auto">
          <a:xfrm>
            <a:off x="3048000" y="2362200"/>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grpSp>
        <p:nvGrpSpPr>
          <p:cNvPr id="25605" name="Group 5">
            <a:extLst>
              <a:ext uri="{FF2B5EF4-FFF2-40B4-BE49-F238E27FC236}">
                <a16:creationId xmlns:a16="http://schemas.microsoft.com/office/drawing/2014/main" id="{F0F58DA4-CDB0-2A4F-8C89-32A01EDA0045}"/>
              </a:ext>
            </a:extLst>
          </p:cNvPr>
          <p:cNvGrpSpPr>
            <a:grpSpLocks/>
          </p:cNvGrpSpPr>
          <p:nvPr/>
        </p:nvGrpSpPr>
        <p:grpSpPr bwMode="auto">
          <a:xfrm>
            <a:off x="1752600" y="2149475"/>
            <a:ext cx="1062038" cy="577850"/>
            <a:chOff x="2112" y="1786"/>
            <a:chExt cx="669" cy="364"/>
          </a:xfrm>
        </p:grpSpPr>
        <p:sp>
          <p:nvSpPr>
            <p:cNvPr id="25630" name="AutoShape 6">
              <a:extLst>
                <a:ext uri="{FF2B5EF4-FFF2-40B4-BE49-F238E27FC236}">
                  <a16:creationId xmlns:a16="http://schemas.microsoft.com/office/drawing/2014/main" id="{1D7E6E05-CC3A-2544-8A62-A2A30E19EBC7}"/>
                </a:ext>
              </a:extLst>
            </p:cNvPr>
            <p:cNvSpPr>
              <a:spLocks noChangeArrowheads="1"/>
            </p:cNvSpPr>
            <p:nvPr/>
          </p:nvSpPr>
          <p:spPr bwMode="auto">
            <a:xfrm>
              <a:off x="2112" y="1786"/>
              <a:ext cx="669" cy="364"/>
            </a:xfrm>
            <a:prstGeom prst="flowChartMultidocument">
              <a:avLst/>
            </a:prstGeom>
            <a:solidFill>
              <a:srgbClr val="E4F7FC"/>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
          <p:nvSpPr>
            <p:cNvPr id="25631" name="Text Box 7">
              <a:extLst>
                <a:ext uri="{FF2B5EF4-FFF2-40B4-BE49-F238E27FC236}">
                  <a16:creationId xmlns:a16="http://schemas.microsoft.com/office/drawing/2014/main" id="{232BBE60-90D8-7848-BB49-8E810A07C2AD}"/>
                </a:ext>
              </a:extLst>
            </p:cNvPr>
            <p:cNvSpPr txBox="1">
              <a:spLocks noChangeArrowheads="1"/>
            </p:cNvSpPr>
            <p:nvPr/>
          </p:nvSpPr>
          <p:spPr bwMode="auto">
            <a:xfrm>
              <a:off x="2160" y="1814"/>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MBS</a:t>
              </a:r>
            </a:p>
          </p:txBody>
        </p:sp>
      </p:grpSp>
      <p:grpSp>
        <p:nvGrpSpPr>
          <p:cNvPr id="25606" name="Group 8">
            <a:extLst>
              <a:ext uri="{FF2B5EF4-FFF2-40B4-BE49-F238E27FC236}">
                <a16:creationId xmlns:a16="http://schemas.microsoft.com/office/drawing/2014/main" id="{42027A81-6513-A344-8DB8-7974DD283627}"/>
              </a:ext>
            </a:extLst>
          </p:cNvPr>
          <p:cNvGrpSpPr>
            <a:grpSpLocks/>
          </p:cNvGrpSpPr>
          <p:nvPr/>
        </p:nvGrpSpPr>
        <p:grpSpPr bwMode="auto">
          <a:xfrm>
            <a:off x="1752600" y="5165725"/>
            <a:ext cx="1062038" cy="609600"/>
            <a:chOff x="2400" y="3350"/>
            <a:chExt cx="669" cy="384"/>
          </a:xfrm>
        </p:grpSpPr>
        <p:sp>
          <p:nvSpPr>
            <p:cNvPr id="25628" name="AutoShape 9">
              <a:extLst>
                <a:ext uri="{FF2B5EF4-FFF2-40B4-BE49-F238E27FC236}">
                  <a16:creationId xmlns:a16="http://schemas.microsoft.com/office/drawing/2014/main" id="{3573D781-B3C6-0D41-91C7-DDB96E01576D}"/>
                </a:ext>
              </a:extLst>
            </p:cNvPr>
            <p:cNvSpPr>
              <a:spLocks noChangeArrowheads="1"/>
            </p:cNvSpPr>
            <p:nvPr/>
          </p:nvSpPr>
          <p:spPr bwMode="auto">
            <a:xfrm>
              <a:off x="2400" y="3370"/>
              <a:ext cx="669" cy="364"/>
            </a:xfrm>
            <a:prstGeom prst="flowChartMultidocument">
              <a:avLst/>
            </a:prstGeom>
            <a:solidFill>
              <a:srgbClr val="E4F7FC"/>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
          <p:nvSpPr>
            <p:cNvPr id="25629" name="Text Box 10">
              <a:extLst>
                <a:ext uri="{FF2B5EF4-FFF2-40B4-BE49-F238E27FC236}">
                  <a16:creationId xmlns:a16="http://schemas.microsoft.com/office/drawing/2014/main" id="{737D555E-5623-E54A-9554-EF9154F66ED0}"/>
                </a:ext>
              </a:extLst>
            </p:cNvPr>
            <p:cNvSpPr txBox="1">
              <a:spLocks noChangeArrowheads="1"/>
            </p:cNvSpPr>
            <p:nvPr/>
          </p:nvSpPr>
          <p:spPr bwMode="auto">
            <a:xfrm>
              <a:off x="2448" y="3350"/>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CDO</a:t>
              </a:r>
            </a:p>
          </p:txBody>
        </p:sp>
      </p:grpSp>
      <p:grpSp>
        <p:nvGrpSpPr>
          <p:cNvPr id="25607" name="Group 11">
            <a:extLst>
              <a:ext uri="{FF2B5EF4-FFF2-40B4-BE49-F238E27FC236}">
                <a16:creationId xmlns:a16="http://schemas.microsoft.com/office/drawing/2014/main" id="{6562BA1F-042F-904F-B062-B0509DA41F00}"/>
              </a:ext>
            </a:extLst>
          </p:cNvPr>
          <p:cNvGrpSpPr>
            <a:grpSpLocks/>
          </p:cNvGrpSpPr>
          <p:nvPr/>
        </p:nvGrpSpPr>
        <p:grpSpPr bwMode="auto">
          <a:xfrm>
            <a:off x="9220200" y="2794001"/>
            <a:ext cx="1219200" cy="1831975"/>
            <a:chOff x="5088" y="1248"/>
            <a:chExt cx="624" cy="1154"/>
          </a:xfrm>
        </p:grpSpPr>
        <p:sp>
          <p:nvSpPr>
            <p:cNvPr id="25626" name="Text Box 12">
              <a:extLst>
                <a:ext uri="{FF2B5EF4-FFF2-40B4-BE49-F238E27FC236}">
                  <a16:creationId xmlns:a16="http://schemas.microsoft.com/office/drawing/2014/main" id="{AA3213CE-E400-E844-ACAC-D0CC0477D1B1}"/>
                </a:ext>
              </a:extLst>
            </p:cNvPr>
            <p:cNvSpPr txBox="1">
              <a:spLocks noChangeArrowheads="1"/>
            </p:cNvSpPr>
            <p:nvPr/>
          </p:nvSpPr>
          <p:spPr bwMode="auto">
            <a:xfrm>
              <a:off x="5280" y="1248"/>
              <a:ext cx="432"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pPr>
              <a:r>
                <a:rPr lang="tr-TR" altLang="en-TR" sz="2000"/>
                <a:t>I</a:t>
              </a:r>
            </a:p>
            <a:p>
              <a:pPr algn="ctr" eaLnBrk="1" hangingPunct="1">
                <a:lnSpc>
                  <a:spcPct val="70000"/>
                </a:lnSpc>
              </a:pPr>
              <a:r>
                <a:rPr lang="tr-TR" altLang="en-TR" sz="2000"/>
                <a:t>N</a:t>
              </a:r>
            </a:p>
            <a:p>
              <a:pPr algn="ctr" eaLnBrk="1" hangingPunct="1">
                <a:lnSpc>
                  <a:spcPct val="70000"/>
                </a:lnSpc>
              </a:pPr>
              <a:r>
                <a:rPr lang="tr-TR" altLang="en-TR" sz="2000"/>
                <a:t>V</a:t>
              </a:r>
            </a:p>
            <a:p>
              <a:pPr algn="ctr" eaLnBrk="1" hangingPunct="1">
                <a:lnSpc>
                  <a:spcPct val="70000"/>
                </a:lnSpc>
              </a:pPr>
              <a:r>
                <a:rPr lang="tr-TR" altLang="en-TR" sz="2000"/>
                <a:t>E</a:t>
              </a:r>
            </a:p>
            <a:p>
              <a:pPr algn="ctr" eaLnBrk="1" hangingPunct="1">
                <a:lnSpc>
                  <a:spcPct val="70000"/>
                </a:lnSpc>
              </a:pPr>
              <a:r>
                <a:rPr lang="tr-TR" altLang="en-TR" sz="2000"/>
                <a:t>S</a:t>
              </a:r>
            </a:p>
            <a:p>
              <a:pPr algn="ctr" eaLnBrk="1" hangingPunct="1">
                <a:lnSpc>
                  <a:spcPct val="70000"/>
                </a:lnSpc>
              </a:pPr>
              <a:r>
                <a:rPr lang="tr-TR" altLang="en-TR" sz="2000"/>
                <a:t>T</a:t>
              </a:r>
            </a:p>
            <a:p>
              <a:pPr algn="ctr" eaLnBrk="1" hangingPunct="1">
                <a:lnSpc>
                  <a:spcPct val="70000"/>
                </a:lnSpc>
              </a:pPr>
              <a:r>
                <a:rPr lang="tr-TR" altLang="en-TR" sz="2000"/>
                <a:t>O</a:t>
              </a:r>
            </a:p>
            <a:p>
              <a:pPr algn="ctr" eaLnBrk="1" hangingPunct="1">
                <a:lnSpc>
                  <a:spcPct val="70000"/>
                </a:lnSpc>
              </a:pPr>
              <a:r>
                <a:rPr lang="tr-TR" altLang="en-TR" sz="2000"/>
                <a:t>R</a:t>
              </a:r>
            </a:p>
          </p:txBody>
        </p:sp>
        <p:sp>
          <p:nvSpPr>
            <p:cNvPr id="25627" name="AutoShape 13">
              <a:extLst>
                <a:ext uri="{FF2B5EF4-FFF2-40B4-BE49-F238E27FC236}">
                  <a16:creationId xmlns:a16="http://schemas.microsoft.com/office/drawing/2014/main" id="{81C3BC9E-7AC6-0F4D-AC8B-9F67DF4FB262}"/>
                </a:ext>
              </a:extLst>
            </p:cNvPr>
            <p:cNvSpPr>
              <a:spLocks noChangeArrowheads="1"/>
            </p:cNvSpPr>
            <p:nvPr/>
          </p:nvSpPr>
          <p:spPr bwMode="auto">
            <a:xfrm>
              <a:off x="5088" y="1607"/>
              <a:ext cx="288" cy="578"/>
            </a:xfrm>
            <a:prstGeom prst="rightArrow">
              <a:avLst>
                <a:gd name="adj1" fmla="val 50000"/>
                <a:gd name="adj2" fmla="val 25000"/>
              </a:avLst>
            </a:prstGeom>
            <a:solidFill>
              <a:srgbClr val="99CC00"/>
            </a:solidFill>
            <a:ln w="19050">
              <a:solidFill>
                <a:schemeClr val="bg2"/>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grpSp>
      <p:sp>
        <p:nvSpPr>
          <p:cNvPr id="25608" name="Rectangle 14">
            <a:extLst>
              <a:ext uri="{FF2B5EF4-FFF2-40B4-BE49-F238E27FC236}">
                <a16:creationId xmlns:a16="http://schemas.microsoft.com/office/drawing/2014/main" id="{E19A7065-749E-6A43-BDB9-18C8AA3AE359}"/>
              </a:ext>
            </a:extLst>
          </p:cNvPr>
          <p:cNvSpPr>
            <a:spLocks noChangeArrowheads="1"/>
          </p:cNvSpPr>
          <p:nvPr/>
        </p:nvSpPr>
        <p:spPr bwMode="auto">
          <a:xfrm>
            <a:off x="4114800" y="2057401"/>
            <a:ext cx="2514600" cy="415925"/>
          </a:xfrm>
          <a:prstGeom prst="rect">
            <a:avLst/>
          </a:prstGeom>
          <a:solidFill>
            <a:srgbClr val="CCFF33"/>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Mezzanine Tranche</a:t>
            </a:r>
          </a:p>
        </p:txBody>
      </p:sp>
      <p:sp>
        <p:nvSpPr>
          <p:cNvPr id="25609" name="Rectangle 15">
            <a:extLst>
              <a:ext uri="{FF2B5EF4-FFF2-40B4-BE49-F238E27FC236}">
                <a16:creationId xmlns:a16="http://schemas.microsoft.com/office/drawing/2014/main" id="{113D46E8-05D9-8640-AFD7-19C94A8945F8}"/>
              </a:ext>
            </a:extLst>
          </p:cNvPr>
          <p:cNvSpPr>
            <a:spLocks noChangeArrowheads="1"/>
          </p:cNvSpPr>
          <p:nvPr/>
        </p:nvSpPr>
        <p:spPr bwMode="auto">
          <a:xfrm>
            <a:off x="4343400" y="5299076"/>
            <a:ext cx="2514600" cy="415925"/>
          </a:xfrm>
          <a:prstGeom prst="rect">
            <a:avLst/>
          </a:prstGeom>
          <a:solidFill>
            <a:srgbClr val="CCFF33"/>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Mezzanine Tranche</a:t>
            </a:r>
          </a:p>
        </p:txBody>
      </p:sp>
      <p:sp>
        <p:nvSpPr>
          <p:cNvPr id="25610" name="Line 16">
            <a:extLst>
              <a:ext uri="{FF2B5EF4-FFF2-40B4-BE49-F238E27FC236}">
                <a16:creationId xmlns:a16="http://schemas.microsoft.com/office/drawing/2014/main" id="{B5A77E05-546B-DE41-AC1B-42B6490C8157}"/>
              </a:ext>
            </a:extLst>
          </p:cNvPr>
          <p:cNvSpPr>
            <a:spLocks noChangeShapeType="1"/>
          </p:cNvSpPr>
          <p:nvPr/>
        </p:nvSpPr>
        <p:spPr bwMode="auto">
          <a:xfrm>
            <a:off x="3124200" y="5486400"/>
            <a:ext cx="762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grpSp>
        <p:nvGrpSpPr>
          <p:cNvPr id="5" name="Group 17">
            <a:extLst>
              <a:ext uri="{FF2B5EF4-FFF2-40B4-BE49-F238E27FC236}">
                <a16:creationId xmlns:a16="http://schemas.microsoft.com/office/drawing/2014/main" id="{6E8C9CBF-383F-F241-96EB-5AB7F1126F01}"/>
              </a:ext>
            </a:extLst>
          </p:cNvPr>
          <p:cNvGrpSpPr>
            <a:grpSpLocks/>
          </p:cNvGrpSpPr>
          <p:nvPr/>
        </p:nvGrpSpPr>
        <p:grpSpPr bwMode="auto">
          <a:xfrm>
            <a:off x="7548564" y="3274854"/>
            <a:ext cx="1519237" cy="787400"/>
            <a:chOff x="2400" y="3350"/>
            <a:chExt cx="669" cy="320"/>
          </a:xfrm>
        </p:grpSpPr>
        <p:sp>
          <p:nvSpPr>
            <p:cNvPr id="25624" name="AutoShape 18">
              <a:extLst>
                <a:ext uri="{FF2B5EF4-FFF2-40B4-BE49-F238E27FC236}">
                  <a16:creationId xmlns:a16="http://schemas.microsoft.com/office/drawing/2014/main" id="{0B091B51-3F49-4044-83EB-B77BCC861D17}"/>
                </a:ext>
              </a:extLst>
            </p:cNvPr>
            <p:cNvSpPr>
              <a:spLocks noChangeArrowheads="1"/>
            </p:cNvSpPr>
            <p:nvPr/>
          </p:nvSpPr>
          <p:spPr bwMode="auto">
            <a:xfrm>
              <a:off x="2400" y="3435"/>
              <a:ext cx="669" cy="235"/>
            </a:xfrm>
            <a:prstGeom prst="flowChartMultidocument">
              <a:avLst/>
            </a:prstGeom>
            <a:solidFill>
              <a:srgbClr val="CCFFCC"/>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
          <p:nvSpPr>
            <p:cNvPr id="25625" name="Text Box 19">
              <a:extLst>
                <a:ext uri="{FF2B5EF4-FFF2-40B4-BE49-F238E27FC236}">
                  <a16:creationId xmlns:a16="http://schemas.microsoft.com/office/drawing/2014/main" id="{85D822AE-41FE-8B47-9499-7EF772B4D5F3}"/>
                </a:ext>
              </a:extLst>
            </p:cNvPr>
            <p:cNvSpPr txBox="1">
              <a:spLocks noChangeArrowheads="1"/>
            </p:cNvSpPr>
            <p:nvPr/>
          </p:nvSpPr>
          <p:spPr bwMode="auto">
            <a:xfrm>
              <a:off x="2448" y="3350"/>
              <a:ext cx="528" cy="163"/>
            </a:xfrm>
            <a:prstGeom prst="rect">
              <a:avLst/>
            </a:prstGeom>
            <a:solidFill>
              <a:srgbClr val="CCFFCC"/>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CDO</a:t>
              </a:r>
            </a:p>
          </p:txBody>
        </p:sp>
      </p:grpSp>
      <p:grpSp>
        <p:nvGrpSpPr>
          <p:cNvPr id="6" name="Group 20">
            <a:extLst>
              <a:ext uri="{FF2B5EF4-FFF2-40B4-BE49-F238E27FC236}">
                <a16:creationId xmlns:a16="http://schemas.microsoft.com/office/drawing/2014/main" id="{7E1B507A-111E-574C-8CC6-ABCF567F2A75}"/>
              </a:ext>
            </a:extLst>
          </p:cNvPr>
          <p:cNvGrpSpPr>
            <a:grpSpLocks/>
          </p:cNvGrpSpPr>
          <p:nvPr/>
        </p:nvGrpSpPr>
        <p:grpSpPr bwMode="auto">
          <a:xfrm>
            <a:off x="4495800" y="3048000"/>
            <a:ext cx="1905000" cy="1600200"/>
            <a:chOff x="1872" y="2016"/>
            <a:chExt cx="1200" cy="1008"/>
          </a:xfrm>
        </p:grpSpPr>
        <p:sp>
          <p:nvSpPr>
            <p:cNvPr id="102421" name="Form">
              <a:extLst>
                <a:ext uri="{FF2B5EF4-FFF2-40B4-BE49-F238E27FC236}">
                  <a16:creationId xmlns:a16="http://schemas.microsoft.com/office/drawing/2014/main" id="{0CAA95B2-35D1-BC48-A5D1-E11C7692DFDE}"/>
                </a:ext>
              </a:extLst>
            </p:cNvPr>
            <p:cNvSpPr>
              <a:spLocks noEditPoints="1" noChangeArrowheads="1"/>
            </p:cNvSpPr>
            <p:nvPr/>
          </p:nvSpPr>
          <p:spPr bwMode="auto">
            <a:xfrm>
              <a:off x="1872" y="2016"/>
              <a:ext cx="1200" cy="100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EAEAEA"/>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latin typeface="Arial" charset="0"/>
              </a:endParaRPr>
            </a:p>
          </p:txBody>
        </p:sp>
        <p:sp>
          <p:nvSpPr>
            <p:cNvPr id="25623" name="Text Box 22">
              <a:extLst>
                <a:ext uri="{FF2B5EF4-FFF2-40B4-BE49-F238E27FC236}">
                  <a16:creationId xmlns:a16="http://schemas.microsoft.com/office/drawing/2014/main" id="{A21C1A04-7B7C-8642-AB8A-8A8D02BB05AA}"/>
                </a:ext>
              </a:extLst>
            </p:cNvPr>
            <p:cNvSpPr txBox="1">
              <a:spLocks noChangeArrowheads="1"/>
            </p:cNvSpPr>
            <p:nvPr/>
          </p:nvSpPr>
          <p:spPr bwMode="auto">
            <a:xfrm>
              <a:off x="2112" y="2304"/>
              <a:ext cx="91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sz="2000"/>
                <a:t>Corporate Loan</a:t>
              </a:r>
            </a:p>
          </p:txBody>
        </p:sp>
      </p:grpSp>
      <p:sp>
        <p:nvSpPr>
          <p:cNvPr id="25613" name="Line 23">
            <a:extLst>
              <a:ext uri="{FF2B5EF4-FFF2-40B4-BE49-F238E27FC236}">
                <a16:creationId xmlns:a16="http://schemas.microsoft.com/office/drawing/2014/main" id="{F4F7356D-4E27-8245-95FC-25824FC2CF61}"/>
              </a:ext>
            </a:extLst>
          </p:cNvPr>
          <p:cNvSpPr>
            <a:spLocks noChangeShapeType="1"/>
          </p:cNvSpPr>
          <p:nvPr/>
        </p:nvSpPr>
        <p:spPr bwMode="auto">
          <a:xfrm>
            <a:off x="6705600" y="3886200"/>
            <a:ext cx="685800" cy="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5614" name="Line 24">
            <a:extLst>
              <a:ext uri="{FF2B5EF4-FFF2-40B4-BE49-F238E27FC236}">
                <a16:creationId xmlns:a16="http://schemas.microsoft.com/office/drawing/2014/main" id="{86EE4C57-DCE8-9B48-BB89-05FADB07844D}"/>
              </a:ext>
            </a:extLst>
          </p:cNvPr>
          <p:cNvSpPr>
            <a:spLocks noChangeShapeType="1"/>
          </p:cNvSpPr>
          <p:nvPr/>
        </p:nvSpPr>
        <p:spPr bwMode="auto">
          <a:xfrm>
            <a:off x="6248400" y="2590800"/>
            <a:ext cx="1143000" cy="76200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5615" name="Line 25">
            <a:extLst>
              <a:ext uri="{FF2B5EF4-FFF2-40B4-BE49-F238E27FC236}">
                <a16:creationId xmlns:a16="http://schemas.microsoft.com/office/drawing/2014/main" id="{A5CBD26F-1974-0D4B-9CAA-4E070A17797B}"/>
              </a:ext>
            </a:extLst>
          </p:cNvPr>
          <p:cNvSpPr>
            <a:spLocks noChangeShapeType="1"/>
          </p:cNvSpPr>
          <p:nvPr/>
        </p:nvSpPr>
        <p:spPr bwMode="auto">
          <a:xfrm flipV="1">
            <a:off x="6705600" y="4267200"/>
            <a:ext cx="762000" cy="83820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5616" name="Text Box 18">
            <a:extLst>
              <a:ext uri="{FF2B5EF4-FFF2-40B4-BE49-F238E27FC236}">
                <a16:creationId xmlns:a16="http://schemas.microsoft.com/office/drawing/2014/main" id="{AC3D3BEF-4583-724A-B803-27F82BAC2E2C}"/>
              </a:ext>
            </a:extLst>
          </p:cNvPr>
          <p:cNvSpPr txBox="1">
            <a:spLocks noChangeArrowheads="1"/>
          </p:cNvSpPr>
          <p:nvPr/>
        </p:nvSpPr>
        <p:spPr bwMode="auto">
          <a:xfrm>
            <a:off x="1524000" y="990601"/>
            <a:ext cx="289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Mortgage Backed Securities </a:t>
            </a:r>
          </a:p>
        </p:txBody>
      </p:sp>
      <p:sp>
        <p:nvSpPr>
          <p:cNvPr id="25617" name="Text Box 25">
            <a:extLst>
              <a:ext uri="{FF2B5EF4-FFF2-40B4-BE49-F238E27FC236}">
                <a16:creationId xmlns:a16="http://schemas.microsoft.com/office/drawing/2014/main" id="{455990D0-8C66-D94F-AC3E-8C9BF241ACED}"/>
              </a:ext>
            </a:extLst>
          </p:cNvPr>
          <p:cNvSpPr txBox="1">
            <a:spLocks noChangeArrowheads="1"/>
          </p:cNvSpPr>
          <p:nvPr/>
        </p:nvSpPr>
        <p:spPr bwMode="auto">
          <a:xfrm>
            <a:off x="1524000" y="3962401"/>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Collateralized </a:t>
            </a:r>
            <a:br>
              <a:rPr lang="tr-TR" altLang="en-TR" sz="2000"/>
            </a:br>
            <a:r>
              <a:rPr lang="tr-TR" altLang="en-TR" sz="2000"/>
              <a:t>Debt Obligations</a:t>
            </a:r>
          </a:p>
        </p:txBody>
      </p:sp>
      <p:sp>
        <p:nvSpPr>
          <p:cNvPr id="25618" name="Text Box 25">
            <a:extLst>
              <a:ext uri="{FF2B5EF4-FFF2-40B4-BE49-F238E27FC236}">
                <a16:creationId xmlns:a16="http://schemas.microsoft.com/office/drawing/2014/main" id="{37E36544-DFD6-974E-B44F-93ACD642D8D7}"/>
              </a:ext>
            </a:extLst>
          </p:cNvPr>
          <p:cNvSpPr txBox="1">
            <a:spLocks noChangeArrowheads="1"/>
          </p:cNvSpPr>
          <p:nvPr/>
        </p:nvSpPr>
        <p:spPr bwMode="auto">
          <a:xfrm>
            <a:off x="7086600" y="1447800"/>
            <a:ext cx="289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New</a:t>
            </a:r>
            <a:br>
              <a:rPr lang="tr-TR" altLang="en-TR" sz="2000"/>
            </a:br>
            <a:r>
              <a:rPr lang="tr-TR" altLang="en-TR" sz="2000"/>
              <a:t>Collateralized Debt Obligations</a:t>
            </a:r>
          </a:p>
        </p:txBody>
      </p:sp>
      <p:cxnSp>
        <p:nvCxnSpPr>
          <p:cNvPr id="32" name="Straight Arrow Connector 31">
            <a:extLst>
              <a:ext uri="{FF2B5EF4-FFF2-40B4-BE49-F238E27FC236}">
                <a16:creationId xmlns:a16="http://schemas.microsoft.com/office/drawing/2014/main" id="{10E03653-391F-CB40-85A8-C7E24108C115}"/>
              </a:ext>
            </a:extLst>
          </p:cNvPr>
          <p:cNvCxnSpPr>
            <a:cxnSpLocks noChangeShapeType="1"/>
          </p:cNvCxnSpPr>
          <p:nvPr/>
        </p:nvCxnSpPr>
        <p:spPr bwMode="auto">
          <a:xfrm>
            <a:off x="6553200" y="3657600"/>
            <a:ext cx="914400" cy="15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Arrow Connector 33">
            <a:extLst>
              <a:ext uri="{FF2B5EF4-FFF2-40B4-BE49-F238E27FC236}">
                <a16:creationId xmlns:a16="http://schemas.microsoft.com/office/drawing/2014/main" id="{966EF196-0ABE-1F48-9047-7BE78339D0B9}"/>
              </a:ext>
            </a:extLst>
          </p:cNvPr>
          <p:cNvCxnSpPr>
            <a:cxnSpLocks noChangeShapeType="1"/>
            <a:stCxn id="25608" idx="3"/>
          </p:cNvCxnSpPr>
          <p:nvPr/>
        </p:nvCxnSpPr>
        <p:spPr bwMode="auto">
          <a:xfrm>
            <a:off x="6629400" y="2265364"/>
            <a:ext cx="838200" cy="6302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a:extLst>
              <a:ext uri="{FF2B5EF4-FFF2-40B4-BE49-F238E27FC236}">
                <a16:creationId xmlns:a16="http://schemas.microsoft.com/office/drawing/2014/main" id="{96068346-9500-2745-9A88-FA13D75D0773}"/>
              </a:ext>
            </a:extLst>
          </p:cNvPr>
          <p:cNvCxnSpPr>
            <a:cxnSpLocks noChangeShapeType="1"/>
          </p:cNvCxnSpPr>
          <p:nvPr/>
        </p:nvCxnSpPr>
        <p:spPr bwMode="auto">
          <a:xfrm flipV="1">
            <a:off x="6934200" y="4953000"/>
            <a:ext cx="685800" cy="6096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91838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a:extLst>
              <a:ext uri="{FF2B5EF4-FFF2-40B4-BE49-F238E27FC236}">
                <a16:creationId xmlns:a16="http://schemas.microsoft.com/office/drawing/2014/main" id="{71883CB6-2230-BE4E-9ED4-D9F805B47419}"/>
              </a:ext>
            </a:extLst>
          </p:cNvPr>
          <p:cNvSpPr>
            <a:spLocks noChangeShapeType="1"/>
          </p:cNvSpPr>
          <p:nvPr/>
        </p:nvSpPr>
        <p:spPr bwMode="auto">
          <a:xfrm>
            <a:off x="1676400" y="990600"/>
            <a:ext cx="861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27651" name="Text Box 3">
            <a:extLst>
              <a:ext uri="{FF2B5EF4-FFF2-40B4-BE49-F238E27FC236}">
                <a16:creationId xmlns:a16="http://schemas.microsoft.com/office/drawing/2014/main" id="{67FD0A01-8339-8C4B-9A3B-F21090399FEF}"/>
              </a:ext>
            </a:extLst>
          </p:cNvPr>
          <p:cNvSpPr txBox="1">
            <a:spLocks noChangeArrowheads="1"/>
          </p:cNvSpPr>
          <p:nvPr/>
        </p:nvSpPr>
        <p:spPr bwMode="auto">
          <a:xfrm>
            <a:off x="18288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tr-TR" altLang="en-TR"/>
              <a:t>Leverage increased</a:t>
            </a:r>
          </a:p>
        </p:txBody>
      </p:sp>
      <p:grpSp>
        <p:nvGrpSpPr>
          <p:cNvPr id="27652" name="Group 4">
            <a:extLst>
              <a:ext uri="{FF2B5EF4-FFF2-40B4-BE49-F238E27FC236}">
                <a16:creationId xmlns:a16="http://schemas.microsoft.com/office/drawing/2014/main" id="{2439458C-E77F-AA4B-A710-382379BF9BC5}"/>
              </a:ext>
            </a:extLst>
          </p:cNvPr>
          <p:cNvGrpSpPr>
            <a:grpSpLocks/>
          </p:cNvGrpSpPr>
          <p:nvPr/>
        </p:nvGrpSpPr>
        <p:grpSpPr bwMode="auto">
          <a:xfrm>
            <a:off x="1752600" y="2149475"/>
            <a:ext cx="1062038" cy="577850"/>
            <a:chOff x="2112" y="1786"/>
            <a:chExt cx="669" cy="364"/>
          </a:xfrm>
        </p:grpSpPr>
        <p:sp>
          <p:nvSpPr>
            <p:cNvPr id="27683" name="AutoShape 5">
              <a:extLst>
                <a:ext uri="{FF2B5EF4-FFF2-40B4-BE49-F238E27FC236}">
                  <a16:creationId xmlns:a16="http://schemas.microsoft.com/office/drawing/2014/main" id="{758DF136-1C00-DD40-8613-498E13711CA2}"/>
                </a:ext>
              </a:extLst>
            </p:cNvPr>
            <p:cNvSpPr>
              <a:spLocks noChangeArrowheads="1"/>
            </p:cNvSpPr>
            <p:nvPr/>
          </p:nvSpPr>
          <p:spPr bwMode="auto">
            <a:xfrm>
              <a:off x="2112" y="1786"/>
              <a:ext cx="669" cy="364"/>
            </a:xfrm>
            <a:prstGeom prst="flowChartMultidocument">
              <a:avLst/>
            </a:prstGeom>
            <a:solidFill>
              <a:srgbClr val="E4F7FC"/>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
          <p:nvSpPr>
            <p:cNvPr id="27684" name="Text Box 6">
              <a:extLst>
                <a:ext uri="{FF2B5EF4-FFF2-40B4-BE49-F238E27FC236}">
                  <a16:creationId xmlns:a16="http://schemas.microsoft.com/office/drawing/2014/main" id="{535F3127-A47A-1049-9BBE-21DBD48B23D0}"/>
                </a:ext>
              </a:extLst>
            </p:cNvPr>
            <p:cNvSpPr txBox="1">
              <a:spLocks noChangeArrowheads="1"/>
            </p:cNvSpPr>
            <p:nvPr/>
          </p:nvSpPr>
          <p:spPr bwMode="auto">
            <a:xfrm>
              <a:off x="2160" y="1814"/>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MBS</a:t>
              </a:r>
            </a:p>
          </p:txBody>
        </p:sp>
      </p:grpSp>
      <p:grpSp>
        <p:nvGrpSpPr>
          <p:cNvPr id="27653" name="Group 7">
            <a:extLst>
              <a:ext uri="{FF2B5EF4-FFF2-40B4-BE49-F238E27FC236}">
                <a16:creationId xmlns:a16="http://schemas.microsoft.com/office/drawing/2014/main" id="{521D28E1-7E90-7840-9C55-1F3325AD38F7}"/>
              </a:ext>
            </a:extLst>
          </p:cNvPr>
          <p:cNvGrpSpPr>
            <a:grpSpLocks/>
          </p:cNvGrpSpPr>
          <p:nvPr/>
        </p:nvGrpSpPr>
        <p:grpSpPr bwMode="auto">
          <a:xfrm>
            <a:off x="1752600" y="5165725"/>
            <a:ext cx="1062038" cy="609600"/>
            <a:chOff x="2400" y="3350"/>
            <a:chExt cx="669" cy="384"/>
          </a:xfrm>
        </p:grpSpPr>
        <p:sp>
          <p:nvSpPr>
            <p:cNvPr id="27681" name="AutoShape 8">
              <a:extLst>
                <a:ext uri="{FF2B5EF4-FFF2-40B4-BE49-F238E27FC236}">
                  <a16:creationId xmlns:a16="http://schemas.microsoft.com/office/drawing/2014/main" id="{4583BE03-3363-7F45-826A-491D961BA058}"/>
                </a:ext>
              </a:extLst>
            </p:cNvPr>
            <p:cNvSpPr>
              <a:spLocks noChangeArrowheads="1"/>
            </p:cNvSpPr>
            <p:nvPr/>
          </p:nvSpPr>
          <p:spPr bwMode="auto">
            <a:xfrm>
              <a:off x="2400" y="3370"/>
              <a:ext cx="669" cy="364"/>
            </a:xfrm>
            <a:prstGeom prst="flowChartMultidocument">
              <a:avLst/>
            </a:prstGeom>
            <a:solidFill>
              <a:srgbClr val="E4F7FC"/>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
          <p:nvSpPr>
            <p:cNvPr id="27682" name="Text Box 9">
              <a:extLst>
                <a:ext uri="{FF2B5EF4-FFF2-40B4-BE49-F238E27FC236}">
                  <a16:creationId xmlns:a16="http://schemas.microsoft.com/office/drawing/2014/main" id="{8A7C7D6F-0A1A-6947-886C-221CD444FDCF}"/>
                </a:ext>
              </a:extLst>
            </p:cNvPr>
            <p:cNvSpPr txBox="1">
              <a:spLocks noChangeArrowheads="1"/>
            </p:cNvSpPr>
            <p:nvPr/>
          </p:nvSpPr>
          <p:spPr bwMode="auto">
            <a:xfrm>
              <a:off x="2448" y="3350"/>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CDO</a:t>
              </a:r>
            </a:p>
          </p:txBody>
        </p:sp>
      </p:grpSp>
      <p:grpSp>
        <p:nvGrpSpPr>
          <p:cNvPr id="27654" name="Group 10">
            <a:extLst>
              <a:ext uri="{FF2B5EF4-FFF2-40B4-BE49-F238E27FC236}">
                <a16:creationId xmlns:a16="http://schemas.microsoft.com/office/drawing/2014/main" id="{DCDFEADA-3878-5B49-9C5A-2C3A6D481D29}"/>
              </a:ext>
            </a:extLst>
          </p:cNvPr>
          <p:cNvGrpSpPr>
            <a:grpSpLocks/>
          </p:cNvGrpSpPr>
          <p:nvPr/>
        </p:nvGrpSpPr>
        <p:grpSpPr bwMode="auto">
          <a:xfrm>
            <a:off x="2971800" y="1676401"/>
            <a:ext cx="3505200" cy="1254125"/>
            <a:chOff x="912" y="1056"/>
            <a:chExt cx="2208" cy="790"/>
          </a:xfrm>
        </p:grpSpPr>
        <p:sp>
          <p:nvSpPr>
            <p:cNvPr id="27677" name="Line 11">
              <a:extLst>
                <a:ext uri="{FF2B5EF4-FFF2-40B4-BE49-F238E27FC236}">
                  <a16:creationId xmlns:a16="http://schemas.microsoft.com/office/drawing/2014/main" id="{E6D49883-408F-254F-A41D-BFE9FD29E616}"/>
                </a:ext>
              </a:extLst>
            </p:cNvPr>
            <p:cNvSpPr>
              <a:spLocks noChangeShapeType="1"/>
            </p:cNvSpPr>
            <p:nvPr/>
          </p:nvSpPr>
          <p:spPr bwMode="auto">
            <a:xfrm>
              <a:off x="912" y="1200"/>
              <a:ext cx="48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7678" name="Rectangle 12">
              <a:extLst>
                <a:ext uri="{FF2B5EF4-FFF2-40B4-BE49-F238E27FC236}">
                  <a16:creationId xmlns:a16="http://schemas.microsoft.com/office/drawing/2014/main" id="{6C69DE1D-B5E1-5140-B065-8C1BA0CB971A}"/>
                </a:ext>
              </a:extLst>
            </p:cNvPr>
            <p:cNvSpPr>
              <a:spLocks noChangeArrowheads="1"/>
            </p:cNvSpPr>
            <p:nvPr/>
          </p:nvSpPr>
          <p:spPr bwMode="auto">
            <a:xfrm>
              <a:off x="1536" y="1056"/>
              <a:ext cx="1536" cy="262"/>
            </a:xfrm>
            <a:prstGeom prst="rect">
              <a:avLst/>
            </a:prstGeom>
            <a:solidFill>
              <a:srgbClr val="99CC00"/>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Senior Tranche</a:t>
              </a:r>
            </a:p>
          </p:txBody>
        </p:sp>
        <p:sp>
          <p:nvSpPr>
            <p:cNvPr id="27679" name="Rectangle 13">
              <a:extLst>
                <a:ext uri="{FF2B5EF4-FFF2-40B4-BE49-F238E27FC236}">
                  <a16:creationId xmlns:a16="http://schemas.microsoft.com/office/drawing/2014/main" id="{571C37D0-C15C-AA4A-B73A-61FCE1A33473}"/>
                </a:ext>
              </a:extLst>
            </p:cNvPr>
            <p:cNvSpPr>
              <a:spLocks noChangeArrowheads="1"/>
            </p:cNvSpPr>
            <p:nvPr/>
          </p:nvSpPr>
          <p:spPr bwMode="auto">
            <a:xfrm>
              <a:off x="1536" y="1584"/>
              <a:ext cx="1584" cy="262"/>
            </a:xfrm>
            <a:prstGeom prst="rect">
              <a:avLst/>
            </a:prstGeom>
            <a:solidFill>
              <a:srgbClr val="FF3300"/>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Junior Tranche</a:t>
              </a:r>
            </a:p>
          </p:txBody>
        </p:sp>
        <p:sp>
          <p:nvSpPr>
            <p:cNvPr id="27680" name="Line 14">
              <a:extLst>
                <a:ext uri="{FF2B5EF4-FFF2-40B4-BE49-F238E27FC236}">
                  <a16:creationId xmlns:a16="http://schemas.microsoft.com/office/drawing/2014/main" id="{73E6DD02-890C-724A-A21B-C6E7B443C189}"/>
                </a:ext>
              </a:extLst>
            </p:cNvPr>
            <p:cNvSpPr>
              <a:spLocks noChangeShapeType="1"/>
            </p:cNvSpPr>
            <p:nvPr/>
          </p:nvSpPr>
          <p:spPr bwMode="auto">
            <a:xfrm>
              <a:off x="912" y="1728"/>
              <a:ext cx="48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grpSp>
      <p:grpSp>
        <p:nvGrpSpPr>
          <p:cNvPr id="27655" name="Group 15">
            <a:extLst>
              <a:ext uri="{FF2B5EF4-FFF2-40B4-BE49-F238E27FC236}">
                <a16:creationId xmlns:a16="http://schemas.microsoft.com/office/drawing/2014/main" id="{E7ECEC81-38D9-CF4D-AD69-32D27EB1D4D3}"/>
              </a:ext>
            </a:extLst>
          </p:cNvPr>
          <p:cNvGrpSpPr>
            <a:grpSpLocks/>
          </p:cNvGrpSpPr>
          <p:nvPr/>
        </p:nvGrpSpPr>
        <p:grpSpPr bwMode="auto">
          <a:xfrm>
            <a:off x="2895600" y="4765676"/>
            <a:ext cx="3505200" cy="1254125"/>
            <a:chOff x="912" y="1056"/>
            <a:chExt cx="2208" cy="790"/>
          </a:xfrm>
        </p:grpSpPr>
        <p:sp>
          <p:nvSpPr>
            <p:cNvPr id="27673" name="Line 16">
              <a:extLst>
                <a:ext uri="{FF2B5EF4-FFF2-40B4-BE49-F238E27FC236}">
                  <a16:creationId xmlns:a16="http://schemas.microsoft.com/office/drawing/2014/main" id="{CA63C5A5-46C0-674E-863D-E68E1EA2890E}"/>
                </a:ext>
              </a:extLst>
            </p:cNvPr>
            <p:cNvSpPr>
              <a:spLocks noChangeShapeType="1"/>
            </p:cNvSpPr>
            <p:nvPr/>
          </p:nvSpPr>
          <p:spPr bwMode="auto">
            <a:xfrm>
              <a:off x="912" y="1200"/>
              <a:ext cx="48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7674" name="Rectangle 17">
              <a:extLst>
                <a:ext uri="{FF2B5EF4-FFF2-40B4-BE49-F238E27FC236}">
                  <a16:creationId xmlns:a16="http://schemas.microsoft.com/office/drawing/2014/main" id="{491401D5-8B59-3E4D-BA74-78513E0C2502}"/>
                </a:ext>
              </a:extLst>
            </p:cNvPr>
            <p:cNvSpPr>
              <a:spLocks noChangeArrowheads="1"/>
            </p:cNvSpPr>
            <p:nvPr/>
          </p:nvSpPr>
          <p:spPr bwMode="auto">
            <a:xfrm>
              <a:off x="1536" y="1056"/>
              <a:ext cx="1536" cy="262"/>
            </a:xfrm>
            <a:prstGeom prst="rect">
              <a:avLst/>
            </a:prstGeom>
            <a:solidFill>
              <a:srgbClr val="99CC00"/>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Senior Tranche</a:t>
              </a:r>
            </a:p>
          </p:txBody>
        </p:sp>
        <p:sp>
          <p:nvSpPr>
            <p:cNvPr id="27675" name="Rectangle 18">
              <a:extLst>
                <a:ext uri="{FF2B5EF4-FFF2-40B4-BE49-F238E27FC236}">
                  <a16:creationId xmlns:a16="http://schemas.microsoft.com/office/drawing/2014/main" id="{6503C8CF-C646-154C-826D-7CEEDE364022}"/>
                </a:ext>
              </a:extLst>
            </p:cNvPr>
            <p:cNvSpPr>
              <a:spLocks noChangeArrowheads="1"/>
            </p:cNvSpPr>
            <p:nvPr/>
          </p:nvSpPr>
          <p:spPr bwMode="auto">
            <a:xfrm>
              <a:off x="1536" y="1584"/>
              <a:ext cx="1584" cy="262"/>
            </a:xfrm>
            <a:prstGeom prst="rect">
              <a:avLst/>
            </a:prstGeom>
            <a:solidFill>
              <a:srgbClr val="FF3300"/>
            </a:solidFill>
            <a:ln w="19050">
              <a:solidFill>
                <a:schemeClr val="tx1"/>
              </a:solidFill>
              <a:miter lim="800000"/>
              <a:headEnd/>
              <a:tailEnd/>
            </a:ln>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Junior Tranche</a:t>
              </a:r>
            </a:p>
          </p:txBody>
        </p:sp>
        <p:sp>
          <p:nvSpPr>
            <p:cNvPr id="27676" name="Line 19">
              <a:extLst>
                <a:ext uri="{FF2B5EF4-FFF2-40B4-BE49-F238E27FC236}">
                  <a16:creationId xmlns:a16="http://schemas.microsoft.com/office/drawing/2014/main" id="{5CEE38C2-184E-294F-949F-09EF80CD0A83}"/>
                </a:ext>
              </a:extLst>
            </p:cNvPr>
            <p:cNvSpPr>
              <a:spLocks noChangeShapeType="1"/>
            </p:cNvSpPr>
            <p:nvPr/>
          </p:nvSpPr>
          <p:spPr bwMode="auto">
            <a:xfrm>
              <a:off x="912" y="1728"/>
              <a:ext cx="48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grpSp>
      <p:sp>
        <p:nvSpPr>
          <p:cNvPr id="104468" name="Text Box 20">
            <a:extLst>
              <a:ext uri="{FF2B5EF4-FFF2-40B4-BE49-F238E27FC236}">
                <a16:creationId xmlns:a16="http://schemas.microsoft.com/office/drawing/2014/main" id="{0F642149-481B-9546-A585-115ED9F29F83}"/>
              </a:ext>
            </a:extLst>
          </p:cNvPr>
          <p:cNvSpPr txBox="1">
            <a:spLocks noChangeArrowheads="1"/>
          </p:cNvSpPr>
          <p:nvPr/>
        </p:nvSpPr>
        <p:spPr bwMode="auto">
          <a:xfrm>
            <a:off x="7848600" y="1676401"/>
            <a:ext cx="609600" cy="2682209"/>
          </a:xfrm>
          <a:prstGeom prst="rect">
            <a:avLst/>
          </a:prstGeom>
          <a:solidFill>
            <a:srgbClr val="99CC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70000"/>
              </a:lnSpc>
            </a:pPr>
            <a:endParaRPr lang="tr-TR" altLang="en-TR" sz="2000"/>
          </a:p>
          <a:p>
            <a:pPr algn="ctr" eaLnBrk="1" hangingPunct="1">
              <a:lnSpc>
                <a:spcPct val="70000"/>
              </a:lnSpc>
            </a:pPr>
            <a:r>
              <a:rPr lang="tr-TR" altLang="en-TR" sz="2000"/>
              <a:t>H</a:t>
            </a:r>
          </a:p>
          <a:p>
            <a:pPr algn="ctr" eaLnBrk="1" hangingPunct="1">
              <a:lnSpc>
                <a:spcPct val="70000"/>
              </a:lnSpc>
            </a:pPr>
            <a:r>
              <a:rPr lang="tr-TR" altLang="en-TR" sz="2000"/>
              <a:t>e</a:t>
            </a:r>
          </a:p>
          <a:p>
            <a:pPr algn="ctr" eaLnBrk="1" hangingPunct="1">
              <a:lnSpc>
                <a:spcPct val="70000"/>
              </a:lnSpc>
            </a:pPr>
            <a:r>
              <a:rPr lang="tr-TR" altLang="en-TR" sz="2000"/>
              <a:t>d</a:t>
            </a:r>
          </a:p>
          <a:p>
            <a:pPr algn="ctr" eaLnBrk="1" hangingPunct="1">
              <a:lnSpc>
                <a:spcPct val="70000"/>
              </a:lnSpc>
            </a:pPr>
            <a:r>
              <a:rPr lang="tr-TR" altLang="en-TR" sz="2000"/>
              <a:t>g</a:t>
            </a:r>
          </a:p>
          <a:p>
            <a:pPr algn="ctr" eaLnBrk="1" hangingPunct="1">
              <a:lnSpc>
                <a:spcPct val="70000"/>
              </a:lnSpc>
            </a:pPr>
            <a:r>
              <a:rPr lang="tr-TR" altLang="en-TR" sz="2000"/>
              <a:t>e</a:t>
            </a:r>
          </a:p>
          <a:p>
            <a:pPr algn="ctr" eaLnBrk="1" hangingPunct="1">
              <a:lnSpc>
                <a:spcPct val="70000"/>
              </a:lnSpc>
            </a:pPr>
            <a:endParaRPr lang="tr-TR" altLang="en-TR" sz="2000"/>
          </a:p>
          <a:p>
            <a:pPr algn="ctr" eaLnBrk="1" hangingPunct="1">
              <a:lnSpc>
                <a:spcPct val="70000"/>
              </a:lnSpc>
            </a:pPr>
            <a:r>
              <a:rPr lang="tr-TR" altLang="en-TR" sz="2000"/>
              <a:t>F</a:t>
            </a:r>
          </a:p>
          <a:p>
            <a:pPr algn="ctr" eaLnBrk="1" hangingPunct="1">
              <a:lnSpc>
                <a:spcPct val="70000"/>
              </a:lnSpc>
            </a:pPr>
            <a:r>
              <a:rPr lang="tr-TR" altLang="en-TR" sz="2000"/>
              <a:t>u</a:t>
            </a:r>
          </a:p>
          <a:p>
            <a:pPr algn="ctr" eaLnBrk="1" hangingPunct="1">
              <a:lnSpc>
                <a:spcPct val="70000"/>
              </a:lnSpc>
            </a:pPr>
            <a:r>
              <a:rPr lang="tr-TR" altLang="en-TR" sz="2000"/>
              <a:t>n</a:t>
            </a:r>
          </a:p>
          <a:p>
            <a:pPr algn="ctr" eaLnBrk="1" hangingPunct="1">
              <a:lnSpc>
                <a:spcPct val="70000"/>
              </a:lnSpc>
            </a:pPr>
            <a:r>
              <a:rPr lang="tr-TR" altLang="en-TR" sz="2000"/>
              <a:t>d</a:t>
            </a:r>
          </a:p>
          <a:p>
            <a:pPr algn="ctr" eaLnBrk="1" hangingPunct="1">
              <a:lnSpc>
                <a:spcPct val="70000"/>
              </a:lnSpc>
            </a:pPr>
            <a:endParaRPr lang="tr-TR" altLang="en-TR" sz="2000"/>
          </a:p>
        </p:txBody>
      </p:sp>
      <p:sp>
        <p:nvSpPr>
          <p:cNvPr id="104469" name="Text Box 21">
            <a:extLst>
              <a:ext uri="{FF2B5EF4-FFF2-40B4-BE49-F238E27FC236}">
                <a16:creationId xmlns:a16="http://schemas.microsoft.com/office/drawing/2014/main" id="{252FFD63-0522-5A43-BEF7-3A2962693C69}"/>
              </a:ext>
            </a:extLst>
          </p:cNvPr>
          <p:cNvSpPr txBox="1">
            <a:spLocks noChangeArrowheads="1"/>
          </p:cNvSpPr>
          <p:nvPr/>
        </p:nvSpPr>
        <p:spPr bwMode="auto">
          <a:xfrm>
            <a:off x="7848600" y="4572000"/>
            <a:ext cx="609600" cy="1543436"/>
          </a:xfrm>
          <a:prstGeom prst="rect">
            <a:avLst/>
          </a:prstGeom>
          <a:solidFill>
            <a:srgbClr val="99CC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S</a:t>
            </a:r>
          </a:p>
          <a:p>
            <a:pPr algn="ctr" eaLnBrk="1" hangingPunct="1">
              <a:spcBef>
                <a:spcPct val="50000"/>
              </a:spcBef>
            </a:pPr>
            <a:r>
              <a:rPr lang="tr-TR" altLang="en-TR" sz="2000"/>
              <a:t>I</a:t>
            </a:r>
          </a:p>
          <a:p>
            <a:pPr algn="ctr" eaLnBrk="1" hangingPunct="1">
              <a:spcBef>
                <a:spcPct val="50000"/>
              </a:spcBef>
            </a:pPr>
            <a:r>
              <a:rPr lang="tr-TR" altLang="en-TR" sz="2000"/>
              <a:t>V</a:t>
            </a:r>
          </a:p>
          <a:p>
            <a:pPr algn="ctr" eaLnBrk="1" hangingPunct="1">
              <a:lnSpc>
                <a:spcPct val="70000"/>
              </a:lnSpc>
            </a:pPr>
            <a:endParaRPr lang="tr-TR" altLang="en-TR" sz="2000"/>
          </a:p>
        </p:txBody>
      </p:sp>
      <p:sp>
        <p:nvSpPr>
          <p:cNvPr id="104470" name="Text Box 22">
            <a:extLst>
              <a:ext uri="{FF2B5EF4-FFF2-40B4-BE49-F238E27FC236}">
                <a16:creationId xmlns:a16="http://schemas.microsoft.com/office/drawing/2014/main" id="{3284FE2B-7DA0-D44A-A7C4-7AF8D61A7AD2}"/>
              </a:ext>
            </a:extLst>
          </p:cNvPr>
          <p:cNvSpPr txBox="1">
            <a:spLocks noChangeArrowheads="1"/>
          </p:cNvSpPr>
          <p:nvPr/>
        </p:nvSpPr>
        <p:spPr bwMode="auto">
          <a:xfrm>
            <a:off x="9296400" y="1676401"/>
            <a:ext cx="838200" cy="4359275"/>
          </a:xfrm>
          <a:prstGeom prst="rect">
            <a:avLst/>
          </a:prstGeom>
          <a:solidFill>
            <a:srgbClr val="99CC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tr-TR" altLang="en-TR" sz="2000"/>
              <a:t>	B</a:t>
            </a:r>
          </a:p>
          <a:p>
            <a:pPr algn="ctr" eaLnBrk="1" hangingPunct="1">
              <a:spcBef>
                <a:spcPct val="50000"/>
              </a:spcBef>
            </a:pPr>
            <a:r>
              <a:rPr lang="tr-TR" altLang="en-TR" sz="2000"/>
              <a:t>A</a:t>
            </a:r>
          </a:p>
          <a:p>
            <a:pPr algn="ctr" eaLnBrk="1" hangingPunct="1">
              <a:spcBef>
                <a:spcPct val="50000"/>
              </a:spcBef>
            </a:pPr>
            <a:r>
              <a:rPr lang="tr-TR" altLang="en-TR" sz="2000"/>
              <a:t>N</a:t>
            </a:r>
          </a:p>
          <a:p>
            <a:pPr algn="ctr" eaLnBrk="1" hangingPunct="1">
              <a:spcBef>
                <a:spcPct val="50000"/>
              </a:spcBef>
            </a:pPr>
            <a:r>
              <a:rPr lang="tr-TR" altLang="en-TR" sz="2000"/>
              <a:t>K</a:t>
            </a:r>
          </a:p>
          <a:p>
            <a:pPr algn="ctr" eaLnBrk="1" hangingPunct="1">
              <a:spcBef>
                <a:spcPct val="50000"/>
              </a:spcBef>
            </a:pPr>
            <a:r>
              <a:rPr lang="tr-TR" altLang="en-TR" sz="2000"/>
              <a:t>S</a:t>
            </a:r>
          </a:p>
          <a:p>
            <a:pPr algn="ctr" eaLnBrk="1" hangingPunct="1">
              <a:spcBef>
                <a:spcPct val="50000"/>
              </a:spcBef>
            </a:pPr>
            <a:endParaRPr lang="tr-TR" altLang="en-TR" sz="2000"/>
          </a:p>
          <a:p>
            <a:pPr algn="ctr" eaLnBrk="1" hangingPunct="1">
              <a:spcBef>
                <a:spcPct val="50000"/>
              </a:spcBef>
            </a:pPr>
            <a:endParaRPr lang="tr-TR" altLang="en-TR" sz="2000"/>
          </a:p>
          <a:p>
            <a:pPr algn="ctr" eaLnBrk="1" hangingPunct="1">
              <a:spcBef>
                <a:spcPct val="50000"/>
              </a:spcBef>
            </a:pPr>
            <a:endParaRPr lang="tr-TR" altLang="en-TR" sz="2000"/>
          </a:p>
          <a:p>
            <a:pPr algn="ctr" eaLnBrk="1" hangingPunct="1">
              <a:spcBef>
                <a:spcPct val="50000"/>
              </a:spcBef>
            </a:pPr>
            <a:endParaRPr lang="tr-TR" altLang="en-TR" sz="2000"/>
          </a:p>
        </p:txBody>
      </p:sp>
      <p:sp>
        <p:nvSpPr>
          <p:cNvPr id="27659" name="Line 23">
            <a:extLst>
              <a:ext uri="{FF2B5EF4-FFF2-40B4-BE49-F238E27FC236}">
                <a16:creationId xmlns:a16="http://schemas.microsoft.com/office/drawing/2014/main" id="{CBD3F6A1-3752-9F40-B152-2C3AF448B8BA}"/>
              </a:ext>
            </a:extLst>
          </p:cNvPr>
          <p:cNvSpPr>
            <a:spLocks noChangeShapeType="1"/>
          </p:cNvSpPr>
          <p:nvPr/>
        </p:nvSpPr>
        <p:spPr bwMode="auto">
          <a:xfrm>
            <a:off x="6400800" y="1905000"/>
            <a:ext cx="838200" cy="0"/>
          </a:xfrm>
          <a:prstGeom prst="line">
            <a:avLst/>
          </a:prstGeom>
          <a:noFill/>
          <a:ln w="25400">
            <a:solidFill>
              <a:srgbClr val="99CC00"/>
            </a:solidFill>
            <a:round/>
            <a:headEnd/>
            <a:tailEnd/>
          </a:ln>
          <a:extLst>
            <a:ext uri="{909E8E84-426E-40DD-AFC4-6F175D3DCCD1}">
              <a14:hiddenFill xmlns:a14="http://schemas.microsoft.com/office/drawing/2010/main">
                <a:noFill/>
              </a14:hiddenFill>
            </a:ext>
          </a:extLst>
        </p:spPr>
        <p:txBody>
          <a:bodyPr>
            <a:spAutoFit/>
          </a:bodyPr>
          <a:lstStyle/>
          <a:p>
            <a:endParaRPr lang="en-TR"/>
          </a:p>
        </p:txBody>
      </p:sp>
      <p:sp>
        <p:nvSpPr>
          <p:cNvPr id="27660" name="Line 24">
            <a:extLst>
              <a:ext uri="{FF2B5EF4-FFF2-40B4-BE49-F238E27FC236}">
                <a16:creationId xmlns:a16="http://schemas.microsoft.com/office/drawing/2014/main" id="{4069A85E-AA98-E34A-A4E6-F0FDCCACE4E3}"/>
              </a:ext>
            </a:extLst>
          </p:cNvPr>
          <p:cNvSpPr>
            <a:spLocks noChangeShapeType="1"/>
          </p:cNvSpPr>
          <p:nvPr/>
        </p:nvSpPr>
        <p:spPr bwMode="auto">
          <a:xfrm flipV="1">
            <a:off x="7239000" y="1295400"/>
            <a:ext cx="0" cy="609600"/>
          </a:xfrm>
          <a:prstGeom prst="line">
            <a:avLst/>
          </a:prstGeom>
          <a:noFill/>
          <a:ln w="25400">
            <a:solidFill>
              <a:srgbClr val="99CC00"/>
            </a:solidFill>
            <a:round/>
            <a:headEnd/>
            <a:tailEnd/>
          </a:ln>
          <a:extLst>
            <a:ext uri="{909E8E84-426E-40DD-AFC4-6F175D3DCCD1}">
              <a14:hiddenFill xmlns:a14="http://schemas.microsoft.com/office/drawing/2010/main">
                <a:noFill/>
              </a14:hiddenFill>
            </a:ext>
          </a:extLst>
        </p:spPr>
        <p:txBody>
          <a:bodyPr>
            <a:spAutoFit/>
          </a:bodyPr>
          <a:lstStyle/>
          <a:p>
            <a:endParaRPr lang="en-TR"/>
          </a:p>
        </p:txBody>
      </p:sp>
      <p:sp>
        <p:nvSpPr>
          <p:cNvPr id="27661" name="Line 25">
            <a:extLst>
              <a:ext uri="{FF2B5EF4-FFF2-40B4-BE49-F238E27FC236}">
                <a16:creationId xmlns:a16="http://schemas.microsoft.com/office/drawing/2014/main" id="{61DD86E0-BB78-8D49-AFE2-68128E6EF86C}"/>
              </a:ext>
            </a:extLst>
          </p:cNvPr>
          <p:cNvSpPr>
            <a:spLocks noChangeShapeType="1"/>
          </p:cNvSpPr>
          <p:nvPr/>
        </p:nvSpPr>
        <p:spPr bwMode="auto">
          <a:xfrm>
            <a:off x="7239000" y="1295400"/>
            <a:ext cx="2514600" cy="0"/>
          </a:xfrm>
          <a:prstGeom prst="line">
            <a:avLst/>
          </a:prstGeom>
          <a:noFill/>
          <a:ln w="25400">
            <a:solidFill>
              <a:srgbClr val="99CC00"/>
            </a:solidFill>
            <a:round/>
            <a:headEnd/>
            <a:tailEnd/>
          </a:ln>
          <a:extLst>
            <a:ext uri="{909E8E84-426E-40DD-AFC4-6F175D3DCCD1}">
              <a14:hiddenFill xmlns:a14="http://schemas.microsoft.com/office/drawing/2010/main">
                <a:noFill/>
              </a14:hiddenFill>
            </a:ext>
          </a:extLst>
        </p:spPr>
        <p:txBody>
          <a:bodyPr>
            <a:spAutoFit/>
          </a:bodyPr>
          <a:lstStyle/>
          <a:p>
            <a:endParaRPr lang="en-TR"/>
          </a:p>
        </p:txBody>
      </p:sp>
      <p:sp>
        <p:nvSpPr>
          <p:cNvPr id="27662" name="Line 26">
            <a:extLst>
              <a:ext uri="{FF2B5EF4-FFF2-40B4-BE49-F238E27FC236}">
                <a16:creationId xmlns:a16="http://schemas.microsoft.com/office/drawing/2014/main" id="{3E59EE13-0DCC-3D4A-B191-02CCA6AFA6B0}"/>
              </a:ext>
            </a:extLst>
          </p:cNvPr>
          <p:cNvSpPr>
            <a:spLocks noChangeShapeType="1"/>
          </p:cNvSpPr>
          <p:nvPr/>
        </p:nvSpPr>
        <p:spPr bwMode="auto">
          <a:xfrm>
            <a:off x="9753600" y="1295400"/>
            <a:ext cx="0" cy="381000"/>
          </a:xfrm>
          <a:prstGeom prst="line">
            <a:avLst/>
          </a:prstGeom>
          <a:noFill/>
          <a:ln w="25400">
            <a:solidFill>
              <a:srgbClr val="99CC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7663" name="Line 27">
            <a:extLst>
              <a:ext uri="{FF2B5EF4-FFF2-40B4-BE49-F238E27FC236}">
                <a16:creationId xmlns:a16="http://schemas.microsoft.com/office/drawing/2014/main" id="{4F13E781-4A0C-7E42-BD1A-2A92CB274A84}"/>
              </a:ext>
            </a:extLst>
          </p:cNvPr>
          <p:cNvSpPr>
            <a:spLocks noChangeShapeType="1"/>
          </p:cNvSpPr>
          <p:nvPr/>
        </p:nvSpPr>
        <p:spPr bwMode="auto">
          <a:xfrm>
            <a:off x="6858000" y="1905000"/>
            <a:ext cx="0" cy="3581400"/>
          </a:xfrm>
          <a:prstGeom prst="line">
            <a:avLst/>
          </a:prstGeom>
          <a:noFill/>
          <a:ln w="25400">
            <a:solidFill>
              <a:srgbClr val="99CC00"/>
            </a:solidFill>
            <a:round/>
            <a:headEnd/>
            <a:tailEnd/>
          </a:ln>
          <a:extLst>
            <a:ext uri="{909E8E84-426E-40DD-AFC4-6F175D3DCCD1}">
              <a14:hiddenFill xmlns:a14="http://schemas.microsoft.com/office/drawing/2010/main">
                <a:noFill/>
              </a14:hiddenFill>
            </a:ext>
          </a:extLst>
        </p:spPr>
        <p:txBody>
          <a:bodyPr>
            <a:spAutoFit/>
          </a:bodyPr>
          <a:lstStyle/>
          <a:p>
            <a:endParaRPr lang="en-TR"/>
          </a:p>
        </p:txBody>
      </p:sp>
      <p:sp>
        <p:nvSpPr>
          <p:cNvPr id="27664" name="Line 28">
            <a:extLst>
              <a:ext uri="{FF2B5EF4-FFF2-40B4-BE49-F238E27FC236}">
                <a16:creationId xmlns:a16="http://schemas.microsoft.com/office/drawing/2014/main" id="{A3CEA5A9-B250-7C42-9903-E8022B116147}"/>
              </a:ext>
            </a:extLst>
          </p:cNvPr>
          <p:cNvSpPr>
            <a:spLocks noChangeShapeType="1"/>
          </p:cNvSpPr>
          <p:nvPr/>
        </p:nvSpPr>
        <p:spPr bwMode="auto">
          <a:xfrm>
            <a:off x="6858000" y="5486400"/>
            <a:ext cx="914400" cy="0"/>
          </a:xfrm>
          <a:prstGeom prst="line">
            <a:avLst/>
          </a:prstGeom>
          <a:noFill/>
          <a:ln w="25400">
            <a:solidFill>
              <a:srgbClr val="99CC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7665" name="Line 29">
            <a:extLst>
              <a:ext uri="{FF2B5EF4-FFF2-40B4-BE49-F238E27FC236}">
                <a16:creationId xmlns:a16="http://schemas.microsoft.com/office/drawing/2014/main" id="{4CD36683-238B-F34D-B527-509CA50265DB}"/>
              </a:ext>
            </a:extLst>
          </p:cNvPr>
          <p:cNvSpPr>
            <a:spLocks noChangeShapeType="1"/>
          </p:cNvSpPr>
          <p:nvPr/>
        </p:nvSpPr>
        <p:spPr bwMode="auto">
          <a:xfrm>
            <a:off x="6477000" y="5791200"/>
            <a:ext cx="1295400" cy="0"/>
          </a:xfrm>
          <a:prstGeom prst="line">
            <a:avLst/>
          </a:prstGeom>
          <a:noFill/>
          <a:ln w="25400">
            <a:solidFill>
              <a:srgbClr val="99CC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7666" name="Line 30">
            <a:extLst>
              <a:ext uri="{FF2B5EF4-FFF2-40B4-BE49-F238E27FC236}">
                <a16:creationId xmlns:a16="http://schemas.microsoft.com/office/drawing/2014/main" id="{6253D960-B1AB-7A42-8237-4B6A94C14960}"/>
              </a:ext>
            </a:extLst>
          </p:cNvPr>
          <p:cNvSpPr>
            <a:spLocks noChangeShapeType="1"/>
          </p:cNvSpPr>
          <p:nvPr/>
        </p:nvSpPr>
        <p:spPr bwMode="auto">
          <a:xfrm>
            <a:off x="6934200" y="5791200"/>
            <a:ext cx="0" cy="685800"/>
          </a:xfrm>
          <a:prstGeom prst="line">
            <a:avLst/>
          </a:prstGeom>
          <a:noFill/>
          <a:ln w="25400">
            <a:solidFill>
              <a:srgbClr val="99CC00"/>
            </a:solidFill>
            <a:round/>
            <a:headEnd/>
            <a:tailEnd/>
          </a:ln>
          <a:extLst>
            <a:ext uri="{909E8E84-426E-40DD-AFC4-6F175D3DCCD1}">
              <a14:hiddenFill xmlns:a14="http://schemas.microsoft.com/office/drawing/2010/main">
                <a:noFill/>
              </a14:hiddenFill>
            </a:ext>
          </a:extLst>
        </p:spPr>
        <p:txBody>
          <a:bodyPr>
            <a:spAutoFit/>
          </a:bodyPr>
          <a:lstStyle/>
          <a:p>
            <a:endParaRPr lang="en-TR"/>
          </a:p>
        </p:txBody>
      </p:sp>
      <p:sp>
        <p:nvSpPr>
          <p:cNvPr id="27667" name="Line 31">
            <a:extLst>
              <a:ext uri="{FF2B5EF4-FFF2-40B4-BE49-F238E27FC236}">
                <a16:creationId xmlns:a16="http://schemas.microsoft.com/office/drawing/2014/main" id="{39D06AAC-9021-3E40-84B7-94300F5A1D6D}"/>
              </a:ext>
            </a:extLst>
          </p:cNvPr>
          <p:cNvSpPr>
            <a:spLocks noChangeShapeType="1"/>
          </p:cNvSpPr>
          <p:nvPr/>
        </p:nvSpPr>
        <p:spPr bwMode="auto">
          <a:xfrm>
            <a:off x="6934200" y="6477000"/>
            <a:ext cx="2743200" cy="0"/>
          </a:xfrm>
          <a:prstGeom prst="line">
            <a:avLst/>
          </a:prstGeom>
          <a:noFill/>
          <a:ln w="25400">
            <a:solidFill>
              <a:srgbClr val="99CC00"/>
            </a:solidFill>
            <a:round/>
            <a:headEnd/>
            <a:tailEnd/>
          </a:ln>
          <a:extLst>
            <a:ext uri="{909E8E84-426E-40DD-AFC4-6F175D3DCCD1}">
              <a14:hiddenFill xmlns:a14="http://schemas.microsoft.com/office/drawing/2010/main">
                <a:noFill/>
              </a14:hiddenFill>
            </a:ext>
          </a:extLst>
        </p:spPr>
        <p:txBody>
          <a:bodyPr>
            <a:spAutoFit/>
          </a:bodyPr>
          <a:lstStyle/>
          <a:p>
            <a:endParaRPr lang="en-TR"/>
          </a:p>
        </p:txBody>
      </p:sp>
      <p:sp>
        <p:nvSpPr>
          <p:cNvPr id="27668" name="Line 32">
            <a:extLst>
              <a:ext uri="{FF2B5EF4-FFF2-40B4-BE49-F238E27FC236}">
                <a16:creationId xmlns:a16="http://schemas.microsoft.com/office/drawing/2014/main" id="{763598A8-80E2-424F-AD16-BEDA92D68B33}"/>
              </a:ext>
            </a:extLst>
          </p:cNvPr>
          <p:cNvSpPr>
            <a:spLocks noChangeShapeType="1"/>
          </p:cNvSpPr>
          <p:nvPr/>
        </p:nvSpPr>
        <p:spPr bwMode="auto">
          <a:xfrm flipV="1">
            <a:off x="9677400" y="6096000"/>
            <a:ext cx="0" cy="381000"/>
          </a:xfrm>
          <a:prstGeom prst="line">
            <a:avLst/>
          </a:prstGeom>
          <a:noFill/>
          <a:ln w="25400">
            <a:solidFill>
              <a:srgbClr val="99CC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7669" name="Line 33">
            <a:extLst>
              <a:ext uri="{FF2B5EF4-FFF2-40B4-BE49-F238E27FC236}">
                <a16:creationId xmlns:a16="http://schemas.microsoft.com/office/drawing/2014/main" id="{46012710-AF0F-034D-8970-45B35E3F2E55}"/>
              </a:ext>
            </a:extLst>
          </p:cNvPr>
          <p:cNvSpPr>
            <a:spLocks noChangeShapeType="1"/>
          </p:cNvSpPr>
          <p:nvPr/>
        </p:nvSpPr>
        <p:spPr bwMode="auto">
          <a:xfrm>
            <a:off x="6629400" y="2667000"/>
            <a:ext cx="1143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
        <p:nvSpPr>
          <p:cNvPr id="27670" name="Line 34">
            <a:extLst>
              <a:ext uri="{FF2B5EF4-FFF2-40B4-BE49-F238E27FC236}">
                <a16:creationId xmlns:a16="http://schemas.microsoft.com/office/drawing/2014/main" id="{3DC7EB06-8D5F-DA49-BF05-47A7FAB2DD78}"/>
              </a:ext>
            </a:extLst>
          </p:cNvPr>
          <p:cNvSpPr>
            <a:spLocks noChangeShapeType="1"/>
          </p:cNvSpPr>
          <p:nvPr/>
        </p:nvSpPr>
        <p:spPr bwMode="auto">
          <a:xfrm>
            <a:off x="6477000" y="5943600"/>
            <a:ext cx="8382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TR"/>
          </a:p>
        </p:txBody>
      </p:sp>
      <p:sp>
        <p:nvSpPr>
          <p:cNvPr id="27671" name="Line 35">
            <a:extLst>
              <a:ext uri="{FF2B5EF4-FFF2-40B4-BE49-F238E27FC236}">
                <a16:creationId xmlns:a16="http://schemas.microsoft.com/office/drawing/2014/main" id="{0906F4C1-7523-3F4C-AF9F-0827DBBA4A2C}"/>
              </a:ext>
            </a:extLst>
          </p:cNvPr>
          <p:cNvSpPr>
            <a:spLocks noChangeShapeType="1"/>
          </p:cNvSpPr>
          <p:nvPr/>
        </p:nvSpPr>
        <p:spPr bwMode="auto">
          <a:xfrm flipV="1">
            <a:off x="7315200" y="3352800"/>
            <a:ext cx="0" cy="2590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en-TR"/>
          </a:p>
        </p:txBody>
      </p:sp>
      <p:sp>
        <p:nvSpPr>
          <p:cNvPr id="27672" name="Line 36">
            <a:extLst>
              <a:ext uri="{FF2B5EF4-FFF2-40B4-BE49-F238E27FC236}">
                <a16:creationId xmlns:a16="http://schemas.microsoft.com/office/drawing/2014/main" id="{1FC16FE3-E557-534B-A159-C7BC91972BEE}"/>
              </a:ext>
            </a:extLst>
          </p:cNvPr>
          <p:cNvSpPr>
            <a:spLocks noChangeShapeType="1"/>
          </p:cNvSpPr>
          <p:nvPr/>
        </p:nvSpPr>
        <p:spPr bwMode="auto">
          <a:xfrm>
            <a:off x="7315200" y="3352800"/>
            <a:ext cx="4572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TR"/>
          </a:p>
        </p:txBody>
      </p:sp>
    </p:spTree>
    <p:extLst>
      <p:ext uri="{BB962C8B-B14F-4D97-AF65-F5344CB8AC3E}">
        <p14:creationId xmlns:p14="http://schemas.microsoft.com/office/powerpoint/2010/main" val="92456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4468"/>
                                        </p:tgtEl>
                                        <p:attrNameLst>
                                          <p:attrName>style.visibility</p:attrName>
                                        </p:attrNameLst>
                                      </p:cBhvr>
                                      <p:to>
                                        <p:strVal val="visible"/>
                                      </p:to>
                                    </p:set>
                                    <p:animEffect transition="in" filter="slide(fromBottom)">
                                      <p:cBhvr>
                                        <p:cTn id="7" dur="500"/>
                                        <p:tgtEl>
                                          <p:spTgt spid="104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4469"/>
                                        </p:tgtEl>
                                        <p:attrNameLst>
                                          <p:attrName>style.visibility</p:attrName>
                                        </p:attrNameLst>
                                      </p:cBhvr>
                                      <p:to>
                                        <p:strVal val="visible"/>
                                      </p:to>
                                    </p:set>
                                    <p:animEffect transition="in" filter="slide(fromBottom)">
                                      <p:cBhvr>
                                        <p:cTn id="12" dur="500"/>
                                        <p:tgtEl>
                                          <p:spTgt spid="1044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4470"/>
                                        </p:tgtEl>
                                        <p:attrNameLst>
                                          <p:attrName>style.visibility</p:attrName>
                                        </p:attrNameLst>
                                      </p:cBhvr>
                                      <p:to>
                                        <p:strVal val="visible"/>
                                      </p:to>
                                    </p:set>
                                    <p:animEffect transition="in" filter="slide(fromBottom)">
                                      <p:cBhvr>
                                        <p:cTn id="17" dur="500"/>
                                        <p:tgtEl>
                                          <p:spTgt spid="104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8" grpId="0" animBg="1"/>
      <p:bldP spid="104469" grpId="0" animBg="1"/>
      <p:bldP spid="1044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B9479303-7686-3849-A8CB-A330135CE86E}"/>
              </a:ext>
            </a:extLst>
          </p:cNvPr>
          <p:cNvSpPr>
            <a:spLocks noGrp="1" noChangeArrowheads="1"/>
          </p:cNvSpPr>
          <p:nvPr>
            <p:ph type="title" idx="4294967295"/>
          </p:nvPr>
        </p:nvSpPr>
        <p:spPr>
          <a:xfrm>
            <a:off x="1524000" y="333375"/>
            <a:ext cx="9144000" cy="357188"/>
          </a:xfrm>
        </p:spPr>
        <p:txBody>
          <a:bodyPr>
            <a:normAutofit fontScale="90000"/>
          </a:bodyPr>
          <a:lstStyle/>
          <a:p>
            <a:r>
              <a:rPr lang="en-US" altLang="en-TR" sz="2800">
                <a:ea typeface="ＭＳ Ｐゴシック" panose="020B0600070205080204" pitchFamily="34" charset="-128"/>
              </a:rPr>
              <a:t>Balance Sheet does not show all the risks</a:t>
            </a:r>
          </a:p>
        </p:txBody>
      </p:sp>
      <p:sp>
        <p:nvSpPr>
          <p:cNvPr id="29699" name="Line 5">
            <a:extLst>
              <a:ext uri="{FF2B5EF4-FFF2-40B4-BE49-F238E27FC236}">
                <a16:creationId xmlns:a16="http://schemas.microsoft.com/office/drawing/2014/main" id="{39E81DED-50F9-FB49-AEEE-FB15D80F9BE6}"/>
              </a:ext>
            </a:extLst>
          </p:cNvPr>
          <p:cNvSpPr>
            <a:spLocks noChangeShapeType="1"/>
          </p:cNvSpPr>
          <p:nvPr/>
        </p:nvSpPr>
        <p:spPr bwMode="auto">
          <a:xfrm>
            <a:off x="2711451" y="1916113"/>
            <a:ext cx="525621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29700" name="Line 6">
            <a:extLst>
              <a:ext uri="{FF2B5EF4-FFF2-40B4-BE49-F238E27FC236}">
                <a16:creationId xmlns:a16="http://schemas.microsoft.com/office/drawing/2014/main" id="{124510D1-4010-E245-A251-E220B92B9004}"/>
              </a:ext>
            </a:extLst>
          </p:cNvPr>
          <p:cNvSpPr>
            <a:spLocks noChangeShapeType="1"/>
          </p:cNvSpPr>
          <p:nvPr/>
        </p:nvSpPr>
        <p:spPr bwMode="auto">
          <a:xfrm>
            <a:off x="5375275" y="1916114"/>
            <a:ext cx="0" cy="34575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TR"/>
          </a:p>
        </p:txBody>
      </p:sp>
      <p:sp>
        <p:nvSpPr>
          <p:cNvPr id="29701" name="Text Box 7">
            <a:extLst>
              <a:ext uri="{FF2B5EF4-FFF2-40B4-BE49-F238E27FC236}">
                <a16:creationId xmlns:a16="http://schemas.microsoft.com/office/drawing/2014/main" id="{7763718C-2498-3345-9075-41873E7686A0}"/>
              </a:ext>
            </a:extLst>
          </p:cNvPr>
          <p:cNvSpPr txBox="1">
            <a:spLocks noChangeArrowheads="1"/>
          </p:cNvSpPr>
          <p:nvPr/>
        </p:nvSpPr>
        <p:spPr bwMode="auto">
          <a:xfrm>
            <a:off x="3124200" y="1295400"/>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TR" b="1"/>
              <a:t>Assets</a:t>
            </a:r>
          </a:p>
        </p:txBody>
      </p:sp>
      <p:sp>
        <p:nvSpPr>
          <p:cNvPr id="29702" name="Rectangle 8">
            <a:extLst>
              <a:ext uri="{FF2B5EF4-FFF2-40B4-BE49-F238E27FC236}">
                <a16:creationId xmlns:a16="http://schemas.microsoft.com/office/drawing/2014/main" id="{98EBB51C-AE00-F446-B767-652357064756}"/>
              </a:ext>
            </a:extLst>
          </p:cNvPr>
          <p:cNvSpPr>
            <a:spLocks noChangeArrowheads="1"/>
          </p:cNvSpPr>
          <p:nvPr/>
        </p:nvSpPr>
        <p:spPr bwMode="auto">
          <a:xfrm>
            <a:off x="2782889" y="2349500"/>
            <a:ext cx="2232025" cy="12319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a:t>Interest </a:t>
            </a:r>
            <a:br>
              <a:rPr lang="en-US" altLang="en-TR" b="1"/>
            </a:br>
            <a:r>
              <a:rPr lang="en-US" altLang="en-TR" b="1"/>
              <a:t>Earning</a:t>
            </a:r>
            <a:br>
              <a:rPr lang="en-US" altLang="en-TR" b="1"/>
            </a:br>
            <a:r>
              <a:rPr lang="en-US" altLang="en-TR" b="1"/>
              <a:t>Assets</a:t>
            </a:r>
          </a:p>
        </p:txBody>
      </p:sp>
      <p:sp>
        <p:nvSpPr>
          <p:cNvPr id="29703" name="Rectangle 9">
            <a:extLst>
              <a:ext uri="{FF2B5EF4-FFF2-40B4-BE49-F238E27FC236}">
                <a16:creationId xmlns:a16="http://schemas.microsoft.com/office/drawing/2014/main" id="{278B62EC-6C5C-5A44-A295-34324D74701B}"/>
              </a:ext>
            </a:extLst>
          </p:cNvPr>
          <p:cNvSpPr>
            <a:spLocks noChangeArrowheads="1"/>
          </p:cNvSpPr>
          <p:nvPr/>
        </p:nvSpPr>
        <p:spPr bwMode="auto">
          <a:xfrm>
            <a:off x="2711450" y="3789364"/>
            <a:ext cx="2160588" cy="706437"/>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a:t>Non IE</a:t>
            </a:r>
            <a:br>
              <a:rPr lang="en-US" altLang="en-TR" b="1"/>
            </a:br>
            <a:r>
              <a:rPr lang="en-US" altLang="en-TR" b="1"/>
              <a:t>assets</a:t>
            </a:r>
          </a:p>
        </p:txBody>
      </p:sp>
      <p:sp>
        <p:nvSpPr>
          <p:cNvPr id="29704" name="Rectangle 10">
            <a:extLst>
              <a:ext uri="{FF2B5EF4-FFF2-40B4-BE49-F238E27FC236}">
                <a16:creationId xmlns:a16="http://schemas.microsoft.com/office/drawing/2014/main" id="{DA7217CA-2025-7041-B343-BA040F287870}"/>
              </a:ext>
            </a:extLst>
          </p:cNvPr>
          <p:cNvSpPr>
            <a:spLocks noChangeArrowheads="1"/>
          </p:cNvSpPr>
          <p:nvPr/>
        </p:nvSpPr>
        <p:spPr bwMode="auto">
          <a:xfrm>
            <a:off x="5664201" y="2276476"/>
            <a:ext cx="2232025" cy="1152525"/>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a:t>Interest</a:t>
            </a:r>
            <a:br>
              <a:rPr lang="en-US" altLang="en-TR" b="1"/>
            </a:br>
            <a:r>
              <a:rPr lang="en-US" altLang="en-TR" b="1"/>
              <a:t>Bearing</a:t>
            </a:r>
            <a:br>
              <a:rPr lang="en-US" altLang="en-TR" b="1"/>
            </a:br>
            <a:r>
              <a:rPr lang="en-US" altLang="en-TR" b="1"/>
              <a:t>Liabilities</a:t>
            </a:r>
          </a:p>
        </p:txBody>
      </p:sp>
      <p:sp>
        <p:nvSpPr>
          <p:cNvPr id="29705" name="Rectangle 11">
            <a:extLst>
              <a:ext uri="{FF2B5EF4-FFF2-40B4-BE49-F238E27FC236}">
                <a16:creationId xmlns:a16="http://schemas.microsoft.com/office/drawing/2014/main" id="{89A6AEE9-59DA-C740-A584-D45BEA6466A0}"/>
              </a:ext>
            </a:extLst>
          </p:cNvPr>
          <p:cNvSpPr>
            <a:spLocks noChangeArrowheads="1"/>
          </p:cNvSpPr>
          <p:nvPr/>
        </p:nvSpPr>
        <p:spPr bwMode="auto">
          <a:xfrm>
            <a:off x="5591175" y="3573464"/>
            <a:ext cx="2520950" cy="693737"/>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a:t>Non IE</a:t>
            </a:r>
            <a:br>
              <a:rPr lang="en-US" altLang="en-TR" b="1"/>
            </a:br>
            <a:r>
              <a:rPr lang="en-US" altLang="en-TR" b="1"/>
              <a:t>Liabilities</a:t>
            </a:r>
          </a:p>
        </p:txBody>
      </p:sp>
      <p:sp>
        <p:nvSpPr>
          <p:cNvPr id="64524" name="AutoShape 12">
            <a:extLst>
              <a:ext uri="{FF2B5EF4-FFF2-40B4-BE49-F238E27FC236}">
                <a16:creationId xmlns:a16="http://schemas.microsoft.com/office/drawing/2014/main" id="{AE115D0C-76D5-BE4D-8AED-821816180E34}"/>
              </a:ext>
            </a:extLst>
          </p:cNvPr>
          <p:cNvSpPr>
            <a:spLocks noChangeArrowheads="1"/>
          </p:cNvSpPr>
          <p:nvPr/>
        </p:nvSpPr>
        <p:spPr bwMode="auto">
          <a:xfrm>
            <a:off x="5486400" y="4419600"/>
            <a:ext cx="2736850" cy="1295400"/>
          </a:xfrm>
          <a:prstGeom prst="triangle">
            <a:avLst>
              <a:gd name="adj" fmla="val 50000"/>
            </a:avLst>
          </a:prstGeom>
          <a:solidFill>
            <a:srgbClr val="66CCFF"/>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TR" b="1"/>
              <a:t>Shareholders</a:t>
            </a:r>
            <a:br>
              <a:rPr lang="en-US" altLang="en-TR" b="1"/>
            </a:br>
            <a:r>
              <a:rPr lang="en-US" altLang="en-TR" b="1"/>
              <a:t>Equity</a:t>
            </a:r>
          </a:p>
        </p:txBody>
      </p:sp>
      <p:sp>
        <p:nvSpPr>
          <p:cNvPr id="64525" name="Text Box 13">
            <a:extLst>
              <a:ext uri="{FF2B5EF4-FFF2-40B4-BE49-F238E27FC236}">
                <a16:creationId xmlns:a16="http://schemas.microsoft.com/office/drawing/2014/main" id="{EB557921-C394-DB4F-8025-C78DAFF1D663}"/>
              </a:ext>
            </a:extLst>
          </p:cNvPr>
          <p:cNvSpPr txBox="1">
            <a:spLocks noChangeArrowheads="1"/>
          </p:cNvSpPr>
          <p:nvPr/>
        </p:nvSpPr>
        <p:spPr bwMode="auto">
          <a:xfrm>
            <a:off x="8328026" y="4365626"/>
            <a:ext cx="2339975" cy="646331"/>
          </a:xfrm>
          <a:prstGeom prst="rect">
            <a:avLst/>
          </a:prstGeom>
          <a:noFill/>
          <a:ln w="9525">
            <a:noFill/>
            <a:miter lim="800000"/>
            <a:headEnd/>
            <a:tailEnd/>
          </a:ln>
        </p:spPr>
        <p:txBody>
          <a:bodyPr>
            <a:spAutoFit/>
          </a:bodyPr>
          <a:lstStyle/>
          <a:p>
            <a:pPr>
              <a:spcBef>
                <a:spcPct val="50000"/>
              </a:spcBef>
              <a:defRPr/>
            </a:pPr>
            <a:r>
              <a:rPr lang="en-US" b="1" u="heavy" dirty="0">
                <a:latin typeface="Arial" charset="0"/>
              </a:rPr>
              <a:t>How</a:t>
            </a:r>
            <a:r>
              <a:rPr lang="en-US" b="1" dirty="0">
                <a:latin typeface="Arial" charset="0"/>
              </a:rPr>
              <a:t> did banks hide their risks?</a:t>
            </a:r>
          </a:p>
        </p:txBody>
      </p:sp>
      <p:sp>
        <p:nvSpPr>
          <p:cNvPr id="64526" name="Text Box 14">
            <a:extLst>
              <a:ext uri="{FF2B5EF4-FFF2-40B4-BE49-F238E27FC236}">
                <a16:creationId xmlns:a16="http://schemas.microsoft.com/office/drawing/2014/main" id="{036EADA3-FDCD-8E48-B7B2-CE8F05FBE331}"/>
              </a:ext>
            </a:extLst>
          </p:cNvPr>
          <p:cNvSpPr txBox="1">
            <a:spLocks noChangeArrowheads="1"/>
          </p:cNvSpPr>
          <p:nvPr/>
        </p:nvSpPr>
        <p:spPr bwMode="auto">
          <a:xfrm>
            <a:off x="8305800" y="2133601"/>
            <a:ext cx="2362200" cy="646331"/>
          </a:xfrm>
          <a:prstGeom prst="rect">
            <a:avLst/>
          </a:prstGeom>
          <a:noFill/>
          <a:ln w="9525">
            <a:noFill/>
            <a:miter lim="800000"/>
            <a:headEnd/>
            <a:tailEnd/>
          </a:ln>
        </p:spPr>
        <p:txBody>
          <a:bodyPr>
            <a:spAutoFit/>
          </a:bodyPr>
          <a:lstStyle/>
          <a:p>
            <a:pPr>
              <a:spcBef>
                <a:spcPct val="50000"/>
              </a:spcBef>
              <a:defRPr/>
            </a:pPr>
            <a:r>
              <a:rPr lang="en-US" b="1" u="heavy" dirty="0">
                <a:latin typeface="Arial" charset="0"/>
              </a:rPr>
              <a:t>Why</a:t>
            </a:r>
            <a:r>
              <a:rPr lang="en-US" b="1" dirty="0">
                <a:latin typeface="Arial" charset="0"/>
              </a:rPr>
              <a:t> did banks hide their risks?</a:t>
            </a:r>
          </a:p>
        </p:txBody>
      </p:sp>
      <p:sp>
        <p:nvSpPr>
          <p:cNvPr id="29709" name="Line 15">
            <a:extLst>
              <a:ext uri="{FF2B5EF4-FFF2-40B4-BE49-F238E27FC236}">
                <a16:creationId xmlns:a16="http://schemas.microsoft.com/office/drawing/2014/main" id="{3C449CBF-1963-4747-8CDB-47935629D13B}"/>
              </a:ext>
            </a:extLst>
          </p:cNvPr>
          <p:cNvSpPr>
            <a:spLocks noChangeShapeType="1"/>
          </p:cNvSpPr>
          <p:nvPr/>
        </p:nvSpPr>
        <p:spPr bwMode="auto">
          <a:xfrm flipH="1">
            <a:off x="7896225" y="4076701"/>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TR"/>
          </a:p>
        </p:txBody>
      </p:sp>
      <p:sp>
        <p:nvSpPr>
          <p:cNvPr id="29710" name="TextBox 13">
            <a:extLst>
              <a:ext uri="{FF2B5EF4-FFF2-40B4-BE49-F238E27FC236}">
                <a16:creationId xmlns:a16="http://schemas.microsoft.com/office/drawing/2014/main" id="{6C7EF402-EBB3-E945-BC2B-2A1D510018DE}"/>
              </a:ext>
            </a:extLst>
          </p:cNvPr>
          <p:cNvSpPr txBox="1">
            <a:spLocks noChangeArrowheads="1"/>
          </p:cNvSpPr>
          <p:nvPr/>
        </p:nvSpPr>
        <p:spPr bwMode="auto">
          <a:xfrm>
            <a:off x="5943600" y="1219201"/>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TR" b="1"/>
              <a:t>Liabilities</a:t>
            </a:r>
          </a:p>
        </p:txBody>
      </p:sp>
    </p:spTree>
    <p:extLst>
      <p:ext uri="{BB962C8B-B14F-4D97-AF65-F5344CB8AC3E}">
        <p14:creationId xmlns:p14="http://schemas.microsoft.com/office/powerpoint/2010/main" val="3675533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4524"/>
                                        </p:tgtEl>
                                        <p:attrNameLst>
                                          <p:attrName>style.visibility</p:attrName>
                                        </p:attrNameLst>
                                      </p:cBhvr>
                                      <p:to>
                                        <p:strVal val="visible"/>
                                      </p:to>
                                    </p:set>
                                    <p:animEffect transition="in" filter="fade">
                                      <p:cBhvr>
                                        <p:cTn id="7" dur="770" decel="100000"/>
                                        <p:tgtEl>
                                          <p:spTgt spid="64524"/>
                                        </p:tgtEl>
                                      </p:cBhvr>
                                    </p:animEffect>
                                    <p:animScale>
                                      <p:cBhvr>
                                        <p:cTn id="8" dur="770" decel="100000"/>
                                        <p:tgtEl>
                                          <p:spTgt spid="64524"/>
                                        </p:tgtEl>
                                      </p:cBhvr>
                                      <p:from x="10000" y="10000"/>
                                      <p:to x="200000" y="450000"/>
                                    </p:animScale>
                                    <p:animScale>
                                      <p:cBhvr>
                                        <p:cTn id="9" dur="1230" accel="100000" fill="hold">
                                          <p:stCondLst>
                                            <p:cond delay="770"/>
                                          </p:stCondLst>
                                        </p:cTn>
                                        <p:tgtEl>
                                          <p:spTgt spid="64524"/>
                                        </p:tgtEl>
                                      </p:cBhvr>
                                      <p:from x="200000" y="450000"/>
                                      <p:to x="100000" y="100000"/>
                                    </p:animScale>
                                    <p:set>
                                      <p:cBhvr>
                                        <p:cTn id="10" dur="770" fill="hold"/>
                                        <p:tgtEl>
                                          <p:spTgt spid="64524"/>
                                        </p:tgtEl>
                                        <p:attrNameLst>
                                          <p:attrName>ppt_x</p:attrName>
                                        </p:attrNameLst>
                                      </p:cBhvr>
                                      <p:to>
                                        <p:strVal val="(0.5)"/>
                                      </p:to>
                                    </p:set>
                                    <p:anim from="(0.5)" to="(#ppt_x)" calcmode="lin" valueType="num">
                                      <p:cBhvr>
                                        <p:cTn id="11" dur="1230" accel="100000" fill="hold">
                                          <p:stCondLst>
                                            <p:cond delay="770"/>
                                          </p:stCondLst>
                                        </p:cTn>
                                        <p:tgtEl>
                                          <p:spTgt spid="64524"/>
                                        </p:tgtEl>
                                        <p:attrNameLst>
                                          <p:attrName>ppt_x</p:attrName>
                                        </p:attrNameLst>
                                      </p:cBhvr>
                                    </p:anim>
                                    <p:set>
                                      <p:cBhvr>
                                        <p:cTn id="12" dur="770" fill="hold"/>
                                        <p:tgtEl>
                                          <p:spTgt spid="64524"/>
                                        </p:tgtEl>
                                        <p:attrNameLst>
                                          <p:attrName>ppt_y</p:attrName>
                                        </p:attrNameLst>
                                      </p:cBhvr>
                                      <p:to>
                                        <p:strVal val="(#ppt_y+0.4)"/>
                                      </p:to>
                                    </p:set>
                                    <p:anim from="(#ppt_y+0.4)" to="(#ppt_y)" calcmode="lin" valueType="num">
                                      <p:cBhvr>
                                        <p:cTn id="13" dur="1230" accel="100000" fill="hold">
                                          <p:stCondLst>
                                            <p:cond delay="770"/>
                                          </p:stCondLst>
                                        </p:cTn>
                                        <p:tgtEl>
                                          <p:spTgt spid="645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4526"/>
                                        </p:tgtEl>
                                        <p:attrNameLst>
                                          <p:attrName>style.visibility</p:attrName>
                                        </p:attrNameLst>
                                      </p:cBhvr>
                                      <p:to>
                                        <p:strVal val="visible"/>
                                      </p:to>
                                    </p:set>
                                    <p:animEffect transition="in" filter="wipe(down)">
                                      <p:cBhvr>
                                        <p:cTn id="18" dur="580">
                                          <p:stCondLst>
                                            <p:cond delay="0"/>
                                          </p:stCondLst>
                                        </p:cTn>
                                        <p:tgtEl>
                                          <p:spTgt spid="64526"/>
                                        </p:tgtEl>
                                      </p:cBhvr>
                                    </p:animEffect>
                                    <p:anim calcmode="lin" valueType="num">
                                      <p:cBhvr>
                                        <p:cTn id="19" dur="1822" tmFilter="0,0; 0.14,0.36; 0.43,0.73; 0.71,0.91; 1.0,1.0">
                                          <p:stCondLst>
                                            <p:cond delay="0"/>
                                          </p:stCondLst>
                                        </p:cTn>
                                        <p:tgtEl>
                                          <p:spTgt spid="6452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452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452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452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4526"/>
                                        </p:tgtEl>
                                        <p:attrNameLst>
                                          <p:attrName>ppt_y</p:attrName>
                                        </p:attrNameLst>
                                      </p:cBhvr>
                                      <p:tavLst>
                                        <p:tav tm="0" fmla="#ppt_y-sin(pi*$)/81">
                                          <p:val>
                                            <p:fltVal val="0"/>
                                          </p:val>
                                        </p:tav>
                                        <p:tav tm="100000">
                                          <p:val>
                                            <p:fltVal val="1"/>
                                          </p:val>
                                        </p:tav>
                                      </p:tavLst>
                                    </p:anim>
                                    <p:animScale>
                                      <p:cBhvr>
                                        <p:cTn id="24" dur="26">
                                          <p:stCondLst>
                                            <p:cond delay="650"/>
                                          </p:stCondLst>
                                        </p:cTn>
                                        <p:tgtEl>
                                          <p:spTgt spid="64526"/>
                                        </p:tgtEl>
                                      </p:cBhvr>
                                      <p:to x="100000" y="60000"/>
                                    </p:animScale>
                                    <p:animScale>
                                      <p:cBhvr>
                                        <p:cTn id="25" dur="166" decel="50000">
                                          <p:stCondLst>
                                            <p:cond delay="676"/>
                                          </p:stCondLst>
                                        </p:cTn>
                                        <p:tgtEl>
                                          <p:spTgt spid="64526"/>
                                        </p:tgtEl>
                                      </p:cBhvr>
                                      <p:to x="100000" y="100000"/>
                                    </p:animScale>
                                    <p:animScale>
                                      <p:cBhvr>
                                        <p:cTn id="26" dur="26">
                                          <p:stCondLst>
                                            <p:cond delay="1312"/>
                                          </p:stCondLst>
                                        </p:cTn>
                                        <p:tgtEl>
                                          <p:spTgt spid="64526"/>
                                        </p:tgtEl>
                                      </p:cBhvr>
                                      <p:to x="100000" y="80000"/>
                                    </p:animScale>
                                    <p:animScale>
                                      <p:cBhvr>
                                        <p:cTn id="27" dur="166" decel="50000">
                                          <p:stCondLst>
                                            <p:cond delay="1338"/>
                                          </p:stCondLst>
                                        </p:cTn>
                                        <p:tgtEl>
                                          <p:spTgt spid="64526"/>
                                        </p:tgtEl>
                                      </p:cBhvr>
                                      <p:to x="100000" y="100000"/>
                                    </p:animScale>
                                    <p:animScale>
                                      <p:cBhvr>
                                        <p:cTn id="28" dur="26">
                                          <p:stCondLst>
                                            <p:cond delay="1642"/>
                                          </p:stCondLst>
                                        </p:cTn>
                                        <p:tgtEl>
                                          <p:spTgt spid="64526"/>
                                        </p:tgtEl>
                                      </p:cBhvr>
                                      <p:to x="100000" y="90000"/>
                                    </p:animScale>
                                    <p:animScale>
                                      <p:cBhvr>
                                        <p:cTn id="29" dur="166" decel="50000">
                                          <p:stCondLst>
                                            <p:cond delay="1668"/>
                                          </p:stCondLst>
                                        </p:cTn>
                                        <p:tgtEl>
                                          <p:spTgt spid="64526"/>
                                        </p:tgtEl>
                                      </p:cBhvr>
                                      <p:to x="100000" y="100000"/>
                                    </p:animScale>
                                    <p:animScale>
                                      <p:cBhvr>
                                        <p:cTn id="30" dur="26">
                                          <p:stCondLst>
                                            <p:cond delay="1808"/>
                                          </p:stCondLst>
                                        </p:cTn>
                                        <p:tgtEl>
                                          <p:spTgt spid="64526"/>
                                        </p:tgtEl>
                                      </p:cBhvr>
                                      <p:to x="100000" y="95000"/>
                                    </p:animScale>
                                    <p:animScale>
                                      <p:cBhvr>
                                        <p:cTn id="31" dur="166" decel="50000">
                                          <p:stCondLst>
                                            <p:cond delay="1834"/>
                                          </p:stCondLst>
                                        </p:cTn>
                                        <p:tgtEl>
                                          <p:spTgt spid="64526"/>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64525"/>
                                        </p:tgtEl>
                                        <p:attrNameLst>
                                          <p:attrName>style.visibility</p:attrName>
                                        </p:attrNameLst>
                                      </p:cBhvr>
                                      <p:to>
                                        <p:strVal val="visible"/>
                                      </p:to>
                                    </p:set>
                                    <p:anim from="(-#ppt_w/2)" to="(#ppt_x)" calcmode="lin" valueType="num">
                                      <p:cBhvr>
                                        <p:cTn id="36" dur="600" fill="hold">
                                          <p:stCondLst>
                                            <p:cond delay="0"/>
                                          </p:stCondLst>
                                        </p:cTn>
                                        <p:tgtEl>
                                          <p:spTgt spid="64525"/>
                                        </p:tgtEl>
                                        <p:attrNameLst>
                                          <p:attrName>ppt_x</p:attrName>
                                        </p:attrNameLst>
                                      </p:cBhvr>
                                    </p:anim>
                                    <p:anim from="0" to="-1.0" calcmode="lin" valueType="num">
                                      <p:cBhvr>
                                        <p:cTn id="37" dur="200" decel="50000" autoRev="1" fill="hold">
                                          <p:stCondLst>
                                            <p:cond delay="600"/>
                                          </p:stCondLst>
                                        </p:cTn>
                                        <p:tgtEl>
                                          <p:spTgt spid="64525"/>
                                        </p:tgtEl>
                                        <p:attrNameLst>
                                          <p:attrName>xshear</p:attrName>
                                        </p:attrNameLst>
                                      </p:cBhvr>
                                    </p:anim>
                                    <p:animScale>
                                      <p:cBhvr>
                                        <p:cTn id="38" dur="200" decel="100000" autoRev="1" fill="hold">
                                          <p:stCondLst>
                                            <p:cond delay="600"/>
                                          </p:stCondLst>
                                        </p:cTn>
                                        <p:tgtEl>
                                          <p:spTgt spid="64525"/>
                                        </p:tgtEl>
                                      </p:cBhvr>
                                      <p:from x="100000" y="100000"/>
                                      <p:to x="80000" y="100000"/>
                                    </p:animScale>
                                    <p:anim by="(#ppt_h/3+#ppt_w*0.1)" calcmode="lin" valueType="num">
                                      <p:cBhvr additive="sum">
                                        <p:cTn id="39" dur="200" decel="100000" autoRev="1" fill="hold">
                                          <p:stCondLst>
                                            <p:cond delay="600"/>
                                          </p:stCondLst>
                                        </p:cTn>
                                        <p:tgtEl>
                                          <p:spTgt spid="6452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animBg="1"/>
      <p:bldP spid="64525" grpId="0"/>
      <p:bldP spid="645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D2401319-81C4-7A4D-BA46-3C783D3D8250}"/>
              </a:ext>
            </a:extLst>
          </p:cNvPr>
          <p:cNvSpPr txBox="1">
            <a:spLocks noGrp="1"/>
          </p:cNvSpPr>
          <p:nvPr/>
        </p:nvSpPr>
        <p:spPr bwMode="auto">
          <a:xfrm>
            <a:off x="8096250" y="621506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tr-TR" altLang="en-TR"/>
          </a:p>
        </p:txBody>
      </p:sp>
      <p:sp>
        <p:nvSpPr>
          <p:cNvPr id="401410" name="Rectangle 2">
            <a:extLst>
              <a:ext uri="{FF2B5EF4-FFF2-40B4-BE49-F238E27FC236}">
                <a16:creationId xmlns:a16="http://schemas.microsoft.com/office/drawing/2014/main" id="{2C784E8E-57A9-4C4E-A525-EF0BB7418CC5}"/>
              </a:ext>
            </a:extLst>
          </p:cNvPr>
          <p:cNvSpPr>
            <a:spLocks noGrp="1" noChangeArrowheads="1"/>
          </p:cNvSpPr>
          <p:nvPr>
            <p:ph type="title" idx="4294967295"/>
          </p:nvPr>
        </p:nvSpPr>
        <p:spPr/>
        <p:txBody>
          <a:bodyPr/>
          <a:lstStyle/>
          <a:p>
            <a:pPr eaLnBrk="1" hangingPunct="1"/>
            <a:r>
              <a:rPr lang="tr-TR" altLang="en-TR">
                <a:ea typeface="ＭＳ Ｐゴシック" panose="020B0600070205080204" pitchFamily="34" charset="-128"/>
              </a:rPr>
              <a:t>Risks shown on Balance Sheet </a:t>
            </a:r>
          </a:p>
        </p:txBody>
      </p:sp>
      <p:pic>
        <p:nvPicPr>
          <p:cNvPr id="401411" name="Picture 3" descr="Iceberg">
            <a:extLst>
              <a:ext uri="{FF2B5EF4-FFF2-40B4-BE49-F238E27FC236}">
                <a16:creationId xmlns:a16="http://schemas.microsoft.com/office/drawing/2014/main" id="{48F3B350-DB9F-9241-BFD7-F7B5ED0CA4FC}"/>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151313" y="1557339"/>
            <a:ext cx="6121400" cy="4029075"/>
          </a:xfrm>
          <a:noFill/>
        </p:spPr>
      </p:pic>
    </p:spTree>
    <p:extLst>
      <p:ext uri="{BB962C8B-B14F-4D97-AF65-F5344CB8AC3E}">
        <p14:creationId xmlns:p14="http://schemas.microsoft.com/office/powerpoint/2010/main" val="3953439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box(in)">
                                      <p:cBhvr>
                                        <p:cTn id="7" dur="500"/>
                                        <p:tgtEl>
                                          <p:spTgt spid="401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401411"/>
                                        </p:tgtEl>
                                        <p:attrNameLst>
                                          <p:attrName>style.visibility</p:attrName>
                                        </p:attrNameLst>
                                      </p:cBhvr>
                                      <p:to>
                                        <p:strVal val="visible"/>
                                      </p:to>
                                    </p:set>
                                    <p:animEffect transition="in" filter="fade">
                                      <p:cBhvr>
                                        <p:cTn id="12" dur="770" decel="100000"/>
                                        <p:tgtEl>
                                          <p:spTgt spid="401411"/>
                                        </p:tgtEl>
                                      </p:cBhvr>
                                    </p:animEffect>
                                    <p:animScale>
                                      <p:cBhvr>
                                        <p:cTn id="13" dur="770" decel="100000"/>
                                        <p:tgtEl>
                                          <p:spTgt spid="401411"/>
                                        </p:tgtEl>
                                      </p:cBhvr>
                                      <p:from x="10000" y="10000"/>
                                      <p:to x="200000" y="450000"/>
                                    </p:animScale>
                                    <p:animScale>
                                      <p:cBhvr>
                                        <p:cTn id="14" dur="1230" accel="100000" fill="hold">
                                          <p:stCondLst>
                                            <p:cond delay="770"/>
                                          </p:stCondLst>
                                        </p:cTn>
                                        <p:tgtEl>
                                          <p:spTgt spid="401411"/>
                                        </p:tgtEl>
                                      </p:cBhvr>
                                      <p:from x="200000" y="450000"/>
                                      <p:to x="100000" y="100000"/>
                                    </p:animScale>
                                    <p:set>
                                      <p:cBhvr>
                                        <p:cTn id="15" dur="770" fill="hold"/>
                                        <p:tgtEl>
                                          <p:spTgt spid="401411"/>
                                        </p:tgtEl>
                                        <p:attrNameLst>
                                          <p:attrName>ppt_x</p:attrName>
                                        </p:attrNameLst>
                                      </p:cBhvr>
                                      <p:to>
                                        <p:strVal val="(0.5)"/>
                                      </p:to>
                                    </p:set>
                                    <p:anim from="(0.5)" to="(#ppt_x)" calcmode="lin" valueType="num">
                                      <p:cBhvr>
                                        <p:cTn id="16" dur="1230" accel="100000" fill="hold">
                                          <p:stCondLst>
                                            <p:cond delay="770"/>
                                          </p:stCondLst>
                                        </p:cTn>
                                        <p:tgtEl>
                                          <p:spTgt spid="401411"/>
                                        </p:tgtEl>
                                        <p:attrNameLst>
                                          <p:attrName>ppt_x</p:attrName>
                                        </p:attrNameLst>
                                      </p:cBhvr>
                                    </p:anim>
                                    <p:set>
                                      <p:cBhvr>
                                        <p:cTn id="17" dur="770" fill="hold"/>
                                        <p:tgtEl>
                                          <p:spTgt spid="401411"/>
                                        </p:tgtEl>
                                        <p:attrNameLst>
                                          <p:attrName>ppt_y</p:attrName>
                                        </p:attrNameLst>
                                      </p:cBhvr>
                                      <p:to>
                                        <p:strVal val="(#ppt_y+0.4)"/>
                                      </p:to>
                                    </p:set>
                                    <p:anim from="(#ppt_y+0.4)" to="(#ppt_y)" calcmode="lin" valueType="num">
                                      <p:cBhvr>
                                        <p:cTn id="18" dur="1230" accel="100000" fill="hold">
                                          <p:stCondLst>
                                            <p:cond delay="770"/>
                                          </p:stCondLst>
                                        </p:cTn>
                                        <p:tgtEl>
                                          <p:spTgt spid="4014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75EE82D0-8253-9F4F-BF7B-F26352EABBF5}"/>
              </a:ext>
            </a:extLst>
          </p:cNvPr>
          <p:cNvSpPr>
            <a:spLocks noGrp="1" noChangeArrowheads="1"/>
          </p:cNvSpPr>
          <p:nvPr>
            <p:ph type="title" idx="4294967295"/>
          </p:nvPr>
        </p:nvSpPr>
        <p:spPr>
          <a:xfrm>
            <a:off x="1979130" y="399929"/>
            <a:ext cx="7856537" cy="420687"/>
          </a:xfrm>
        </p:spPr>
        <p:txBody>
          <a:bodyPr>
            <a:normAutofit fontScale="90000"/>
          </a:bodyPr>
          <a:lstStyle/>
          <a:p>
            <a:pPr eaLnBrk="1" hangingPunct="1"/>
            <a:r>
              <a:rPr lang="tr-TR" altLang="en-TR" sz="3600" dirty="0">
                <a:ea typeface="ＭＳ Ｐゴシック" panose="020B0600070205080204" pitchFamily="34" charset="-128"/>
              </a:rPr>
              <a:t>Bank </a:t>
            </a:r>
            <a:r>
              <a:rPr lang="tr-TR" altLang="en-TR" sz="3600" dirty="0" err="1">
                <a:ea typeface="ＭＳ Ｐゴシック" panose="020B0600070205080204" pitchFamily="34" charset="-128"/>
              </a:rPr>
              <a:t>Risks</a:t>
            </a:r>
            <a:r>
              <a:rPr lang="tr-TR" altLang="en-TR" sz="3600" dirty="0">
                <a:ea typeface="ＭＳ Ｐゴシック" panose="020B0600070205080204" pitchFamily="34" charset="-128"/>
              </a:rPr>
              <a:t> </a:t>
            </a:r>
            <a:r>
              <a:rPr lang="tr-TR" altLang="en-TR" sz="3600" dirty="0" err="1">
                <a:ea typeface="ＭＳ Ｐゴシック" panose="020B0600070205080204" pitchFamily="34" charset="-128"/>
              </a:rPr>
              <a:t>were</a:t>
            </a:r>
            <a:r>
              <a:rPr lang="tr-TR" altLang="en-TR" sz="3600" dirty="0">
                <a:ea typeface="ＭＳ Ｐゴシック" panose="020B0600070205080204" pitchFamily="34" charset="-128"/>
              </a:rPr>
              <a:t> </a:t>
            </a:r>
            <a:r>
              <a:rPr lang="tr-TR" altLang="en-TR" sz="3600" dirty="0" err="1">
                <a:ea typeface="ＭＳ Ｐゴシック" panose="020B0600070205080204" pitchFamily="34" charset="-128"/>
              </a:rPr>
              <a:t>hidden</a:t>
            </a:r>
            <a:r>
              <a:rPr lang="tr-TR" altLang="en-TR" sz="3600" dirty="0">
                <a:ea typeface="ＭＳ Ｐゴシック" panose="020B0600070205080204" pitchFamily="34" charset="-128"/>
              </a:rPr>
              <a:t> </a:t>
            </a:r>
            <a:r>
              <a:rPr lang="tr-TR" altLang="en-TR" sz="3600" dirty="0" err="1">
                <a:ea typeface="ＭＳ Ｐゴシック" panose="020B0600070205080204" pitchFamily="34" charset="-128"/>
              </a:rPr>
              <a:t>under</a:t>
            </a:r>
            <a:r>
              <a:rPr lang="tr-TR" altLang="en-TR" sz="3600" dirty="0">
                <a:ea typeface="ＭＳ Ｐゴシック" panose="020B0600070205080204" pitchFamily="34" charset="-128"/>
              </a:rPr>
              <a:t> </a:t>
            </a:r>
            <a:r>
              <a:rPr lang="tr-TR" altLang="en-TR" sz="3600" dirty="0" err="1">
                <a:ea typeface="ＭＳ Ｐゴシック" panose="020B0600070205080204" pitchFamily="34" charset="-128"/>
              </a:rPr>
              <a:t>the</a:t>
            </a:r>
            <a:r>
              <a:rPr lang="tr-TR" altLang="en-TR" sz="3600" dirty="0">
                <a:ea typeface="ＭＳ Ｐゴシック" panose="020B0600070205080204" pitchFamily="34" charset="-128"/>
              </a:rPr>
              <a:t> </a:t>
            </a:r>
            <a:r>
              <a:rPr lang="tr-TR" altLang="en-TR" sz="3600" dirty="0" err="1">
                <a:ea typeface="ＭＳ Ｐゴシック" panose="020B0600070205080204" pitchFamily="34" charset="-128"/>
              </a:rPr>
              <a:t>water</a:t>
            </a:r>
            <a:endParaRPr lang="tr-TR" altLang="en-TR" sz="3600" dirty="0">
              <a:ea typeface="ＭＳ Ｐゴシック" panose="020B0600070205080204" pitchFamily="34" charset="-128"/>
            </a:endParaRPr>
          </a:p>
        </p:txBody>
      </p:sp>
      <p:pic>
        <p:nvPicPr>
          <p:cNvPr id="251910" name="Picture 4" descr="buzdagi dibi">
            <a:extLst>
              <a:ext uri="{FF2B5EF4-FFF2-40B4-BE49-F238E27FC236}">
                <a16:creationId xmlns:a16="http://schemas.microsoft.com/office/drawing/2014/main" id="{46BE2DCC-FC22-E841-91DA-4E0E62825401}"/>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524251" y="1285875"/>
            <a:ext cx="5453063" cy="4114800"/>
          </a:xfrm>
        </p:spPr>
      </p:pic>
      <p:sp>
        <p:nvSpPr>
          <p:cNvPr id="32772" name="Line 6">
            <a:extLst>
              <a:ext uri="{FF2B5EF4-FFF2-40B4-BE49-F238E27FC236}">
                <a16:creationId xmlns:a16="http://schemas.microsoft.com/office/drawing/2014/main" id="{BDCC80D4-5598-024E-A62E-FCC1A8D14E26}"/>
              </a:ext>
            </a:extLst>
          </p:cNvPr>
          <p:cNvSpPr>
            <a:spLocks noChangeShapeType="1"/>
          </p:cNvSpPr>
          <p:nvPr/>
        </p:nvSpPr>
        <p:spPr bwMode="auto">
          <a:xfrm flipH="1">
            <a:off x="6600825" y="1844675"/>
            <a:ext cx="2590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TR"/>
          </a:p>
        </p:txBody>
      </p:sp>
      <p:sp>
        <p:nvSpPr>
          <p:cNvPr id="32773" name="Text Box 7">
            <a:extLst>
              <a:ext uri="{FF2B5EF4-FFF2-40B4-BE49-F238E27FC236}">
                <a16:creationId xmlns:a16="http://schemas.microsoft.com/office/drawing/2014/main" id="{153997B8-6C8A-5F4E-A492-FCBC4ED6293B}"/>
              </a:ext>
            </a:extLst>
          </p:cNvPr>
          <p:cNvSpPr txBox="1">
            <a:spLocks noChangeArrowheads="1"/>
          </p:cNvSpPr>
          <p:nvPr/>
        </p:nvSpPr>
        <p:spPr bwMode="auto">
          <a:xfrm>
            <a:off x="9264650" y="1557339"/>
            <a:ext cx="14033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TR"/>
              <a:t>On</a:t>
            </a:r>
            <a:br>
              <a:rPr lang="en-US" altLang="en-TR"/>
            </a:br>
            <a:r>
              <a:rPr lang="en-US" altLang="en-TR"/>
              <a:t>Balance</a:t>
            </a:r>
            <a:br>
              <a:rPr lang="en-US" altLang="en-TR"/>
            </a:br>
            <a:r>
              <a:rPr lang="en-US" altLang="en-TR"/>
              <a:t>Sheet</a:t>
            </a:r>
            <a:br>
              <a:rPr lang="en-US" altLang="en-TR"/>
            </a:br>
            <a:r>
              <a:rPr lang="en-US" altLang="en-TR"/>
              <a:t>Risks</a:t>
            </a:r>
          </a:p>
        </p:txBody>
      </p:sp>
      <p:sp>
        <p:nvSpPr>
          <p:cNvPr id="32774" name="Line 8">
            <a:extLst>
              <a:ext uri="{FF2B5EF4-FFF2-40B4-BE49-F238E27FC236}">
                <a16:creationId xmlns:a16="http://schemas.microsoft.com/office/drawing/2014/main" id="{8ADBF992-3DDC-B148-AC51-AFD8FE98043B}"/>
              </a:ext>
            </a:extLst>
          </p:cNvPr>
          <p:cNvSpPr>
            <a:spLocks noChangeShapeType="1"/>
          </p:cNvSpPr>
          <p:nvPr/>
        </p:nvSpPr>
        <p:spPr bwMode="auto">
          <a:xfrm flipH="1">
            <a:off x="6959600" y="3789364"/>
            <a:ext cx="2376488"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TR"/>
          </a:p>
        </p:txBody>
      </p:sp>
      <p:sp>
        <p:nvSpPr>
          <p:cNvPr id="32775" name="Text Box 9">
            <a:extLst>
              <a:ext uri="{FF2B5EF4-FFF2-40B4-BE49-F238E27FC236}">
                <a16:creationId xmlns:a16="http://schemas.microsoft.com/office/drawing/2014/main" id="{BD66D13F-2A99-6F43-A905-9D17A72B4B01}"/>
              </a:ext>
            </a:extLst>
          </p:cNvPr>
          <p:cNvSpPr txBox="1">
            <a:spLocks noChangeArrowheads="1"/>
          </p:cNvSpPr>
          <p:nvPr/>
        </p:nvSpPr>
        <p:spPr bwMode="auto">
          <a:xfrm>
            <a:off x="9200299" y="3500439"/>
            <a:ext cx="17287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TR" dirty="0"/>
              <a:t>Off</a:t>
            </a:r>
            <a:br>
              <a:rPr lang="en-US" altLang="en-TR" dirty="0"/>
            </a:br>
            <a:r>
              <a:rPr lang="en-US" altLang="en-TR" dirty="0"/>
              <a:t>Balance</a:t>
            </a:r>
            <a:br>
              <a:rPr lang="en-US" altLang="en-TR" dirty="0"/>
            </a:br>
            <a:r>
              <a:rPr lang="en-US" altLang="en-TR" dirty="0"/>
              <a:t>Sheet</a:t>
            </a:r>
            <a:br>
              <a:rPr lang="en-US" altLang="en-TR" dirty="0"/>
            </a:br>
            <a:r>
              <a:rPr lang="en-US" altLang="en-TR" dirty="0"/>
              <a:t>Risks</a:t>
            </a:r>
          </a:p>
        </p:txBody>
      </p:sp>
    </p:spTree>
    <p:extLst>
      <p:ext uri="{BB962C8B-B14F-4D97-AF65-F5344CB8AC3E}">
        <p14:creationId xmlns:p14="http://schemas.microsoft.com/office/powerpoint/2010/main" val="3197194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2434"/>
                                        </p:tgtEl>
                                        <p:attrNameLst>
                                          <p:attrName>style.visibility</p:attrName>
                                        </p:attrNameLst>
                                      </p:cBhvr>
                                      <p:to>
                                        <p:strVal val="visible"/>
                                      </p:to>
                                    </p:set>
                                    <p:animEffect transition="in" filter="box(in)">
                                      <p:cBhvr>
                                        <p:cTn id="7" dur="500"/>
                                        <p:tgtEl>
                                          <p:spTgt spid="402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251910"/>
                                        </p:tgtEl>
                                        <p:attrNameLst>
                                          <p:attrName>style.visibility</p:attrName>
                                        </p:attrNameLst>
                                      </p:cBhvr>
                                      <p:to>
                                        <p:strVal val="visible"/>
                                      </p:to>
                                    </p:set>
                                    <p:animEffect transition="in" filter="fade">
                                      <p:cBhvr>
                                        <p:cTn id="12" dur="770" decel="100000"/>
                                        <p:tgtEl>
                                          <p:spTgt spid="251910"/>
                                        </p:tgtEl>
                                      </p:cBhvr>
                                    </p:animEffect>
                                    <p:animScale>
                                      <p:cBhvr>
                                        <p:cTn id="13" dur="770" decel="100000"/>
                                        <p:tgtEl>
                                          <p:spTgt spid="251910"/>
                                        </p:tgtEl>
                                      </p:cBhvr>
                                      <p:from x="10000" y="10000"/>
                                      <p:to x="200000" y="450000"/>
                                    </p:animScale>
                                    <p:animScale>
                                      <p:cBhvr>
                                        <p:cTn id="14" dur="1230" accel="100000" fill="hold">
                                          <p:stCondLst>
                                            <p:cond delay="770"/>
                                          </p:stCondLst>
                                        </p:cTn>
                                        <p:tgtEl>
                                          <p:spTgt spid="251910"/>
                                        </p:tgtEl>
                                      </p:cBhvr>
                                      <p:from x="200000" y="450000"/>
                                      <p:to x="100000" y="100000"/>
                                    </p:animScale>
                                    <p:set>
                                      <p:cBhvr>
                                        <p:cTn id="15" dur="770" fill="hold"/>
                                        <p:tgtEl>
                                          <p:spTgt spid="251910"/>
                                        </p:tgtEl>
                                        <p:attrNameLst>
                                          <p:attrName>ppt_x</p:attrName>
                                        </p:attrNameLst>
                                      </p:cBhvr>
                                      <p:to>
                                        <p:strVal val="(0.5)"/>
                                      </p:to>
                                    </p:set>
                                    <p:anim from="(0.5)" to="(#ppt_x)" calcmode="lin" valueType="num">
                                      <p:cBhvr>
                                        <p:cTn id="16" dur="1230" accel="100000" fill="hold">
                                          <p:stCondLst>
                                            <p:cond delay="770"/>
                                          </p:stCondLst>
                                        </p:cTn>
                                        <p:tgtEl>
                                          <p:spTgt spid="251910"/>
                                        </p:tgtEl>
                                        <p:attrNameLst>
                                          <p:attrName>ppt_x</p:attrName>
                                        </p:attrNameLst>
                                      </p:cBhvr>
                                    </p:anim>
                                    <p:set>
                                      <p:cBhvr>
                                        <p:cTn id="17" dur="770" fill="hold"/>
                                        <p:tgtEl>
                                          <p:spTgt spid="251910"/>
                                        </p:tgtEl>
                                        <p:attrNameLst>
                                          <p:attrName>ppt_y</p:attrName>
                                        </p:attrNameLst>
                                      </p:cBhvr>
                                      <p:to>
                                        <p:strVal val="(#ppt_y+0.4)"/>
                                      </p:to>
                                    </p:set>
                                    <p:anim from="(#ppt_y+0.4)" to="(#ppt_y)" calcmode="lin" valueType="num">
                                      <p:cBhvr>
                                        <p:cTn id="18" dur="1230" accel="100000" fill="hold">
                                          <p:stCondLst>
                                            <p:cond delay="770"/>
                                          </p:stCondLst>
                                        </p:cTn>
                                        <p:tgtEl>
                                          <p:spTgt spid="2519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068DD7E6-171F-3B49-9D17-67783010BFD6}"/>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TR" altLang="en-TR"/>
          </a:p>
        </p:txBody>
      </p:sp>
      <p:sp>
        <p:nvSpPr>
          <p:cNvPr id="239618" name="Rectangle 2">
            <a:extLst>
              <a:ext uri="{FF2B5EF4-FFF2-40B4-BE49-F238E27FC236}">
                <a16:creationId xmlns:a16="http://schemas.microsoft.com/office/drawing/2014/main" id="{4BEDC7DD-8CED-4145-8A90-CBBC8A9256DD}"/>
              </a:ext>
            </a:extLst>
          </p:cNvPr>
          <p:cNvSpPr>
            <a:spLocks noGrp="1" noChangeArrowheads="1"/>
          </p:cNvSpPr>
          <p:nvPr>
            <p:ph type="title" idx="4294967295"/>
          </p:nvPr>
        </p:nvSpPr>
        <p:spPr>
          <a:xfrm>
            <a:off x="2286000" y="1"/>
            <a:ext cx="7772400" cy="714375"/>
          </a:xfrm>
        </p:spPr>
        <p:txBody>
          <a:bodyPr/>
          <a:lstStyle/>
          <a:p>
            <a:pPr eaLnBrk="1" hangingPunct="1"/>
            <a:r>
              <a:rPr lang="en-US" altLang="en-TR">
                <a:ea typeface="ＭＳ Ｐゴシック" panose="020B0600070205080204" pitchFamily="34" charset="-128"/>
              </a:rPr>
              <a:t>Financial Leverage</a:t>
            </a:r>
          </a:p>
        </p:txBody>
      </p:sp>
      <p:pic>
        <p:nvPicPr>
          <p:cNvPr id="239619" name="Picture 3" descr="Essek havaya kalmis">
            <a:extLst>
              <a:ext uri="{FF2B5EF4-FFF2-40B4-BE49-F238E27FC236}">
                <a16:creationId xmlns:a16="http://schemas.microsoft.com/office/drawing/2014/main" id="{BE6E8E33-46F2-9241-BEB4-C8C51564B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233489"/>
            <a:ext cx="64770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Line 6">
            <a:extLst>
              <a:ext uri="{FF2B5EF4-FFF2-40B4-BE49-F238E27FC236}">
                <a16:creationId xmlns:a16="http://schemas.microsoft.com/office/drawing/2014/main" id="{74B18C63-E2B4-7743-B385-4F8981C9C601}"/>
              </a:ext>
            </a:extLst>
          </p:cNvPr>
          <p:cNvSpPr>
            <a:spLocks noChangeShapeType="1"/>
          </p:cNvSpPr>
          <p:nvPr/>
        </p:nvSpPr>
        <p:spPr bwMode="auto">
          <a:xfrm flipH="1">
            <a:off x="5951539" y="1916113"/>
            <a:ext cx="504825" cy="506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TR"/>
          </a:p>
        </p:txBody>
      </p:sp>
      <p:sp>
        <p:nvSpPr>
          <p:cNvPr id="34822" name="Text Box 7">
            <a:extLst>
              <a:ext uri="{FF2B5EF4-FFF2-40B4-BE49-F238E27FC236}">
                <a16:creationId xmlns:a16="http://schemas.microsoft.com/office/drawing/2014/main" id="{7C9171EC-0200-514A-8938-08283AA3BA2E}"/>
              </a:ext>
            </a:extLst>
          </p:cNvPr>
          <p:cNvSpPr txBox="1">
            <a:spLocks noChangeArrowheads="1"/>
          </p:cNvSpPr>
          <p:nvPr/>
        </p:nvSpPr>
        <p:spPr bwMode="auto">
          <a:xfrm>
            <a:off x="5735639" y="1412875"/>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TR"/>
              <a:t>Equity</a:t>
            </a:r>
          </a:p>
        </p:txBody>
      </p:sp>
      <p:sp>
        <p:nvSpPr>
          <p:cNvPr id="34823" name="Line 8">
            <a:extLst>
              <a:ext uri="{FF2B5EF4-FFF2-40B4-BE49-F238E27FC236}">
                <a16:creationId xmlns:a16="http://schemas.microsoft.com/office/drawing/2014/main" id="{12A25FD3-1F64-714F-9A85-9131F3A706A8}"/>
              </a:ext>
            </a:extLst>
          </p:cNvPr>
          <p:cNvSpPr>
            <a:spLocks noChangeShapeType="1"/>
          </p:cNvSpPr>
          <p:nvPr/>
        </p:nvSpPr>
        <p:spPr bwMode="auto">
          <a:xfrm flipH="1">
            <a:off x="7896225" y="2060575"/>
            <a:ext cx="431800" cy="1512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TR"/>
          </a:p>
        </p:txBody>
      </p:sp>
      <p:sp>
        <p:nvSpPr>
          <p:cNvPr id="34824" name="Text Box 9">
            <a:extLst>
              <a:ext uri="{FF2B5EF4-FFF2-40B4-BE49-F238E27FC236}">
                <a16:creationId xmlns:a16="http://schemas.microsoft.com/office/drawing/2014/main" id="{46C9CB77-4F1D-C44E-A635-966D9B48A2BD}"/>
              </a:ext>
            </a:extLst>
          </p:cNvPr>
          <p:cNvSpPr txBox="1">
            <a:spLocks noChangeArrowheads="1"/>
          </p:cNvSpPr>
          <p:nvPr/>
        </p:nvSpPr>
        <p:spPr bwMode="auto">
          <a:xfrm>
            <a:off x="8112126" y="1484313"/>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TR"/>
              <a:t>Debt</a:t>
            </a:r>
          </a:p>
        </p:txBody>
      </p:sp>
      <p:sp>
        <p:nvSpPr>
          <p:cNvPr id="34825" name="TextBox 8">
            <a:extLst>
              <a:ext uri="{FF2B5EF4-FFF2-40B4-BE49-F238E27FC236}">
                <a16:creationId xmlns:a16="http://schemas.microsoft.com/office/drawing/2014/main" id="{03C9CD9A-F43F-A94B-85DF-B1C9CABC4917}"/>
              </a:ext>
            </a:extLst>
          </p:cNvPr>
          <p:cNvSpPr txBox="1">
            <a:spLocks noChangeArrowheads="1"/>
          </p:cNvSpPr>
          <p:nvPr/>
        </p:nvSpPr>
        <p:spPr bwMode="auto">
          <a:xfrm>
            <a:off x="8839200" y="4648201"/>
            <a:ext cx="152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TR"/>
              <a:t>Too much       </a:t>
            </a:r>
          </a:p>
          <a:p>
            <a:pPr eaLnBrk="1" hangingPunct="1"/>
            <a:r>
              <a:rPr lang="en-US" altLang="en-TR"/>
              <a:t>       debt</a:t>
            </a:r>
          </a:p>
        </p:txBody>
      </p:sp>
    </p:spTree>
    <p:extLst>
      <p:ext uri="{BB962C8B-B14F-4D97-AF65-F5344CB8AC3E}">
        <p14:creationId xmlns:p14="http://schemas.microsoft.com/office/powerpoint/2010/main" val="971892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9618"/>
                                        </p:tgtEl>
                                        <p:attrNameLst>
                                          <p:attrName>style.visibility</p:attrName>
                                        </p:attrNameLst>
                                      </p:cBhvr>
                                      <p:to>
                                        <p:strVal val="visible"/>
                                      </p:to>
                                    </p:set>
                                    <p:anim calcmode="lin" valueType="num">
                                      <p:cBhvr additive="base">
                                        <p:cTn id="7" dur="500" fill="hold"/>
                                        <p:tgtEl>
                                          <p:spTgt spid="239618"/>
                                        </p:tgtEl>
                                        <p:attrNameLst>
                                          <p:attrName>ppt_x</p:attrName>
                                        </p:attrNameLst>
                                      </p:cBhvr>
                                      <p:tavLst>
                                        <p:tav tm="0">
                                          <p:val>
                                            <p:strVal val="0-#ppt_w/2"/>
                                          </p:val>
                                        </p:tav>
                                        <p:tav tm="100000">
                                          <p:val>
                                            <p:strVal val="#ppt_x"/>
                                          </p:val>
                                        </p:tav>
                                      </p:tavLst>
                                    </p:anim>
                                    <p:anim calcmode="lin" valueType="num">
                                      <p:cBhvr additive="base">
                                        <p:cTn id="8" dur="500" fill="hold"/>
                                        <p:tgtEl>
                                          <p:spTgt spid="2396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239619"/>
                                        </p:tgtEl>
                                        <p:attrNameLst>
                                          <p:attrName>style.visibility</p:attrName>
                                        </p:attrNameLst>
                                      </p:cBhvr>
                                      <p:to>
                                        <p:strVal val="visible"/>
                                      </p:to>
                                    </p:set>
                                    <p:anim calcmode="lin" valueType="num">
                                      <p:cBhvr>
                                        <p:cTn id="13" dur="5000" fill="hold"/>
                                        <p:tgtEl>
                                          <p:spTgt spid="239619"/>
                                        </p:tgtEl>
                                        <p:attrNameLst>
                                          <p:attrName>ppt_w</p:attrName>
                                        </p:attrNameLst>
                                      </p:cBhvr>
                                      <p:tavLst>
                                        <p:tav tm="0" fmla="#ppt_w*sin(2.5*pi*$)">
                                          <p:val>
                                            <p:fltVal val="0"/>
                                          </p:val>
                                        </p:tav>
                                        <p:tav tm="100000">
                                          <p:val>
                                            <p:fltVal val="1"/>
                                          </p:val>
                                        </p:tav>
                                      </p:tavLst>
                                    </p:anim>
                                    <p:anim calcmode="lin" valueType="num">
                                      <p:cBhvr>
                                        <p:cTn id="14" dur="5000" fill="hold"/>
                                        <p:tgtEl>
                                          <p:spTgt spid="2396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AB83F4A7-9BB2-4749-BAEF-B948F7F8ADB7}"/>
              </a:ext>
            </a:extLst>
          </p:cNvPr>
          <p:cNvSpPr>
            <a:spLocks noGrp="1" noChangeArrowheads="1"/>
          </p:cNvSpPr>
          <p:nvPr>
            <p:ph type="title" idx="4294967295"/>
          </p:nvPr>
        </p:nvSpPr>
        <p:spPr/>
        <p:txBody>
          <a:bodyPr/>
          <a:lstStyle/>
          <a:p>
            <a:r>
              <a:rPr lang="en-US" altLang="en-TR" sz="2800">
                <a:ea typeface="ＭＳ Ｐゴシック" panose="020B0600070205080204" pitchFamily="34" charset="-128"/>
              </a:rPr>
              <a:t>Should we help this bank?</a:t>
            </a:r>
          </a:p>
        </p:txBody>
      </p:sp>
      <p:pic>
        <p:nvPicPr>
          <p:cNvPr id="77829" name="Picture 5" descr="UcurumdaDusenDalaTutunanAdam">
            <a:extLst>
              <a:ext uri="{FF2B5EF4-FFF2-40B4-BE49-F238E27FC236}">
                <a16:creationId xmlns:a16="http://schemas.microsoft.com/office/drawing/2014/main" id="{8EB63DF5-DAA7-CB42-89E0-04D0ADDE0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05000"/>
            <a:ext cx="4572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6">
            <a:extLst>
              <a:ext uri="{FF2B5EF4-FFF2-40B4-BE49-F238E27FC236}">
                <a16:creationId xmlns:a16="http://schemas.microsoft.com/office/drawing/2014/main" id="{AAC9D8D7-295E-D645-BC22-16BD17276D54}"/>
              </a:ext>
            </a:extLst>
          </p:cNvPr>
          <p:cNvSpPr txBox="1">
            <a:spLocks noChangeArrowheads="1"/>
          </p:cNvSpPr>
          <p:nvPr/>
        </p:nvSpPr>
        <p:spPr bwMode="auto">
          <a:xfrm>
            <a:off x="1752601" y="1066800"/>
            <a:ext cx="1577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TR"/>
              <a:t>Why are you in this position?</a:t>
            </a:r>
          </a:p>
        </p:txBody>
      </p:sp>
      <p:sp>
        <p:nvSpPr>
          <p:cNvPr id="77831" name="Text Box 7">
            <a:extLst>
              <a:ext uri="{FF2B5EF4-FFF2-40B4-BE49-F238E27FC236}">
                <a16:creationId xmlns:a16="http://schemas.microsoft.com/office/drawing/2014/main" id="{FD4CCC10-18FD-A549-90B9-FF839A82AF60}"/>
              </a:ext>
            </a:extLst>
          </p:cNvPr>
          <p:cNvSpPr txBox="1">
            <a:spLocks noChangeArrowheads="1"/>
          </p:cNvSpPr>
          <p:nvPr/>
        </p:nvSpPr>
        <p:spPr bwMode="auto">
          <a:xfrm>
            <a:off x="7848600" y="1125539"/>
            <a:ext cx="28194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TR"/>
              <a:t>1.Mismanagement</a:t>
            </a:r>
          </a:p>
          <a:p>
            <a:pPr eaLnBrk="1" hangingPunct="1">
              <a:spcBef>
                <a:spcPct val="50000"/>
              </a:spcBef>
            </a:pPr>
            <a:r>
              <a:rPr lang="en-US" altLang="en-TR"/>
              <a:t>2.Lack of supervision</a:t>
            </a:r>
          </a:p>
          <a:p>
            <a:pPr eaLnBrk="1" hangingPunct="1">
              <a:spcBef>
                <a:spcPct val="50000"/>
              </a:spcBef>
            </a:pPr>
            <a:r>
              <a:rPr lang="en-US" altLang="en-TR"/>
              <a:t>3.Lack of Audit</a:t>
            </a:r>
          </a:p>
          <a:p>
            <a:pPr eaLnBrk="1" hangingPunct="1">
              <a:spcBef>
                <a:spcPct val="50000"/>
              </a:spcBef>
            </a:pPr>
            <a:r>
              <a:rPr lang="en-US" altLang="en-TR"/>
              <a:t>4.Capitalist system</a:t>
            </a:r>
          </a:p>
          <a:p>
            <a:pPr eaLnBrk="1" hangingPunct="1">
              <a:spcBef>
                <a:spcPct val="50000"/>
              </a:spcBef>
            </a:pPr>
            <a:r>
              <a:rPr lang="en-US" altLang="en-TR"/>
              <a:t>5.Political system</a:t>
            </a:r>
          </a:p>
          <a:p>
            <a:pPr eaLnBrk="1" hangingPunct="1">
              <a:spcBef>
                <a:spcPct val="50000"/>
              </a:spcBef>
            </a:pPr>
            <a:r>
              <a:rPr lang="en-US" altLang="en-TR"/>
              <a:t>6.Ambition to grow &amp; earn more money</a:t>
            </a:r>
          </a:p>
        </p:txBody>
      </p:sp>
      <p:sp>
        <p:nvSpPr>
          <p:cNvPr id="36870" name="Line 9">
            <a:extLst>
              <a:ext uri="{FF2B5EF4-FFF2-40B4-BE49-F238E27FC236}">
                <a16:creationId xmlns:a16="http://schemas.microsoft.com/office/drawing/2014/main" id="{216A0684-6C24-6B44-ACD9-025002A8E4C2}"/>
              </a:ext>
            </a:extLst>
          </p:cNvPr>
          <p:cNvSpPr>
            <a:spLocks noChangeShapeType="1"/>
          </p:cNvSpPr>
          <p:nvPr/>
        </p:nvSpPr>
        <p:spPr bwMode="auto">
          <a:xfrm flipH="1">
            <a:off x="5448300" y="3213101"/>
            <a:ext cx="64770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TR"/>
          </a:p>
        </p:txBody>
      </p:sp>
      <p:sp>
        <p:nvSpPr>
          <p:cNvPr id="36871" name="Text Box 10">
            <a:extLst>
              <a:ext uri="{FF2B5EF4-FFF2-40B4-BE49-F238E27FC236}">
                <a16:creationId xmlns:a16="http://schemas.microsoft.com/office/drawing/2014/main" id="{CF7F2B6E-725B-2D49-95E5-6A063CAEF7A1}"/>
              </a:ext>
            </a:extLst>
          </p:cNvPr>
          <p:cNvSpPr txBox="1">
            <a:spLocks noChangeArrowheads="1"/>
          </p:cNvSpPr>
          <p:nvPr/>
        </p:nvSpPr>
        <p:spPr bwMode="auto">
          <a:xfrm>
            <a:off x="6024563" y="2924175"/>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TR"/>
              <a:t>BANK</a:t>
            </a:r>
          </a:p>
        </p:txBody>
      </p:sp>
    </p:spTree>
    <p:extLst>
      <p:ext uri="{BB962C8B-B14F-4D97-AF65-F5344CB8AC3E}">
        <p14:creationId xmlns:p14="http://schemas.microsoft.com/office/powerpoint/2010/main" val="4261108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fade">
                                      <p:cBhvr>
                                        <p:cTn id="7" dur="2000"/>
                                        <p:tgtEl>
                                          <p:spTgt spid="77829"/>
                                        </p:tgtEl>
                                      </p:cBhvr>
                                    </p:animEffect>
                                    <p:anim calcmode="lin" valueType="num">
                                      <p:cBhvr>
                                        <p:cTn id="8" dur="2000" fill="hold"/>
                                        <p:tgtEl>
                                          <p:spTgt spid="77829"/>
                                        </p:tgtEl>
                                        <p:attrNameLst>
                                          <p:attrName>style.rotation</p:attrName>
                                        </p:attrNameLst>
                                      </p:cBhvr>
                                      <p:tavLst>
                                        <p:tav tm="0">
                                          <p:val>
                                            <p:fltVal val="720"/>
                                          </p:val>
                                        </p:tav>
                                        <p:tav tm="100000">
                                          <p:val>
                                            <p:fltVal val="0"/>
                                          </p:val>
                                        </p:tav>
                                      </p:tavLst>
                                    </p:anim>
                                    <p:anim calcmode="lin" valueType="num">
                                      <p:cBhvr>
                                        <p:cTn id="9" dur="2000" fill="hold"/>
                                        <p:tgtEl>
                                          <p:spTgt spid="77829"/>
                                        </p:tgtEl>
                                        <p:attrNameLst>
                                          <p:attrName>ppt_h</p:attrName>
                                        </p:attrNameLst>
                                      </p:cBhvr>
                                      <p:tavLst>
                                        <p:tav tm="0">
                                          <p:val>
                                            <p:fltVal val="0"/>
                                          </p:val>
                                        </p:tav>
                                        <p:tav tm="100000">
                                          <p:val>
                                            <p:strVal val="#ppt_h"/>
                                          </p:val>
                                        </p:tav>
                                      </p:tavLst>
                                    </p:anim>
                                    <p:anim calcmode="lin" valueType="num">
                                      <p:cBhvr>
                                        <p:cTn id="10" dur="2000" fill="hold"/>
                                        <p:tgtEl>
                                          <p:spTgt spid="77829"/>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7830"/>
                                        </p:tgtEl>
                                        <p:attrNameLst>
                                          <p:attrName>style.visibility</p:attrName>
                                        </p:attrNameLst>
                                      </p:cBhvr>
                                      <p:to>
                                        <p:strVal val="visible"/>
                                      </p:to>
                                    </p:set>
                                    <p:animEffect transition="in" filter="wipe(down)">
                                      <p:cBhvr>
                                        <p:cTn id="15" dur="580">
                                          <p:stCondLst>
                                            <p:cond delay="0"/>
                                          </p:stCondLst>
                                        </p:cTn>
                                        <p:tgtEl>
                                          <p:spTgt spid="77830"/>
                                        </p:tgtEl>
                                      </p:cBhvr>
                                    </p:animEffect>
                                    <p:anim calcmode="lin" valueType="num">
                                      <p:cBhvr>
                                        <p:cTn id="16" dur="1822" tmFilter="0,0; 0.14,0.36; 0.43,0.73; 0.71,0.91; 1.0,1.0">
                                          <p:stCondLst>
                                            <p:cond delay="0"/>
                                          </p:stCondLst>
                                        </p:cTn>
                                        <p:tgtEl>
                                          <p:spTgt spid="7783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783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783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783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7830"/>
                                        </p:tgtEl>
                                        <p:attrNameLst>
                                          <p:attrName>ppt_y</p:attrName>
                                        </p:attrNameLst>
                                      </p:cBhvr>
                                      <p:tavLst>
                                        <p:tav tm="0" fmla="#ppt_y-sin(pi*$)/81">
                                          <p:val>
                                            <p:fltVal val="0"/>
                                          </p:val>
                                        </p:tav>
                                        <p:tav tm="100000">
                                          <p:val>
                                            <p:fltVal val="1"/>
                                          </p:val>
                                        </p:tav>
                                      </p:tavLst>
                                    </p:anim>
                                    <p:animScale>
                                      <p:cBhvr>
                                        <p:cTn id="21" dur="26">
                                          <p:stCondLst>
                                            <p:cond delay="650"/>
                                          </p:stCondLst>
                                        </p:cTn>
                                        <p:tgtEl>
                                          <p:spTgt spid="77830"/>
                                        </p:tgtEl>
                                      </p:cBhvr>
                                      <p:to x="100000" y="60000"/>
                                    </p:animScale>
                                    <p:animScale>
                                      <p:cBhvr>
                                        <p:cTn id="22" dur="166" decel="50000">
                                          <p:stCondLst>
                                            <p:cond delay="676"/>
                                          </p:stCondLst>
                                        </p:cTn>
                                        <p:tgtEl>
                                          <p:spTgt spid="77830"/>
                                        </p:tgtEl>
                                      </p:cBhvr>
                                      <p:to x="100000" y="100000"/>
                                    </p:animScale>
                                    <p:animScale>
                                      <p:cBhvr>
                                        <p:cTn id="23" dur="26">
                                          <p:stCondLst>
                                            <p:cond delay="1312"/>
                                          </p:stCondLst>
                                        </p:cTn>
                                        <p:tgtEl>
                                          <p:spTgt spid="77830"/>
                                        </p:tgtEl>
                                      </p:cBhvr>
                                      <p:to x="100000" y="80000"/>
                                    </p:animScale>
                                    <p:animScale>
                                      <p:cBhvr>
                                        <p:cTn id="24" dur="166" decel="50000">
                                          <p:stCondLst>
                                            <p:cond delay="1338"/>
                                          </p:stCondLst>
                                        </p:cTn>
                                        <p:tgtEl>
                                          <p:spTgt spid="77830"/>
                                        </p:tgtEl>
                                      </p:cBhvr>
                                      <p:to x="100000" y="100000"/>
                                    </p:animScale>
                                    <p:animScale>
                                      <p:cBhvr>
                                        <p:cTn id="25" dur="26">
                                          <p:stCondLst>
                                            <p:cond delay="1642"/>
                                          </p:stCondLst>
                                        </p:cTn>
                                        <p:tgtEl>
                                          <p:spTgt spid="77830"/>
                                        </p:tgtEl>
                                      </p:cBhvr>
                                      <p:to x="100000" y="90000"/>
                                    </p:animScale>
                                    <p:animScale>
                                      <p:cBhvr>
                                        <p:cTn id="26" dur="166" decel="50000">
                                          <p:stCondLst>
                                            <p:cond delay="1668"/>
                                          </p:stCondLst>
                                        </p:cTn>
                                        <p:tgtEl>
                                          <p:spTgt spid="77830"/>
                                        </p:tgtEl>
                                      </p:cBhvr>
                                      <p:to x="100000" y="100000"/>
                                    </p:animScale>
                                    <p:animScale>
                                      <p:cBhvr>
                                        <p:cTn id="27" dur="26">
                                          <p:stCondLst>
                                            <p:cond delay="1808"/>
                                          </p:stCondLst>
                                        </p:cTn>
                                        <p:tgtEl>
                                          <p:spTgt spid="77830"/>
                                        </p:tgtEl>
                                      </p:cBhvr>
                                      <p:to x="100000" y="95000"/>
                                    </p:animScale>
                                    <p:animScale>
                                      <p:cBhvr>
                                        <p:cTn id="28" dur="166" decel="50000">
                                          <p:stCondLst>
                                            <p:cond delay="1834"/>
                                          </p:stCondLst>
                                        </p:cTn>
                                        <p:tgtEl>
                                          <p:spTgt spid="77830"/>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77831"/>
                                        </p:tgtEl>
                                        <p:attrNameLst>
                                          <p:attrName>style.visibility</p:attrName>
                                        </p:attrNameLst>
                                      </p:cBhvr>
                                      <p:to>
                                        <p:strVal val="visible"/>
                                      </p:to>
                                    </p:set>
                                    <p:anim from="(-#ppt_w/2)" to="(#ppt_x)" calcmode="lin" valueType="num">
                                      <p:cBhvr>
                                        <p:cTn id="33" dur="600" fill="hold">
                                          <p:stCondLst>
                                            <p:cond delay="0"/>
                                          </p:stCondLst>
                                        </p:cTn>
                                        <p:tgtEl>
                                          <p:spTgt spid="77831"/>
                                        </p:tgtEl>
                                        <p:attrNameLst>
                                          <p:attrName>ppt_x</p:attrName>
                                        </p:attrNameLst>
                                      </p:cBhvr>
                                    </p:anim>
                                    <p:anim from="0" to="-1.0" calcmode="lin" valueType="num">
                                      <p:cBhvr>
                                        <p:cTn id="34" dur="200" decel="50000" autoRev="1" fill="hold">
                                          <p:stCondLst>
                                            <p:cond delay="600"/>
                                          </p:stCondLst>
                                        </p:cTn>
                                        <p:tgtEl>
                                          <p:spTgt spid="77831"/>
                                        </p:tgtEl>
                                        <p:attrNameLst>
                                          <p:attrName>xshear</p:attrName>
                                        </p:attrNameLst>
                                      </p:cBhvr>
                                    </p:anim>
                                    <p:animScale>
                                      <p:cBhvr>
                                        <p:cTn id="35" dur="200" decel="100000" autoRev="1" fill="hold">
                                          <p:stCondLst>
                                            <p:cond delay="600"/>
                                          </p:stCondLst>
                                        </p:cTn>
                                        <p:tgtEl>
                                          <p:spTgt spid="77831"/>
                                        </p:tgtEl>
                                      </p:cBhvr>
                                      <p:from x="100000" y="100000"/>
                                      <p:to x="80000" y="100000"/>
                                    </p:animScale>
                                    <p:anim by="(#ppt_h/3+#ppt_w*0.1)" calcmode="lin" valueType="num">
                                      <p:cBhvr additive="sum">
                                        <p:cTn id="36" dur="200" decel="100000" autoRev="1" fill="hold">
                                          <p:stCondLst>
                                            <p:cond delay="600"/>
                                          </p:stCondLst>
                                        </p:cTn>
                                        <p:tgtEl>
                                          <p:spTgt spid="7783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78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544609D-4410-6D41-AEA1-540F7B32E5F2}"/>
              </a:ext>
            </a:extLst>
          </p:cNvPr>
          <p:cNvSpPr>
            <a:spLocks noGrp="1" noChangeArrowheads="1"/>
          </p:cNvSpPr>
          <p:nvPr>
            <p:ph type="title" idx="4294967295"/>
          </p:nvPr>
        </p:nvSpPr>
        <p:spPr/>
        <p:txBody>
          <a:bodyPr/>
          <a:lstStyle/>
          <a:p>
            <a:r>
              <a:rPr lang="en-US" altLang="en-TR">
                <a:ea typeface="ＭＳ Ｐゴシック" panose="020B0600070205080204" pitchFamily="34" charset="-128"/>
              </a:rPr>
              <a:t>Banks grew but how?</a:t>
            </a:r>
            <a:endParaRPr lang="tr-TR" altLang="en-TR">
              <a:ea typeface="ＭＳ Ｐゴシック" panose="020B0600070205080204" pitchFamily="34" charset="-128"/>
            </a:endParaRPr>
          </a:p>
        </p:txBody>
      </p:sp>
      <p:sp>
        <p:nvSpPr>
          <p:cNvPr id="37891" name="Rectangle 3">
            <a:extLst>
              <a:ext uri="{FF2B5EF4-FFF2-40B4-BE49-F238E27FC236}">
                <a16:creationId xmlns:a16="http://schemas.microsoft.com/office/drawing/2014/main" id="{6DFF2A64-917C-5D41-BDC8-A187A32A4CE6}"/>
              </a:ext>
            </a:extLst>
          </p:cNvPr>
          <p:cNvSpPr>
            <a:spLocks noGrp="1" noChangeArrowheads="1"/>
          </p:cNvSpPr>
          <p:nvPr>
            <p:ph type="body" sz="half" idx="4294967295"/>
          </p:nvPr>
        </p:nvSpPr>
        <p:spPr>
          <a:xfrm>
            <a:off x="2789239" y="1143000"/>
            <a:ext cx="3400425" cy="4648200"/>
          </a:xfrm>
        </p:spPr>
        <p:txBody>
          <a:bodyPr/>
          <a:lstStyle/>
          <a:p>
            <a:endParaRPr lang="en-TR" altLang="en-TR" sz="1800">
              <a:ea typeface="ＭＳ Ｐゴシック" panose="020B0600070205080204" pitchFamily="34" charset="-128"/>
            </a:endParaRPr>
          </a:p>
        </p:txBody>
      </p:sp>
      <p:sp>
        <p:nvSpPr>
          <p:cNvPr id="89092" name="Rectangle 4">
            <a:extLst>
              <a:ext uri="{FF2B5EF4-FFF2-40B4-BE49-F238E27FC236}">
                <a16:creationId xmlns:a16="http://schemas.microsoft.com/office/drawing/2014/main" id="{C16968C6-0968-B647-997D-4E1318AD3D55}"/>
              </a:ext>
            </a:extLst>
          </p:cNvPr>
          <p:cNvSpPr>
            <a:spLocks noGrp="1" noChangeArrowheads="1"/>
          </p:cNvSpPr>
          <p:nvPr>
            <p:ph type="body" sz="half" idx="4294967295"/>
          </p:nvPr>
        </p:nvSpPr>
        <p:spPr>
          <a:xfrm>
            <a:off x="6316664" y="1143000"/>
            <a:ext cx="4198937" cy="4648200"/>
          </a:xfrm>
        </p:spPr>
        <p:txBody>
          <a:bodyPr/>
          <a:lstStyle/>
          <a:p>
            <a:r>
              <a:rPr lang="en-US" altLang="en-TR" b="1">
                <a:ea typeface="ＭＳ Ｐゴシック" panose="020B0600070205080204" pitchFamily="34" charset="-128"/>
              </a:rPr>
              <a:t>Unhealthy Growth of:</a:t>
            </a:r>
          </a:p>
          <a:p>
            <a:pPr lvl="1"/>
            <a:r>
              <a:rPr lang="en-US" altLang="en-TR" b="1">
                <a:ea typeface="ＭＳ Ｐゴシック" panose="020B0600070205080204" pitchFamily="34" charset="-128"/>
              </a:rPr>
              <a:t>Assets</a:t>
            </a:r>
          </a:p>
          <a:p>
            <a:pPr lvl="1"/>
            <a:r>
              <a:rPr lang="en-US" altLang="en-TR" b="1">
                <a:ea typeface="ＭＳ Ｐゴシック" panose="020B0600070205080204" pitchFamily="34" charset="-128"/>
              </a:rPr>
              <a:t>Net Income</a:t>
            </a:r>
          </a:p>
          <a:p>
            <a:pPr lvl="1"/>
            <a:r>
              <a:rPr lang="en-US" altLang="en-TR" b="1">
                <a:ea typeface="ＭＳ Ｐゴシック" panose="020B0600070205080204" pitchFamily="34" charset="-128"/>
              </a:rPr>
              <a:t>Equity</a:t>
            </a:r>
          </a:p>
          <a:p>
            <a:endParaRPr lang="en-US" altLang="en-TR" b="1">
              <a:ea typeface="ＭＳ Ｐゴシック" panose="020B0600070205080204" pitchFamily="34" charset="-128"/>
            </a:endParaRPr>
          </a:p>
          <a:p>
            <a:r>
              <a:rPr lang="en-US" altLang="en-TR" b="1">
                <a:ea typeface="ＭＳ Ｐゴシック" panose="020B0600070205080204" pitchFamily="34" charset="-128"/>
              </a:rPr>
              <a:t>Resulted in high:</a:t>
            </a:r>
          </a:p>
          <a:p>
            <a:pPr lvl="1"/>
            <a:r>
              <a:rPr lang="en-US" altLang="en-TR" b="1">
                <a:ea typeface="ＭＳ Ｐゴシック" panose="020B0600070205080204" pitchFamily="34" charset="-128"/>
              </a:rPr>
              <a:t>Bonuses</a:t>
            </a:r>
          </a:p>
          <a:p>
            <a:pPr lvl="1"/>
            <a:r>
              <a:rPr lang="en-US" altLang="en-TR" b="1">
                <a:ea typeface="ＭＳ Ｐゴシック" panose="020B0600070205080204" pitchFamily="34" charset="-128"/>
              </a:rPr>
              <a:t>Dividends</a:t>
            </a:r>
          </a:p>
          <a:p>
            <a:pPr lvl="1"/>
            <a:r>
              <a:rPr lang="en-US" altLang="en-TR" b="1">
                <a:ea typeface="ＭＳ Ｐゴシック" panose="020B0600070205080204" pitchFamily="34" charset="-128"/>
              </a:rPr>
              <a:t>Share prices</a:t>
            </a:r>
          </a:p>
          <a:p>
            <a:pPr lvl="1">
              <a:buFontTx/>
              <a:buNone/>
            </a:pPr>
            <a:endParaRPr lang="en-US" altLang="en-TR" b="1">
              <a:ea typeface="ＭＳ Ｐゴシック" panose="020B0600070205080204" pitchFamily="34" charset="-128"/>
            </a:endParaRPr>
          </a:p>
          <a:p>
            <a:endParaRPr lang="en-US" altLang="en-TR" b="1">
              <a:ea typeface="ＭＳ Ｐゴシック" panose="020B0600070205080204" pitchFamily="34" charset="-128"/>
            </a:endParaRPr>
          </a:p>
          <a:p>
            <a:endParaRPr lang="en-US" altLang="en-TR" b="1">
              <a:ea typeface="ＭＳ Ｐゴシック" panose="020B0600070205080204" pitchFamily="34" charset="-128"/>
            </a:endParaRPr>
          </a:p>
          <a:p>
            <a:endParaRPr lang="en-US" altLang="en-TR" b="1">
              <a:ea typeface="ＭＳ Ｐゴシック" panose="020B0600070205080204" pitchFamily="34" charset="-128"/>
            </a:endParaRPr>
          </a:p>
          <a:p>
            <a:endParaRPr lang="tr-TR" altLang="en-TR" sz="1800">
              <a:ea typeface="ＭＳ Ｐゴシック" panose="020B0600070205080204" pitchFamily="34" charset="-128"/>
            </a:endParaRPr>
          </a:p>
          <a:p>
            <a:endParaRPr lang="tr-TR" altLang="en-TR" sz="1800">
              <a:ea typeface="ＭＳ Ｐゴシック" panose="020B0600070205080204" pitchFamily="34" charset="-128"/>
            </a:endParaRPr>
          </a:p>
          <a:p>
            <a:endParaRPr lang="en-GB" altLang="en-TR" sz="1800">
              <a:ea typeface="ＭＳ Ｐゴシック" panose="020B0600070205080204" pitchFamily="34" charset="-128"/>
            </a:endParaRPr>
          </a:p>
        </p:txBody>
      </p:sp>
      <p:pic>
        <p:nvPicPr>
          <p:cNvPr id="37893" name="Picture 5" descr="Personal_Dev a better balance">
            <a:extLst>
              <a:ext uri="{FF2B5EF4-FFF2-40B4-BE49-F238E27FC236}">
                <a16:creationId xmlns:a16="http://schemas.microsoft.com/office/drawing/2014/main" id="{DAA13C1E-6ED7-484A-B4BF-AADFAE77202D}"/>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52600" y="1628775"/>
            <a:ext cx="4495800" cy="3905250"/>
          </a:xfrm>
          <a:noFill/>
        </p:spPr>
      </p:pic>
    </p:spTree>
    <p:extLst>
      <p:ext uri="{BB962C8B-B14F-4D97-AF65-F5344CB8AC3E}">
        <p14:creationId xmlns:p14="http://schemas.microsoft.com/office/powerpoint/2010/main" val="3786053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 calcmode="lin" valueType="num">
                                      <p:cBhvr>
                                        <p:cTn id="7" dur="500" fill="hold"/>
                                        <p:tgtEl>
                                          <p:spTgt spid="8909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909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909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9092">
                                            <p:txEl>
                                              <p:pRg st="0" end="0"/>
                                            </p:txEl>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9092">
                                            <p:txEl>
                                              <p:pRg st="1" end="1"/>
                                            </p:txEl>
                                          </p:spTgt>
                                        </p:tgtEl>
                                        <p:attrNameLst>
                                          <p:attrName>style.visibility</p:attrName>
                                        </p:attrNameLst>
                                      </p:cBhvr>
                                      <p:to>
                                        <p:strVal val="visible"/>
                                      </p:to>
                                    </p:set>
                                    <p:anim calcmode="lin" valueType="num">
                                      <p:cBhvr>
                                        <p:cTn id="13" dur="500" fill="hold"/>
                                        <p:tgtEl>
                                          <p:spTgt spid="8909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9092">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89092">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89092">
                                            <p:txEl>
                                              <p:pRg st="1" end="1"/>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89092">
                                            <p:txEl>
                                              <p:pRg st="2" end="2"/>
                                            </p:txEl>
                                          </p:spTgt>
                                        </p:tgtEl>
                                        <p:attrNameLst>
                                          <p:attrName>style.visibility</p:attrName>
                                        </p:attrNameLst>
                                      </p:cBhvr>
                                      <p:to>
                                        <p:strVal val="visible"/>
                                      </p:to>
                                    </p:set>
                                    <p:anim calcmode="lin" valueType="num">
                                      <p:cBhvr>
                                        <p:cTn id="19" dur="500" fill="hold"/>
                                        <p:tgtEl>
                                          <p:spTgt spid="8909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9092">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89092">
                                            <p:txEl>
                                              <p:pRg st="2" end="2"/>
                                            </p:txEl>
                                          </p:spTgt>
                                        </p:tgtEl>
                                        <p:attrNameLst>
                                          <p:attrName>style.rotation</p:attrName>
                                        </p:attrNameLst>
                                      </p:cBhvr>
                                      <p:tavLst>
                                        <p:tav tm="0">
                                          <p:val>
                                            <p:fltVal val="360"/>
                                          </p:val>
                                        </p:tav>
                                        <p:tav tm="100000">
                                          <p:val>
                                            <p:fltVal val="0"/>
                                          </p:val>
                                        </p:tav>
                                      </p:tavLst>
                                    </p:anim>
                                    <p:animEffect transition="in" filter="fade">
                                      <p:cBhvr>
                                        <p:cTn id="22" dur="500"/>
                                        <p:tgtEl>
                                          <p:spTgt spid="89092">
                                            <p:txEl>
                                              <p:pRg st="2" end="2"/>
                                            </p:txEl>
                                          </p:spTgt>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89092">
                                            <p:txEl>
                                              <p:pRg st="3" end="3"/>
                                            </p:txEl>
                                          </p:spTgt>
                                        </p:tgtEl>
                                        <p:attrNameLst>
                                          <p:attrName>style.visibility</p:attrName>
                                        </p:attrNameLst>
                                      </p:cBhvr>
                                      <p:to>
                                        <p:strVal val="visible"/>
                                      </p:to>
                                    </p:set>
                                    <p:anim calcmode="lin" valueType="num">
                                      <p:cBhvr>
                                        <p:cTn id="25" dur="500" fill="hold"/>
                                        <p:tgtEl>
                                          <p:spTgt spid="8909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9092">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89092">
                                            <p:txEl>
                                              <p:pRg st="3" end="3"/>
                                            </p:txEl>
                                          </p:spTgt>
                                        </p:tgtEl>
                                        <p:attrNameLst>
                                          <p:attrName>style.rotation</p:attrName>
                                        </p:attrNameLst>
                                      </p:cBhvr>
                                      <p:tavLst>
                                        <p:tav tm="0">
                                          <p:val>
                                            <p:fltVal val="360"/>
                                          </p:val>
                                        </p:tav>
                                        <p:tav tm="100000">
                                          <p:val>
                                            <p:fltVal val="0"/>
                                          </p:val>
                                        </p:tav>
                                      </p:tavLst>
                                    </p:anim>
                                    <p:animEffect transition="in" filter="fade">
                                      <p:cBhvr>
                                        <p:cTn id="28" dur="500"/>
                                        <p:tgtEl>
                                          <p:spTgt spid="8909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89092">
                                            <p:txEl>
                                              <p:pRg st="5" end="5"/>
                                            </p:txEl>
                                          </p:spTgt>
                                        </p:tgtEl>
                                        <p:attrNameLst>
                                          <p:attrName>style.visibility</p:attrName>
                                        </p:attrNameLst>
                                      </p:cBhvr>
                                      <p:to>
                                        <p:strVal val="visible"/>
                                      </p:to>
                                    </p:set>
                                    <p:anim calcmode="lin" valueType="num">
                                      <p:cBhvr>
                                        <p:cTn id="33" dur="500" fill="hold"/>
                                        <p:tgtEl>
                                          <p:spTgt spid="89092">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89092">
                                            <p:txEl>
                                              <p:pRg st="5" end="5"/>
                                            </p:txEl>
                                          </p:spTgt>
                                        </p:tgtEl>
                                        <p:attrNameLst>
                                          <p:attrName>ppt_h</p:attrName>
                                        </p:attrNameLst>
                                      </p:cBhvr>
                                      <p:tavLst>
                                        <p:tav tm="0">
                                          <p:val>
                                            <p:fltVal val="0"/>
                                          </p:val>
                                        </p:tav>
                                        <p:tav tm="100000">
                                          <p:val>
                                            <p:strVal val="#ppt_h"/>
                                          </p:val>
                                        </p:tav>
                                      </p:tavLst>
                                    </p:anim>
                                    <p:anim calcmode="lin" valueType="num">
                                      <p:cBhvr>
                                        <p:cTn id="35" dur="500" fill="hold"/>
                                        <p:tgtEl>
                                          <p:spTgt spid="89092">
                                            <p:txEl>
                                              <p:pRg st="5" end="5"/>
                                            </p:txEl>
                                          </p:spTgt>
                                        </p:tgtEl>
                                        <p:attrNameLst>
                                          <p:attrName>style.rotation</p:attrName>
                                        </p:attrNameLst>
                                      </p:cBhvr>
                                      <p:tavLst>
                                        <p:tav tm="0">
                                          <p:val>
                                            <p:fltVal val="360"/>
                                          </p:val>
                                        </p:tav>
                                        <p:tav tm="100000">
                                          <p:val>
                                            <p:fltVal val="0"/>
                                          </p:val>
                                        </p:tav>
                                      </p:tavLst>
                                    </p:anim>
                                    <p:animEffect transition="in" filter="fade">
                                      <p:cBhvr>
                                        <p:cTn id="36" dur="500"/>
                                        <p:tgtEl>
                                          <p:spTgt spid="89092">
                                            <p:txEl>
                                              <p:pRg st="5" end="5"/>
                                            </p:txEl>
                                          </p:spTgt>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89092">
                                            <p:txEl>
                                              <p:pRg st="6" end="6"/>
                                            </p:txEl>
                                          </p:spTgt>
                                        </p:tgtEl>
                                        <p:attrNameLst>
                                          <p:attrName>style.visibility</p:attrName>
                                        </p:attrNameLst>
                                      </p:cBhvr>
                                      <p:to>
                                        <p:strVal val="visible"/>
                                      </p:to>
                                    </p:set>
                                    <p:anim calcmode="lin" valueType="num">
                                      <p:cBhvr>
                                        <p:cTn id="39" dur="500" fill="hold"/>
                                        <p:tgtEl>
                                          <p:spTgt spid="89092">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89092">
                                            <p:txEl>
                                              <p:pRg st="6" end="6"/>
                                            </p:txEl>
                                          </p:spTgt>
                                        </p:tgtEl>
                                        <p:attrNameLst>
                                          <p:attrName>ppt_h</p:attrName>
                                        </p:attrNameLst>
                                      </p:cBhvr>
                                      <p:tavLst>
                                        <p:tav tm="0">
                                          <p:val>
                                            <p:fltVal val="0"/>
                                          </p:val>
                                        </p:tav>
                                        <p:tav tm="100000">
                                          <p:val>
                                            <p:strVal val="#ppt_h"/>
                                          </p:val>
                                        </p:tav>
                                      </p:tavLst>
                                    </p:anim>
                                    <p:anim calcmode="lin" valueType="num">
                                      <p:cBhvr>
                                        <p:cTn id="41" dur="500" fill="hold"/>
                                        <p:tgtEl>
                                          <p:spTgt spid="89092">
                                            <p:txEl>
                                              <p:pRg st="6" end="6"/>
                                            </p:txEl>
                                          </p:spTgt>
                                        </p:tgtEl>
                                        <p:attrNameLst>
                                          <p:attrName>style.rotation</p:attrName>
                                        </p:attrNameLst>
                                      </p:cBhvr>
                                      <p:tavLst>
                                        <p:tav tm="0">
                                          <p:val>
                                            <p:fltVal val="360"/>
                                          </p:val>
                                        </p:tav>
                                        <p:tav tm="100000">
                                          <p:val>
                                            <p:fltVal val="0"/>
                                          </p:val>
                                        </p:tav>
                                      </p:tavLst>
                                    </p:anim>
                                    <p:animEffect transition="in" filter="fade">
                                      <p:cBhvr>
                                        <p:cTn id="42" dur="500"/>
                                        <p:tgtEl>
                                          <p:spTgt spid="89092">
                                            <p:txEl>
                                              <p:pRg st="6" end="6"/>
                                            </p:txEl>
                                          </p:spTgt>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89092">
                                            <p:txEl>
                                              <p:pRg st="7" end="7"/>
                                            </p:txEl>
                                          </p:spTgt>
                                        </p:tgtEl>
                                        <p:attrNameLst>
                                          <p:attrName>style.visibility</p:attrName>
                                        </p:attrNameLst>
                                      </p:cBhvr>
                                      <p:to>
                                        <p:strVal val="visible"/>
                                      </p:to>
                                    </p:set>
                                    <p:anim calcmode="lin" valueType="num">
                                      <p:cBhvr>
                                        <p:cTn id="45" dur="500" fill="hold"/>
                                        <p:tgtEl>
                                          <p:spTgt spid="89092">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89092">
                                            <p:txEl>
                                              <p:pRg st="7" end="7"/>
                                            </p:txEl>
                                          </p:spTgt>
                                        </p:tgtEl>
                                        <p:attrNameLst>
                                          <p:attrName>ppt_h</p:attrName>
                                        </p:attrNameLst>
                                      </p:cBhvr>
                                      <p:tavLst>
                                        <p:tav tm="0">
                                          <p:val>
                                            <p:fltVal val="0"/>
                                          </p:val>
                                        </p:tav>
                                        <p:tav tm="100000">
                                          <p:val>
                                            <p:strVal val="#ppt_h"/>
                                          </p:val>
                                        </p:tav>
                                      </p:tavLst>
                                    </p:anim>
                                    <p:anim calcmode="lin" valueType="num">
                                      <p:cBhvr>
                                        <p:cTn id="47" dur="500" fill="hold"/>
                                        <p:tgtEl>
                                          <p:spTgt spid="89092">
                                            <p:txEl>
                                              <p:pRg st="7" end="7"/>
                                            </p:txEl>
                                          </p:spTgt>
                                        </p:tgtEl>
                                        <p:attrNameLst>
                                          <p:attrName>style.rotation</p:attrName>
                                        </p:attrNameLst>
                                      </p:cBhvr>
                                      <p:tavLst>
                                        <p:tav tm="0">
                                          <p:val>
                                            <p:fltVal val="360"/>
                                          </p:val>
                                        </p:tav>
                                        <p:tav tm="100000">
                                          <p:val>
                                            <p:fltVal val="0"/>
                                          </p:val>
                                        </p:tav>
                                      </p:tavLst>
                                    </p:anim>
                                    <p:animEffect transition="in" filter="fade">
                                      <p:cBhvr>
                                        <p:cTn id="48" dur="500"/>
                                        <p:tgtEl>
                                          <p:spTgt spid="89092">
                                            <p:txEl>
                                              <p:pRg st="7" end="7"/>
                                            </p:txEl>
                                          </p:spTgt>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89092">
                                            <p:txEl>
                                              <p:pRg st="8" end="8"/>
                                            </p:txEl>
                                          </p:spTgt>
                                        </p:tgtEl>
                                        <p:attrNameLst>
                                          <p:attrName>style.visibility</p:attrName>
                                        </p:attrNameLst>
                                      </p:cBhvr>
                                      <p:to>
                                        <p:strVal val="visible"/>
                                      </p:to>
                                    </p:set>
                                    <p:anim calcmode="lin" valueType="num">
                                      <p:cBhvr>
                                        <p:cTn id="51" dur="500" fill="hold"/>
                                        <p:tgtEl>
                                          <p:spTgt spid="89092">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89092">
                                            <p:txEl>
                                              <p:pRg st="8" end="8"/>
                                            </p:txEl>
                                          </p:spTgt>
                                        </p:tgtEl>
                                        <p:attrNameLst>
                                          <p:attrName>ppt_h</p:attrName>
                                        </p:attrNameLst>
                                      </p:cBhvr>
                                      <p:tavLst>
                                        <p:tav tm="0">
                                          <p:val>
                                            <p:fltVal val="0"/>
                                          </p:val>
                                        </p:tav>
                                        <p:tav tm="100000">
                                          <p:val>
                                            <p:strVal val="#ppt_h"/>
                                          </p:val>
                                        </p:tav>
                                      </p:tavLst>
                                    </p:anim>
                                    <p:anim calcmode="lin" valueType="num">
                                      <p:cBhvr>
                                        <p:cTn id="53" dur="500" fill="hold"/>
                                        <p:tgtEl>
                                          <p:spTgt spid="89092">
                                            <p:txEl>
                                              <p:pRg st="8" end="8"/>
                                            </p:txEl>
                                          </p:spTgt>
                                        </p:tgtEl>
                                        <p:attrNameLst>
                                          <p:attrName>style.rotation</p:attrName>
                                        </p:attrNameLst>
                                      </p:cBhvr>
                                      <p:tavLst>
                                        <p:tav tm="0">
                                          <p:val>
                                            <p:fltVal val="360"/>
                                          </p:val>
                                        </p:tav>
                                        <p:tav tm="100000">
                                          <p:val>
                                            <p:fltVal val="0"/>
                                          </p:val>
                                        </p:tav>
                                      </p:tavLst>
                                    </p:anim>
                                    <p:animEffect transition="in" filter="fade">
                                      <p:cBhvr>
                                        <p:cTn id="54" dur="500"/>
                                        <p:tgtEl>
                                          <p:spTgt spid="890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4A51-4691-FD41-978F-75EA9B6892D9}"/>
              </a:ext>
            </a:extLst>
          </p:cNvPr>
          <p:cNvSpPr>
            <a:spLocks noGrp="1"/>
          </p:cNvSpPr>
          <p:nvPr>
            <p:ph type="title"/>
          </p:nvPr>
        </p:nvSpPr>
        <p:spPr/>
        <p:txBody>
          <a:bodyPr/>
          <a:lstStyle/>
          <a:p>
            <a:r>
              <a:rPr lang="en-US" dirty="0"/>
              <a:t>F</a:t>
            </a:r>
            <a:r>
              <a:rPr lang="en-TR" dirty="0"/>
              <a:t>uture of bankıng</a:t>
            </a:r>
          </a:p>
        </p:txBody>
      </p:sp>
      <p:sp>
        <p:nvSpPr>
          <p:cNvPr id="3" name="Text Placeholder 2">
            <a:extLst>
              <a:ext uri="{FF2B5EF4-FFF2-40B4-BE49-F238E27FC236}">
                <a16:creationId xmlns:a16="http://schemas.microsoft.com/office/drawing/2014/main" id="{F2FB62A9-AE50-7F44-A292-CA00096B1139}"/>
              </a:ext>
            </a:extLst>
          </p:cNvPr>
          <p:cNvSpPr>
            <a:spLocks noGrp="1"/>
          </p:cNvSpPr>
          <p:nvPr>
            <p:ph type="body" idx="1"/>
          </p:nvPr>
        </p:nvSpPr>
        <p:spPr/>
        <p:txBody>
          <a:bodyPr/>
          <a:lstStyle/>
          <a:p>
            <a:r>
              <a:rPr lang="en-US" dirty="0"/>
              <a:t>F</a:t>
            </a:r>
            <a:r>
              <a:rPr lang="en-TR" dirty="0"/>
              <a:t>uture Trends in Banking</a:t>
            </a:r>
          </a:p>
        </p:txBody>
      </p:sp>
      <p:sp>
        <p:nvSpPr>
          <p:cNvPr id="4" name="Footer Placeholder 3">
            <a:extLst>
              <a:ext uri="{FF2B5EF4-FFF2-40B4-BE49-F238E27FC236}">
                <a16:creationId xmlns:a16="http://schemas.microsoft.com/office/drawing/2014/main" id="{80984D13-BE79-6346-BFF7-A3B07EBFF4C4}"/>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0E4A87C2-0869-FA40-8450-6F47D9957491}"/>
              </a:ext>
            </a:extLst>
          </p:cNvPr>
          <p:cNvSpPr>
            <a:spLocks noGrp="1"/>
          </p:cNvSpPr>
          <p:nvPr>
            <p:ph type="sldNum" sz="quarter" idx="12"/>
          </p:nvPr>
        </p:nvSpPr>
        <p:spPr/>
        <p:txBody>
          <a:bodyPr/>
          <a:lstStyle/>
          <a:p>
            <a:pPr>
              <a:defRPr/>
            </a:pPr>
            <a:fld id="{1BA845F5-4E55-E04B-BADE-64D6456A2A19}" type="slidenum">
              <a:rPr lang="en-US" smtClean="0"/>
              <a:pPr>
                <a:defRPr/>
              </a:pPr>
              <a:t>29</a:t>
            </a:fld>
            <a:endParaRPr lang="en-US"/>
          </a:p>
        </p:txBody>
      </p:sp>
    </p:spTree>
    <p:extLst>
      <p:ext uri="{BB962C8B-B14F-4D97-AF65-F5344CB8AC3E}">
        <p14:creationId xmlns:p14="http://schemas.microsoft.com/office/powerpoint/2010/main" val="30046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4C3F-365F-E448-8A24-6142315085B4}"/>
              </a:ext>
            </a:extLst>
          </p:cNvPr>
          <p:cNvSpPr>
            <a:spLocks noGrp="1"/>
          </p:cNvSpPr>
          <p:nvPr>
            <p:ph type="title"/>
          </p:nvPr>
        </p:nvSpPr>
        <p:spPr/>
        <p:txBody>
          <a:bodyPr/>
          <a:lstStyle/>
          <a:p>
            <a:r>
              <a:rPr lang="en-TR" dirty="0"/>
              <a:t>Plastıc Card Payment Systems</a:t>
            </a:r>
          </a:p>
        </p:txBody>
      </p:sp>
      <p:sp>
        <p:nvSpPr>
          <p:cNvPr id="3" name="Text Placeholder 2">
            <a:extLst>
              <a:ext uri="{FF2B5EF4-FFF2-40B4-BE49-F238E27FC236}">
                <a16:creationId xmlns:a16="http://schemas.microsoft.com/office/drawing/2014/main" id="{E8F8EC2D-F917-9246-BCE5-D17BFBE62FAC}"/>
              </a:ext>
            </a:extLst>
          </p:cNvPr>
          <p:cNvSpPr>
            <a:spLocks noGrp="1"/>
          </p:cNvSpPr>
          <p:nvPr>
            <p:ph type="body" idx="1"/>
          </p:nvPr>
        </p:nvSpPr>
        <p:spPr/>
        <p:txBody>
          <a:bodyPr/>
          <a:lstStyle/>
          <a:p>
            <a:r>
              <a:rPr lang="en-TR" dirty="0"/>
              <a:t>Credit Cards, Debit Cards, Caharge Cards, Prepaid Cards</a:t>
            </a:r>
          </a:p>
        </p:txBody>
      </p:sp>
      <p:sp>
        <p:nvSpPr>
          <p:cNvPr id="4" name="Footer Placeholder 3">
            <a:extLst>
              <a:ext uri="{FF2B5EF4-FFF2-40B4-BE49-F238E27FC236}">
                <a16:creationId xmlns:a16="http://schemas.microsoft.com/office/drawing/2014/main" id="{5374BA9B-8ED1-CD41-BB14-AB91601536E9}"/>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6BDB7BB1-352F-544C-9BBF-269B1E59524A}"/>
              </a:ext>
            </a:extLst>
          </p:cNvPr>
          <p:cNvSpPr>
            <a:spLocks noGrp="1"/>
          </p:cNvSpPr>
          <p:nvPr>
            <p:ph type="sldNum" sz="quarter" idx="12"/>
          </p:nvPr>
        </p:nvSpPr>
        <p:spPr/>
        <p:txBody>
          <a:bodyPr/>
          <a:lstStyle/>
          <a:p>
            <a:pPr>
              <a:defRPr/>
            </a:pPr>
            <a:fld id="{1BA845F5-4E55-E04B-BADE-64D6456A2A19}" type="slidenum">
              <a:rPr lang="en-US" smtClean="0"/>
              <a:pPr>
                <a:defRPr/>
              </a:pPr>
              <a:t>3</a:t>
            </a:fld>
            <a:endParaRPr lang="en-US"/>
          </a:p>
        </p:txBody>
      </p:sp>
    </p:spTree>
    <p:extLst>
      <p:ext uri="{BB962C8B-B14F-4D97-AF65-F5344CB8AC3E}">
        <p14:creationId xmlns:p14="http://schemas.microsoft.com/office/powerpoint/2010/main" val="3473935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07F14E04-5EEC-6F47-85ED-5A23E1845180}"/>
              </a:ext>
            </a:extLst>
          </p:cNvPr>
          <p:cNvSpPr>
            <a:spLocks noGrp="1"/>
          </p:cNvSpPr>
          <p:nvPr>
            <p:ph type="title"/>
          </p:nvPr>
        </p:nvSpPr>
        <p:spPr/>
        <p:txBody>
          <a:bodyPr/>
          <a:lstStyle/>
          <a:p>
            <a:r>
              <a:rPr lang="en-US" altLang="tr-TR"/>
              <a:t>Future Trends in Banking</a:t>
            </a:r>
          </a:p>
        </p:txBody>
      </p:sp>
      <p:sp>
        <p:nvSpPr>
          <p:cNvPr id="3" name="Content Placeholder 2">
            <a:extLst>
              <a:ext uri="{FF2B5EF4-FFF2-40B4-BE49-F238E27FC236}">
                <a16:creationId xmlns:a16="http://schemas.microsoft.com/office/drawing/2014/main" id="{57E5FDF7-58E1-BF4F-9DC0-FD4366ED31C1}"/>
              </a:ext>
            </a:extLst>
          </p:cNvPr>
          <p:cNvSpPr>
            <a:spLocks noGrp="1"/>
          </p:cNvSpPr>
          <p:nvPr>
            <p:ph idx="1"/>
          </p:nvPr>
        </p:nvSpPr>
        <p:spPr/>
        <p:txBody>
          <a:bodyPr/>
          <a:lstStyle/>
          <a:p>
            <a:r>
              <a:rPr lang="en-US" altLang="tr-TR"/>
              <a:t>1.Disintermediation</a:t>
            </a:r>
          </a:p>
          <a:p>
            <a:r>
              <a:rPr lang="en-US" altLang="tr-TR"/>
              <a:t>2.Globalisation</a:t>
            </a:r>
          </a:p>
          <a:p>
            <a:r>
              <a:rPr lang="en-US" altLang="tr-TR"/>
              <a:t>3.Big emerging markets</a:t>
            </a:r>
          </a:p>
          <a:p>
            <a:r>
              <a:rPr lang="en-US" altLang="tr-TR"/>
              <a:t>4.Centralisation of operations</a:t>
            </a:r>
          </a:p>
          <a:p>
            <a:r>
              <a:rPr lang="en-US" altLang="tr-TR"/>
              <a:t>5.Use of outsourcing services</a:t>
            </a:r>
          </a:p>
          <a:p>
            <a:r>
              <a:rPr lang="en-US" altLang="tr-TR"/>
              <a:t>6.Consolidation </a:t>
            </a:r>
          </a:p>
          <a:p>
            <a:r>
              <a:rPr lang="en-US" altLang="tr-TR"/>
              <a:t>7.Mergers and Acquisitions</a:t>
            </a:r>
          </a:p>
          <a:p>
            <a:endParaRPr lang="en-US" altLang="tr-TR"/>
          </a:p>
          <a:p>
            <a:endParaRPr lang="en-US" altLang="tr-TR"/>
          </a:p>
        </p:txBody>
      </p:sp>
      <p:sp>
        <p:nvSpPr>
          <p:cNvPr id="4" name="Footer Placeholder 3">
            <a:extLst>
              <a:ext uri="{FF2B5EF4-FFF2-40B4-BE49-F238E27FC236}">
                <a16:creationId xmlns:a16="http://schemas.microsoft.com/office/drawing/2014/main" id="{4665B783-97FD-C94C-B537-0D6EBD190132}"/>
              </a:ext>
            </a:extLst>
          </p:cNvPr>
          <p:cNvSpPr>
            <a:spLocks noGrp="1"/>
          </p:cNvSpPr>
          <p:nvPr>
            <p:ph type="ftr" sz="quarter" idx="11"/>
          </p:nvPr>
        </p:nvSpPr>
        <p:spPr/>
        <p:txBody>
          <a:bodyPr/>
          <a:lstStyle/>
          <a:p>
            <a:pPr>
              <a:defRPr/>
            </a:pPr>
            <a:r>
              <a:rPr lang="en-US"/>
              <a:t>bulentsenver@gmail.com</a:t>
            </a:r>
          </a:p>
        </p:txBody>
      </p:sp>
      <p:sp>
        <p:nvSpPr>
          <p:cNvPr id="78853" name="Slide Number Placeholder 4">
            <a:extLst>
              <a:ext uri="{FF2B5EF4-FFF2-40B4-BE49-F238E27FC236}">
                <a16:creationId xmlns:a16="http://schemas.microsoft.com/office/drawing/2014/main" id="{8708486D-CE64-F042-B252-CFE342F862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B52A0DD-D81D-7F4B-891F-ED7D0F7D6F18}" type="slidenum">
              <a:rPr lang="en-US" altLang="tr-TR" sz="1200">
                <a:solidFill>
                  <a:srgbClr val="898989"/>
                </a:solidFill>
              </a:rPr>
              <a:pPr>
                <a:spcBef>
                  <a:spcPct val="0"/>
                </a:spcBef>
                <a:buFontTx/>
                <a:buNone/>
              </a:pPr>
              <a:t>30</a:t>
            </a:fld>
            <a:endParaRPr lang="en-US" altLang="tr-TR" sz="1200">
              <a:solidFill>
                <a:srgbClr val="898989"/>
              </a:solidFill>
            </a:endParaRPr>
          </a:p>
        </p:txBody>
      </p:sp>
    </p:spTree>
    <p:extLst>
      <p:ext uri="{BB962C8B-B14F-4D97-AF65-F5344CB8AC3E}">
        <p14:creationId xmlns:p14="http://schemas.microsoft.com/office/powerpoint/2010/main" val="3194256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5" end="5"/>
                                            </p:txEl>
                                          </p:spTgt>
                                        </p:tgtEl>
                                        <p:attrNameLst>
                                          <p:attrName>ppt_w</p:attrName>
                                        </p:attrNameLst>
                                      </p:cBhvr>
                                    </p:anim>
                                    <p:anim by="(#ppt_w*0.50)" calcmode="lin" valueType="num">
                                      <p:cBhvr>
                                        <p:cTn id="48" dur="500" decel="50000" autoRev="1" fill="hold">
                                          <p:stCondLst>
                                            <p:cond delay="0"/>
                                          </p:stCondLst>
                                        </p:cTn>
                                        <p:tgtEl>
                                          <p:spTgt spid="3">
                                            <p:txEl>
                                              <p:pRg st="5" end="5"/>
                                            </p:txEl>
                                          </p:spTgt>
                                        </p:tgtEl>
                                        <p:attrNameLst>
                                          <p:attrName>ppt_x</p:attrName>
                                        </p:attrNameLst>
                                      </p:cBhvr>
                                    </p:anim>
                                    <p:anim from="(-#ppt_h/2)" to="(#ppt_y)" calcmode="lin" valueType="num">
                                      <p:cBhvr>
                                        <p:cTn id="49" dur="1000" fill="hold">
                                          <p:stCondLst>
                                            <p:cond delay="0"/>
                                          </p:stCondLst>
                                        </p:cTn>
                                        <p:tgtEl>
                                          <p:spTgt spid="3">
                                            <p:txEl>
                                              <p:pRg st="5" end="5"/>
                                            </p:txEl>
                                          </p:spTgt>
                                        </p:tgtEl>
                                        <p:attrNameLst>
                                          <p:attrName>ppt_y</p:attrName>
                                        </p:attrNameLst>
                                      </p:cBhvr>
                                    </p:anim>
                                    <p:animRot by="21600000">
                                      <p:cBhvr>
                                        <p:cTn id="50" dur="1000" fill="hold">
                                          <p:stCondLst>
                                            <p:cond delay="0"/>
                                          </p:stCondLst>
                                        </p:cTn>
                                        <p:tgtEl>
                                          <p:spTgt spid="3">
                                            <p:txEl>
                                              <p:pRg st="5" end="5"/>
                                            </p:txEl>
                                          </p:spTgt>
                                        </p:tgtEl>
                                        <p:attrNameLst>
                                          <p:attrName>r</p:attrName>
                                        </p:attrNameLst>
                                      </p:cBhvr>
                                    </p:animRot>
                                  </p:childTnLst>
                                </p:cTn>
                              </p:par>
                            </p:childTnLst>
                          </p:cTn>
                        </p:par>
                      </p:childTnLst>
                    </p:cTn>
                  </p:par>
                  <p:par>
                    <p:cTn id="51" fill="hold" nodeType="clickPar">
                      <p:stCondLst>
                        <p:cond delay="indefinite"/>
                      </p:stCondLst>
                      <p:childTnLst>
                        <p:par>
                          <p:cTn id="52" fill="hold" nodeType="withGroup">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3">
                                            <p:txEl>
                                              <p:pRg st="6" end="6"/>
                                            </p:txEl>
                                          </p:spTgt>
                                        </p:tgtEl>
                                        <p:attrNameLst>
                                          <p:attrName>ppt_w</p:attrName>
                                        </p:attrNameLst>
                                      </p:cBhvr>
                                    </p:anim>
                                    <p:anim by="(#ppt_w*0.50)" calcmode="lin" valueType="num">
                                      <p:cBhvr>
                                        <p:cTn id="56" dur="500" decel="50000" autoRev="1" fill="hold">
                                          <p:stCondLst>
                                            <p:cond delay="0"/>
                                          </p:stCondLst>
                                        </p:cTn>
                                        <p:tgtEl>
                                          <p:spTgt spid="3">
                                            <p:txEl>
                                              <p:pRg st="6" end="6"/>
                                            </p:txEl>
                                          </p:spTgt>
                                        </p:tgtEl>
                                        <p:attrNameLst>
                                          <p:attrName>ppt_x</p:attrName>
                                        </p:attrNameLst>
                                      </p:cBhvr>
                                    </p:anim>
                                    <p:anim from="(-#ppt_h/2)" to="(#ppt_y)" calcmode="lin" valueType="num">
                                      <p:cBhvr>
                                        <p:cTn id="57" dur="1000" fill="hold">
                                          <p:stCondLst>
                                            <p:cond delay="0"/>
                                          </p:stCondLst>
                                        </p:cTn>
                                        <p:tgtEl>
                                          <p:spTgt spid="3">
                                            <p:txEl>
                                              <p:pRg st="6" end="6"/>
                                            </p:txEl>
                                          </p:spTgt>
                                        </p:tgtEl>
                                        <p:attrNameLst>
                                          <p:attrName>ppt_y</p:attrName>
                                        </p:attrNameLst>
                                      </p:cBhvr>
                                    </p:anim>
                                    <p:animRot by="21600000">
                                      <p:cBhvr>
                                        <p:cTn id="58" dur="10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032D5DD4-34FB-F84C-8A6B-CE1C8311ECEF}"/>
              </a:ext>
            </a:extLst>
          </p:cNvPr>
          <p:cNvSpPr>
            <a:spLocks noGrp="1"/>
          </p:cNvSpPr>
          <p:nvPr>
            <p:ph type="title"/>
          </p:nvPr>
        </p:nvSpPr>
        <p:spPr/>
        <p:txBody>
          <a:bodyPr/>
          <a:lstStyle/>
          <a:p>
            <a:r>
              <a:rPr lang="en-US" altLang="tr-TR"/>
              <a:t>Future Trends in Banking</a:t>
            </a:r>
          </a:p>
        </p:txBody>
      </p:sp>
      <p:sp>
        <p:nvSpPr>
          <p:cNvPr id="3" name="Content Placeholder 2">
            <a:extLst>
              <a:ext uri="{FF2B5EF4-FFF2-40B4-BE49-F238E27FC236}">
                <a16:creationId xmlns:a16="http://schemas.microsoft.com/office/drawing/2014/main" id="{59C503F4-4350-5D4C-A05C-F4C51926C4B3}"/>
              </a:ext>
            </a:extLst>
          </p:cNvPr>
          <p:cNvSpPr>
            <a:spLocks noGrp="1"/>
          </p:cNvSpPr>
          <p:nvPr>
            <p:ph idx="1"/>
          </p:nvPr>
        </p:nvSpPr>
        <p:spPr/>
        <p:txBody>
          <a:bodyPr/>
          <a:lstStyle/>
          <a:p>
            <a:r>
              <a:rPr lang="en-US" altLang="tr-TR" dirty="0"/>
              <a:t>8.Decrease in Net Interest Income margins</a:t>
            </a:r>
          </a:p>
          <a:p>
            <a:r>
              <a:rPr lang="en-US" altLang="tr-TR" dirty="0"/>
              <a:t>9.Growth in Non Interest Income Business</a:t>
            </a:r>
          </a:p>
          <a:p>
            <a:r>
              <a:rPr lang="en-US" altLang="tr-TR" dirty="0"/>
              <a:t>10.Technology to play an important role in bank success</a:t>
            </a:r>
          </a:p>
          <a:p>
            <a:r>
              <a:rPr lang="en-US" altLang="tr-TR" dirty="0"/>
              <a:t>11.New business with new partnership agreements</a:t>
            </a:r>
          </a:p>
          <a:p>
            <a:r>
              <a:rPr lang="en-US" altLang="tr-TR" dirty="0"/>
              <a:t>12.New Distribution Channels </a:t>
            </a:r>
          </a:p>
          <a:p>
            <a:r>
              <a:rPr lang="en-US" altLang="tr-TR" dirty="0"/>
              <a:t>13. Open Banking </a:t>
            </a:r>
          </a:p>
          <a:p>
            <a:pPr marL="0" indent="0">
              <a:buNone/>
            </a:pPr>
            <a:endParaRPr lang="en-US" altLang="tr-TR" dirty="0"/>
          </a:p>
          <a:p>
            <a:endParaRPr lang="en-US" altLang="tr-TR" dirty="0"/>
          </a:p>
          <a:p>
            <a:endParaRPr lang="en-US" altLang="tr-TR" dirty="0"/>
          </a:p>
        </p:txBody>
      </p:sp>
      <p:sp>
        <p:nvSpPr>
          <p:cNvPr id="4" name="Footer Placeholder 3">
            <a:extLst>
              <a:ext uri="{FF2B5EF4-FFF2-40B4-BE49-F238E27FC236}">
                <a16:creationId xmlns:a16="http://schemas.microsoft.com/office/drawing/2014/main" id="{6EE862F9-E198-944B-94C1-0E777D839628}"/>
              </a:ext>
            </a:extLst>
          </p:cNvPr>
          <p:cNvSpPr>
            <a:spLocks noGrp="1"/>
          </p:cNvSpPr>
          <p:nvPr>
            <p:ph type="ftr" sz="quarter" idx="11"/>
          </p:nvPr>
        </p:nvSpPr>
        <p:spPr/>
        <p:txBody>
          <a:bodyPr/>
          <a:lstStyle/>
          <a:p>
            <a:pPr>
              <a:defRPr/>
            </a:pPr>
            <a:r>
              <a:rPr lang="en-US"/>
              <a:t>bulentsenver@gmail.com</a:t>
            </a:r>
          </a:p>
        </p:txBody>
      </p:sp>
      <p:sp>
        <p:nvSpPr>
          <p:cNvPr id="79877" name="Slide Number Placeholder 4">
            <a:extLst>
              <a:ext uri="{FF2B5EF4-FFF2-40B4-BE49-F238E27FC236}">
                <a16:creationId xmlns:a16="http://schemas.microsoft.com/office/drawing/2014/main" id="{1D5B47FB-833A-7D41-8A3D-ABF676F74E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D16A9B7-4D3C-E645-BBE1-6DE75F56E463}" type="slidenum">
              <a:rPr lang="en-US" altLang="tr-TR" sz="1200">
                <a:solidFill>
                  <a:srgbClr val="898989"/>
                </a:solidFill>
              </a:rPr>
              <a:pPr>
                <a:spcBef>
                  <a:spcPct val="0"/>
                </a:spcBef>
                <a:buFontTx/>
                <a:buNone/>
              </a:pPr>
              <a:t>31</a:t>
            </a:fld>
            <a:endParaRPr lang="en-US" altLang="tr-TR" sz="1200">
              <a:solidFill>
                <a:srgbClr val="898989"/>
              </a:solidFill>
            </a:endParaRPr>
          </a:p>
        </p:txBody>
      </p:sp>
    </p:spTree>
    <p:extLst>
      <p:ext uri="{BB962C8B-B14F-4D97-AF65-F5344CB8AC3E}">
        <p14:creationId xmlns:p14="http://schemas.microsoft.com/office/powerpoint/2010/main" val="566174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2DBDA1D1-751A-924C-BF61-A38FEF614ABE}"/>
              </a:ext>
            </a:extLst>
          </p:cNvPr>
          <p:cNvSpPr>
            <a:spLocks noGrp="1"/>
          </p:cNvSpPr>
          <p:nvPr>
            <p:ph type="title"/>
          </p:nvPr>
        </p:nvSpPr>
        <p:spPr/>
        <p:txBody>
          <a:bodyPr/>
          <a:lstStyle/>
          <a:p>
            <a:r>
              <a:rPr lang="en-US" altLang="tr-TR"/>
              <a:t>Future Trends in Banking</a:t>
            </a:r>
          </a:p>
        </p:txBody>
      </p:sp>
      <p:sp>
        <p:nvSpPr>
          <p:cNvPr id="3" name="Content Placeholder 2">
            <a:extLst>
              <a:ext uri="{FF2B5EF4-FFF2-40B4-BE49-F238E27FC236}">
                <a16:creationId xmlns:a16="http://schemas.microsoft.com/office/drawing/2014/main" id="{59CB5423-E4D4-0740-B793-D7A500D2BB04}"/>
              </a:ext>
            </a:extLst>
          </p:cNvPr>
          <p:cNvSpPr>
            <a:spLocks noGrp="1"/>
          </p:cNvSpPr>
          <p:nvPr>
            <p:ph idx="1"/>
          </p:nvPr>
        </p:nvSpPr>
        <p:spPr/>
        <p:txBody>
          <a:bodyPr/>
          <a:lstStyle/>
          <a:p>
            <a:r>
              <a:rPr lang="en-US" altLang="tr-TR" dirty="0"/>
              <a:t>14.New competition non bank financial and non-financial institutions</a:t>
            </a:r>
          </a:p>
          <a:p>
            <a:r>
              <a:rPr lang="en-US" altLang="tr-TR" dirty="0"/>
              <a:t>15.Franchising of certain bank branch functions</a:t>
            </a:r>
          </a:p>
          <a:p>
            <a:r>
              <a:rPr lang="en-US" altLang="tr-TR" dirty="0"/>
              <a:t>16.Importance of Supervision and Audit of banks will increase</a:t>
            </a:r>
          </a:p>
          <a:p>
            <a:r>
              <a:rPr lang="en-US" altLang="tr-TR" dirty="0"/>
              <a:t>17.New Laws and Regulations to limit the risks taken by banks  </a:t>
            </a:r>
          </a:p>
          <a:p>
            <a:r>
              <a:rPr lang="en-US" altLang="tr-TR" dirty="0"/>
              <a:t>18. </a:t>
            </a:r>
            <a:r>
              <a:rPr lang="en-US" altLang="tr-TR" dirty="0" err="1"/>
              <a:t>Behavioural</a:t>
            </a:r>
            <a:r>
              <a:rPr lang="en-US" altLang="tr-TR" dirty="0"/>
              <a:t> Biometrics (</a:t>
            </a:r>
            <a:r>
              <a:rPr lang="en-US" altLang="tr-TR" dirty="0" err="1"/>
              <a:t>passive&amp;active</a:t>
            </a:r>
            <a:r>
              <a:rPr lang="en-US" altLang="tr-TR" dirty="0"/>
              <a:t>)</a:t>
            </a:r>
          </a:p>
          <a:p>
            <a:endParaRPr lang="en-US" altLang="tr-TR" dirty="0"/>
          </a:p>
          <a:p>
            <a:endParaRPr lang="en-US" altLang="tr-TR" dirty="0"/>
          </a:p>
        </p:txBody>
      </p:sp>
      <p:sp>
        <p:nvSpPr>
          <p:cNvPr id="4" name="Footer Placeholder 3">
            <a:extLst>
              <a:ext uri="{FF2B5EF4-FFF2-40B4-BE49-F238E27FC236}">
                <a16:creationId xmlns:a16="http://schemas.microsoft.com/office/drawing/2014/main" id="{AE15D241-3898-D94F-B44F-2CD8D703912E}"/>
              </a:ext>
            </a:extLst>
          </p:cNvPr>
          <p:cNvSpPr>
            <a:spLocks noGrp="1"/>
          </p:cNvSpPr>
          <p:nvPr>
            <p:ph type="ftr" sz="quarter" idx="11"/>
          </p:nvPr>
        </p:nvSpPr>
        <p:spPr/>
        <p:txBody>
          <a:bodyPr/>
          <a:lstStyle/>
          <a:p>
            <a:pPr>
              <a:defRPr/>
            </a:pPr>
            <a:r>
              <a:rPr lang="en-US"/>
              <a:t>bulentsenver@gmail.com</a:t>
            </a:r>
          </a:p>
        </p:txBody>
      </p:sp>
      <p:sp>
        <p:nvSpPr>
          <p:cNvPr id="80901" name="Slide Number Placeholder 4">
            <a:extLst>
              <a:ext uri="{FF2B5EF4-FFF2-40B4-BE49-F238E27FC236}">
                <a16:creationId xmlns:a16="http://schemas.microsoft.com/office/drawing/2014/main" id="{6970D021-B9AB-3141-AB81-1C0A4CD5CE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59DFE73-4B35-2140-920A-F9B9A2014DF8}" type="slidenum">
              <a:rPr lang="en-US" altLang="tr-TR" sz="1200">
                <a:solidFill>
                  <a:srgbClr val="898989"/>
                </a:solidFill>
              </a:rPr>
              <a:pPr>
                <a:spcBef>
                  <a:spcPct val="0"/>
                </a:spcBef>
                <a:buFontTx/>
                <a:buNone/>
              </a:pPr>
              <a:t>32</a:t>
            </a:fld>
            <a:endParaRPr lang="en-US" altLang="tr-TR" sz="1200">
              <a:solidFill>
                <a:srgbClr val="898989"/>
              </a:solidFill>
            </a:endParaRPr>
          </a:p>
        </p:txBody>
      </p:sp>
    </p:spTree>
    <p:extLst>
      <p:ext uri="{BB962C8B-B14F-4D97-AF65-F5344CB8AC3E}">
        <p14:creationId xmlns:p14="http://schemas.microsoft.com/office/powerpoint/2010/main" val="1812330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A14E5B19-22C1-A146-A9DF-2BEEA90BFAED}"/>
              </a:ext>
            </a:extLst>
          </p:cNvPr>
          <p:cNvSpPr>
            <a:spLocks noGrp="1"/>
          </p:cNvSpPr>
          <p:nvPr>
            <p:ph type="ftr" sz="quarter" idx="11"/>
          </p:nvPr>
        </p:nvSpPr>
        <p:spPr/>
        <p:txBody>
          <a:bodyPr/>
          <a:lstStyle/>
          <a:p>
            <a:pPr>
              <a:defRPr/>
            </a:pPr>
            <a:r>
              <a:rPr lang="en-US"/>
              <a:t>bulentsenver@gmail.com</a:t>
            </a:r>
          </a:p>
        </p:txBody>
      </p:sp>
      <p:sp>
        <p:nvSpPr>
          <p:cNvPr id="69635" name="Slide Number Placeholder 4">
            <a:extLst>
              <a:ext uri="{FF2B5EF4-FFF2-40B4-BE49-F238E27FC236}">
                <a16:creationId xmlns:a16="http://schemas.microsoft.com/office/drawing/2014/main" id="{5C58CFF0-5DB1-0D4C-8DC3-63921BE90E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0E315CE-4DA8-0A4B-8451-F33A99B964F5}" type="slidenum">
              <a:rPr lang="en-US" altLang="tr-TR" sz="1200">
                <a:solidFill>
                  <a:srgbClr val="898989"/>
                </a:solidFill>
              </a:rPr>
              <a:pPr>
                <a:spcBef>
                  <a:spcPct val="0"/>
                </a:spcBef>
                <a:buFontTx/>
                <a:buNone/>
              </a:pPr>
              <a:t>4</a:t>
            </a:fld>
            <a:endParaRPr lang="en-US" altLang="tr-TR" sz="1200">
              <a:solidFill>
                <a:srgbClr val="898989"/>
              </a:solidFill>
            </a:endParaRPr>
          </a:p>
        </p:txBody>
      </p:sp>
      <p:sp>
        <p:nvSpPr>
          <p:cNvPr id="69636" name="Rectangle 4">
            <a:extLst>
              <a:ext uri="{FF2B5EF4-FFF2-40B4-BE49-F238E27FC236}">
                <a16:creationId xmlns:a16="http://schemas.microsoft.com/office/drawing/2014/main" id="{A466CEB7-5079-7141-A87E-0D881DB5358D}"/>
              </a:ext>
            </a:extLst>
          </p:cNvPr>
          <p:cNvSpPr>
            <a:spLocks noGrp="1" noChangeArrowheads="1"/>
          </p:cNvSpPr>
          <p:nvPr>
            <p:ph type="title"/>
          </p:nvPr>
        </p:nvSpPr>
        <p:spPr>
          <a:xfrm>
            <a:off x="1981200" y="0"/>
            <a:ext cx="8229600" cy="850900"/>
          </a:xfrm>
        </p:spPr>
        <p:txBody>
          <a:bodyPr/>
          <a:lstStyle/>
          <a:p>
            <a:r>
              <a:rPr lang="en-US" altLang="tr-TR" sz="2800"/>
              <a:t>Plastic Card Payment Cy</a:t>
            </a:r>
            <a:r>
              <a:rPr lang="tr-TR" altLang="tr-TR" sz="2800"/>
              <a:t>c</a:t>
            </a:r>
            <a:r>
              <a:rPr lang="en-US" altLang="tr-TR" sz="2800"/>
              <a:t>le</a:t>
            </a:r>
          </a:p>
        </p:txBody>
      </p:sp>
      <p:pic>
        <p:nvPicPr>
          <p:cNvPr id="69637" name="Picture 5" descr="CardPAymentCycle">
            <a:extLst>
              <a:ext uri="{FF2B5EF4-FFF2-40B4-BE49-F238E27FC236}">
                <a16:creationId xmlns:a16="http://schemas.microsoft.com/office/drawing/2014/main" id="{8497D0BA-A58A-E740-8D6E-28F90D21B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09600"/>
            <a:ext cx="8153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6">
            <a:extLst>
              <a:ext uri="{FF2B5EF4-FFF2-40B4-BE49-F238E27FC236}">
                <a16:creationId xmlns:a16="http://schemas.microsoft.com/office/drawing/2014/main" id="{CE5A1550-C830-5041-A105-DC50E4A16344}"/>
              </a:ext>
            </a:extLst>
          </p:cNvPr>
          <p:cNvSpPr>
            <a:spLocks noChangeArrowheads="1"/>
          </p:cNvSpPr>
          <p:nvPr/>
        </p:nvSpPr>
        <p:spPr bwMode="auto">
          <a:xfrm>
            <a:off x="5181600" y="4724401"/>
            <a:ext cx="1835150" cy="144463"/>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sz="1800">
              <a:latin typeface="Arial" panose="020B0604020202020204" pitchFamily="34" charset="0"/>
            </a:endParaRPr>
          </a:p>
        </p:txBody>
      </p:sp>
      <p:sp>
        <p:nvSpPr>
          <p:cNvPr id="69639" name="Rectangle 7">
            <a:extLst>
              <a:ext uri="{FF2B5EF4-FFF2-40B4-BE49-F238E27FC236}">
                <a16:creationId xmlns:a16="http://schemas.microsoft.com/office/drawing/2014/main" id="{12B0D350-6C4C-B440-AB19-24364CB4D62F}"/>
              </a:ext>
            </a:extLst>
          </p:cNvPr>
          <p:cNvSpPr>
            <a:spLocks noChangeArrowheads="1"/>
          </p:cNvSpPr>
          <p:nvPr/>
        </p:nvSpPr>
        <p:spPr bwMode="auto">
          <a:xfrm>
            <a:off x="6959601" y="3573463"/>
            <a:ext cx="144463" cy="9144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sz="1800">
              <a:latin typeface="Arial" panose="020B0604020202020204" pitchFamily="34" charset="0"/>
            </a:endParaRPr>
          </a:p>
        </p:txBody>
      </p:sp>
      <p:pic>
        <p:nvPicPr>
          <p:cNvPr id="69640" name="Picture 13" descr="chip%20and%20pin">
            <a:extLst>
              <a:ext uri="{FF2B5EF4-FFF2-40B4-BE49-F238E27FC236}">
                <a16:creationId xmlns:a16="http://schemas.microsoft.com/office/drawing/2014/main" id="{CA8BE0B2-25D3-BB4B-8252-A18263B53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257800"/>
            <a:ext cx="965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31" descr="visa">
            <a:extLst>
              <a:ext uri="{FF2B5EF4-FFF2-40B4-BE49-F238E27FC236}">
                <a16:creationId xmlns:a16="http://schemas.microsoft.com/office/drawing/2014/main" id="{BA377C7D-4BB2-FD43-A0AC-AFFA76A985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1" y="5867401"/>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32" descr="MasterCard">
            <a:extLst>
              <a:ext uri="{FF2B5EF4-FFF2-40B4-BE49-F238E27FC236}">
                <a16:creationId xmlns:a16="http://schemas.microsoft.com/office/drawing/2014/main" id="{078674B8-657F-D74E-8394-9043ED96769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6019800"/>
            <a:ext cx="876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29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a:extLst>
              <a:ext uri="{FF2B5EF4-FFF2-40B4-BE49-F238E27FC236}">
                <a16:creationId xmlns:a16="http://schemas.microsoft.com/office/drawing/2014/main" id="{698513F5-22C0-6F46-9F21-A9E19A65B6E5}"/>
              </a:ext>
            </a:extLst>
          </p:cNvPr>
          <p:cNvSpPr>
            <a:spLocks noGrp="1"/>
          </p:cNvSpPr>
          <p:nvPr>
            <p:ph type="title"/>
          </p:nvPr>
        </p:nvSpPr>
        <p:spPr/>
        <p:txBody>
          <a:bodyPr/>
          <a:lstStyle/>
          <a:p>
            <a:r>
              <a:rPr lang="en-US" altLang="tr-TR"/>
              <a:t>Types of Plastic Cards</a:t>
            </a:r>
          </a:p>
        </p:txBody>
      </p:sp>
      <p:sp>
        <p:nvSpPr>
          <p:cNvPr id="6" name="Content Placeholder 5">
            <a:extLst>
              <a:ext uri="{FF2B5EF4-FFF2-40B4-BE49-F238E27FC236}">
                <a16:creationId xmlns:a16="http://schemas.microsoft.com/office/drawing/2014/main" id="{3133F20F-22D6-5447-9BB0-738B4822DB01}"/>
              </a:ext>
            </a:extLst>
          </p:cNvPr>
          <p:cNvSpPr>
            <a:spLocks noGrp="1"/>
          </p:cNvSpPr>
          <p:nvPr>
            <p:ph sz="half" idx="1"/>
          </p:nvPr>
        </p:nvSpPr>
        <p:spPr/>
        <p:txBody>
          <a:bodyPr/>
          <a:lstStyle/>
          <a:p>
            <a:r>
              <a:rPr lang="en-US" altLang="tr-TR"/>
              <a:t>Debit Card</a:t>
            </a:r>
          </a:p>
          <a:p>
            <a:r>
              <a:rPr lang="en-US" altLang="tr-TR"/>
              <a:t>Charge Card</a:t>
            </a:r>
          </a:p>
          <a:p>
            <a:r>
              <a:rPr lang="en-US" altLang="tr-TR"/>
              <a:t>Credit Card</a:t>
            </a:r>
          </a:p>
          <a:p>
            <a:r>
              <a:rPr lang="en-US" altLang="tr-TR"/>
              <a:t>Prepaid Card</a:t>
            </a:r>
          </a:p>
          <a:p>
            <a:r>
              <a:rPr lang="en-US" altLang="tr-TR"/>
              <a:t>Business Card</a:t>
            </a:r>
          </a:p>
          <a:p>
            <a:r>
              <a:rPr lang="en-US" altLang="tr-TR"/>
              <a:t>Purchase Card</a:t>
            </a:r>
          </a:p>
          <a:p>
            <a:pPr>
              <a:buFont typeface="Arial" panose="020B0604020202020204" pitchFamily="34" charset="0"/>
              <a:buNone/>
            </a:pPr>
            <a:endParaRPr lang="en-US" altLang="tr-TR"/>
          </a:p>
          <a:p>
            <a:endParaRPr lang="en-US" altLang="tr-TR"/>
          </a:p>
          <a:p>
            <a:endParaRPr lang="en-US" altLang="tr-TR"/>
          </a:p>
        </p:txBody>
      </p:sp>
      <p:sp>
        <p:nvSpPr>
          <p:cNvPr id="7" name="Content Placeholder 6">
            <a:extLst>
              <a:ext uri="{FF2B5EF4-FFF2-40B4-BE49-F238E27FC236}">
                <a16:creationId xmlns:a16="http://schemas.microsoft.com/office/drawing/2014/main" id="{1E5631D4-EE52-2747-A600-7FD62D5705ED}"/>
              </a:ext>
            </a:extLst>
          </p:cNvPr>
          <p:cNvSpPr>
            <a:spLocks noGrp="1"/>
          </p:cNvSpPr>
          <p:nvPr>
            <p:ph sz="half" idx="2"/>
          </p:nvPr>
        </p:nvSpPr>
        <p:spPr/>
        <p:txBody>
          <a:bodyPr/>
          <a:lstStyle/>
          <a:p>
            <a:r>
              <a:rPr lang="en-US" altLang="tr-TR"/>
              <a:t>Installment Card</a:t>
            </a:r>
          </a:p>
          <a:p>
            <a:r>
              <a:rPr lang="en-US" altLang="tr-TR"/>
              <a:t>Co-Branded Card</a:t>
            </a:r>
          </a:p>
          <a:p>
            <a:r>
              <a:rPr lang="en-US" altLang="tr-TR"/>
              <a:t>Loyalty Card</a:t>
            </a:r>
          </a:p>
          <a:p>
            <a:r>
              <a:rPr lang="en-US" altLang="tr-TR"/>
              <a:t>Special Purpose Card</a:t>
            </a:r>
          </a:p>
          <a:p>
            <a:endParaRPr lang="en-US" altLang="tr-TR"/>
          </a:p>
        </p:txBody>
      </p:sp>
      <p:sp>
        <p:nvSpPr>
          <p:cNvPr id="70661" name="Footer Placeholder 2">
            <a:extLst>
              <a:ext uri="{FF2B5EF4-FFF2-40B4-BE49-F238E27FC236}">
                <a16:creationId xmlns:a16="http://schemas.microsoft.com/office/drawing/2014/main" id="{EE3298DA-C07E-4C4D-A699-FFB99BB6456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tr-TR" sz="1200">
                <a:solidFill>
                  <a:srgbClr val="898989"/>
                </a:solidFill>
              </a:rPr>
              <a:t>bulentsenver@gmail.com</a:t>
            </a:r>
          </a:p>
        </p:txBody>
      </p:sp>
      <p:sp>
        <p:nvSpPr>
          <p:cNvPr id="70662" name="Slide Number Placeholder 3">
            <a:extLst>
              <a:ext uri="{FF2B5EF4-FFF2-40B4-BE49-F238E27FC236}">
                <a16:creationId xmlns:a16="http://schemas.microsoft.com/office/drawing/2014/main" id="{A682739E-E64C-D74A-8307-B1476F10C8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7072B62-0169-3644-AA67-0A8E9305555E}" type="slidenum">
              <a:rPr lang="en-US" altLang="tr-TR" sz="1200">
                <a:solidFill>
                  <a:srgbClr val="898989"/>
                </a:solidFill>
              </a:rPr>
              <a:pPr>
                <a:spcBef>
                  <a:spcPct val="0"/>
                </a:spcBef>
                <a:buFontTx/>
                <a:buNone/>
              </a:pPr>
              <a:t>5</a:t>
            </a:fld>
            <a:endParaRPr lang="en-US" altLang="tr-TR" sz="1200">
              <a:solidFill>
                <a:srgbClr val="898989"/>
              </a:solidFill>
            </a:endParaRPr>
          </a:p>
        </p:txBody>
      </p:sp>
    </p:spTree>
    <p:extLst>
      <p:ext uri="{BB962C8B-B14F-4D97-AF65-F5344CB8AC3E}">
        <p14:creationId xmlns:p14="http://schemas.microsoft.com/office/powerpoint/2010/main" val="3065598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
                                            <p:txEl>
                                              <p:pRg st="0" end="0"/>
                                            </p:txEl>
                                          </p:spTgt>
                                        </p:tgtEl>
                                        <p:attrNameLst>
                                          <p:attrName>ppt_x</p:attrName>
                                        </p:attrNameLst>
                                      </p:cBhvr>
                                    </p:anim>
                                    <p:anim from="0" to="-1.0" calcmode="lin" valueType="num">
                                      <p:cBhvr>
                                        <p:cTn id="8" dur="200" decel="50000" autoRev="1" fill="hold">
                                          <p:stCondLst>
                                            <p:cond delay="600"/>
                                          </p:stCondLst>
                                        </p:cTn>
                                        <p:tgtEl>
                                          <p:spTgt spid="6">
                                            <p:txEl>
                                              <p:pRg st="0" end="0"/>
                                            </p:txEl>
                                          </p:spTgt>
                                        </p:tgtEl>
                                        <p:attrNameLst>
                                          <p:attrName>xshear</p:attrName>
                                        </p:attrNameLst>
                                      </p:cBhvr>
                                    </p:anim>
                                    <p:animScale>
                                      <p:cBhvr>
                                        <p:cTn id="9" dur="200" decel="100000" autoRev="1" fill="hold">
                                          <p:stCondLst>
                                            <p:cond delay="600"/>
                                          </p:stCondLst>
                                        </p:cTn>
                                        <p:tgtEl>
                                          <p:spTgt spid="6">
                                            <p:txEl>
                                              <p:pRg st="0" end="0"/>
                                            </p:txEl>
                                          </p:spTgt>
                                        </p:tgtEl>
                                      </p:cBhvr>
                                      <p:from x="100000" y="100000"/>
                                      <p:to x="80000" y="100000"/>
                                    </p:animScale>
                                    <p:anim by="(#ppt_h/3+#ppt_w*0.1)" calcmode="lin" valueType="num">
                                      <p:cBhvr additive="sum">
                                        <p:cTn id="10" dur="200" decel="100000" autoRev="1" fill="hold">
                                          <p:stCondLst>
                                            <p:cond delay="600"/>
                                          </p:stCondLst>
                                        </p:cTn>
                                        <p:tgtEl>
                                          <p:spTgt spid="6">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6">
                                            <p:txEl>
                                              <p:pRg st="1" end="1"/>
                                            </p:txEl>
                                          </p:spTgt>
                                        </p:tgtEl>
                                        <p:attrNameLst>
                                          <p:attrName>ppt_x</p:attrName>
                                        </p:attrNameLst>
                                      </p:cBhvr>
                                    </p:anim>
                                    <p:anim from="0" to="-1.0" calcmode="lin" valueType="num">
                                      <p:cBhvr>
                                        <p:cTn id="16" dur="200" decel="50000" autoRev="1" fill="hold">
                                          <p:stCondLst>
                                            <p:cond delay="600"/>
                                          </p:stCondLst>
                                        </p:cTn>
                                        <p:tgtEl>
                                          <p:spTgt spid="6">
                                            <p:txEl>
                                              <p:pRg st="1" end="1"/>
                                            </p:txEl>
                                          </p:spTgt>
                                        </p:tgtEl>
                                        <p:attrNameLst>
                                          <p:attrName>xshear</p:attrName>
                                        </p:attrNameLst>
                                      </p:cBhvr>
                                    </p:anim>
                                    <p:animScale>
                                      <p:cBhvr>
                                        <p:cTn id="17" dur="200" decel="100000" autoRev="1" fill="hold">
                                          <p:stCondLst>
                                            <p:cond delay="600"/>
                                          </p:stCondLst>
                                        </p:cTn>
                                        <p:tgtEl>
                                          <p:spTgt spid="6">
                                            <p:txEl>
                                              <p:pRg st="1" end="1"/>
                                            </p:txEl>
                                          </p:spTgt>
                                        </p:tgtEl>
                                      </p:cBhvr>
                                      <p:from x="100000" y="100000"/>
                                      <p:to x="80000" y="100000"/>
                                    </p:animScale>
                                    <p:anim by="(#ppt_h/3+#ppt_w*0.1)" calcmode="lin" valueType="num">
                                      <p:cBhvr additive="sum">
                                        <p:cTn id="18" dur="200" decel="100000" autoRev="1" fill="hold">
                                          <p:stCondLst>
                                            <p:cond delay="600"/>
                                          </p:stCondLst>
                                        </p:cTn>
                                        <p:tgtEl>
                                          <p:spTgt spid="6">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6">
                                            <p:txEl>
                                              <p:pRg st="2" end="2"/>
                                            </p:txEl>
                                          </p:spTgt>
                                        </p:tgtEl>
                                        <p:attrNameLst>
                                          <p:attrName>ppt_x</p:attrName>
                                        </p:attrNameLst>
                                      </p:cBhvr>
                                    </p:anim>
                                    <p:anim from="0" to="-1.0" calcmode="lin" valueType="num">
                                      <p:cBhvr>
                                        <p:cTn id="24" dur="200" decel="50000" autoRev="1" fill="hold">
                                          <p:stCondLst>
                                            <p:cond delay="600"/>
                                          </p:stCondLst>
                                        </p:cTn>
                                        <p:tgtEl>
                                          <p:spTgt spid="6">
                                            <p:txEl>
                                              <p:pRg st="2" end="2"/>
                                            </p:txEl>
                                          </p:spTgt>
                                        </p:tgtEl>
                                        <p:attrNameLst>
                                          <p:attrName>xshear</p:attrName>
                                        </p:attrNameLst>
                                      </p:cBhvr>
                                    </p:anim>
                                    <p:animScale>
                                      <p:cBhvr>
                                        <p:cTn id="25" dur="200" decel="100000" autoRev="1" fill="hold">
                                          <p:stCondLst>
                                            <p:cond delay="600"/>
                                          </p:stCondLst>
                                        </p:cTn>
                                        <p:tgtEl>
                                          <p:spTgt spid="6">
                                            <p:txEl>
                                              <p:pRg st="2" end="2"/>
                                            </p:txEl>
                                          </p:spTgt>
                                        </p:tgtEl>
                                      </p:cBhvr>
                                      <p:from x="100000" y="100000"/>
                                      <p:to x="80000" y="100000"/>
                                    </p:animScale>
                                    <p:anim by="(#ppt_h/3+#ppt_w*0.1)" calcmode="lin" valueType="num">
                                      <p:cBhvr additive="sum">
                                        <p:cTn id="26" dur="200" decel="100000" autoRev="1" fill="hold">
                                          <p:stCondLst>
                                            <p:cond delay="600"/>
                                          </p:stCondLst>
                                        </p:cTn>
                                        <p:tgtEl>
                                          <p:spTgt spid="6">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6">
                                            <p:txEl>
                                              <p:pRg st="3" end="3"/>
                                            </p:txEl>
                                          </p:spTgt>
                                        </p:tgtEl>
                                        <p:attrNameLst>
                                          <p:attrName>ppt_x</p:attrName>
                                        </p:attrNameLst>
                                      </p:cBhvr>
                                    </p:anim>
                                    <p:anim from="0" to="-1.0" calcmode="lin" valueType="num">
                                      <p:cBhvr>
                                        <p:cTn id="32" dur="200" decel="50000" autoRev="1" fill="hold">
                                          <p:stCondLst>
                                            <p:cond delay="600"/>
                                          </p:stCondLst>
                                        </p:cTn>
                                        <p:tgtEl>
                                          <p:spTgt spid="6">
                                            <p:txEl>
                                              <p:pRg st="3" end="3"/>
                                            </p:txEl>
                                          </p:spTgt>
                                        </p:tgtEl>
                                        <p:attrNameLst>
                                          <p:attrName>xshear</p:attrName>
                                        </p:attrNameLst>
                                      </p:cBhvr>
                                    </p:anim>
                                    <p:animScale>
                                      <p:cBhvr>
                                        <p:cTn id="33" dur="200" decel="100000" autoRev="1" fill="hold">
                                          <p:stCondLst>
                                            <p:cond delay="600"/>
                                          </p:stCondLst>
                                        </p:cTn>
                                        <p:tgtEl>
                                          <p:spTgt spid="6">
                                            <p:txEl>
                                              <p:pRg st="3" end="3"/>
                                            </p:txEl>
                                          </p:spTgt>
                                        </p:tgtEl>
                                      </p:cBhvr>
                                      <p:from x="100000" y="100000"/>
                                      <p:to x="80000" y="100000"/>
                                    </p:animScale>
                                    <p:anim by="(#ppt_h/3+#ppt_w*0.1)" calcmode="lin" valueType="num">
                                      <p:cBhvr additive="sum">
                                        <p:cTn id="34" dur="200" decel="100000" autoRev="1" fill="hold">
                                          <p:stCondLst>
                                            <p:cond delay="600"/>
                                          </p:stCondLst>
                                        </p:cTn>
                                        <p:tgtEl>
                                          <p:spTgt spid="6">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6">
                                            <p:txEl>
                                              <p:pRg st="4" end="4"/>
                                            </p:txEl>
                                          </p:spTgt>
                                        </p:tgtEl>
                                        <p:attrNameLst>
                                          <p:attrName>ppt_x</p:attrName>
                                        </p:attrNameLst>
                                      </p:cBhvr>
                                    </p:anim>
                                    <p:anim from="0" to="-1.0" calcmode="lin" valueType="num">
                                      <p:cBhvr>
                                        <p:cTn id="40" dur="200" decel="50000" autoRev="1" fill="hold">
                                          <p:stCondLst>
                                            <p:cond delay="600"/>
                                          </p:stCondLst>
                                        </p:cTn>
                                        <p:tgtEl>
                                          <p:spTgt spid="6">
                                            <p:txEl>
                                              <p:pRg st="4" end="4"/>
                                            </p:txEl>
                                          </p:spTgt>
                                        </p:tgtEl>
                                        <p:attrNameLst>
                                          <p:attrName>xshear</p:attrName>
                                        </p:attrNameLst>
                                      </p:cBhvr>
                                    </p:anim>
                                    <p:animScale>
                                      <p:cBhvr>
                                        <p:cTn id="41" dur="200" decel="100000" autoRev="1" fill="hold">
                                          <p:stCondLst>
                                            <p:cond delay="600"/>
                                          </p:stCondLst>
                                        </p:cTn>
                                        <p:tgtEl>
                                          <p:spTgt spid="6">
                                            <p:txEl>
                                              <p:pRg st="4" end="4"/>
                                            </p:txEl>
                                          </p:spTgt>
                                        </p:tgtEl>
                                      </p:cBhvr>
                                      <p:from x="100000" y="100000"/>
                                      <p:to x="80000" y="100000"/>
                                    </p:animScale>
                                    <p:anim by="(#ppt_h/3+#ppt_w*0.1)" calcmode="lin" valueType="num">
                                      <p:cBhvr additive="sum">
                                        <p:cTn id="42" dur="200" decel="100000" autoRev="1" fill="hold">
                                          <p:stCondLst>
                                            <p:cond delay="600"/>
                                          </p:stCondLst>
                                        </p:cTn>
                                        <p:tgtEl>
                                          <p:spTgt spid="6">
                                            <p:txEl>
                                              <p:pRg st="4" end="4"/>
                                            </p:txEl>
                                          </p:spTgt>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6">
                                            <p:txEl>
                                              <p:pRg st="5" end="5"/>
                                            </p:txEl>
                                          </p:spTgt>
                                        </p:tgtEl>
                                        <p:attrNameLst>
                                          <p:attrName>ppt_x</p:attrName>
                                        </p:attrNameLst>
                                      </p:cBhvr>
                                    </p:anim>
                                    <p:anim from="0" to="-1.0" calcmode="lin" valueType="num">
                                      <p:cBhvr>
                                        <p:cTn id="48" dur="200" decel="50000" autoRev="1" fill="hold">
                                          <p:stCondLst>
                                            <p:cond delay="600"/>
                                          </p:stCondLst>
                                        </p:cTn>
                                        <p:tgtEl>
                                          <p:spTgt spid="6">
                                            <p:txEl>
                                              <p:pRg st="5" end="5"/>
                                            </p:txEl>
                                          </p:spTgt>
                                        </p:tgtEl>
                                        <p:attrNameLst>
                                          <p:attrName>xshear</p:attrName>
                                        </p:attrNameLst>
                                      </p:cBhvr>
                                    </p:anim>
                                    <p:animScale>
                                      <p:cBhvr>
                                        <p:cTn id="49" dur="200" decel="100000" autoRev="1" fill="hold">
                                          <p:stCondLst>
                                            <p:cond delay="600"/>
                                          </p:stCondLst>
                                        </p:cTn>
                                        <p:tgtEl>
                                          <p:spTgt spid="6">
                                            <p:txEl>
                                              <p:pRg st="5" end="5"/>
                                            </p:txEl>
                                          </p:spTgt>
                                        </p:tgtEl>
                                      </p:cBhvr>
                                      <p:from x="100000" y="100000"/>
                                      <p:to x="80000" y="100000"/>
                                    </p:animScale>
                                    <p:anim by="(#ppt_h/3+#ppt_w*0.1)" calcmode="lin" valueType="num">
                                      <p:cBhvr additive="sum">
                                        <p:cTn id="50" dur="200" decel="100000" autoRev="1" fill="hold">
                                          <p:stCondLst>
                                            <p:cond delay="600"/>
                                          </p:stCondLst>
                                        </p:cTn>
                                        <p:tgtEl>
                                          <p:spTgt spid="6">
                                            <p:txEl>
                                              <p:pRg st="5" end="5"/>
                                            </p:txEl>
                                          </p:spTgt>
                                        </p:tgtEl>
                                        <p:attrNameLst>
                                          <p:attrName>ppt_x</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fade">
                                      <p:cBhvr>
                                        <p:cTn id="55" dur="1000"/>
                                        <p:tgtEl>
                                          <p:spTgt spid="7">
                                            <p:txEl>
                                              <p:pRg st="0" end="0"/>
                                            </p:txEl>
                                          </p:spTgt>
                                        </p:tgtEl>
                                      </p:cBhvr>
                                    </p:animEffect>
                                    <p:anim calcmode="lin" valueType="num">
                                      <p:cBhvr>
                                        <p:cTn id="5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fade">
                                      <p:cBhvr>
                                        <p:cTn id="63" dur="1000"/>
                                        <p:tgtEl>
                                          <p:spTgt spid="7">
                                            <p:txEl>
                                              <p:pRg st="1" end="1"/>
                                            </p:txEl>
                                          </p:spTgt>
                                        </p:tgtEl>
                                      </p:cBhvr>
                                    </p:animEffect>
                                    <p:anim calcmode="lin" valueType="num">
                                      <p:cBhvr>
                                        <p:cTn id="6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7">
                                            <p:txEl>
                                              <p:pRg st="2" end="2"/>
                                            </p:txEl>
                                          </p:spTgt>
                                        </p:tgtEl>
                                        <p:attrNameLst>
                                          <p:attrName>style.visibility</p:attrName>
                                        </p:attrNameLst>
                                      </p:cBhvr>
                                      <p:to>
                                        <p:strVal val="visible"/>
                                      </p:to>
                                    </p:set>
                                    <p:animEffect transition="in" filter="fade">
                                      <p:cBhvr>
                                        <p:cTn id="71" dur="1000"/>
                                        <p:tgtEl>
                                          <p:spTgt spid="7">
                                            <p:txEl>
                                              <p:pRg st="2" end="2"/>
                                            </p:txEl>
                                          </p:spTgt>
                                        </p:tgtEl>
                                      </p:cBhvr>
                                    </p:animEffect>
                                    <p:anim calcmode="lin" valueType="num">
                                      <p:cBhvr>
                                        <p:cTn id="7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7">
                                            <p:txEl>
                                              <p:pRg st="3" end="3"/>
                                            </p:txEl>
                                          </p:spTgt>
                                        </p:tgtEl>
                                        <p:attrNameLst>
                                          <p:attrName>style.visibility</p:attrName>
                                        </p:attrNameLst>
                                      </p:cBhvr>
                                      <p:to>
                                        <p:strVal val="visible"/>
                                      </p:to>
                                    </p:set>
                                    <p:animEffect transition="in" filter="fade">
                                      <p:cBhvr>
                                        <p:cTn id="79" dur="1000"/>
                                        <p:tgtEl>
                                          <p:spTgt spid="7">
                                            <p:txEl>
                                              <p:pRg st="3" end="3"/>
                                            </p:txEl>
                                          </p:spTgt>
                                        </p:tgtEl>
                                      </p:cBhvr>
                                    </p:animEffect>
                                    <p:anim calcmode="lin" valueType="num">
                                      <p:cBhvr>
                                        <p:cTn id="8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6">
            <a:extLst>
              <a:ext uri="{FF2B5EF4-FFF2-40B4-BE49-F238E27FC236}">
                <a16:creationId xmlns:a16="http://schemas.microsoft.com/office/drawing/2014/main" id="{7EDA3789-90E3-FC4B-871E-7C88CAD2F399}"/>
              </a:ext>
            </a:extLst>
          </p:cNvPr>
          <p:cNvSpPr>
            <a:spLocks noGrp="1"/>
          </p:cNvSpPr>
          <p:nvPr>
            <p:ph type="title"/>
          </p:nvPr>
        </p:nvSpPr>
        <p:spPr/>
        <p:txBody>
          <a:bodyPr/>
          <a:lstStyle/>
          <a:p>
            <a:r>
              <a:rPr lang="en-US" altLang="tr-TR"/>
              <a:t>Plastic Card Technology</a:t>
            </a:r>
          </a:p>
        </p:txBody>
      </p:sp>
      <p:sp>
        <p:nvSpPr>
          <p:cNvPr id="8" name="Content Placeholder 7">
            <a:extLst>
              <a:ext uri="{FF2B5EF4-FFF2-40B4-BE49-F238E27FC236}">
                <a16:creationId xmlns:a16="http://schemas.microsoft.com/office/drawing/2014/main" id="{2596637D-1584-FF4F-8E09-560FDBF5F36B}"/>
              </a:ext>
            </a:extLst>
          </p:cNvPr>
          <p:cNvSpPr>
            <a:spLocks noGrp="1"/>
          </p:cNvSpPr>
          <p:nvPr>
            <p:ph idx="1"/>
          </p:nvPr>
        </p:nvSpPr>
        <p:spPr/>
        <p:txBody>
          <a:bodyPr/>
          <a:lstStyle/>
          <a:p>
            <a:r>
              <a:rPr lang="en-US" altLang="tr-TR"/>
              <a:t>Magnetic stripe card</a:t>
            </a:r>
          </a:p>
          <a:p>
            <a:r>
              <a:rPr lang="en-US" altLang="tr-TR"/>
              <a:t>Chip card</a:t>
            </a:r>
          </a:p>
          <a:p>
            <a:r>
              <a:rPr lang="en-US" altLang="tr-TR"/>
              <a:t>Contactless card</a:t>
            </a:r>
          </a:p>
          <a:p>
            <a:r>
              <a:rPr lang="en-US" altLang="tr-TR"/>
              <a:t>NFC Near Field Communication card</a:t>
            </a:r>
          </a:p>
          <a:p>
            <a:r>
              <a:rPr lang="en-US" altLang="tr-TR"/>
              <a:t>Virtual card</a:t>
            </a:r>
          </a:p>
          <a:p>
            <a:r>
              <a:rPr lang="en-US" altLang="tr-TR"/>
              <a:t>Biometrics</a:t>
            </a:r>
          </a:p>
          <a:p>
            <a:r>
              <a:rPr lang="en-US" altLang="tr-TR"/>
              <a:t>Mobile </a:t>
            </a:r>
          </a:p>
          <a:p>
            <a:pPr>
              <a:buFont typeface="Arial" panose="020B0604020202020204" pitchFamily="34" charset="0"/>
              <a:buNone/>
            </a:pPr>
            <a:r>
              <a:rPr lang="en-US" altLang="tr-TR"/>
              <a:t> </a:t>
            </a:r>
          </a:p>
          <a:p>
            <a:endParaRPr lang="en-US" altLang="tr-TR"/>
          </a:p>
          <a:p>
            <a:endParaRPr lang="en-US" altLang="tr-TR"/>
          </a:p>
        </p:txBody>
      </p:sp>
      <p:sp>
        <p:nvSpPr>
          <p:cNvPr id="71684" name="Footer Placeholder 4">
            <a:extLst>
              <a:ext uri="{FF2B5EF4-FFF2-40B4-BE49-F238E27FC236}">
                <a16:creationId xmlns:a16="http://schemas.microsoft.com/office/drawing/2014/main" id="{7937E0AE-D84A-9145-8902-D1C58ABDF1D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tr-TR" sz="1200">
                <a:solidFill>
                  <a:srgbClr val="898989"/>
                </a:solidFill>
              </a:rPr>
              <a:t>bulentsenver@gmail.com</a:t>
            </a:r>
          </a:p>
        </p:txBody>
      </p:sp>
      <p:sp>
        <p:nvSpPr>
          <p:cNvPr id="71685" name="Slide Number Placeholder 5">
            <a:extLst>
              <a:ext uri="{FF2B5EF4-FFF2-40B4-BE49-F238E27FC236}">
                <a16:creationId xmlns:a16="http://schemas.microsoft.com/office/drawing/2014/main" id="{459C96FA-D380-404E-9E1B-7F2EA58C28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B3E8816-3BE0-2F4F-989A-33177156126F}" type="slidenum">
              <a:rPr lang="en-US" altLang="tr-TR" sz="1200">
                <a:solidFill>
                  <a:srgbClr val="898989"/>
                </a:solidFill>
              </a:rPr>
              <a:pPr>
                <a:spcBef>
                  <a:spcPct val="0"/>
                </a:spcBef>
                <a:buFontTx/>
                <a:buNone/>
              </a:pPr>
              <a:t>6</a:t>
            </a:fld>
            <a:endParaRPr lang="en-US" altLang="tr-TR" sz="1200">
              <a:solidFill>
                <a:srgbClr val="898989"/>
              </a:solidFill>
            </a:endParaRPr>
          </a:p>
        </p:txBody>
      </p:sp>
    </p:spTree>
    <p:extLst>
      <p:ext uri="{BB962C8B-B14F-4D97-AF65-F5344CB8AC3E}">
        <p14:creationId xmlns:p14="http://schemas.microsoft.com/office/powerpoint/2010/main" val="3917580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2">
            <a:extLst>
              <a:ext uri="{FF2B5EF4-FFF2-40B4-BE49-F238E27FC236}">
                <a16:creationId xmlns:a16="http://schemas.microsoft.com/office/drawing/2014/main" id="{4A5B2CEC-7F96-6A49-9414-8F822F6E8C9A}"/>
              </a:ext>
            </a:extLst>
          </p:cNvPr>
          <p:cNvSpPr>
            <a:spLocks noGrp="1"/>
          </p:cNvSpPr>
          <p:nvPr>
            <p:ph type="ftr" sz="quarter" idx="11"/>
          </p:nvPr>
        </p:nvSpPr>
        <p:spPr/>
        <p:txBody>
          <a:bodyPr/>
          <a:lstStyle/>
          <a:p>
            <a:pPr>
              <a:defRPr/>
            </a:pPr>
            <a:r>
              <a:rPr lang="en-US"/>
              <a:t>bulentsenver@gmail.com</a:t>
            </a:r>
          </a:p>
        </p:txBody>
      </p:sp>
      <p:sp>
        <p:nvSpPr>
          <p:cNvPr id="72707" name="Slide Number Placeholder 3">
            <a:extLst>
              <a:ext uri="{FF2B5EF4-FFF2-40B4-BE49-F238E27FC236}">
                <a16:creationId xmlns:a16="http://schemas.microsoft.com/office/drawing/2014/main" id="{5516BDC0-BE58-4D41-8100-96B1E0F2B6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649771B-9065-9543-BE95-A9FACD23D3F3}" type="slidenum">
              <a:rPr lang="en-US" altLang="tr-TR" sz="1200">
                <a:solidFill>
                  <a:srgbClr val="898989"/>
                </a:solidFill>
              </a:rPr>
              <a:pPr>
                <a:spcBef>
                  <a:spcPct val="0"/>
                </a:spcBef>
                <a:buFontTx/>
                <a:buNone/>
              </a:pPr>
              <a:t>7</a:t>
            </a:fld>
            <a:endParaRPr lang="en-US" altLang="tr-TR" sz="1200">
              <a:solidFill>
                <a:srgbClr val="898989"/>
              </a:solidFill>
            </a:endParaRPr>
          </a:p>
        </p:txBody>
      </p:sp>
      <p:sp>
        <p:nvSpPr>
          <p:cNvPr id="72708" name="Slide Number Placeholder 5">
            <a:extLst>
              <a:ext uri="{FF2B5EF4-FFF2-40B4-BE49-F238E27FC236}">
                <a16:creationId xmlns:a16="http://schemas.microsoft.com/office/drawing/2014/main" id="{E61A4275-ABFF-1A45-9A34-265F39B23ADC}"/>
              </a:ext>
            </a:extLst>
          </p:cNvPr>
          <p:cNvSpPr txBox="1">
            <a:spLocks noGrp="1"/>
          </p:cNvSpPr>
          <p:nvPr/>
        </p:nvSpPr>
        <p:spPr bwMode="auto">
          <a:xfrm>
            <a:off x="807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8E44EE2D-4701-544B-807F-0129D58B0998}" type="slidenum">
              <a:rPr lang="tr-TR" altLang="tr-TR" sz="1000">
                <a:latin typeface="Verdana" panose="020B0604030504040204" pitchFamily="34" charset="0"/>
                <a:cs typeface="Times New Roman" panose="02020603050405020304" pitchFamily="18" charset="0"/>
              </a:rPr>
              <a:pPr algn="r" eaLnBrk="1" hangingPunct="1">
                <a:spcBef>
                  <a:spcPct val="0"/>
                </a:spcBef>
                <a:buFontTx/>
                <a:buNone/>
              </a:pPr>
              <a:t>7</a:t>
            </a:fld>
            <a:endParaRPr lang="tr-TR" altLang="tr-TR" sz="1000">
              <a:latin typeface="Verdana" panose="020B0604030504040204" pitchFamily="34" charset="0"/>
              <a:cs typeface="Times New Roman" panose="02020603050405020304" pitchFamily="18" charset="0"/>
            </a:endParaRPr>
          </a:p>
        </p:txBody>
      </p:sp>
      <p:sp>
        <p:nvSpPr>
          <p:cNvPr id="72709" name="Text Box 2">
            <a:extLst>
              <a:ext uri="{FF2B5EF4-FFF2-40B4-BE49-F238E27FC236}">
                <a16:creationId xmlns:a16="http://schemas.microsoft.com/office/drawing/2014/main" id="{08AF3F7B-DBA9-9E4B-AD50-7E0F68A069DA}"/>
              </a:ext>
            </a:extLst>
          </p:cNvPr>
          <p:cNvSpPr txBox="1">
            <a:spLocks noChangeArrowheads="1"/>
          </p:cNvSpPr>
          <p:nvPr/>
        </p:nvSpPr>
        <p:spPr bwMode="auto">
          <a:xfrm>
            <a:off x="5303838" y="2687638"/>
            <a:ext cx="153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400" b="1">
                <a:solidFill>
                  <a:srgbClr val="DAB000"/>
                </a:solidFill>
                <a:latin typeface="Times New Roman" panose="02020603050405020304" pitchFamily="18" charset="0"/>
                <a:cs typeface="Times New Roman" panose="02020603050405020304" pitchFamily="18" charset="0"/>
              </a:rPr>
              <a:t>BKM A.Ş.</a:t>
            </a:r>
          </a:p>
        </p:txBody>
      </p:sp>
      <p:sp>
        <p:nvSpPr>
          <p:cNvPr id="72710" name="Text Box 3">
            <a:extLst>
              <a:ext uri="{FF2B5EF4-FFF2-40B4-BE49-F238E27FC236}">
                <a16:creationId xmlns:a16="http://schemas.microsoft.com/office/drawing/2014/main" id="{E5C57861-EACA-D644-ABE4-8D4AE318DEB1}"/>
              </a:ext>
            </a:extLst>
          </p:cNvPr>
          <p:cNvSpPr txBox="1">
            <a:spLocks noChangeArrowheads="1"/>
          </p:cNvSpPr>
          <p:nvPr/>
        </p:nvSpPr>
        <p:spPr bwMode="auto">
          <a:xfrm>
            <a:off x="2640013" y="3357563"/>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a:t>
            </a:r>
            <a:r>
              <a:rPr lang="en-US" altLang="tr-TR" sz="1800" b="1">
                <a:solidFill>
                  <a:srgbClr val="DAB000"/>
                </a:solidFill>
                <a:latin typeface="Arial" panose="020B0604020202020204" pitchFamily="34" charset="0"/>
              </a:rPr>
              <a:t>Reject</a:t>
            </a:r>
            <a:endParaRPr lang="tr-TR" altLang="tr-TR" sz="1800" b="1">
              <a:solidFill>
                <a:srgbClr val="DAB000"/>
              </a:solidFill>
              <a:latin typeface="Arial" panose="020B0604020202020204" pitchFamily="34" charset="0"/>
            </a:endParaRPr>
          </a:p>
        </p:txBody>
      </p:sp>
      <p:sp>
        <p:nvSpPr>
          <p:cNvPr id="72711" name="Text Box 4">
            <a:extLst>
              <a:ext uri="{FF2B5EF4-FFF2-40B4-BE49-F238E27FC236}">
                <a16:creationId xmlns:a16="http://schemas.microsoft.com/office/drawing/2014/main" id="{023F4403-C394-AD4E-BF1E-E5BE2EE6FB14}"/>
              </a:ext>
            </a:extLst>
          </p:cNvPr>
          <p:cNvSpPr txBox="1">
            <a:spLocks noChangeArrowheads="1"/>
          </p:cNvSpPr>
          <p:nvPr/>
        </p:nvSpPr>
        <p:spPr bwMode="auto">
          <a:xfrm>
            <a:off x="8207376" y="6553200"/>
            <a:ext cx="1922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400" b="1">
                <a:solidFill>
                  <a:srgbClr val="DAB000"/>
                </a:solidFill>
                <a:latin typeface="Times New Roman" panose="02020603050405020304" pitchFamily="18" charset="0"/>
                <a:cs typeface="Times New Roman" panose="02020603050405020304" pitchFamily="18" charset="0"/>
              </a:rPr>
              <a:t>Credit Card of </a:t>
            </a:r>
            <a:r>
              <a:rPr lang="tr-TR" altLang="tr-TR" sz="1400" b="1">
                <a:solidFill>
                  <a:srgbClr val="DAB000"/>
                </a:solidFill>
                <a:latin typeface="Times New Roman" panose="02020603050405020304" pitchFamily="18" charset="0"/>
                <a:cs typeface="Times New Roman" panose="02020603050405020304" pitchFamily="18" charset="0"/>
              </a:rPr>
              <a:t>B Bank</a:t>
            </a:r>
          </a:p>
        </p:txBody>
      </p:sp>
      <p:sp>
        <p:nvSpPr>
          <p:cNvPr id="72712" name="Text Box 5">
            <a:extLst>
              <a:ext uri="{FF2B5EF4-FFF2-40B4-BE49-F238E27FC236}">
                <a16:creationId xmlns:a16="http://schemas.microsoft.com/office/drawing/2014/main" id="{9BA93DD6-BC72-4340-A6A0-5FA832D98A52}"/>
              </a:ext>
            </a:extLst>
          </p:cNvPr>
          <p:cNvSpPr txBox="1">
            <a:spLocks noChangeArrowheads="1"/>
          </p:cNvSpPr>
          <p:nvPr/>
        </p:nvSpPr>
        <p:spPr bwMode="auto">
          <a:xfrm>
            <a:off x="3719514" y="6553200"/>
            <a:ext cx="2028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400" b="1">
                <a:solidFill>
                  <a:srgbClr val="DAB000"/>
                </a:solidFill>
                <a:latin typeface="Times New Roman" panose="02020603050405020304" pitchFamily="18" charset="0"/>
                <a:cs typeface="Times New Roman" panose="02020603050405020304" pitchFamily="18" charset="0"/>
              </a:rPr>
              <a:t>POS</a:t>
            </a:r>
            <a:r>
              <a:rPr lang="en-US" altLang="tr-TR" sz="1400" b="1">
                <a:solidFill>
                  <a:srgbClr val="DAB000"/>
                </a:solidFill>
                <a:latin typeface="Times New Roman" panose="02020603050405020304" pitchFamily="18" charset="0"/>
                <a:cs typeface="Times New Roman" panose="02020603050405020304" pitchFamily="18" charset="0"/>
              </a:rPr>
              <a:t> machine of A Bank</a:t>
            </a:r>
            <a:endParaRPr lang="tr-TR" altLang="tr-TR" sz="1400" b="1">
              <a:solidFill>
                <a:srgbClr val="DAB000"/>
              </a:solidFill>
              <a:latin typeface="Times New Roman" panose="02020603050405020304" pitchFamily="18" charset="0"/>
              <a:cs typeface="Times New Roman" panose="02020603050405020304" pitchFamily="18" charset="0"/>
            </a:endParaRPr>
          </a:p>
        </p:txBody>
      </p:sp>
      <p:pic>
        <p:nvPicPr>
          <p:cNvPr id="72713" name="Picture 6" descr="j0295315">
            <a:extLst>
              <a:ext uri="{FF2B5EF4-FFF2-40B4-BE49-F238E27FC236}">
                <a16:creationId xmlns:a16="http://schemas.microsoft.com/office/drawing/2014/main" id="{2D6D6281-9850-DF47-AD2A-2741859E4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9" y="3213101"/>
            <a:ext cx="172878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8" descr="j0351613">
            <a:extLst>
              <a:ext uri="{FF2B5EF4-FFF2-40B4-BE49-F238E27FC236}">
                <a16:creationId xmlns:a16="http://schemas.microsoft.com/office/drawing/2014/main" id="{02531DEA-8EF1-0B4C-9A31-B0343C6B3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5013325"/>
            <a:ext cx="18129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15" name="Group 9">
            <a:extLst>
              <a:ext uri="{FF2B5EF4-FFF2-40B4-BE49-F238E27FC236}">
                <a16:creationId xmlns:a16="http://schemas.microsoft.com/office/drawing/2014/main" id="{91789F80-701D-3443-847C-495FBA94EC79}"/>
              </a:ext>
            </a:extLst>
          </p:cNvPr>
          <p:cNvGrpSpPr>
            <a:grpSpLocks/>
          </p:cNvGrpSpPr>
          <p:nvPr/>
        </p:nvGrpSpPr>
        <p:grpSpPr bwMode="auto">
          <a:xfrm>
            <a:off x="7788276" y="3789363"/>
            <a:ext cx="2879725" cy="2730500"/>
            <a:chOff x="3833" y="2296"/>
            <a:chExt cx="1814" cy="1720"/>
          </a:xfrm>
        </p:grpSpPr>
        <p:pic>
          <p:nvPicPr>
            <p:cNvPr id="72739" name="Picture 10" descr="j0397778">
              <a:extLst>
                <a:ext uri="{FF2B5EF4-FFF2-40B4-BE49-F238E27FC236}">
                  <a16:creationId xmlns:a16="http://schemas.microsoft.com/office/drawing/2014/main" id="{0372319A-5A29-424B-A07B-7E17B3A4C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833" y="2659"/>
              <a:ext cx="1061"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40" name="AutoShape 11">
              <a:extLst>
                <a:ext uri="{FF2B5EF4-FFF2-40B4-BE49-F238E27FC236}">
                  <a16:creationId xmlns:a16="http://schemas.microsoft.com/office/drawing/2014/main" id="{9027AD10-04EB-F04F-AEC0-CA484FF29BE8}"/>
                </a:ext>
              </a:extLst>
            </p:cNvPr>
            <p:cNvSpPr>
              <a:spLocks noChangeArrowheads="1"/>
            </p:cNvSpPr>
            <p:nvPr/>
          </p:nvSpPr>
          <p:spPr bwMode="auto">
            <a:xfrm>
              <a:off x="4718" y="2296"/>
              <a:ext cx="929" cy="845"/>
            </a:xfrm>
            <a:prstGeom prst="wedgeEllipseCallout">
              <a:avLst>
                <a:gd name="adj1" fmla="val -78708"/>
                <a:gd name="adj2" fmla="val 2784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400" b="1">
                  <a:latin typeface="Times New Roman" panose="02020603050405020304" pitchFamily="18" charset="0"/>
                  <a:cs typeface="Times New Roman" panose="02020603050405020304" pitchFamily="18" charset="0"/>
                </a:rPr>
                <a:t>I want to pay with my Credit Card</a:t>
              </a:r>
              <a:endParaRPr lang="tr-TR" altLang="tr-TR" sz="1400" b="1">
                <a:latin typeface="Times New Roman" panose="02020603050405020304" pitchFamily="18" charset="0"/>
                <a:cs typeface="Times New Roman" panose="02020603050405020304" pitchFamily="18" charset="0"/>
              </a:endParaRPr>
            </a:p>
          </p:txBody>
        </p:sp>
        <p:pic>
          <p:nvPicPr>
            <p:cNvPr id="72741" name="Picture 12" descr="j0396278">
              <a:extLst>
                <a:ext uri="{FF2B5EF4-FFF2-40B4-BE49-F238E27FC236}">
                  <a16:creationId xmlns:a16="http://schemas.microsoft.com/office/drawing/2014/main" id="{099D06A5-6497-4441-8E28-69A8B6232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 y="3430"/>
              <a:ext cx="566"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716" name="Picture 13" descr="chip%20and%20pin">
            <a:extLst>
              <a:ext uri="{FF2B5EF4-FFF2-40B4-BE49-F238E27FC236}">
                <a16:creationId xmlns:a16="http://schemas.microsoft.com/office/drawing/2014/main" id="{4ACBB0D4-5D42-5E46-A2CE-6F0CD148BD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338" y="5445125"/>
            <a:ext cx="8382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7" name="Rectangle 14">
            <a:extLst>
              <a:ext uri="{FF2B5EF4-FFF2-40B4-BE49-F238E27FC236}">
                <a16:creationId xmlns:a16="http://schemas.microsoft.com/office/drawing/2014/main" id="{1E517B7B-B28E-6D40-85D6-A3388BE32BF3}"/>
              </a:ext>
            </a:extLst>
          </p:cNvPr>
          <p:cNvSpPr>
            <a:spLocks noGrp="1" noChangeArrowheads="1"/>
          </p:cNvSpPr>
          <p:nvPr>
            <p:ph type="title" idx="4294967295"/>
          </p:nvPr>
        </p:nvSpPr>
        <p:spPr>
          <a:xfrm>
            <a:off x="4237039" y="68263"/>
            <a:ext cx="6632575" cy="1143000"/>
          </a:xfrm>
        </p:spPr>
        <p:txBody>
          <a:bodyPr anchor="b"/>
          <a:lstStyle/>
          <a:p>
            <a:r>
              <a:rPr lang="en-US" altLang="tr-TR" sz="2400" b="1"/>
              <a:t>Credit Card</a:t>
            </a:r>
            <a:r>
              <a:rPr lang="tr-TR" altLang="tr-TR" sz="2400" b="1"/>
              <a:t> On-Line </a:t>
            </a:r>
            <a:r>
              <a:rPr lang="en-US" altLang="tr-TR" sz="2400" b="1"/>
              <a:t>Authorization</a:t>
            </a:r>
            <a:br>
              <a:rPr lang="en-US" altLang="tr-TR" sz="2400" b="1"/>
            </a:br>
            <a:endParaRPr lang="tr-TR" altLang="tr-TR" sz="2400" b="1"/>
          </a:p>
        </p:txBody>
      </p:sp>
      <p:grpSp>
        <p:nvGrpSpPr>
          <p:cNvPr id="72718" name="Group 15">
            <a:extLst>
              <a:ext uri="{FF2B5EF4-FFF2-40B4-BE49-F238E27FC236}">
                <a16:creationId xmlns:a16="http://schemas.microsoft.com/office/drawing/2014/main" id="{85F1D3F3-2604-C64A-A692-47AF2C5CE37F}"/>
              </a:ext>
            </a:extLst>
          </p:cNvPr>
          <p:cNvGrpSpPr>
            <a:grpSpLocks/>
          </p:cNvGrpSpPr>
          <p:nvPr/>
        </p:nvGrpSpPr>
        <p:grpSpPr bwMode="auto">
          <a:xfrm>
            <a:off x="2495551" y="1700214"/>
            <a:ext cx="1368425" cy="1603375"/>
            <a:chOff x="612" y="1071"/>
            <a:chExt cx="862" cy="1010"/>
          </a:xfrm>
        </p:grpSpPr>
        <p:pic>
          <p:nvPicPr>
            <p:cNvPr id="72736" name="Picture 16" descr="j0322397">
              <a:extLst>
                <a:ext uri="{FF2B5EF4-FFF2-40B4-BE49-F238E27FC236}">
                  <a16:creationId xmlns:a16="http://schemas.microsoft.com/office/drawing/2014/main" id="{A0F064D7-5D87-444F-A1E9-32C33DDB4E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 y="1071"/>
              <a:ext cx="862" cy="998"/>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37" name="Rectangle 17">
              <a:extLst>
                <a:ext uri="{FF2B5EF4-FFF2-40B4-BE49-F238E27FC236}">
                  <a16:creationId xmlns:a16="http://schemas.microsoft.com/office/drawing/2014/main" id="{1307AF4E-5622-8748-A470-56870A748376}"/>
                </a:ext>
              </a:extLst>
            </p:cNvPr>
            <p:cNvSpPr>
              <a:spLocks noChangeArrowheads="1"/>
            </p:cNvSpPr>
            <p:nvPr/>
          </p:nvSpPr>
          <p:spPr bwMode="auto">
            <a:xfrm>
              <a:off x="627" y="1201"/>
              <a:ext cx="80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AU" altLang="tr-TR" sz="1200" b="1">
                  <a:solidFill>
                    <a:schemeClr val="bg1"/>
                  </a:solidFill>
                  <a:latin typeface="Century Schoolbook" panose="02040604050505020304" pitchFamily="18" charset="0"/>
                  <a:cs typeface="Times New Roman" panose="02020603050405020304" pitchFamily="18" charset="0"/>
                </a:rPr>
                <a:t>BANK-</a:t>
              </a:r>
              <a:r>
                <a:rPr lang="tr-TR" altLang="tr-TR" sz="1200" b="1">
                  <a:solidFill>
                    <a:schemeClr val="bg1"/>
                  </a:solidFill>
                  <a:latin typeface="Century Schoolbook" panose="02040604050505020304" pitchFamily="18" charset="0"/>
                  <a:cs typeface="Times New Roman" panose="02020603050405020304" pitchFamily="18" charset="0"/>
                </a:rPr>
                <a:t>A</a:t>
              </a:r>
              <a:endParaRPr lang="en-AU" altLang="tr-TR" sz="1200" b="1">
                <a:solidFill>
                  <a:schemeClr val="bg1"/>
                </a:solidFill>
                <a:latin typeface="Century Schoolbook" panose="02040604050505020304" pitchFamily="18" charset="0"/>
                <a:cs typeface="Times New Roman" panose="02020603050405020304" pitchFamily="18" charset="0"/>
              </a:endParaRPr>
            </a:p>
          </p:txBody>
        </p:sp>
        <p:sp>
          <p:nvSpPr>
            <p:cNvPr id="72738" name="Rectangle 18">
              <a:extLst>
                <a:ext uri="{FF2B5EF4-FFF2-40B4-BE49-F238E27FC236}">
                  <a16:creationId xmlns:a16="http://schemas.microsoft.com/office/drawing/2014/main" id="{E1FEA8D6-A6F0-DA48-B54F-F2F5BD106071}"/>
                </a:ext>
              </a:extLst>
            </p:cNvPr>
            <p:cNvSpPr>
              <a:spLocks noChangeArrowheads="1"/>
            </p:cNvSpPr>
            <p:nvPr/>
          </p:nvSpPr>
          <p:spPr bwMode="auto">
            <a:xfrm>
              <a:off x="657" y="1887"/>
              <a:ext cx="73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AU" altLang="tr-TR" sz="1400" b="1">
                  <a:solidFill>
                    <a:schemeClr val="bg1"/>
                  </a:solidFill>
                  <a:latin typeface="Times New Roman" panose="02020603050405020304" pitchFamily="18" charset="0"/>
                  <a:cs typeface="Times New Roman" panose="02020603050405020304" pitchFamily="18" charset="0"/>
                </a:rPr>
                <a:t>ACQUIRER</a:t>
              </a:r>
            </a:p>
          </p:txBody>
        </p:sp>
      </p:grpSp>
      <p:grpSp>
        <p:nvGrpSpPr>
          <p:cNvPr id="72719" name="Group 19">
            <a:extLst>
              <a:ext uri="{FF2B5EF4-FFF2-40B4-BE49-F238E27FC236}">
                <a16:creationId xmlns:a16="http://schemas.microsoft.com/office/drawing/2014/main" id="{E91D51D6-A565-3A42-903A-C18278E197CB}"/>
              </a:ext>
            </a:extLst>
          </p:cNvPr>
          <p:cNvGrpSpPr>
            <a:grpSpLocks/>
          </p:cNvGrpSpPr>
          <p:nvPr/>
        </p:nvGrpSpPr>
        <p:grpSpPr bwMode="auto">
          <a:xfrm>
            <a:off x="8256589" y="1628776"/>
            <a:ext cx="1368425" cy="1603375"/>
            <a:chOff x="4059" y="1026"/>
            <a:chExt cx="862" cy="1010"/>
          </a:xfrm>
        </p:grpSpPr>
        <p:pic>
          <p:nvPicPr>
            <p:cNvPr id="72733" name="Picture 20" descr="j0322397">
              <a:extLst>
                <a:ext uri="{FF2B5EF4-FFF2-40B4-BE49-F238E27FC236}">
                  <a16:creationId xmlns:a16="http://schemas.microsoft.com/office/drawing/2014/main" id="{4606FBA0-AA8F-6447-A52C-D80DC0178B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9" y="1026"/>
              <a:ext cx="862" cy="998"/>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34" name="Rectangle 21">
              <a:extLst>
                <a:ext uri="{FF2B5EF4-FFF2-40B4-BE49-F238E27FC236}">
                  <a16:creationId xmlns:a16="http://schemas.microsoft.com/office/drawing/2014/main" id="{BA374EB9-A734-3E42-B183-BCF23FB77CD8}"/>
                </a:ext>
              </a:extLst>
            </p:cNvPr>
            <p:cNvSpPr>
              <a:spLocks noChangeArrowheads="1"/>
            </p:cNvSpPr>
            <p:nvPr/>
          </p:nvSpPr>
          <p:spPr bwMode="auto">
            <a:xfrm>
              <a:off x="4059" y="1162"/>
              <a:ext cx="80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AU" altLang="tr-TR" sz="1200" b="1">
                  <a:solidFill>
                    <a:schemeClr val="bg1"/>
                  </a:solidFill>
                  <a:latin typeface="Century Schoolbook" panose="02040604050505020304" pitchFamily="18" charset="0"/>
                  <a:cs typeface="Times New Roman" panose="02020603050405020304" pitchFamily="18" charset="0"/>
                </a:rPr>
                <a:t>BANK-</a:t>
              </a:r>
              <a:r>
                <a:rPr lang="tr-TR" altLang="tr-TR" sz="1200" b="1">
                  <a:solidFill>
                    <a:schemeClr val="bg1"/>
                  </a:solidFill>
                  <a:latin typeface="Century Schoolbook" panose="02040604050505020304" pitchFamily="18" charset="0"/>
                  <a:cs typeface="Times New Roman" panose="02020603050405020304" pitchFamily="18" charset="0"/>
                </a:rPr>
                <a:t>B</a:t>
              </a:r>
              <a:endParaRPr lang="en-AU" altLang="tr-TR" sz="1200" b="1">
                <a:solidFill>
                  <a:schemeClr val="bg1"/>
                </a:solidFill>
                <a:latin typeface="Century Schoolbook" panose="02040604050505020304" pitchFamily="18" charset="0"/>
                <a:cs typeface="Times New Roman" panose="02020603050405020304" pitchFamily="18" charset="0"/>
              </a:endParaRPr>
            </a:p>
          </p:txBody>
        </p:sp>
        <p:sp>
          <p:nvSpPr>
            <p:cNvPr id="72735" name="Rectangle 22">
              <a:extLst>
                <a:ext uri="{FF2B5EF4-FFF2-40B4-BE49-F238E27FC236}">
                  <a16:creationId xmlns:a16="http://schemas.microsoft.com/office/drawing/2014/main" id="{9B453B8F-D31F-F94B-944D-072E2B0447EC}"/>
                </a:ext>
              </a:extLst>
            </p:cNvPr>
            <p:cNvSpPr>
              <a:spLocks noChangeArrowheads="1"/>
            </p:cNvSpPr>
            <p:nvPr/>
          </p:nvSpPr>
          <p:spPr bwMode="auto">
            <a:xfrm>
              <a:off x="4219" y="1842"/>
              <a:ext cx="5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tr-TR" altLang="tr-TR" sz="1400" b="1">
                  <a:solidFill>
                    <a:schemeClr val="bg1"/>
                  </a:solidFill>
                  <a:latin typeface="Times New Roman" panose="02020603050405020304" pitchFamily="18" charset="0"/>
                  <a:cs typeface="Times New Roman" panose="02020603050405020304" pitchFamily="18" charset="0"/>
                </a:rPr>
                <a:t>ISSUE</a:t>
              </a:r>
              <a:r>
                <a:rPr lang="en-AU" altLang="tr-TR" sz="1400" b="1">
                  <a:solidFill>
                    <a:schemeClr val="bg1"/>
                  </a:solidFill>
                  <a:latin typeface="Times New Roman" panose="02020603050405020304" pitchFamily="18" charset="0"/>
                  <a:cs typeface="Times New Roman" panose="02020603050405020304" pitchFamily="18" charset="0"/>
                </a:rPr>
                <a:t>R</a:t>
              </a:r>
            </a:p>
          </p:txBody>
        </p:sp>
      </p:grpSp>
      <p:sp>
        <p:nvSpPr>
          <p:cNvPr id="373784" name="AutoShape 24">
            <a:extLst>
              <a:ext uri="{FF2B5EF4-FFF2-40B4-BE49-F238E27FC236}">
                <a16:creationId xmlns:a16="http://schemas.microsoft.com/office/drawing/2014/main" id="{395B6DC3-9DA3-E245-BF36-1D510D007ED6}"/>
              </a:ext>
            </a:extLst>
          </p:cNvPr>
          <p:cNvSpPr>
            <a:spLocks noChangeArrowheads="1"/>
          </p:cNvSpPr>
          <p:nvPr/>
        </p:nvSpPr>
        <p:spPr bwMode="auto">
          <a:xfrm rot="8570836">
            <a:off x="7177088" y="3141663"/>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3785" name="AutoShape 25">
            <a:extLst>
              <a:ext uri="{FF2B5EF4-FFF2-40B4-BE49-F238E27FC236}">
                <a16:creationId xmlns:a16="http://schemas.microsoft.com/office/drawing/2014/main" id="{9BB3DC0B-2511-5648-9B17-A14725ADB18A}"/>
              </a:ext>
            </a:extLst>
          </p:cNvPr>
          <p:cNvSpPr>
            <a:spLocks noChangeArrowheads="1"/>
          </p:cNvSpPr>
          <p:nvPr/>
        </p:nvSpPr>
        <p:spPr bwMode="auto">
          <a:xfrm rot="-9298266">
            <a:off x="4151313" y="3284538"/>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3786" name="AutoShape 26">
            <a:extLst>
              <a:ext uri="{FF2B5EF4-FFF2-40B4-BE49-F238E27FC236}">
                <a16:creationId xmlns:a16="http://schemas.microsoft.com/office/drawing/2014/main" id="{42A250A3-98AD-B347-9DC3-772C3902022D}"/>
              </a:ext>
            </a:extLst>
          </p:cNvPr>
          <p:cNvSpPr>
            <a:spLocks noChangeArrowheads="1"/>
          </p:cNvSpPr>
          <p:nvPr/>
        </p:nvSpPr>
        <p:spPr bwMode="auto">
          <a:xfrm rot="1619848">
            <a:off x="4511675" y="2924175"/>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3787" name="AutoShape 27">
            <a:extLst>
              <a:ext uri="{FF2B5EF4-FFF2-40B4-BE49-F238E27FC236}">
                <a16:creationId xmlns:a16="http://schemas.microsoft.com/office/drawing/2014/main" id="{6C8D474E-DCF9-CF4D-8D2E-439A7155F881}"/>
              </a:ext>
            </a:extLst>
          </p:cNvPr>
          <p:cNvSpPr>
            <a:spLocks noChangeArrowheads="1"/>
          </p:cNvSpPr>
          <p:nvPr/>
        </p:nvSpPr>
        <p:spPr bwMode="auto">
          <a:xfrm rot="10800000">
            <a:off x="6383338" y="5661025"/>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3788" name="AutoShape 28">
            <a:extLst>
              <a:ext uri="{FF2B5EF4-FFF2-40B4-BE49-F238E27FC236}">
                <a16:creationId xmlns:a16="http://schemas.microsoft.com/office/drawing/2014/main" id="{B2C40D34-28E4-6947-91B8-2A0D39001C95}"/>
              </a:ext>
            </a:extLst>
          </p:cNvPr>
          <p:cNvSpPr>
            <a:spLocks noChangeArrowheads="1"/>
          </p:cNvSpPr>
          <p:nvPr/>
        </p:nvSpPr>
        <p:spPr bwMode="auto">
          <a:xfrm>
            <a:off x="6456363" y="6237288"/>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3789" name="AutoShape 29">
            <a:extLst>
              <a:ext uri="{FF2B5EF4-FFF2-40B4-BE49-F238E27FC236}">
                <a16:creationId xmlns:a16="http://schemas.microsoft.com/office/drawing/2014/main" id="{852A2E73-749C-BC46-B10D-6CC04B0E793A}"/>
              </a:ext>
            </a:extLst>
          </p:cNvPr>
          <p:cNvSpPr>
            <a:spLocks noChangeArrowheads="1"/>
          </p:cNvSpPr>
          <p:nvPr/>
        </p:nvSpPr>
        <p:spPr bwMode="auto">
          <a:xfrm rot="-5400000">
            <a:off x="2676525" y="4113213"/>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3790" name="AutoShape 30">
            <a:extLst>
              <a:ext uri="{FF2B5EF4-FFF2-40B4-BE49-F238E27FC236}">
                <a16:creationId xmlns:a16="http://schemas.microsoft.com/office/drawing/2014/main" id="{DA193D20-3EB7-1E4A-8C31-ABB48CF48E5E}"/>
              </a:ext>
            </a:extLst>
          </p:cNvPr>
          <p:cNvSpPr>
            <a:spLocks noChangeArrowheads="1"/>
          </p:cNvSpPr>
          <p:nvPr/>
        </p:nvSpPr>
        <p:spPr bwMode="auto">
          <a:xfrm rot="5400000">
            <a:off x="3179763" y="4184650"/>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72727" name="Text Box 31">
            <a:extLst>
              <a:ext uri="{FF2B5EF4-FFF2-40B4-BE49-F238E27FC236}">
                <a16:creationId xmlns:a16="http://schemas.microsoft.com/office/drawing/2014/main" id="{203B12AB-0B0E-6A42-A0ED-94254E6DF81C}"/>
              </a:ext>
            </a:extLst>
          </p:cNvPr>
          <p:cNvSpPr txBox="1">
            <a:spLocks noChangeArrowheads="1"/>
          </p:cNvSpPr>
          <p:nvPr/>
        </p:nvSpPr>
        <p:spPr bwMode="auto">
          <a:xfrm>
            <a:off x="8401050" y="328453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a:t>
            </a:r>
            <a:r>
              <a:rPr lang="en-US" altLang="tr-TR" sz="1800" b="1">
                <a:solidFill>
                  <a:srgbClr val="DAB000"/>
                </a:solidFill>
                <a:latin typeface="Arial" panose="020B0604020202020204" pitchFamily="34" charset="0"/>
              </a:rPr>
              <a:t>Reject</a:t>
            </a:r>
            <a:endParaRPr lang="tr-TR" altLang="tr-TR" sz="1800" b="1">
              <a:solidFill>
                <a:srgbClr val="DAB000"/>
              </a:solidFill>
              <a:latin typeface="Arial" panose="020B0604020202020204" pitchFamily="34" charset="0"/>
            </a:endParaRPr>
          </a:p>
        </p:txBody>
      </p:sp>
      <p:sp>
        <p:nvSpPr>
          <p:cNvPr id="72728" name="Text Box 32">
            <a:extLst>
              <a:ext uri="{FF2B5EF4-FFF2-40B4-BE49-F238E27FC236}">
                <a16:creationId xmlns:a16="http://schemas.microsoft.com/office/drawing/2014/main" id="{23A8ECE6-6191-9E40-96BA-76A059A66908}"/>
              </a:ext>
            </a:extLst>
          </p:cNvPr>
          <p:cNvSpPr txBox="1">
            <a:spLocks noChangeArrowheads="1"/>
          </p:cNvSpPr>
          <p:nvPr/>
        </p:nvSpPr>
        <p:spPr bwMode="auto">
          <a:xfrm>
            <a:off x="5808663" y="5084763"/>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a:t>
            </a:r>
            <a:r>
              <a:rPr lang="en-US" altLang="tr-TR" sz="1800" b="1">
                <a:solidFill>
                  <a:srgbClr val="DAB000"/>
                </a:solidFill>
                <a:latin typeface="Arial" panose="020B0604020202020204" pitchFamily="34" charset="0"/>
              </a:rPr>
              <a:t>Reject</a:t>
            </a:r>
            <a:endParaRPr lang="tr-TR" altLang="tr-TR" sz="1800" b="1">
              <a:solidFill>
                <a:srgbClr val="DAB000"/>
              </a:solidFill>
              <a:latin typeface="Arial" panose="020B0604020202020204" pitchFamily="34" charset="0"/>
            </a:endParaRPr>
          </a:p>
        </p:txBody>
      </p:sp>
      <p:sp>
        <p:nvSpPr>
          <p:cNvPr id="72729" name="Text Box 33">
            <a:extLst>
              <a:ext uri="{FF2B5EF4-FFF2-40B4-BE49-F238E27FC236}">
                <a16:creationId xmlns:a16="http://schemas.microsoft.com/office/drawing/2014/main" id="{9FCA0753-1AE9-6843-AFFD-ED9A99F31961}"/>
              </a:ext>
            </a:extLst>
          </p:cNvPr>
          <p:cNvSpPr txBox="1">
            <a:spLocks noChangeArrowheads="1"/>
          </p:cNvSpPr>
          <p:nvPr/>
        </p:nvSpPr>
        <p:spPr bwMode="auto">
          <a:xfrm>
            <a:off x="1676400" y="4800601"/>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1800">
                <a:latin typeface="Arial" panose="020B0604020202020204" pitchFamily="34" charset="0"/>
              </a:rPr>
              <a:t>Merchant</a:t>
            </a:r>
          </a:p>
        </p:txBody>
      </p:sp>
      <p:sp>
        <p:nvSpPr>
          <p:cNvPr id="72730" name="Text Box 34">
            <a:extLst>
              <a:ext uri="{FF2B5EF4-FFF2-40B4-BE49-F238E27FC236}">
                <a16:creationId xmlns:a16="http://schemas.microsoft.com/office/drawing/2014/main" id="{0798E440-09C4-4346-B335-03A91FC4ACF1}"/>
              </a:ext>
            </a:extLst>
          </p:cNvPr>
          <p:cNvSpPr txBox="1">
            <a:spLocks noChangeArrowheads="1"/>
          </p:cNvSpPr>
          <p:nvPr/>
        </p:nvSpPr>
        <p:spPr bwMode="auto">
          <a:xfrm>
            <a:off x="7467600" y="39624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1800">
                <a:latin typeface="Arial" panose="020B0604020202020204" pitchFamily="34" charset="0"/>
              </a:rPr>
              <a:t>Card Holder</a:t>
            </a:r>
          </a:p>
        </p:txBody>
      </p:sp>
      <p:sp>
        <p:nvSpPr>
          <p:cNvPr id="72731" name="Text Box 36">
            <a:extLst>
              <a:ext uri="{FF2B5EF4-FFF2-40B4-BE49-F238E27FC236}">
                <a16:creationId xmlns:a16="http://schemas.microsoft.com/office/drawing/2014/main" id="{4C55BA94-AAF5-7E4E-A9F0-4F1EB8A1DAB3}"/>
              </a:ext>
            </a:extLst>
          </p:cNvPr>
          <p:cNvSpPr txBox="1">
            <a:spLocks noChangeArrowheads="1"/>
          </p:cNvSpPr>
          <p:nvPr/>
        </p:nvSpPr>
        <p:spPr bwMode="auto">
          <a:xfrm>
            <a:off x="1828800" y="381001"/>
            <a:ext cx="2317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2400">
                <a:latin typeface="Arial" panose="020B0604020202020204" pitchFamily="34" charset="0"/>
              </a:rPr>
              <a:t>Local Card</a:t>
            </a:r>
            <a:br>
              <a:rPr lang="en-US" altLang="tr-TR" sz="2400">
                <a:latin typeface="Arial" panose="020B0604020202020204" pitchFamily="34" charset="0"/>
              </a:rPr>
            </a:br>
            <a:r>
              <a:rPr lang="en-US" altLang="tr-TR" sz="2400">
                <a:latin typeface="Arial" panose="020B0604020202020204" pitchFamily="34" charset="0"/>
              </a:rPr>
              <a:t>used in Turkey</a:t>
            </a:r>
          </a:p>
        </p:txBody>
      </p:sp>
      <p:sp>
        <p:nvSpPr>
          <p:cNvPr id="377873" name="AutoShape 17">
            <a:extLst>
              <a:ext uri="{FF2B5EF4-FFF2-40B4-BE49-F238E27FC236}">
                <a16:creationId xmlns:a16="http://schemas.microsoft.com/office/drawing/2014/main" id="{279294D2-F6F2-DC4A-81E9-3FED1A842417}"/>
              </a:ext>
            </a:extLst>
          </p:cNvPr>
          <p:cNvSpPr>
            <a:spLocks noChangeArrowheads="1"/>
          </p:cNvSpPr>
          <p:nvPr/>
        </p:nvSpPr>
        <p:spPr bwMode="auto">
          <a:xfrm rot="-2281894">
            <a:off x="7248525" y="2492375"/>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25453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grpId="0" nodeType="afterEffect">
                                  <p:stCondLst>
                                    <p:cond delay="0"/>
                                  </p:stCondLst>
                                  <p:childTnLst>
                                    <p:animMotion origin="layout" path="M 0.0335 0.02105 L 3.88889E-6 -2.13691E-6 " pathEditMode="relative" rAng="0" ptsTypes="AA">
                                      <p:cBhvr>
                                        <p:cTn id="6" dur="2000" fill="hold"/>
                                        <p:tgtEl>
                                          <p:spTgt spid="373787"/>
                                        </p:tgtEl>
                                        <p:attrNameLst>
                                          <p:attrName>ppt_x</p:attrName>
                                          <p:attrName>ppt_y</p:attrName>
                                        </p:attrNameLst>
                                      </p:cBhvr>
                                      <p:rCtr x="-1684" y="-1064"/>
                                    </p:animMotion>
                                  </p:childTnLst>
                                </p:cTn>
                              </p:par>
                            </p:childTnLst>
                          </p:cTn>
                        </p:par>
                        <p:par>
                          <p:cTn id="7" fill="hold" nodeType="afterGroup">
                            <p:stCondLst>
                              <p:cond delay="2000"/>
                            </p:stCondLst>
                            <p:childTnLst>
                              <p:par>
                                <p:cTn id="8" presetID="56" presetClass="path" presetSubtype="0" accel="50000" decel="50000" fill="hold" grpId="0" nodeType="afterEffect">
                                  <p:stCondLst>
                                    <p:cond delay="0"/>
                                  </p:stCondLst>
                                  <p:childTnLst>
                                    <p:animMotion origin="layout" path="M -3.88889E-6 0.00532 L -3.88889E-6 0.04741 " pathEditMode="relative" rAng="0" ptsTypes="AA">
                                      <p:cBhvr>
                                        <p:cTn id="9" dur="2000" spd="-100000" fill="hold"/>
                                        <p:tgtEl>
                                          <p:spTgt spid="373789"/>
                                        </p:tgtEl>
                                        <p:attrNameLst>
                                          <p:attrName>ppt_x</p:attrName>
                                          <p:attrName>ppt_y</p:attrName>
                                        </p:attrNameLst>
                                      </p:cBhvr>
                                      <p:rCtr x="0" y="2105"/>
                                    </p:animMotion>
                                  </p:childTnLst>
                                </p:cTn>
                              </p:par>
                            </p:childTnLst>
                          </p:cTn>
                        </p:par>
                        <p:par>
                          <p:cTn id="10" fill="hold" nodeType="afterGroup">
                            <p:stCondLst>
                              <p:cond delay="4000"/>
                            </p:stCondLst>
                            <p:childTnLst>
                              <p:par>
                                <p:cTn id="11" presetID="56" presetClass="path" presetSubtype="0" accel="50000" decel="50000" fill="hold" grpId="0" nodeType="afterEffect">
                                  <p:stCondLst>
                                    <p:cond delay="0"/>
                                  </p:stCondLst>
                                  <p:childTnLst>
                                    <p:animMotion origin="layout" path="M 3.88889E-6 -3.83904E-6 L -0.02344 -0.02081 " pathEditMode="relative" rAng="0" ptsTypes="AA">
                                      <p:cBhvr>
                                        <p:cTn id="12" dur="2000" spd="-100000" fill="hold"/>
                                        <p:tgtEl>
                                          <p:spTgt spid="373786"/>
                                        </p:tgtEl>
                                        <p:attrNameLst>
                                          <p:attrName>ppt_x</p:attrName>
                                          <p:attrName>ppt_y</p:attrName>
                                        </p:attrNameLst>
                                      </p:cBhvr>
                                      <p:rCtr x="-1181" y="-1041"/>
                                    </p:animMotion>
                                  </p:childTnLst>
                                </p:cTn>
                              </p:par>
                            </p:childTnLst>
                          </p:cTn>
                        </p:par>
                        <p:par>
                          <p:cTn id="13" fill="hold" nodeType="afterGroup">
                            <p:stCondLst>
                              <p:cond delay="6000"/>
                            </p:stCondLst>
                            <p:childTnLst>
                              <p:par>
                                <p:cTn id="14" presetID="56" presetClass="path" presetSubtype="0" accel="50000" decel="50000" fill="hold" grpId="0" nodeType="afterEffect">
                                  <p:stCondLst>
                                    <p:cond delay="0"/>
                                  </p:stCondLst>
                                  <p:childTnLst>
                                    <p:animMotion origin="layout" path="M -0.02951 0.03144 L -5.55556E-7 3.14378E-7 " pathEditMode="relative" rAng="0" ptsTypes="AA">
                                      <p:cBhvr>
                                        <p:cTn id="15" dur="2000" fill="hold"/>
                                        <p:tgtEl>
                                          <p:spTgt spid="377873"/>
                                        </p:tgtEl>
                                        <p:attrNameLst>
                                          <p:attrName>ppt_x</p:attrName>
                                          <p:attrName>ppt_y</p:attrName>
                                        </p:attrNameLst>
                                      </p:cBhvr>
                                      <p:rCtr x="1476" y="-1572"/>
                                    </p:animMotion>
                                  </p:childTnLst>
                                </p:cTn>
                              </p:par>
                            </p:childTnLst>
                          </p:cTn>
                        </p:par>
                        <p:par>
                          <p:cTn id="16" fill="hold" nodeType="afterGroup">
                            <p:stCondLst>
                              <p:cond delay="8000"/>
                            </p:stCondLst>
                            <p:childTnLst>
                              <p:par>
                                <p:cTn id="17" presetID="56" presetClass="path" presetSubtype="0" accel="50000" decel="50000" fill="hold" grpId="0" nodeType="afterEffect">
                                  <p:stCondLst>
                                    <p:cond delay="0"/>
                                  </p:stCondLst>
                                  <p:childTnLst>
                                    <p:animMotion origin="layout" path="M 4.72222E-6 -2.83996E-6 L 0.02951 -0.03145 " pathEditMode="relative" rAng="0" ptsTypes="AA">
                                      <p:cBhvr>
                                        <p:cTn id="18" dur="2000" spd="-100000" fill="hold"/>
                                        <p:tgtEl>
                                          <p:spTgt spid="373784"/>
                                        </p:tgtEl>
                                        <p:attrNameLst>
                                          <p:attrName>ppt_x</p:attrName>
                                          <p:attrName>ppt_y</p:attrName>
                                        </p:attrNameLst>
                                      </p:cBhvr>
                                      <p:rCtr x="1476" y="-1573"/>
                                    </p:animMotion>
                                  </p:childTnLst>
                                </p:cTn>
                              </p:par>
                            </p:childTnLst>
                          </p:cTn>
                        </p:par>
                        <p:par>
                          <p:cTn id="19" fill="hold" nodeType="afterGroup">
                            <p:stCondLst>
                              <p:cond delay="10000"/>
                            </p:stCondLst>
                            <p:childTnLst>
                              <p:par>
                                <p:cTn id="20" presetID="56" presetClass="path" presetSubtype="0" accel="50000" decel="50000" fill="hold" grpId="0" nodeType="afterEffect">
                                  <p:stCondLst>
                                    <p:cond delay="0"/>
                                  </p:stCondLst>
                                  <p:childTnLst>
                                    <p:animMotion origin="layout" path="M 0.0335 0.02105 L 3.88889E-6 -2.13691E-6 " pathEditMode="relative" rAng="0" ptsTypes="AA">
                                      <p:cBhvr>
                                        <p:cTn id="21" dur="2000" fill="hold"/>
                                        <p:tgtEl>
                                          <p:spTgt spid="373785"/>
                                        </p:tgtEl>
                                        <p:attrNameLst>
                                          <p:attrName>ppt_x</p:attrName>
                                          <p:attrName>ppt_y</p:attrName>
                                        </p:attrNameLst>
                                      </p:cBhvr>
                                      <p:rCtr x="-1684" y="-1064"/>
                                    </p:animMotion>
                                  </p:childTnLst>
                                </p:cTn>
                              </p:par>
                            </p:childTnLst>
                          </p:cTn>
                        </p:par>
                        <p:par>
                          <p:cTn id="22" fill="hold" nodeType="afterGroup">
                            <p:stCondLst>
                              <p:cond delay="12000"/>
                            </p:stCondLst>
                            <p:childTnLst>
                              <p:par>
                                <p:cTn id="23" presetID="56" presetClass="path" presetSubtype="0" accel="50000" decel="50000" fill="hold" grpId="0" nodeType="afterEffect">
                                  <p:stCondLst>
                                    <p:cond delay="0"/>
                                  </p:stCondLst>
                                  <p:childTnLst>
                                    <p:animMotion origin="layout" path="M -4.44444E-6 -0.04209 L -4.44444E-6 1.83164E-6 " pathEditMode="relative" rAng="0" ptsTypes="AA">
                                      <p:cBhvr>
                                        <p:cTn id="24" dur="2000" fill="hold"/>
                                        <p:tgtEl>
                                          <p:spTgt spid="373790"/>
                                        </p:tgtEl>
                                        <p:attrNameLst>
                                          <p:attrName>ppt_x</p:attrName>
                                          <p:attrName>ppt_y</p:attrName>
                                        </p:attrNameLst>
                                      </p:cBhvr>
                                      <p:rCtr x="0" y="2105"/>
                                    </p:animMotion>
                                  </p:childTnLst>
                                </p:cTn>
                              </p:par>
                            </p:childTnLst>
                          </p:cTn>
                        </p:par>
                        <p:par>
                          <p:cTn id="25" fill="hold" nodeType="afterGroup">
                            <p:stCondLst>
                              <p:cond delay="14000"/>
                            </p:stCondLst>
                            <p:childTnLst>
                              <p:par>
                                <p:cTn id="26" presetID="56" presetClass="path" presetSubtype="0" accel="50000" decel="50000" fill="hold" grpId="0" nodeType="afterEffect">
                                  <p:stCondLst>
                                    <p:cond delay="0"/>
                                  </p:stCondLst>
                                  <p:childTnLst>
                                    <p:animMotion origin="layout" path="M 3.88889E-6 -3.83904E-6 L -0.02344 -0.02081 " pathEditMode="relative" rAng="0" ptsTypes="AA">
                                      <p:cBhvr>
                                        <p:cTn id="27" dur="2000" spd="-100000" fill="hold"/>
                                        <p:tgtEl>
                                          <p:spTgt spid="373788"/>
                                        </p:tgtEl>
                                        <p:attrNameLst>
                                          <p:attrName>ppt_x</p:attrName>
                                          <p:attrName>ppt_y</p:attrName>
                                        </p:attrNameLst>
                                      </p:cBhvr>
                                      <p:rCtr x="-1181" y="-10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84" grpId="0" animBg="1"/>
      <p:bldP spid="373785" grpId="0" animBg="1"/>
      <p:bldP spid="373786" grpId="0" animBg="1"/>
      <p:bldP spid="373787" grpId="0" animBg="1"/>
      <p:bldP spid="373788" grpId="0" animBg="1"/>
      <p:bldP spid="373789" grpId="0" animBg="1"/>
      <p:bldP spid="373790" grpId="0" animBg="1"/>
      <p:bldP spid="3778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
            <a:extLst>
              <a:ext uri="{FF2B5EF4-FFF2-40B4-BE49-F238E27FC236}">
                <a16:creationId xmlns:a16="http://schemas.microsoft.com/office/drawing/2014/main" id="{FB8A083E-9FB7-4747-B15A-D697DFF5D4A6}"/>
              </a:ext>
            </a:extLst>
          </p:cNvPr>
          <p:cNvSpPr>
            <a:spLocks noGrp="1"/>
          </p:cNvSpPr>
          <p:nvPr>
            <p:ph type="ftr" sz="quarter" idx="11"/>
          </p:nvPr>
        </p:nvSpPr>
        <p:spPr/>
        <p:txBody>
          <a:bodyPr/>
          <a:lstStyle/>
          <a:p>
            <a:pPr>
              <a:defRPr/>
            </a:pPr>
            <a:r>
              <a:rPr lang="en-US"/>
              <a:t>bulentsenver@gmail.com</a:t>
            </a:r>
          </a:p>
        </p:txBody>
      </p:sp>
      <p:sp>
        <p:nvSpPr>
          <p:cNvPr id="73731" name="Slide Number Placeholder 3">
            <a:extLst>
              <a:ext uri="{FF2B5EF4-FFF2-40B4-BE49-F238E27FC236}">
                <a16:creationId xmlns:a16="http://schemas.microsoft.com/office/drawing/2014/main" id="{E3C9EC5E-A4C8-A648-AFF0-58A717C6DA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1642500-25F2-8146-854F-98739BCE6CCC}" type="slidenum">
              <a:rPr lang="en-US" altLang="tr-TR" sz="1200">
                <a:solidFill>
                  <a:srgbClr val="898989"/>
                </a:solidFill>
              </a:rPr>
              <a:pPr>
                <a:spcBef>
                  <a:spcPct val="0"/>
                </a:spcBef>
                <a:buFontTx/>
                <a:buNone/>
              </a:pPr>
              <a:t>8</a:t>
            </a:fld>
            <a:endParaRPr lang="en-US" altLang="tr-TR" sz="1200">
              <a:solidFill>
                <a:srgbClr val="898989"/>
              </a:solidFill>
            </a:endParaRPr>
          </a:p>
        </p:txBody>
      </p:sp>
      <p:sp>
        <p:nvSpPr>
          <p:cNvPr id="73732" name="Slide Number Placeholder 5">
            <a:extLst>
              <a:ext uri="{FF2B5EF4-FFF2-40B4-BE49-F238E27FC236}">
                <a16:creationId xmlns:a16="http://schemas.microsoft.com/office/drawing/2014/main" id="{4F0D5630-15C4-DD48-A2D9-D1740F6710D3}"/>
              </a:ext>
            </a:extLst>
          </p:cNvPr>
          <p:cNvSpPr txBox="1">
            <a:spLocks noGrp="1"/>
          </p:cNvSpPr>
          <p:nvPr/>
        </p:nvSpPr>
        <p:spPr bwMode="auto">
          <a:xfrm>
            <a:off x="807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836300E9-87BC-4C4F-B04C-7FBC3545FDFC}" type="slidenum">
              <a:rPr lang="tr-TR" altLang="tr-TR" sz="1000">
                <a:latin typeface="Verdana" panose="020B0604030504040204" pitchFamily="34" charset="0"/>
                <a:cs typeface="Times New Roman" panose="02020603050405020304" pitchFamily="18" charset="0"/>
              </a:rPr>
              <a:pPr algn="r" eaLnBrk="1" hangingPunct="1">
                <a:spcBef>
                  <a:spcPct val="0"/>
                </a:spcBef>
                <a:buFontTx/>
                <a:buNone/>
              </a:pPr>
              <a:t>8</a:t>
            </a:fld>
            <a:endParaRPr lang="tr-TR" altLang="tr-TR" sz="1000">
              <a:latin typeface="Verdana" panose="020B0604030504040204" pitchFamily="34" charset="0"/>
              <a:cs typeface="Times New Roman" panose="02020603050405020304" pitchFamily="18" charset="0"/>
            </a:endParaRPr>
          </a:p>
        </p:txBody>
      </p:sp>
      <p:sp>
        <p:nvSpPr>
          <p:cNvPr id="73733" name="Text Box 3">
            <a:extLst>
              <a:ext uri="{FF2B5EF4-FFF2-40B4-BE49-F238E27FC236}">
                <a16:creationId xmlns:a16="http://schemas.microsoft.com/office/drawing/2014/main" id="{74E3D468-6397-3F4A-811E-7C31578FE39B}"/>
              </a:ext>
            </a:extLst>
          </p:cNvPr>
          <p:cNvSpPr txBox="1">
            <a:spLocks noChangeArrowheads="1"/>
          </p:cNvSpPr>
          <p:nvPr/>
        </p:nvSpPr>
        <p:spPr bwMode="auto">
          <a:xfrm>
            <a:off x="2855913" y="3408363"/>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a:t>
            </a:r>
            <a:r>
              <a:rPr lang="en-US" altLang="tr-TR" sz="1800" b="1">
                <a:solidFill>
                  <a:srgbClr val="DAB000"/>
                </a:solidFill>
                <a:latin typeface="Arial" panose="020B0604020202020204" pitchFamily="34" charset="0"/>
              </a:rPr>
              <a:t>Reject</a:t>
            </a:r>
            <a:endParaRPr lang="tr-TR" altLang="tr-TR" sz="1800" b="1">
              <a:solidFill>
                <a:srgbClr val="DAB000"/>
              </a:solidFill>
              <a:latin typeface="Arial" panose="020B0604020202020204" pitchFamily="34" charset="0"/>
            </a:endParaRPr>
          </a:p>
        </p:txBody>
      </p:sp>
      <p:sp>
        <p:nvSpPr>
          <p:cNvPr id="73734" name="Text Box 4">
            <a:extLst>
              <a:ext uri="{FF2B5EF4-FFF2-40B4-BE49-F238E27FC236}">
                <a16:creationId xmlns:a16="http://schemas.microsoft.com/office/drawing/2014/main" id="{6BB9464A-0491-914F-9DC2-55F5669B7C58}"/>
              </a:ext>
            </a:extLst>
          </p:cNvPr>
          <p:cNvSpPr txBox="1">
            <a:spLocks noChangeArrowheads="1"/>
          </p:cNvSpPr>
          <p:nvPr/>
        </p:nvSpPr>
        <p:spPr bwMode="auto">
          <a:xfrm>
            <a:off x="7848601" y="3200401"/>
            <a:ext cx="21701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400" b="1">
                <a:solidFill>
                  <a:srgbClr val="DAB000"/>
                </a:solidFill>
                <a:latin typeface="Times New Roman" panose="02020603050405020304" pitchFamily="18" charset="0"/>
                <a:cs typeface="Times New Roman" panose="02020603050405020304" pitchFamily="18" charset="0"/>
              </a:rPr>
              <a:t>Credit Card of </a:t>
            </a:r>
            <a:r>
              <a:rPr lang="en-US" altLang="tr-TR" sz="4000" b="1">
                <a:solidFill>
                  <a:srgbClr val="DAB000"/>
                </a:solidFill>
                <a:latin typeface="Times New Roman" panose="02020603050405020304" pitchFamily="18" charset="0"/>
                <a:cs typeface="Times New Roman" panose="02020603050405020304" pitchFamily="18" charset="0"/>
              </a:rPr>
              <a:t>A</a:t>
            </a:r>
            <a:r>
              <a:rPr lang="tr-TR" altLang="tr-TR" sz="1400" b="1">
                <a:solidFill>
                  <a:srgbClr val="DAB000"/>
                </a:solidFill>
                <a:latin typeface="Times New Roman" panose="02020603050405020304" pitchFamily="18" charset="0"/>
                <a:cs typeface="Times New Roman" panose="02020603050405020304" pitchFamily="18" charset="0"/>
              </a:rPr>
              <a:t> Bank</a:t>
            </a:r>
          </a:p>
        </p:txBody>
      </p:sp>
      <p:sp>
        <p:nvSpPr>
          <p:cNvPr id="73735" name="Text Box 5">
            <a:extLst>
              <a:ext uri="{FF2B5EF4-FFF2-40B4-BE49-F238E27FC236}">
                <a16:creationId xmlns:a16="http://schemas.microsoft.com/office/drawing/2014/main" id="{CDC7F5B5-AE38-3341-ABB6-2989572AA378}"/>
              </a:ext>
            </a:extLst>
          </p:cNvPr>
          <p:cNvSpPr txBox="1">
            <a:spLocks noChangeArrowheads="1"/>
          </p:cNvSpPr>
          <p:nvPr/>
        </p:nvSpPr>
        <p:spPr bwMode="auto">
          <a:xfrm>
            <a:off x="3962400" y="4572001"/>
            <a:ext cx="2266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400" b="1">
                <a:solidFill>
                  <a:srgbClr val="DAB000"/>
                </a:solidFill>
                <a:latin typeface="Times New Roman" panose="02020603050405020304" pitchFamily="18" charset="0"/>
                <a:cs typeface="Times New Roman" panose="02020603050405020304" pitchFamily="18" charset="0"/>
              </a:rPr>
              <a:t>POS</a:t>
            </a:r>
            <a:r>
              <a:rPr lang="en-US" altLang="tr-TR" sz="1400" b="1">
                <a:solidFill>
                  <a:srgbClr val="DAB000"/>
                </a:solidFill>
                <a:latin typeface="Times New Roman" panose="02020603050405020304" pitchFamily="18" charset="0"/>
                <a:cs typeface="Times New Roman" panose="02020603050405020304" pitchFamily="18" charset="0"/>
              </a:rPr>
              <a:t> machine of </a:t>
            </a:r>
            <a:r>
              <a:rPr lang="en-US" altLang="tr-TR" sz="4000" b="1">
                <a:solidFill>
                  <a:srgbClr val="DAB000"/>
                </a:solidFill>
                <a:latin typeface="Times New Roman" panose="02020603050405020304" pitchFamily="18" charset="0"/>
                <a:cs typeface="Times New Roman" panose="02020603050405020304" pitchFamily="18" charset="0"/>
              </a:rPr>
              <a:t>A</a:t>
            </a:r>
            <a:r>
              <a:rPr lang="en-US" altLang="tr-TR" sz="1400" b="1">
                <a:solidFill>
                  <a:srgbClr val="DAB000"/>
                </a:solidFill>
                <a:latin typeface="Times New Roman" panose="02020603050405020304" pitchFamily="18" charset="0"/>
                <a:cs typeface="Times New Roman" panose="02020603050405020304" pitchFamily="18" charset="0"/>
              </a:rPr>
              <a:t> Bank</a:t>
            </a:r>
            <a:endParaRPr lang="tr-TR" altLang="tr-TR" sz="1400" b="1">
              <a:solidFill>
                <a:srgbClr val="DAB000"/>
              </a:solidFill>
              <a:latin typeface="Times New Roman" panose="02020603050405020304" pitchFamily="18" charset="0"/>
              <a:cs typeface="Times New Roman" panose="02020603050405020304" pitchFamily="18" charset="0"/>
            </a:endParaRPr>
          </a:p>
        </p:txBody>
      </p:sp>
      <p:pic>
        <p:nvPicPr>
          <p:cNvPr id="73736" name="Picture 8" descr="j0351613">
            <a:extLst>
              <a:ext uri="{FF2B5EF4-FFF2-40B4-BE49-F238E27FC236}">
                <a16:creationId xmlns:a16="http://schemas.microsoft.com/office/drawing/2014/main" id="{4941AD01-3802-7649-8AC6-34EFA1C4B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5013325"/>
            <a:ext cx="18129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7" name="Group 9">
            <a:extLst>
              <a:ext uri="{FF2B5EF4-FFF2-40B4-BE49-F238E27FC236}">
                <a16:creationId xmlns:a16="http://schemas.microsoft.com/office/drawing/2014/main" id="{30597018-E68D-324A-B5EF-A5958E2C014C}"/>
              </a:ext>
            </a:extLst>
          </p:cNvPr>
          <p:cNvGrpSpPr>
            <a:grpSpLocks/>
          </p:cNvGrpSpPr>
          <p:nvPr/>
        </p:nvGrpSpPr>
        <p:grpSpPr bwMode="auto">
          <a:xfrm>
            <a:off x="7751764" y="3867150"/>
            <a:ext cx="2879725" cy="2730500"/>
            <a:chOff x="3833" y="2296"/>
            <a:chExt cx="1814" cy="1720"/>
          </a:xfrm>
        </p:grpSpPr>
        <p:pic>
          <p:nvPicPr>
            <p:cNvPr id="73751" name="Picture 10" descr="j0397778">
              <a:extLst>
                <a:ext uri="{FF2B5EF4-FFF2-40B4-BE49-F238E27FC236}">
                  <a16:creationId xmlns:a16="http://schemas.microsoft.com/office/drawing/2014/main" id="{65F8EBC5-7FBC-FE41-BDD3-2FF614300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33" y="2659"/>
              <a:ext cx="1061"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2" name="AutoShape 11">
              <a:extLst>
                <a:ext uri="{FF2B5EF4-FFF2-40B4-BE49-F238E27FC236}">
                  <a16:creationId xmlns:a16="http://schemas.microsoft.com/office/drawing/2014/main" id="{F9FCBB3F-1F6A-CE46-A2B4-CB232C21873B}"/>
                </a:ext>
              </a:extLst>
            </p:cNvPr>
            <p:cNvSpPr>
              <a:spLocks noChangeArrowheads="1"/>
            </p:cNvSpPr>
            <p:nvPr/>
          </p:nvSpPr>
          <p:spPr bwMode="auto">
            <a:xfrm>
              <a:off x="4718" y="2296"/>
              <a:ext cx="929" cy="845"/>
            </a:xfrm>
            <a:prstGeom prst="wedgeEllipseCallout">
              <a:avLst>
                <a:gd name="adj1" fmla="val -78708"/>
                <a:gd name="adj2" fmla="val 2784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400" b="1">
                  <a:latin typeface="Times New Roman" panose="02020603050405020304" pitchFamily="18" charset="0"/>
                  <a:cs typeface="Times New Roman" panose="02020603050405020304" pitchFamily="18" charset="0"/>
                </a:rPr>
                <a:t>I want to pay with my credit card</a:t>
              </a:r>
              <a:endParaRPr lang="tr-TR" altLang="tr-TR" sz="1400" b="1">
                <a:latin typeface="Times New Roman" panose="02020603050405020304" pitchFamily="18" charset="0"/>
                <a:cs typeface="Times New Roman" panose="02020603050405020304" pitchFamily="18" charset="0"/>
              </a:endParaRPr>
            </a:p>
          </p:txBody>
        </p:sp>
        <p:pic>
          <p:nvPicPr>
            <p:cNvPr id="73753" name="Picture 12" descr="j0396278">
              <a:extLst>
                <a:ext uri="{FF2B5EF4-FFF2-40B4-BE49-F238E27FC236}">
                  <a16:creationId xmlns:a16="http://schemas.microsoft.com/office/drawing/2014/main" id="{7B27B52F-BBCB-4C44-9EFE-C44004BB7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 y="3430"/>
              <a:ext cx="566"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3738" name="Picture 13" descr="chip%20and%20pin">
            <a:extLst>
              <a:ext uri="{FF2B5EF4-FFF2-40B4-BE49-F238E27FC236}">
                <a16:creationId xmlns:a16="http://schemas.microsoft.com/office/drawing/2014/main" id="{628040BC-A5BA-2A49-9007-0E46A209D5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338" y="5445125"/>
            <a:ext cx="8382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Rectangle 14">
            <a:extLst>
              <a:ext uri="{FF2B5EF4-FFF2-40B4-BE49-F238E27FC236}">
                <a16:creationId xmlns:a16="http://schemas.microsoft.com/office/drawing/2014/main" id="{5B1C9B69-1159-494F-B921-43DA7CAD5FF3}"/>
              </a:ext>
            </a:extLst>
          </p:cNvPr>
          <p:cNvSpPr>
            <a:spLocks noGrp="1" noChangeArrowheads="1"/>
          </p:cNvSpPr>
          <p:nvPr>
            <p:ph type="title" idx="4294967295"/>
          </p:nvPr>
        </p:nvSpPr>
        <p:spPr>
          <a:xfrm>
            <a:off x="1981200" y="274638"/>
            <a:ext cx="8229600" cy="639762"/>
          </a:xfrm>
        </p:spPr>
        <p:txBody>
          <a:bodyPr anchor="b"/>
          <a:lstStyle/>
          <a:p>
            <a:r>
              <a:rPr lang="en-US" altLang="tr-TR" sz="2400" b="1"/>
              <a:t>On-Us Transactions</a:t>
            </a:r>
            <a:endParaRPr lang="tr-TR" altLang="tr-TR" sz="2400" b="1"/>
          </a:p>
        </p:txBody>
      </p:sp>
      <p:grpSp>
        <p:nvGrpSpPr>
          <p:cNvPr id="73740" name="Group 15">
            <a:extLst>
              <a:ext uri="{FF2B5EF4-FFF2-40B4-BE49-F238E27FC236}">
                <a16:creationId xmlns:a16="http://schemas.microsoft.com/office/drawing/2014/main" id="{83964783-931B-5C4F-BAD4-CFBCE3573141}"/>
              </a:ext>
            </a:extLst>
          </p:cNvPr>
          <p:cNvGrpSpPr>
            <a:grpSpLocks/>
          </p:cNvGrpSpPr>
          <p:nvPr/>
        </p:nvGrpSpPr>
        <p:grpSpPr bwMode="auto">
          <a:xfrm>
            <a:off x="2495551" y="1700214"/>
            <a:ext cx="1368425" cy="1603375"/>
            <a:chOff x="612" y="1071"/>
            <a:chExt cx="862" cy="1010"/>
          </a:xfrm>
        </p:grpSpPr>
        <p:pic>
          <p:nvPicPr>
            <p:cNvPr id="73748" name="Picture 16" descr="j0322397">
              <a:extLst>
                <a:ext uri="{FF2B5EF4-FFF2-40B4-BE49-F238E27FC236}">
                  <a16:creationId xmlns:a16="http://schemas.microsoft.com/office/drawing/2014/main" id="{B6C9CBAD-EA33-F243-B345-4C340B5CC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 y="1071"/>
              <a:ext cx="862" cy="998"/>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9" name="Rectangle 17">
              <a:extLst>
                <a:ext uri="{FF2B5EF4-FFF2-40B4-BE49-F238E27FC236}">
                  <a16:creationId xmlns:a16="http://schemas.microsoft.com/office/drawing/2014/main" id="{AD81695C-F5D9-B14D-9A12-282C03BABCD3}"/>
                </a:ext>
              </a:extLst>
            </p:cNvPr>
            <p:cNvSpPr>
              <a:spLocks noChangeArrowheads="1"/>
            </p:cNvSpPr>
            <p:nvPr/>
          </p:nvSpPr>
          <p:spPr bwMode="auto">
            <a:xfrm>
              <a:off x="627" y="1201"/>
              <a:ext cx="80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AU" altLang="tr-TR" sz="1200" b="1">
                  <a:solidFill>
                    <a:schemeClr val="bg1"/>
                  </a:solidFill>
                  <a:latin typeface="Century Schoolbook" panose="02040604050505020304" pitchFamily="18" charset="0"/>
                  <a:cs typeface="Times New Roman" panose="02020603050405020304" pitchFamily="18" charset="0"/>
                </a:rPr>
                <a:t>BANK-</a:t>
              </a:r>
              <a:r>
                <a:rPr lang="tr-TR" altLang="tr-TR" sz="1200" b="1">
                  <a:solidFill>
                    <a:schemeClr val="bg1"/>
                  </a:solidFill>
                  <a:latin typeface="Century Schoolbook" panose="02040604050505020304" pitchFamily="18" charset="0"/>
                  <a:cs typeface="Times New Roman" panose="02020603050405020304" pitchFamily="18" charset="0"/>
                </a:rPr>
                <a:t>A</a:t>
              </a:r>
              <a:endParaRPr lang="en-AU" altLang="tr-TR" sz="1200" b="1">
                <a:solidFill>
                  <a:schemeClr val="bg1"/>
                </a:solidFill>
                <a:latin typeface="Century Schoolbook" panose="02040604050505020304" pitchFamily="18" charset="0"/>
                <a:cs typeface="Times New Roman" panose="02020603050405020304" pitchFamily="18" charset="0"/>
              </a:endParaRPr>
            </a:p>
          </p:txBody>
        </p:sp>
        <p:sp>
          <p:nvSpPr>
            <p:cNvPr id="73750" name="Rectangle 18">
              <a:extLst>
                <a:ext uri="{FF2B5EF4-FFF2-40B4-BE49-F238E27FC236}">
                  <a16:creationId xmlns:a16="http://schemas.microsoft.com/office/drawing/2014/main" id="{192E2519-C8E8-D148-87F5-8E27D1EC700A}"/>
                </a:ext>
              </a:extLst>
            </p:cNvPr>
            <p:cNvSpPr>
              <a:spLocks noChangeArrowheads="1"/>
            </p:cNvSpPr>
            <p:nvPr/>
          </p:nvSpPr>
          <p:spPr bwMode="auto">
            <a:xfrm>
              <a:off x="657" y="1887"/>
              <a:ext cx="73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AU" altLang="tr-TR" sz="1400" b="1">
                  <a:solidFill>
                    <a:schemeClr val="bg1"/>
                  </a:solidFill>
                  <a:latin typeface="Times New Roman" panose="02020603050405020304" pitchFamily="18" charset="0"/>
                  <a:cs typeface="Times New Roman" panose="02020603050405020304" pitchFamily="18" charset="0"/>
                </a:rPr>
                <a:t>ACQUIRER</a:t>
              </a:r>
            </a:p>
          </p:txBody>
        </p:sp>
      </p:grpSp>
      <p:sp>
        <p:nvSpPr>
          <p:cNvPr id="375829" name="AutoShape 21">
            <a:extLst>
              <a:ext uri="{FF2B5EF4-FFF2-40B4-BE49-F238E27FC236}">
                <a16:creationId xmlns:a16="http://schemas.microsoft.com/office/drawing/2014/main" id="{416CB94D-FE1C-D64D-9B79-00AF6BDE3F7D}"/>
              </a:ext>
            </a:extLst>
          </p:cNvPr>
          <p:cNvSpPr>
            <a:spLocks noChangeArrowheads="1"/>
          </p:cNvSpPr>
          <p:nvPr/>
        </p:nvSpPr>
        <p:spPr bwMode="auto">
          <a:xfrm rot="10800000">
            <a:off x="6022975" y="5949950"/>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5830" name="AutoShape 22">
            <a:extLst>
              <a:ext uri="{FF2B5EF4-FFF2-40B4-BE49-F238E27FC236}">
                <a16:creationId xmlns:a16="http://schemas.microsoft.com/office/drawing/2014/main" id="{EA4FF702-2224-B140-A9B1-E1BA6FA599B6}"/>
              </a:ext>
            </a:extLst>
          </p:cNvPr>
          <p:cNvSpPr>
            <a:spLocks noChangeArrowheads="1"/>
          </p:cNvSpPr>
          <p:nvPr/>
        </p:nvSpPr>
        <p:spPr bwMode="auto">
          <a:xfrm>
            <a:off x="6167438" y="5445125"/>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5831" name="AutoShape 23">
            <a:extLst>
              <a:ext uri="{FF2B5EF4-FFF2-40B4-BE49-F238E27FC236}">
                <a16:creationId xmlns:a16="http://schemas.microsoft.com/office/drawing/2014/main" id="{4745C1E7-384D-5545-A99D-6893EF08BB63}"/>
              </a:ext>
            </a:extLst>
          </p:cNvPr>
          <p:cNvSpPr>
            <a:spLocks noChangeArrowheads="1"/>
          </p:cNvSpPr>
          <p:nvPr/>
        </p:nvSpPr>
        <p:spPr bwMode="auto">
          <a:xfrm rot="-5400000">
            <a:off x="2676525" y="4113213"/>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5832" name="AutoShape 24">
            <a:extLst>
              <a:ext uri="{FF2B5EF4-FFF2-40B4-BE49-F238E27FC236}">
                <a16:creationId xmlns:a16="http://schemas.microsoft.com/office/drawing/2014/main" id="{DFCD9A50-A865-4B42-8EA6-B7105A0EBA72}"/>
              </a:ext>
            </a:extLst>
          </p:cNvPr>
          <p:cNvSpPr>
            <a:spLocks noChangeArrowheads="1"/>
          </p:cNvSpPr>
          <p:nvPr/>
        </p:nvSpPr>
        <p:spPr bwMode="auto">
          <a:xfrm rot="5400000">
            <a:off x="3468688" y="4040188"/>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73745" name="Text Box 21">
            <a:extLst>
              <a:ext uri="{FF2B5EF4-FFF2-40B4-BE49-F238E27FC236}">
                <a16:creationId xmlns:a16="http://schemas.microsoft.com/office/drawing/2014/main" id="{B2F19E0C-DE90-CE44-8B66-4880A5DA3FC6}"/>
              </a:ext>
            </a:extLst>
          </p:cNvPr>
          <p:cNvSpPr txBox="1">
            <a:spLocks noChangeArrowheads="1"/>
          </p:cNvSpPr>
          <p:nvPr/>
        </p:nvSpPr>
        <p:spPr bwMode="auto">
          <a:xfrm>
            <a:off x="1676400" y="47244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1800">
                <a:latin typeface="Arial" panose="020B0604020202020204" pitchFamily="34" charset="0"/>
              </a:rPr>
              <a:t>Merchant</a:t>
            </a:r>
          </a:p>
        </p:txBody>
      </p:sp>
      <p:sp>
        <p:nvSpPr>
          <p:cNvPr id="73746" name="Text Box 23">
            <a:extLst>
              <a:ext uri="{FF2B5EF4-FFF2-40B4-BE49-F238E27FC236}">
                <a16:creationId xmlns:a16="http://schemas.microsoft.com/office/drawing/2014/main" id="{74DF56EE-584E-EE4E-8E93-B720244138EE}"/>
              </a:ext>
            </a:extLst>
          </p:cNvPr>
          <p:cNvSpPr txBox="1">
            <a:spLocks noChangeArrowheads="1"/>
          </p:cNvSpPr>
          <p:nvPr/>
        </p:nvSpPr>
        <p:spPr bwMode="auto">
          <a:xfrm>
            <a:off x="1828800" y="381001"/>
            <a:ext cx="2649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2400">
                <a:latin typeface="Arial" panose="020B0604020202020204" pitchFamily="34" charset="0"/>
              </a:rPr>
              <a:t>Local Card</a:t>
            </a:r>
            <a:br>
              <a:rPr lang="en-US" altLang="tr-TR" sz="2400">
                <a:latin typeface="Arial" panose="020B0604020202020204" pitchFamily="34" charset="0"/>
              </a:rPr>
            </a:br>
            <a:r>
              <a:rPr lang="en-US" altLang="tr-TR" sz="2400">
                <a:latin typeface="Arial" panose="020B0604020202020204" pitchFamily="34" charset="0"/>
              </a:rPr>
              <a:t>used in Turkey</a:t>
            </a:r>
          </a:p>
        </p:txBody>
      </p:sp>
      <p:sp>
        <p:nvSpPr>
          <p:cNvPr id="73747" name="Text Box 24">
            <a:extLst>
              <a:ext uri="{FF2B5EF4-FFF2-40B4-BE49-F238E27FC236}">
                <a16:creationId xmlns:a16="http://schemas.microsoft.com/office/drawing/2014/main" id="{A5121CA5-C6F5-EB4E-B549-D662DBB9617F}"/>
              </a:ext>
            </a:extLst>
          </p:cNvPr>
          <p:cNvSpPr txBox="1">
            <a:spLocks noChangeArrowheads="1"/>
          </p:cNvSpPr>
          <p:nvPr/>
        </p:nvSpPr>
        <p:spPr bwMode="auto">
          <a:xfrm>
            <a:off x="7620000" y="6469063"/>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1800">
                <a:latin typeface="Arial" panose="020B0604020202020204" pitchFamily="34" charset="0"/>
              </a:rPr>
              <a:t>Card Holder</a:t>
            </a:r>
          </a:p>
        </p:txBody>
      </p:sp>
    </p:spTree>
    <p:extLst>
      <p:ext uri="{BB962C8B-B14F-4D97-AF65-F5344CB8AC3E}">
        <p14:creationId xmlns:p14="http://schemas.microsoft.com/office/powerpoint/2010/main" val="36500845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grpId="0" nodeType="afterEffect">
                                  <p:stCondLst>
                                    <p:cond delay="0"/>
                                  </p:stCondLst>
                                  <p:childTnLst>
                                    <p:animMotion origin="layout" path="M 0.0335 0.02105 L 3.88889E-6 -2.13691E-6 " pathEditMode="relative" rAng="0" ptsTypes="AA">
                                      <p:cBhvr>
                                        <p:cTn id="6" dur="2000" fill="hold"/>
                                        <p:tgtEl>
                                          <p:spTgt spid="375829"/>
                                        </p:tgtEl>
                                        <p:attrNameLst>
                                          <p:attrName>ppt_x</p:attrName>
                                          <p:attrName>ppt_y</p:attrName>
                                        </p:attrNameLst>
                                      </p:cBhvr>
                                      <p:rCtr x="-1684" y="-1064"/>
                                    </p:animMotion>
                                  </p:childTnLst>
                                </p:cTn>
                              </p:par>
                            </p:childTnLst>
                          </p:cTn>
                        </p:par>
                        <p:par>
                          <p:cTn id="7" fill="hold" nodeType="afterGroup">
                            <p:stCondLst>
                              <p:cond delay="2000"/>
                            </p:stCondLst>
                            <p:childTnLst>
                              <p:par>
                                <p:cTn id="8" presetID="56" presetClass="path" presetSubtype="0" accel="50000" decel="50000" fill="hold" grpId="0" nodeType="afterEffect">
                                  <p:stCondLst>
                                    <p:cond delay="0"/>
                                  </p:stCondLst>
                                  <p:childTnLst>
                                    <p:animMotion origin="layout" path="M -3.88889E-6 0.00532 L -3.88889E-6 0.04741 " pathEditMode="relative" rAng="0" ptsTypes="AA">
                                      <p:cBhvr>
                                        <p:cTn id="9" dur="2000" spd="-100000" fill="hold"/>
                                        <p:tgtEl>
                                          <p:spTgt spid="375831"/>
                                        </p:tgtEl>
                                        <p:attrNameLst>
                                          <p:attrName>ppt_x</p:attrName>
                                          <p:attrName>ppt_y</p:attrName>
                                        </p:attrNameLst>
                                      </p:cBhvr>
                                      <p:rCtr x="0" y="2105"/>
                                    </p:animMotion>
                                  </p:childTnLst>
                                </p:cTn>
                              </p:par>
                            </p:childTnLst>
                          </p:cTn>
                        </p:par>
                        <p:par>
                          <p:cTn id="10" fill="hold" nodeType="afterGroup">
                            <p:stCondLst>
                              <p:cond delay="4000"/>
                            </p:stCondLst>
                            <p:childTnLst>
                              <p:par>
                                <p:cTn id="11" presetID="56" presetClass="path" presetSubtype="0" accel="50000" decel="50000" fill="hold" grpId="0" nodeType="afterEffect">
                                  <p:stCondLst>
                                    <p:cond delay="0"/>
                                  </p:stCondLst>
                                  <p:childTnLst>
                                    <p:animMotion origin="layout" path="M -4.44444E-6 -0.04209 L -4.44444E-6 1.83164E-6 " pathEditMode="relative" rAng="0" ptsTypes="AA">
                                      <p:cBhvr>
                                        <p:cTn id="12" dur="2000" fill="hold"/>
                                        <p:tgtEl>
                                          <p:spTgt spid="375832"/>
                                        </p:tgtEl>
                                        <p:attrNameLst>
                                          <p:attrName>ppt_x</p:attrName>
                                          <p:attrName>ppt_y</p:attrName>
                                        </p:attrNameLst>
                                      </p:cBhvr>
                                      <p:rCtr x="0" y="2105"/>
                                    </p:animMotion>
                                  </p:childTnLst>
                                </p:cTn>
                              </p:par>
                            </p:childTnLst>
                          </p:cTn>
                        </p:par>
                        <p:par>
                          <p:cTn id="13" fill="hold" nodeType="afterGroup">
                            <p:stCondLst>
                              <p:cond delay="6000"/>
                            </p:stCondLst>
                            <p:childTnLst>
                              <p:par>
                                <p:cTn id="14" presetID="56" presetClass="path" presetSubtype="0" accel="50000" decel="50000" fill="hold" grpId="0" nodeType="afterEffect">
                                  <p:stCondLst>
                                    <p:cond delay="0"/>
                                  </p:stCondLst>
                                  <p:childTnLst>
                                    <p:animMotion origin="layout" path="M 3.88889E-6 -3.83904E-6 L -0.02344 -0.02081 " pathEditMode="relative" rAng="0" ptsTypes="AA">
                                      <p:cBhvr>
                                        <p:cTn id="15" dur="2000" spd="-100000" fill="hold"/>
                                        <p:tgtEl>
                                          <p:spTgt spid="375830"/>
                                        </p:tgtEl>
                                        <p:attrNameLst>
                                          <p:attrName>ppt_x</p:attrName>
                                          <p:attrName>ppt_y</p:attrName>
                                        </p:attrNameLst>
                                      </p:cBhvr>
                                      <p:rCtr x="-1181" y="-10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29" grpId="0" animBg="1"/>
      <p:bldP spid="375830" grpId="0" animBg="1"/>
      <p:bldP spid="375831" grpId="0" animBg="1"/>
      <p:bldP spid="3758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a:extLst>
              <a:ext uri="{FF2B5EF4-FFF2-40B4-BE49-F238E27FC236}">
                <a16:creationId xmlns:a16="http://schemas.microsoft.com/office/drawing/2014/main" id="{EC0BC2AD-8CCA-DC49-8A8E-E421D17B7E8F}"/>
              </a:ext>
            </a:extLst>
          </p:cNvPr>
          <p:cNvSpPr>
            <a:spLocks noGrp="1"/>
          </p:cNvSpPr>
          <p:nvPr>
            <p:ph type="ftr" sz="quarter" idx="11"/>
          </p:nvPr>
        </p:nvSpPr>
        <p:spPr/>
        <p:txBody>
          <a:bodyPr/>
          <a:lstStyle/>
          <a:p>
            <a:pPr>
              <a:defRPr/>
            </a:pPr>
            <a:r>
              <a:rPr lang="en-US"/>
              <a:t>bulentsenver@gmail.com</a:t>
            </a:r>
          </a:p>
        </p:txBody>
      </p:sp>
      <p:sp>
        <p:nvSpPr>
          <p:cNvPr id="74755" name="Slide Number Placeholder 3">
            <a:extLst>
              <a:ext uri="{FF2B5EF4-FFF2-40B4-BE49-F238E27FC236}">
                <a16:creationId xmlns:a16="http://schemas.microsoft.com/office/drawing/2014/main" id="{F7D724EC-774C-9E47-B2E1-CF27FEDF23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75BB104-B826-9F42-82C1-F3D32F2A08E5}" type="slidenum">
              <a:rPr lang="en-US" altLang="tr-TR" sz="1200">
                <a:solidFill>
                  <a:srgbClr val="898989"/>
                </a:solidFill>
              </a:rPr>
              <a:pPr>
                <a:spcBef>
                  <a:spcPct val="0"/>
                </a:spcBef>
                <a:buFontTx/>
                <a:buNone/>
              </a:pPr>
              <a:t>9</a:t>
            </a:fld>
            <a:endParaRPr lang="en-US" altLang="tr-TR" sz="1200">
              <a:solidFill>
                <a:srgbClr val="898989"/>
              </a:solidFill>
            </a:endParaRPr>
          </a:p>
        </p:txBody>
      </p:sp>
      <p:sp>
        <p:nvSpPr>
          <p:cNvPr id="74756" name="Slide Number Placeholder 5">
            <a:extLst>
              <a:ext uri="{FF2B5EF4-FFF2-40B4-BE49-F238E27FC236}">
                <a16:creationId xmlns:a16="http://schemas.microsoft.com/office/drawing/2014/main" id="{C5B92042-9C97-9546-B1E1-BC05FE3453F2}"/>
              </a:ext>
            </a:extLst>
          </p:cNvPr>
          <p:cNvSpPr txBox="1">
            <a:spLocks noGrp="1"/>
          </p:cNvSpPr>
          <p:nvPr/>
        </p:nvSpPr>
        <p:spPr bwMode="auto">
          <a:xfrm>
            <a:off x="807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CA264885-AB1B-E941-814A-A84CDE9CE86C}" type="slidenum">
              <a:rPr lang="tr-TR" altLang="tr-TR" sz="1000">
                <a:latin typeface="Verdana" panose="020B0604030504040204" pitchFamily="34" charset="0"/>
                <a:cs typeface="Times New Roman" panose="02020603050405020304" pitchFamily="18" charset="0"/>
              </a:rPr>
              <a:pPr algn="r" eaLnBrk="1" hangingPunct="1">
                <a:spcBef>
                  <a:spcPct val="0"/>
                </a:spcBef>
                <a:buFontTx/>
                <a:buNone/>
              </a:pPr>
              <a:t>9</a:t>
            </a:fld>
            <a:endParaRPr lang="tr-TR" altLang="tr-TR" sz="1000">
              <a:latin typeface="Verdana" panose="020B0604030504040204" pitchFamily="34" charset="0"/>
              <a:cs typeface="Times New Roman" panose="02020603050405020304" pitchFamily="18" charset="0"/>
            </a:endParaRPr>
          </a:p>
        </p:txBody>
      </p:sp>
      <p:sp>
        <p:nvSpPr>
          <p:cNvPr id="74757" name="Text Box 2">
            <a:extLst>
              <a:ext uri="{FF2B5EF4-FFF2-40B4-BE49-F238E27FC236}">
                <a16:creationId xmlns:a16="http://schemas.microsoft.com/office/drawing/2014/main" id="{3968A5DA-DAE9-B44F-95E8-9BA16C7288AB}"/>
              </a:ext>
            </a:extLst>
          </p:cNvPr>
          <p:cNvSpPr txBox="1">
            <a:spLocks noChangeArrowheads="1"/>
          </p:cNvSpPr>
          <p:nvPr/>
        </p:nvSpPr>
        <p:spPr bwMode="auto">
          <a:xfrm>
            <a:off x="5410200" y="2133600"/>
            <a:ext cx="153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400" b="1">
                <a:solidFill>
                  <a:srgbClr val="DAB000"/>
                </a:solidFill>
                <a:latin typeface="Times New Roman" panose="02020603050405020304" pitchFamily="18" charset="0"/>
                <a:cs typeface="Times New Roman" panose="02020603050405020304" pitchFamily="18" charset="0"/>
              </a:rPr>
              <a:t>BKM A.Ş.</a:t>
            </a:r>
          </a:p>
        </p:txBody>
      </p:sp>
      <p:sp>
        <p:nvSpPr>
          <p:cNvPr id="74758" name="Text Box 3">
            <a:extLst>
              <a:ext uri="{FF2B5EF4-FFF2-40B4-BE49-F238E27FC236}">
                <a16:creationId xmlns:a16="http://schemas.microsoft.com/office/drawing/2014/main" id="{041AAAC0-0293-7348-BBDF-464A6784A866}"/>
              </a:ext>
            </a:extLst>
          </p:cNvPr>
          <p:cNvSpPr txBox="1">
            <a:spLocks noChangeArrowheads="1"/>
          </p:cNvSpPr>
          <p:nvPr/>
        </p:nvSpPr>
        <p:spPr bwMode="auto">
          <a:xfrm>
            <a:off x="2855913" y="3408363"/>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/R</a:t>
            </a:r>
            <a:r>
              <a:rPr lang="en-US" altLang="tr-TR" sz="1800" b="1">
                <a:solidFill>
                  <a:srgbClr val="DAB000"/>
                </a:solidFill>
                <a:latin typeface="Arial" panose="020B0604020202020204" pitchFamily="34" charset="0"/>
              </a:rPr>
              <a:t>eject</a:t>
            </a:r>
            <a:endParaRPr lang="tr-TR" altLang="tr-TR" sz="1800" b="1">
              <a:solidFill>
                <a:srgbClr val="DAB000"/>
              </a:solidFill>
              <a:latin typeface="Arial" panose="020B0604020202020204" pitchFamily="34" charset="0"/>
            </a:endParaRPr>
          </a:p>
        </p:txBody>
      </p:sp>
      <p:pic>
        <p:nvPicPr>
          <p:cNvPr id="74759" name="Picture 6" descr="j0295315">
            <a:extLst>
              <a:ext uri="{FF2B5EF4-FFF2-40B4-BE49-F238E27FC236}">
                <a16:creationId xmlns:a16="http://schemas.microsoft.com/office/drawing/2014/main" id="{3F24DD4E-7B3D-1F41-8AA5-59FA73206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90801"/>
            <a:ext cx="172878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Rectangle 10">
            <a:extLst>
              <a:ext uri="{FF2B5EF4-FFF2-40B4-BE49-F238E27FC236}">
                <a16:creationId xmlns:a16="http://schemas.microsoft.com/office/drawing/2014/main" id="{E652F33A-7105-B841-A955-E0ED66EF1177}"/>
              </a:ext>
            </a:extLst>
          </p:cNvPr>
          <p:cNvSpPr>
            <a:spLocks noGrp="1" noChangeArrowheads="1"/>
          </p:cNvSpPr>
          <p:nvPr>
            <p:ph type="title" idx="4294967295"/>
          </p:nvPr>
        </p:nvSpPr>
        <p:spPr>
          <a:xfrm>
            <a:off x="4500564" y="381001"/>
            <a:ext cx="5051425" cy="803275"/>
          </a:xfrm>
        </p:spPr>
        <p:txBody>
          <a:bodyPr anchor="b">
            <a:normAutofit fontScale="90000"/>
          </a:bodyPr>
          <a:lstStyle/>
          <a:p>
            <a:r>
              <a:rPr lang="en-US" altLang="tr-TR" sz="1800" b="1"/>
              <a:t>Issuing Bank routes it first toBKM and</a:t>
            </a:r>
            <a:br>
              <a:rPr lang="en-US" altLang="tr-TR" sz="1800" b="1"/>
            </a:br>
            <a:r>
              <a:rPr lang="en-US" altLang="tr-TR" sz="1800" b="1"/>
              <a:t>BKM routes it to  </a:t>
            </a:r>
            <a:r>
              <a:rPr lang="tr-TR" altLang="tr-TR" sz="1800" b="1"/>
              <a:t>Visa </a:t>
            </a:r>
            <a:r>
              <a:rPr lang="en-US" altLang="tr-TR" sz="1800" b="1"/>
              <a:t>or </a:t>
            </a:r>
            <a:r>
              <a:rPr lang="tr-TR" altLang="tr-TR" sz="1800" b="1"/>
              <a:t>MasterCard</a:t>
            </a:r>
            <a:br>
              <a:rPr lang="en-US" altLang="tr-TR" sz="1800" b="1"/>
            </a:br>
            <a:r>
              <a:rPr lang="en-US" altLang="tr-TR" sz="1800" b="1"/>
              <a:t>Method 1</a:t>
            </a:r>
            <a:r>
              <a:rPr lang="tr-TR" altLang="tr-TR" sz="1800" b="1"/>
              <a:t> </a:t>
            </a:r>
          </a:p>
        </p:txBody>
      </p:sp>
      <p:grpSp>
        <p:nvGrpSpPr>
          <p:cNvPr id="74761" name="Group 11">
            <a:extLst>
              <a:ext uri="{FF2B5EF4-FFF2-40B4-BE49-F238E27FC236}">
                <a16:creationId xmlns:a16="http://schemas.microsoft.com/office/drawing/2014/main" id="{30CE7B21-06FB-BD49-9B33-613FC146A501}"/>
              </a:ext>
            </a:extLst>
          </p:cNvPr>
          <p:cNvGrpSpPr>
            <a:grpSpLocks/>
          </p:cNvGrpSpPr>
          <p:nvPr/>
        </p:nvGrpSpPr>
        <p:grpSpPr bwMode="auto">
          <a:xfrm>
            <a:off x="2495551" y="1700214"/>
            <a:ext cx="1368425" cy="1603375"/>
            <a:chOff x="612" y="1071"/>
            <a:chExt cx="862" cy="1010"/>
          </a:xfrm>
        </p:grpSpPr>
        <p:pic>
          <p:nvPicPr>
            <p:cNvPr id="74795" name="Picture 12" descr="j0322397">
              <a:extLst>
                <a:ext uri="{FF2B5EF4-FFF2-40B4-BE49-F238E27FC236}">
                  <a16:creationId xmlns:a16="http://schemas.microsoft.com/office/drawing/2014/main" id="{392990C7-B4C9-6F45-9389-EEADA19FA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071"/>
              <a:ext cx="862" cy="998"/>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6" name="Rectangle 13">
              <a:extLst>
                <a:ext uri="{FF2B5EF4-FFF2-40B4-BE49-F238E27FC236}">
                  <a16:creationId xmlns:a16="http://schemas.microsoft.com/office/drawing/2014/main" id="{88A5A683-B3B3-AE45-8EF8-A788DE6F3597}"/>
                </a:ext>
              </a:extLst>
            </p:cNvPr>
            <p:cNvSpPr>
              <a:spLocks noChangeArrowheads="1"/>
            </p:cNvSpPr>
            <p:nvPr/>
          </p:nvSpPr>
          <p:spPr bwMode="auto">
            <a:xfrm>
              <a:off x="627" y="1201"/>
              <a:ext cx="80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AU" altLang="tr-TR" sz="1200" b="1">
                  <a:solidFill>
                    <a:schemeClr val="bg1"/>
                  </a:solidFill>
                  <a:latin typeface="Century Schoolbook" panose="02040604050505020304" pitchFamily="18" charset="0"/>
                  <a:cs typeface="Times New Roman" panose="02020603050405020304" pitchFamily="18" charset="0"/>
                </a:rPr>
                <a:t>BANK-</a:t>
              </a:r>
              <a:r>
                <a:rPr lang="en-US" altLang="tr-TR" sz="1200" b="1">
                  <a:solidFill>
                    <a:schemeClr val="bg1"/>
                  </a:solidFill>
                  <a:latin typeface="Century Schoolbook" panose="02040604050505020304" pitchFamily="18" charset="0"/>
                  <a:cs typeface="Times New Roman" panose="02020603050405020304" pitchFamily="18" charset="0"/>
                </a:rPr>
                <a:t>B</a:t>
              </a:r>
              <a:endParaRPr lang="en-AU" altLang="tr-TR" sz="1200" b="1">
                <a:solidFill>
                  <a:schemeClr val="bg1"/>
                </a:solidFill>
                <a:latin typeface="Century Schoolbook" panose="02040604050505020304" pitchFamily="18" charset="0"/>
                <a:cs typeface="Times New Roman" panose="02020603050405020304" pitchFamily="18" charset="0"/>
              </a:endParaRPr>
            </a:p>
          </p:txBody>
        </p:sp>
        <p:sp>
          <p:nvSpPr>
            <p:cNvPr id="74797" name="Rectangle 14">
              <a:extLst>
                <a:ext uri="{FF2B5EF4-FFF2-40B4-BE49-F238E27FC236}">
                  <a16:creationId xmlns:a16="http://schemas.microsoft.com/office/drawing/2014/main" id="{1882B2F9-CB34-7E48-ABFF-BF281A3087B6}"/>
                </a:ext>
              </a:extLst>
            </p:cNvPr>
            <p:cNvSpPr>
              <a:spLocks noChangeArrowheads="1"/>
            </p:cNvSpPr>
            <p:nvPr/>
          </p:nvSpPr>
          <p:spPr bwMode="auto">
            <a:xfrm>
              <a:off x="657" y="1887"/>
              <a:ext cx="5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AU" altLang="tr-TR" sz="1400" b="1">
                  <a:solidFill>
                    <a:schemeClr val="bg1"/>
                  </a:solidFill>
                  <a:latin typeface="Times New Roman" panose="02020603050405020304" pitchFamily="18" charset="0"/>
                  <a:cs typeface="Times New Roman" panose="02020603050405020304" pitchFamily="18" charset="0"/>
                </a:rPr>
                <a:t>ISSUER</a:t>
              </a:r>
            </a:p>
          </p:txBody>
        </p:sp>
      </p:grpSp>
      <p:pic>
        <p:nvPicPr>
          <p:cNvPr id="74762" name="Picture 15" descr="j0322397">
            <a:extLst>
              <a:ext uri="{FF2B5EF4-FFF2-40B4-BE49-F238E27FC236}">
                <a16:creationId xmlns:a16="http://schemas.microsoft.com/office/drawing/2014/main" id="{BF0B2AED-5FCA-034A-B5E8-F10C0EDE2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6" y="1268414"/>
            <a:ext cx="1368425" cy="1584325"/>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3" name="Rectangle 16">
            <a:extLst>
              <a:ext uri="{FF2B5EF4-FFF2-40B4-BE49-F238E27FC236}">
                <a16:creationId xmlns:a16="http://schemas.microsoft.com/office/drawing/2014/main" id="{87414932-C3C6-D64C-AB5C-EE4577E692DC}"/>
              </a:ext>
            </a:extLst>
          </p:cNvPr>
          <p:cNvSpPr>
            <a:spLocks noChangeArrowheads="1"/>
          </p:cNvSpPr>
          <p:nvPr/>
        </p:nvSpPr>
        <p:spPr bwMode="auto">
          <a:xfrm>
            <a:off x="6096001" y="1557339"/>
            <a:ext cx="127476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1200" b="1">
                <a:latin typeface="Century Schoolbook" panose="02040604050505020304" pitchFamily="18" charset="0"/>
                <a:cs typeface="Times New Roman" panose="02020603050405020304" pitchFamily="18" charset="0"/>
              </a:rPr>
              <a:t>VISA/MC</a:t>
            </a:r>
            <a:endParaRPr lang="en-AU" altLang="tr-TR" sz="1200" b="1">
              <a:latin typeface="Century Schoolbook" panose="02040604050505020304" pitchFamily="18" charset="0"/>
              <a:cs typeface="Times New Roman" panose="02020603050405020304" pitchFamily="18" charset="0"/>
            </a:endParaRPr>
          </a:p>
        </p:txBody>
      </p:sp>
      <p:sp>
        <p:nvSpPr>
          <p:cNvPr id="377873" name="AutoShape 17">
            <a:extLst>
              <a:ext uri="{FF2B5EF4-FFF2-40B4-BE49-F238E27FC236}">
                <a16:creationId xmlns:a16="http://schemas.microsoft.com/office/drawing/2014/main" id="{050C98D9-577E-414E-8D03-0B85ED90A1EB}"/>
              </a:ext>
            </a:extLst>
          </p:cNvPr>
          <p:cNvSpPr>
            <a:spLocks noChangeArrowheads="1"/>
          </p:cNvSpPr>
          <p:nvPr/>
        </p:nvSpPr>
        <p:spPr bwMode="auto">
          <a:xfrm rot="-2281894">
            <a:off x="7104063" y="2997200"/>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74" name="AutoShape 18">
            <a:extLst>
              <a:ext uri="{FF2B5EF4-FFF2-40B4-BE49-F238E27FC236}">
                <a16:creationId xmlns:a16="http://schemas.microsoft.com/office/drawing/2014/main" id="{D36693B3-0AEA-1C49-9374-5CDB18577319}"/>
              </a:ext>
            </a:extLst>
          </p:cNvPr>
          <p:cNvSpPr>
            <a:spLocks noChangeArrowheads="1"/>
          </p:cNvSpPr>
          <p:nvPr/>
        </p:nvSpPr>
        <p:spPr bwMode="auto">
          <a:xfrm rot="8570836">
            <a:off x="7248525" y="3284538"/>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75" name="AutoShape 19">
            <a:extLst>
              <a:ext uri="{FF2B5EF4-FFF2-40B4-BE49-F238E27FC236}">
                <a16:creationId xmlns:a16="http://schemas.microsoft.com/office/drawing/2014/main" id="{BF680F28-FBB7-924F-B127-AE8729F5CD62}"/>
              </a:ext>
            </a:extLst>
          </p:cNvPr>
          <p:cNvSpPr>
            <a:spLocks noChangeArrowheads="1"/>
          </p:cNvSpPr>
          <p:nvPr/>
        </p:nvSpPr>
        <p:spPr bwMode="auto">
          <a:xfrm rot="-9298266">
            <a:off x="4151313" y="3284538"/>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76" name="AutoShape 20">
            <a:extLst>
              <a:ext uri="{FF2B5EF4-FFF2-40B4-BE49-F238E27FC236}">
                <a16:creationId xmlns:a16="http://schemas.microsoft.com/office/drawing/2014/main" id="{F9FE91C7-2344-1D4A-A587-0D0ECAA299F9}"/>
              </a:ext>
            </a:extLst>
          </p:cNvPr>
          <p:cNvSpPr>
            <a:spLocks noChangeArrowheads="1"/>
          </p:cNvSpPr>
          <p:nvPr/>
        </p:nvSpPr>
        <p:spPr bwMode="auto">
          <a:xfrm rot="1619848">
            <a:off x="4295775" y="3141663"/>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77" name="AutoShape 21">
            <a:extLst>
              <a:ext uri="{FF2B5EF4-FFF2-40B4-BE49-F238E27FC236}">
                <a16:creationId xmlns:a16="http://schemas.microsoft.com/office/drawing/2014/main" id="{D3F69821-49E0-ED47-B400-4F9E9FD42877}"/>
              </a:ext>
            </a:extLst>
          </p:cNvPr>
          <p:cNvSpPr>
            <a:spLocks noChangeArrowheads="1"/>
          </p:cNvSpPr>
          <p:nvPr/>
        </p:nvSpPr>
        <p:spPr bwMode="auto">
          <a:xfrm rot="10800000">
            <a:off x="5808663" y="6092825"/>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77878" name="AutoShape 22">
            <a:extLst>
              <a:ext uri="{FF2B5EF4-FFF2-40B4-BE49-F238E27FC236}">
                <a16:creationId xmlns:a16="http://schemas.microsoft.com/office/drawing/2014/main" id="{8BB7D9C3-CB1B-6146-845C-8A27118760B1}"/>
              </a:ext>
            </a:extLst>
          </p:cNvPr>
          <p:cNvSpPr>
            <a:spLocks noChangeArrowheads="1"/>
          </p:cNvSpPr>
          <p:nvPr/>
        </p:nvSpPr>
        <p:spPr bwMode="auto">
          <a:xfrm>
            <a:off x="5951538" y="5876925"/>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74770" name="Text Box 25">
            <a:extLst>
              <a:ext uri="{FF2B5EF4-FFF2-40B4-BE49-F238E27FC236}">
                <a16:creationId xmlns:a16="http://schemas.microsoft.com/office/drawing/2014/main" id="{863BAB1F-7613-7243-9C1E-BE49F0CC9F35}"/>
              </a:ext>
            </a:extLst>
          </p:cNvPr>
          <p:cNvSpPr txBox="1">
            <a:spLocks noChangeArrowheads="1"/>
          </p:cNvSpPr>
          <p:nvPr/>
        </p:nvSpPr>
        <p:spPr bwMode="auto">
          <a:xfrm>
            <a:off x="7535863" y="3357563"/>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/R</a:t>
            </a:r>
            <a:r>
              <a:rPr lang="en-US" altLang="tr-TR" sz="1800" b="1">
                <a:solidFill>
                  <a:srgbClr val="DAB000"/>
                </a:solidFill>
                <a:latin typeface="Arial" panose="020B0604020202020204" pitchFamily="34" charset="0"/>
              </a:rPr>
              <a:t>eject</a:t>
            </a:r>
            <a:endParaRPr lang="tr-TR" altLang="tr-TR" sz="1800" b="1">
              <a:solidFill>
                <a:srgbClr val="DAB000"/>
              </a:solidFill>
              <a:latin typeface="Arial" panose="020B0604020202020204" pitchFamily="34" charset="0"/>
            </a:endParaRPr>
          </a:p>
        </p:txBody>
      </p:sp>
      <p:sp>
        <p:nvSpPr>
          <p:cNvPr id="74771" name="Text Box 26">
            <a:extLst>
              <a:ext uri="{FF2B5EF4-FFF2-40B4-BE49-F238E27FC236}">
                <a16:creationId xmlns:a16="http://schemas.microsoft.com/office/drawing/2014/main" id="{6C5CDBEB-37D4-174D-896E-E2FDB34FB877}"/>
              </a:ext>
            </a:extLst>
          </p:cNvPr>
          <p:cNvSpPr txBox="1">
            <a:spLocks noChangeArrowheads="1"/>
          </p:cNvSpPr>
          <p:nvPr/>
        </p:nvSpPr>
        <p:spPr bwMode="auto">
          <a:xfrm>
            <a:off x="6172200" y="5486401"/>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/R</a:t>
            </a:r>
            <a:r>
              <a:rPr lang="en-US" altLang="tr-TR" sz="1800" b="1">
                <a:solidFill>
                  <a:srgbClr val="DAB000"/>
                </a:solidFill>
                <a:latin typeface="Arial" panose="020B0604020202020204" pitchFamily="34" charset="0"/>
              </a:rPr>
              <a:t>eject</a:t>
            </a:r>
            <a:endParaRPr lang="tr-TR" altLang="tr-TR" sz="1800" b="1">
              <a:solidFill>
                <a:srgbClr val="DAB000"/>
              </a:solidFill>
              <a:latin typeface="Arial" panose="020B0604020202020204" pitchFamily="34" charset="0"/>
            </a:endParaRPr>
          </a:p>
        </p:txBody>
      </p:sp>
      <p:grpSp>
        <p:nvGrpSpPr>
          <p:cNvPr id="74772" name="Group 27">
            <a:extLst>
              <a:ext uri="{FF2B5EF4-FFF2-40B4-BE49-F238E27FC236}">
                <a16:creationId xmlns:a16="http://schemas.microsoft.com/office/drawing/2014/main" id="{AAF72FAD-F63F-4746-826D-5D44C94F24C8}"/>
              </a:ext>
            </a:extLst>
          </p:cNvPr>
          <p:cNvGrpSpPr>
            <a:grpSpLocks/>
          </p:cNvGrpSpPr>
          <p:nvPr/>
        </p:nvGrpSpPr>
        <p:grpSpPr bwMode="auto">
          <a:xfrm>
            <a:off x="1905000" y="4130676"/>
            <a:ext cx="3276600" cy="2727325"/>
            <a:chOff x="3833" y="2201"/>
            <a:chExt cx="1928" cy="1815"/>
          </a:xfrm>
        </p:grpSpPr>
        <p:pic>
          <p:nvPicPr>
            <p:cNvPr id="74792" name="Picture 28" descr="j0397778">
              <a:extLst>
                <a:ext uri="{FF2B5EF4-FFF2-40B4-BE49-F238E27FC236}">
                  <a16:creationId xmlns:a16="http://schemas.microsoft.com/office/drawing/2014/main" id="{DB1B16AE-0DD0-B84E-8891-47821072E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833" y="2659"/>
              <a:ext cx="1061"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3" name="AutoShape 29">
              <a:extLst>
                <a:ext uri="{FF2B5EF4-FFF2-40B4-BE49-F238E27FC236}">
                  <a16:creationId xmlns:a16="http://schemas.microsoft.com/office/drawing/2014/main" id="{C94F7A7B-6212-5442-A27A-762BF48BBBAB}"/>
                </a:ext>
              </a:extLst>
            </p:cNvPr>
            <p:cNvSpPr>
              <a:spLocks noChangeArrowheads="1"/>
            </p:cNvSpPr>
            <p:nvPr/>
          </p:nvSpPr>
          <p:spPr bwMode="auto">
            <a:xfrm>
              <a:off x="4717" y="2201"/>
              <a:ext cx="1044" cy="1498"/>
            </a:xfrm>
            <a:prstGeom prst="wedgeEllipseCallout">
              <a:avLst>
                <a:gd name="adj1" fmla="val -68981"/>
                <a:gd name="adj2" fmla="val 3831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400" b="1">
                  <a:latin typeface="Arial" panose="020B0604020202020204" pitchFamily="34" charset="0"/>
                  <a:cs typeface="Times New Roman" panose="02020603050405020304" pitchFamily="18" charset="0"/>
                </a:rPr>
                <a:t>I </a:t>
              </a:r>
              <a:r>
                <a:rPr lang="en-US" altLang="tr-TR" sz="1400" b="1">
                  <a:latin typeface="Arial" panose="020B0604020202020204" pitchFamily="34" charset="0"/>
                  <a:cs typeface="Times New Roman" panose="02020603050405020304" pitchFamily="18" charset="0"/>
                </a:rPr>
                <a:t>am a Turkish citizen. I want</a:t>
              </a:r>
              <a:r>
                <a:rPr lang="tr-TR" altLang="tr-TR" sz="1400" b="1">
                  <a:latin typeface="Arial" panose="020B0604020202020204" pitchFamily="34" charset="0"/>
                  <a:cs typeface="Times New Roman" panose="02020603050405020304" pitchFamily="18" charset="0"/>
                </a:rPr>
                <a:t> to </a:t>
              </a:r>
              <a:r>
                <a:rPr lang="en-US" altLang="tr-TR" sz="1400" b="1">
                  <a:latin typeface="Arial" panose="020B0604020202020204" pitchFamily="34" charset="0"/>
                  <a:cs typeface="Times New Roman" panose="02020603050405020304" pitchFamily="18" charset="0"/>
                </a:rPr>
                <a:t>use my card</a:t>
              </a:r>
              <a:r>
                <a:rPr lang="tr-TR" altLang="tr-TR" sz="1400" b="1">
                  <a:latin typeface="Arial" panose="020B0604020202020204" pitchFamily="34" charset="0"/>
                  <a:cs typeface="Times New Roman" panose="02020603050405020304" pitchFamily="18" charset="0"/>
                </a:rPr>
                <a:t> </a:t>
              </a:r>
              <a:r>
                <a:rPr lang="en-US" altLang="tr-TR" sz="1400" b="1">
                  <a:latin typeface="Arial" panose="020B0604020202020204" pitchFamily="34" charset="0"/>
                  <a:cs typeface="Times New Roman" panose="02020603050405020304" pitchFamily="18" charset="0"/>
                </a:rPr>
                <a:t> outside of Turkey </a:t>
              </a:r>
              <a:endParaRPr lang="tr-TR" altLang="tr-TR" sz="1400" b="1">
                <a:latin typeface="Arial" panose="020B0604020202020204" pitchFamily="34" charset="0"/>
                <a:cs typeface="Times New Roman" panose="02020603050405020304" pitchFamily="18" charset="0"/>
              </a:endParaRPr>
            </a:p>
          </p:txBody>
        </p:sp>
        <p:pic>
          <p:nvPicPr>
            <p:cNvPr id="74794" name="Picture 30" descr="j0396278">
              <a:extLst>
                <a:ext uri="{FF2B5EF4-FFF2-40B4-BE49-F238E27FC236}">
                  <a16:creationId xmlns:a16="http://schemas.microsoft.com/office/drawing/2014/main" id="{6732159D-74ED-2844-89F3-3E1CA13D4D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0" y="3430"/>
              <a:ext cx="566"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4773" name="Picture 31" descr="visa">
            <a:extLst>
              <a:ext uri="{FF2B5EF4-FFF2-40B4-BE49-F238E27FC236}">
                <a16:creationId xmlns:a16="http://schemas.microsoft.com/office/drawing/2014/main" id="{D399177C-607B-2B4F-B4D7-337CC5DCD15D}"/>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7664" y="2924176"/>
            <a:ext cx="504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4" name="Picture 32" descr="MasterCard">
            <a:extLst>
              <a:ext uri="{FF2B5EF4-FFF2-40B4-BE49-F238E27FC236}">
                <a16:creationId xmlns:a16="http://schemas.microsoft.com/office/drawing/2014/main" id="{99DDDF51-2DDF-1A4A-9F9A-FD900B70F79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926" y="2924175"/>
            <a:ext cx="5762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5" name="Rectangle 27">
            <a:extLst>
              <a:ext uri="{FF2B5EF4-FFF2-40B4-BE49-F238E27FC236}">
                <a16:creationId xmlns:a16="http://schemas.microsoft.com/office/drawing/2014/main" id="{250F735C-3A4F-2E4E-86FF-888EFCD07018}"/>
              </a:ext>
            </a:extLst>
          </p:cNvPr>
          <p:cNvSpPr>
            <a:spLocks noChangeArrowheads="1"/>
          </p:cNvSpPr>
          <p:nvPr/>
        </p:nvSpPr>
        <p:spPr bwMode="auto">
          <a:xfrm>
            <a:off x="5165725" y="324643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tr-TR" sz="1800" b="1">
                <a:solidFill>
                  <a:srgbClr val="DAB000"/>
                </a:solidFill>
                <a:latin typeface="Arial" panose="020B0604020202020204" pitchFamily="34" charset="0"/>
              </a:rPr>
              <a:t>Approve</a:t>
            </a:r>
            <a:r>
              <a:rPr lang="tr-TR" altLang="tr-TR" sz="1800" b="1">
                <a:solidFill>
                  <a:srgbClr val="DAB000"/>
                </a:solidFill>
                <a:latin typeface="Arial" panose="020B0604020202020204" pitchFamily="34" charset="0"/>
              </a:rPr>
              <a:t>/R</a:t>
            </a:r>
            <a:r>
              <a:rPr lang="en-US" altLang="tr-TR" sz="1800" b="1">
                <a:solidFill>
                  <a:srgbClr val="DAB000"/>
                </a:solidFill>
                <a:latin typeface="Arial" panose="020B0604020202020204" pitchFamily="34" charset="0"/>
              </a:rPr>
              <a:t>eject</a:t>
            </a:r>
          </a:p>
        </p:txBody>
      </p:sp>
      <p:sp>
        <p:nvSpPr>
          <p:cNvPr id="74776" name="Text Box 29">
            <a:extLst>
              <a:ext uri="{FF2B5EF4-FFF2-40B4-BE49-F238E27FC236}">
                <a16:creationId xmlns:a16="http://schemas.microsoft.com/office/drawing/2014/main" id="{67E3F54B-B19C-B143-AF94-93A4332B8EB2}"/>
              </a:ext>
            </a:extLst>
          </p:cNvPr>
          <p:cNvSpPr txBox="1">
            <a:spLocks noChangeArrowheads="1"/>
          </p:cNvSpPr>
          <p:nvPr/>
        </p:nvSpPr>
        <p:spPr bwMode="auto">
          <a:xfrm>
            <a:off x="1827214" y="261938"/>
            <a:ext cx="3063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2400">
                <a:latin typeface="Arial" panose="020B0604020202020204" pitchFamily="34" charset="0"/>
              </a:rPr>
              <a:t>Local Card</a:t>
            </a:r>
            <a:br>
              <a:rPr lang="en-US" altLang="tr-TR" sz="2400">
                <a:latin typeface="Arial" panose="020B0604020202020204" pitchFamily="34" charset="0"/>
              </a:rPr>
            </a:br>
            <a:r>
              <a:rPr lang="en-US" altLang="tr-TR" sz="2400">
                <a:latin typeface="Arial" panose="020B0604020202020204" pitchFamily="34" charset="0"/>
              </a:rPr>
              <a:t>used </a:t>
            </a:r>
            <a:br>
              <a:rPr lang="en-US" altLang="tr-TR" sz="2400">
                <a:latin typeface="Arial" panose="020B0604020202020204" pitchFamily="34" charset="0"/>
              </a:rPr>
            </a:br>
            <a:r>
              <a:rPr lang="en-US" altLang="tr-TR" sz="2400">
                <a:latin typeface="Arial" panose="020B0604020202020204" pitchFamily="34" charset="0"/>
              </a:rPr>
              <a:t>outside of Turkey</a:t>
            </a:r>
          </a:p>
        </p:txBody>
      </p:sp>
      <p:sp>
        <p:nvSpPr>
          <p:cNvPr id="74777" name="Text Box 30">
            <a:extLst>
              <a:ext uri="{FF2B5EF4-FFF2-40B4-BE49-F238E27FC236}">
                <a16:creationId xmlns:a16="http://schemas.microsoft.com/office/drawing/2014/main" id="{AB028675-BEE2-EF4D-92DE-90440D1FB9AA}"/>
              </a:ext>
            </a:extLst>
          </p:cNvPr>
          <p:cNvSpPr txBox="1">
            <a:spLocks noChangeArrowheads="1"/>
          </p:cNvSpPr>
          <p:nvPr/>
        </p:nvSpPr>
        <p:spPr bwMode="auto">
          <a:xfrm>
            <a:off x="1676400" y="4191000"/>
            <a:ext cx="99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1800">
                <a:latin typeface="Arial" panose="020B0604020202020204" pitchFamily="34" charset="0"/>
              </a:rPr>
              <a:t>Local Card Holder</a:t>
            </a:r>
          </a:p>
        </p:txBody>
      </p:sp>
      <p:sp>
        <p:nvSpPr>
          <p:cNvPr id="74778" name="Text Box 31">
            <a:extLst>
              <a:ext uri="{FF2B5EF4-FFF2-40B4-BE49-F238E27FC236}">
                <a16:creationId xmlns:a16="http://schemas.microsoft.com/office/drawing/2014/main" id="{919E02A5-17E9-5A47-ACA3-85246786E3EA}"/>
              </a:ext>
            </a:extLst>
          </p:cNvPr>
          <p:cNvSpPr txBox="1">
            <a:spLocks noChangeArrowheads="1"/>
          </p:cNvSpPr>
          <p:nvPr/>
        </p:nvSpPr>
        <p:spPr bwMode="auto">
          <a:xfrm>
            <a:off x="8112125" y="60213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1800">
                <a:latin typeface="Arial" panose="020B0604020202020204" pitchFamily="34" charset="0"/>
              </a:rPr>
              <a:t>Foreign Merchant</a:t>
            </a:r>
          </a:p>
        </p:txBody>
      </p:sp>
      <p:pic>
        <p:nvPicPr>
          <p:cNvPr id="74779" name="Picture 8" descr="j0351613">
            <a:extLst>
              <a:ext uri="{FF2B5EF4-FFF2-40B4-BE49-F238E27FC236}">
                <a16:creationId xmlns:a16="http://schemas.microsoft.com/office/drawing/2014/main" id="{677E24AF-2EED-E245-BCB7-FD2AD49B89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72489" y="4508500"/>
            <a:ext cx="18129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80" name="Text Box 33">
            <a:extLst>
              <a:ext uri="{FF2B5EF4-FFF2-40B4-BE49-F238E27FC236}">
                <a16:creationId xmlns:a16="http://schemas.microsoft.com/office/drawing/2014/main" id="{14E8531E-2029-E047-B62E-3F27FDA6342A}"/>
              </a:ext>
            </a:extLst>
          </p:cNvPr>
          <p:cNvSpPr txBox="1">
            <a:spLocks noChangeArrowheads="1"/>
          </p:cNvSpPr>
          <p:nvPr/>
        </p:nvSpPr>
        <p:spPr bwMode="auto">
          <a:xfrm>
            <a:off x="7391400" y="3789363"/>
            <a:ext cx="2209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1400" b="1">
                <a:latin typeface="Arial" panose="020B0604020202020204" pitchFamily="34" charset="0"/>
              </a:rPr>
              <a:t>International</a:t>
            </a:r>
            <a:br>
              <a:rPr lang="en-US" altLang="tr-TR" sz="1400" b="1">
                <a:latin typeface="Arial" panose="020B0604020202020204" pitchFamily="34" charset="0"/>
              </a:rPr>
            </a:br>
            <a:r>
              <a:rPr lang="en-US" altLang="tr-TR" sz="1400" b="1">
                <a:latin typeface="Arial" panose="020B0604020202020204" pitchFamily="34" charset="0"/>
              </a:rPr>
              <a:t>Authorisation Process is executed</a:t>
            </a:r>
          </a:p>
        </p:txBody>
      </p:sp>
      <p:sp>
        <p:nvSpPr>
          <p:cNvPr id="74781" name="Text Box 34">
            <a:extLst>
              <a:ext uri="{FF2B5EF4-FFF2-40B4-BE49-F238E27FC236}">
                <a16:creationId xmlns:a16="http://schemas.microsoft.com/office/drawing/2014/main" id="{D058CBFB-25E0-EE48-B4F4-114366BD6A69}"/>
              </a:ext>
            </a:extLst>
          </p:cNvPr>
          <p:cNvSpPr txBox="1">
            <a:spLocks noChangeArrowheads="1"/>
          </p:cNvSpPr>
          <p:nvPr/>
        </p:nvSpPr>
        <p:spPr bwMode="auto">
          <a:xfrm>
            <a:off x="5257800" y="4724400"/>
            <a:ext cx="3352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tr-TR" sz="1400">
                <a:latin typeface="Arial" panose="020B0604020202020204" pitchFamily="34" charset="0"/>
              </a:rPr>
              <a:t>BKM can only handle the Authorisation. Cleaing and Settlement should be done with VISA and MasterCard</a:t>
            </a:r>
          </a:p>
        </p:txBody>
      </p:sp>
      <p:grpSp>
        <p:nvGrpSpPr>
          <p:cNvPr id="74782" name="Group 15">
            <a:extLst>
              <a:ext uri="{FF2B5EF4-FFF2-40B4-BE49-F238E27FC236}">
                <a16:creationId xmlns:a16="http://schemas.microsoft.com/office/drawing/2014/main" id="{21DB16E9-C7CA-D84A-B0EA-6177C21FAE75}"/>
              </a:ext>
            </a:extLst>
          </p:cNvPr>
          <p:cNvGrpSpPr>
            <a:grpSpLocks/>
          </p:cNvGrpSpPr>
          <p:nvPr/>
        </p:nvGrpSpPr>
        <p:grpSpPr bwMode="auto">
          <a:xfrm>
            <a:off x="9299576" y="1916114"/>
            <a:ext cx="1368425" cy="1603375"/>
            <a:chOff x="612" y="1071"/>
            <a:chExt cx="862" cy="1010"/>
          </a:xfrm>
        </p:grpSpPr>
        <p:pic>
          <p:nvPicPr>
            <p:cNvPr id="74789" name="Picture 16" descr="j0322397">
              <a:extLst>
                <a:ext uri="{FF2B5EF4-FFF2-40B4-BE49-F238E27FC236}">
                  <a16:creationId xmlns:a16="http://schemas.microsoft.com/office/drawing/2014/main" id="{270E1100-A107-8F48-8318-6C87804AE9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 y="1071"/>
              <a:ext cx="862" cy="998"/>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0" name="Rectangle 17">
              <a:extLst>
                <a:ext uri="{FF2B5EF4-FFF2-40B4-BE49-F238E27FC236}">
                  <a16:creationId xmlns:a16="http://schemas.microsoft.com/office/drawing/2014/main" id="{9E1BF24D-9A3F-3344-9545-64B1C2C56922}"/>
                </a:ext>
              </a:extLst>
            </p:cNvPr>
            <p:cNvSpPr>
              <a:spLocks noChangeArrowheads="1"/>
            </p:cNvSpPr>
            <p:nvPr/>
          </p:nvSpPr>
          <p:spPr bwMode="auto">
            <a:xfrm>
              <a:off x="627" y="1201"/>
              <a:ext cx="80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AU" altLang="tr-TR" sz="1200" b="1">
                  <a:solidFill>
                    <a:schemeClr val="bg1"/>
                  </a:solidFill>
                  <a:latin typeface="Century Schoolbook" panose="02040604050505020304" pitchFamily="18" charset="0"/>
                  <a:cs typeface="Times New Roman" panose="02020603050405020304" pitchFamily="18" charset="0"/>
                </a:rPr>
                <a:t>BANK-</a:t>
              </a:r>
              <a:r>
                <a:rPr lang="tr-TR" altLang="tr-TR" sz="1200" b="1">
                  <a:solidFill>
                    <a:schemeClr val="bg1"/>
                  </a:solidFill>
                  <a:latin typeface="Century Schoolbook" panose="02040604050505020304" pitchFamily="18" charset="0"/>
                  <a:cs typeface="Times New Roman" panose="02020603050405020304" pitchFamily="18" charset="0"/>
                </a:rPr>
                <a:t>A</a:t>
              </a:r>
              <a:endParaRPr lang="en-AU" altLang="tr-TR" sz="1200" b="1">
                <a:solidFill>
                  <a:schemeClr val="bg1"/>
                </a:solidFill>
                <a:latin typeface="Century Schoolbook" panose="02040604050505020304" pitchFamily="18" charset="0"/>
                <a:cs typeface="Times New Roman" panose="02020603050405020304" pitchFamily="18" charset="0"/>
              </a:endParaRPr>
            </a:p>
          </p:txBody>
        </p:sp>
        <p:sp>
          <p:nvSpPr>
            <p:cNvPr id="74791" name="Rectangle 18">
              <a:extLst>
                <a:ext uri="{FF2B5EF4-FFF2-40B4-BE49-F238E27FC236}">
                  <a16:creationId xmlns:a16="http://schemas.microsoft.com/office/drawing/2014/main" id="{5A843932-9507-2044-B636-7E5F6C37FE42}"/>
                </a:ext>
              </a:extLst>
            </p:cNvPr>
            <p:cNvSpPr>
              <a:spLocks noChangeArrowheads="1"/>
            </p:cNvSpPr>
            <p:nvPr/>
          </p:nvSpPr>
          <p:spPr bwMode="auto">
            <a:xfrm>
              <a:off x="657" y="1887"/>
              <a:ext cx="73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AU" altLang="tr-TR" sz="1400" b="1">
                  <a:solidFill>
                    <a:schemeClr val="bg1"/>
                  </a:solidFill>
                  <a:latin typeface="Times New Roman" panose="02020603050405020304" pitchFamily="18" charset="0"/>
                  <a:cs typeface="Times New Roman" panose="02020603050405020304" pitchFamily="18" charset="0"/>
                </a:rPr>
                <a:t>ACQUIRER</a:t>
              </a:r>
            </a:p>
          </p:txBody>
        </p:sp>
      </p:grpSp>
      <p:sp>
        <p:nvSpPr>
          <p:cNvPr id="2" name="AutoShape 17">
            <a:extLst>
              <a:ext uri="{FF2B5EF4-FFF2-40B4-BE49-F238E27FC236}">
                <a16:creationId xmlns:a16="http://schemas.microsoft.com/office/drawing/2014/main" id="{135BC903-D174-4045-97FD-C1AD4005B76D}"/>
              </a:ext>
            </a:extLst>
          </p:cNvPr>
          <p:cNvSpPr>
            <a:spLocks noChangeArrowheads="1"/>
          </p:cNvSpPr>
          <p:nvPr/>
        </p:nvSpPr>
        <p:spPr bwMode="auto">
          <a:xfrm rot="-2281894">
            <a:off x="9336088" y="3789363"/>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3" name="AutoShape 18">
            <a:extLst>
              <a:ext uri="{FF2B5EF4-FFF2-40B4-BE49-F238E27FC236}">
                <a16:creationId xmlns:a16="http://schemas.microsoft.com/office/drawing/2014/main" id="{B8CBF57D-769F-DF45-8754-263A430E8AD9}"/>
              </a:ext>
            </a:extLst>
          </p:cNvPr>
          <p:cNvSpPr>
            <a:spLocks noChangeArrowheads="1"/>
          </p:cNvSpPr>
          <p:nvPr/>
        </p:nvSpPr>
        <p:spPr bwMode="auto">
          <a:xfrm rot="8570836">
            <a:off x="8616950" y="1700213"/>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4" name="AutoShape 17">
            <a:extLst>
              <a:ext uri="{FF2B5EF4-FFF2-40B4-BE49-F238E27FC236}">
                <a16:creationId xmlns:a16="http://schemas.microsoft.com/office/drawing/2014/main" id="{62A3FC68-E267-C943-B7C2-E2F42B39AB26}"/>
              </a:ext>
            </a:extLst>
          </p:cNvPr>
          <p:cNvSpPr>
            <a:spLocks noChangeArrowheads="1"/>
          </p:cNvSpPr>
          <p:nvPr/>
        </p:nvSpPr>
        <p:spPr bwMode="auto">
          <a:xfrm rot="-2281894">
            <a:off x="8543925" y="2276475"/>
            <a:ext cx="863600" cy="215900"/>
          </a:xfrm>
          <a:prstGeom prst="rightArrow">
            <a:avLst>
              <a:gd name="adj1" fmla="val 50000"/>
              <a:gd name="adj2" fmla="val 100000"/>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5" name="AutoShape 18">
            <a:extLst>
              <a:ext uri="{FF2B5EF4-FFF2-40B4-BE49-F238E27FC236}">
                <a16:creationId xmlns:a16="http://schemas.microsoft.com/office/drawing/2014/main" id="{62BC02CA-D85F-0744-A258-11B443D88E75}"/>
              </a:ext>
            </a:extLst>
          </p:cNvPr>
          <p:cNvSpPr>
            <a:spLocks noChangeArrowheads="1"/>
          </p:cNvSpPr>
          <p:nvPr/>
        </p:nvSpPr>
        <p:spPr bwMode="auto">
          <a:xfrm rot="8570836">
            <a:off x="9551988" y="4005263"/>
            <a:ext cx="863600" cy="215900"/>
          </a:xfrm>
          <a:prstGeom prst="rightArrow">
            <a:avLst>
              <a:gd name="adj1" fmla="val 50000"/>
              <a:gd name="adj2" fmla="val 100000"/>
            </a:avLst>
          </a:prstGeom>
          <a:solidFill>
            <a:srgbClr val="C671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46800" rIns="90000" bIns="4680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a:latin typeface="Arial" panose="020B0604020202020204" pitchFamily="34" charset="0"/>
              <a:cs typeface="Times New Roman" panose="02020603050405020304" pitchFamily="18" charset="0"/>
            </a:endParaRPr>
          </a:p>
        </p:txBody>
      </p:sp>
      <p:sp>
        <p:nvSpPr>
          <p:cNvPr id="74787" name="Text Box 43">
            <a:extLst>
              <a:ext uri="{FF2B5EF4-FFF2-40B4-BE49-F238E27FC236}">
                <a16:creationId xmlns:a16="http://schemas.microsoft.com/office/drawing/2014/main" id="{84D35201-9781-0344-99A1-4B78CDD13FA4}"/>
              </a:ext>
            </a:extLst>
          </p:cNvPr>
          <p:cNvSpPr txBox="1">
            <a:spLocks noChangeArrowheads="1"/>
          </p:cNvSpPr>
          <p:nvPr/>
        </p:nvSpPr>
        <p:spPr bwMode="auto">
          <a:xfrm>
            <a:off x="3359150" y="15573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tr-TR" sz="1800">
                <a:latin typeface="Arial" panose="020B0604020202020204" pitchFamily="34" charset="0"/>
              </a:rPr>
              <a:t>Local Bank</a:t>
            </a:r>
          </a:p>
        </p:txBody>
      </p:sp>
      <p:sp>
        <p:nvSpPr>
          <p:cNvPr id="74788" name="Text Box 44">
            <a:extLst>
              <a:ext uri="{FF2B5EF4-FFF2-40B4-BE49-F238E27FC236}">
                <a16:creationId xmlns:a16="http://schemas.microsoft.com/office/drawing/2014/main" id="{8EC2FE89-8A90-784A-A49F-3EE841282A12}"/>
              </a:ext>
            </a:extLst>
          </p:cNvPr>
          <p:cNvSpPr txBox="1">
            <a:spLocks noChangeArrowheads="1"/>
          </p:cNvSpPr>
          <p:nvPr/>
        </p:nvSpPr>
        <p:spPr bwMode="auto">
          <a:xfrm>
            <a:off x="9696450" y="1196975"/>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FontTx/>
              <a:buNone/>
            </a:pPr>
            <a:r>
              <a:rPr lang="en-US" altLang="tr-TR" sz="1800">
                <a:latin typeface="Arial" panose="020B0604020202020204" pitchFamily="34" charset="0"/>
              </a:rPr>
              <a:t>Foregin</a:t>
            </a:r>
            <a:br>
              <a:rPr lang="en-US" altLang="tr-TR" sz="1800">
                <a:latin typeface="Arial" panose="020B0604020202020204" pitchFamily="34" charset="0"/>
              </a:rPr>
            </a:br>
            <a:r>
              <a:rPr lang="en-US" altLang="tr-TR" sz="1800">
                <a:latin typeface="Arial" panose="020B0604020202020204" pitchFamily="34" charset="0"/>
              </a:rPr>
              <a:t>Bank</a:t>
            </a:r>
          </a:p>
        </p:txBody>
      </p:sp>
    </p:spTree>
    <p:extLst>
      <p:ext uri="{BB962C8B-B14F-4D97-AF65-F5344CB8AC3E}">
        <p14:creationId xmlns:p14="http://schemas.microsoft.com/office/powerpoint/2010/main" val="3747329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grpId="0" nodeType="afterEffect">
                                  <p:stCondLst>
                                    <p:cond delay="0"/>
                                  </p:stCondLst>
                                  <p:childTnLst>
                                    <p:animMotion origin="layout" path="M 3.88889E-6 -3.83904E-6 L -0.02344 -0.02081 " pathEditMode="relative" rAng="0" ptsTypes="AA">
                                      <p:cBhvr>
                                        <p:cTn id="6" dur="2000" spd="-100000" fill="hold"/>
                                        <p:tgtEl>
                                          <p:spTgt spid="377878"/>
                                        </p:tgtEl>
                                        <p:attrNameLst>
                                          <p:attrName>ppt_x</p:attrName>
                                          <p:attrName>ppt_y</p:attrName>
                                        </p:attrNameLst>
                                      </p:cBhvr>
                                      <p:rCtr x="-1181" y="-1041"/>
                                    </p:animMotion>
                                  </p:childTnLst>
                                </p:cTn>
                              </p:par>
                            </p:childTnLst>
                          </p:cTn>
                        </p:par>
                        <p:par>
                          <p:cTn id="7" fill="hold" nodeType="afterGroup">
                            <p:stCondLst>
                              <p:cond delay="2000"/>
                            </p:stCondLst>
                            <p:childTnLst>
                              <p:par>
                                <p:cTn id="8" presetID="56" presetClass="path" presetSubtype="0" accel="50000" decel="50000" fill="hold" grpId="0" nodeType="afterEffect">
                                  <p:stCondLst>
                                    <p:cond delay="0"/>
                                  </p:stCondLst>
                                  <p:childTnLst>
                                    <p:animMotion origin="layout" path="M -0.02153 0.02613 L 0.00798 -0.00532 " pathEditMode="relative" rAng="0" ptsTypes="AA">
                                      <p:cBhvr>
                                        <p:cTn id="9" dur="2000" fill="hold"/>
                                        <p:tgtEl>
                                          <p:spTgt spid="2"/>
                                        </p:tgtEl>
                                        <p:attrNameLst>
                                          <p:attrName>ppt_x</p:attrName>
                                          <p:attrName>ppt_y</p:attrName>
                                        </p:attrNameLst>
                                      </p:cBhvr>
                                      <p:rCtr x="1476" y="-1573"/>
                                    </p:animMotion>
                                  </p:childTnLst>
                                </p:cTn>
                              </p:par>
                            </p:childTnLst>
                          </p:cTn>
                        </p:par>
                        <p:par>
                          <p:cTn id="10" fill="hold" nodeType="afterGroup">
                            <p:stCondLst>
                              <p:cond delay="4000"/>
                            </p:stCondLst>
                            <p:childTnLst>
                              <p:par>
                                <p:cTn id="11" presetID="56" presetClass="path" presetSubtype="0" accel="50000" decel="50000" fill="hold" grpId="0" nodeType="afterEffect">
                                  <p:stCondLst>
                                    <p:cond delay="0"/>
                                  </p:stCondLst>
                                  <p:childTnLst>
                                    <p:animMotion origin="layout" path="M 8.33333E-7 -3.9436E-6 L 0.02934 -0.03652 " pathEditMode="relative" rAng="0" ptsTypes="AA">
                                      <p:cBhvr>
                                        <p:cTn id="12" dur="2000" spd="-100000" fill="hold"/>
                                        <p:tgtEl>
                                          <p:spTgt spid="3"/>
                                        </p:tgtEl>
                                        <p:attrNameLst>
                                          <p:attrName>ppt_x</p:attrName>
                                          <p:attrName>ppt_y</p:attrName>
                                        </p:attrNameLst>
                                      </p:cBhvr>
                                      <p:rCtr x="1458" y="-1826"/>
                                    </p:animMotion>
                                  </p:childTnLst>
                                </p:cTn>
                              </p:par>
                            </p:childTnLst>
                          </p:cTn>
                        </p:par>
                        <p:par>
                          <p:cTn id="13" fill="hold" nodeType="afterGroup">
                            <p:stCondLst>
                              <p:cond delay="6000"/>
                            </p:stCondLst>
                            <p:childTnLst>
                              <p:par>
                                <p:cTn id="14" presetID="56" presetClass="path" presetSubtype="0" accel="50000" decel="50000" fill="hold" grpId="0" nodeType="afterEffect">
                                  <p:stCondLst>
                                    <p:cond delay="0"/>
                                  </p:stCondLst>
                                  <p:childTnLst>
                                    <p:animMotion origin="layout" path="M 3.61111E-6 1.71059E-7 L 0.02934 -0.03652 " pathEditMode="relative" rAng="0" ptsTypes="AA">
                                      <p:cBhvr>
                                        <p:cTn id="15" dur="2000" spd="-100000" fill="hold"/>
                                        <p:tgtEl>
                                          <p:spTgt spid="377874"/>
                                        </p:tgtEl>
                                        <p:attrNameLst>
                                          <p:attrName>ppt_x</p:attrName>
                                          <p:attrName>ppt_y</p:attrName>
                                        </p:attrNameLst>
                                      </p:cBhvr>
                                      <p:rCtr x="1458" y="-1826"/>
                                    </p:animMotion>
                                  </p:childTnLst>
                                </p:cTn>
                              </p:par>
                            </p:childTnLst>
                          </p:cTn>
                        </p:par>
                        <p:par>
                          <p:cTn id="16" fill="hold" nodeType="afterGroup">
                            <p:stCondLst>
                              <p:cond delay="8000"/>
                            </p:stCondLst>
                            <p:childTnLst>
                              <p:par>
                                <p:cTn id="17" presetID="56" presetClass="path" presetSubtype="0" accel="50000" decel="50000" fill="hold" grpId="0" nodeType="afterEffect">
                                  <p:stCondLst>
                                    <p:cond delay="0"/>
                                  </p:stCondLst>
                                  <p:childTnLst>
                                    <p:animMotion origin="layout" path="M 0.0335 0.02105 L 3.88889E-6 -2.13691E-6 " pathEditMode="relative" rAng="0" ptsTypes="AA">
                                      <p:cBhvr>
                                        <p:cTn id="18" dur="2000" fill="hold"/>
                                        <p:tgtEl>
                                          <p:spTgt spid="377875"/>
                                        </p:tgtEl>
                                        <p:attrNameLst>
                                          <p:attrName>ppt_x</p:attrName>
                                          <p:attrName>ppt_y</p:attrName>
                                        </p:attrNameLst>
                                      </p:cBhvr>
                                      <p:rCtr x="-1684" y="-1064"/>
                                    </p:animMotion>
                                  </p:childTnLst>
                                </p:cTn>
                              </p:par>
                            </p:childTnLst>
                          </p:cTn>
                        </p:par>
                        <p:par>
                          <p:cTn id="19" fill="hold" nodeType="afterGroup">
                            <p:stCondLst>
                              <p:cond delay="10000"/>
                            </p:stCondLst>
                            <p:childTnLst>
                              <p:par>
                                <p:cTn id="20" presetID="56" presetClass="path" presetSubtype="0" accel="50000" decel="50000" fill="hold" grpId="0" nodeType="afterEffect">
                                  <p:stCondLst>
                                    <p:cond delay="0"/>
                                  </p:stCondLst>
                                  <p:childTnLst>
                                    <p:animMotion origin="layout" path="M 3.88889E-6 -3.83904E-6 L -0.02344 -0.02081 " pathEditMode="relative" rAng="0" ptsTypes="AA">
                                      <p:cBhvr>
                                        <p:cTn id="21" dur="2000" spd="-100000" fill="hold"/>
                                        <p:tgtEl>
                                          <p:spTgt spid="377876"/>
                                        </p:tgtEl>
                                        <p:attrNameLst>
                                          <p:attrName>ppt_x</p:attrName>
                                          <p:attrName>ppt_y</p:attrName>
                                        </p:attrNameLst>
                                      </p:cBhvr>
                                      <p:rCtr x="-1181" y="-1041"/>
                                    </p:animMotion>
                                  </p:childTnLst>
                                </p:cTn>
                              </p:par>
                            </p:childTnLst>
                          </p:cTn>
                        </p:par>
                        <p:par>
                          <p:cTn id="22" fill="hold" nodeType="afterGroup">
                            <p:stCondLst>
                              <p:cond delay="12000"/>
                            </p:stCondLst>
                            <p:childTnLst>
                              <p:par>
                                <p:cTn id="23" presetID="56" presetClass="path" presetSubtype="0" accel="50000" decel="50000" fill="hold" grpId="0" nodeType="afterEffect">
                                  <p:stCondLst>
                                    <p:cond delay="0"/>
                                  </p:stCondLst>
                                  <p:childTnLst>
                                    <p:animMotion origin="layout" path="M -0.02153 0.02613 L 0.00798 -0.00532 " pathEditMode="relative" rAng="0" ptsTypes="AA">
                                      <p:cBhvr>
                                        <p:cTn id="24" dur="2000" fill="hold"/>
                                        <p:tgtEl>
                                          <p:spTgt spid="377873"/>
                                        </p:tgtEl>
                                        <p:attrNameLst>
                                          <p:attrName>ppt_x</p:attrName>
                                          <p:attrName>ppt_y</p:attrName>
                                        </p:attrNameLst>
                                      </p:cBhvr>
                                      <p:rCtr x="1476" y="-1573"/>
                                    </p:animMotion>
                                  </p:childTnLst>
                                </p:cTn>
                              </p:par>
                            </p:childTnLst>
                          </p:cTn>
                        </p:par>
                        <p:par>
                          <p:cTn id="25" fill="hold" nodeType="afterGroup">
                            <p:stCondLst>
                              <p:cond delay="14000"/>
                            </p:stCondLst>
                            <p:childTnLst>
                              <p:par>
                                <p:cTn id="26" presetID="56" presetClass="path" presetSubtype="0" accel="50000" decel="50000" fill="hold" grpId="0" nodeType="afterEffect">
                                  <p:stCondLst>
                                    <p:cond delay="0"/>
                                  </p:stCondLst>
                                  <p:childTnLst>
                                    <p:animMotion origin="layout" path="M -0.02153 0.02613 L 0.00798 -0.00532 " pathEditMode="relative" rAng="0" ptsTypes="AA">
                                      <p:cBhvr>
                                        <p:cTn id="27" dur="2000" fill="hold"/>
                                        <p:tgtEl>
                                          <p:spTgt spid="4"/>
                                        </p:tgtEl>
                                        <p:attrNameLst>
                                          <p:attrName>ppt_x</p:attrName>
                                          <p:attrName>ppt_y</p:attrName>
                                        </p:attrNameLst>
                                      </p:cBhvr>
                                      <p:rCtr x="1476" y="-1573"/>
                                    </p:animMotion>
                                  </p:childTnLst>
                                </p:cTn>
                              </p:par>
                            </p:childTnLst>
                          </p:cTn>
                        </p:par>
                        <p:par>
                          <p:cTn id="28" fill="hold" nodeType="afterGroup">
                            <p:stCondLst>
                              <p:cond delay="16000"/>
                            </p:stCondLst>
                            <p:childTnLst>
                              <p:par>
                                <p:cTn id="29" presetID="56" presetClass="path" presetSubtype="0" accel="50000" decel="50000" fill="hold" grpId="0" nodeType="afterEffect">
                                  <p:stCondLst>
                                    <p:cond delay="0"/>
                                  </p:stCondLst>
                                  <p:childTnLst>
                                    <p:animMotion origin="layout" path="M 2.77778E-7 1.11882E-6 L 0.02934 -0.03652 " pathEditMode="relative" rAng="0" ptsTypes="AA">
                                      <p:cBhvr>
                                        <p:cTn id="30" dur="2000" spd="-100000" fill="hold"/>
                                        <p:tgtEl>
                                          <p:spTgt spid="5"/>
                                        </p:tgtEl>
                                        <p:attrNameLst>
                                          <p:attrName>ppt_x</p:attrName>
                                          <p:attrName>ppt_y</p:attrName>
                                        </p:attrNameLst>
                                      </p:cBhvr>
                                      <p:rCtr x="1458" y="-1826"/>
                                    </p:animMotion>
                                  </p:childTnLst>
                                </p:cTn>
                              </p:par>
                            </p:childTnLst>
                          </p:cTn>
                        </p:par>
                        <p:par>
                          <p:cTn id="31" fill="hold" nodeType="afterGroup">
                            <p:stCondLst>
                              <p:cond delay="18000"/>
                            </p:stCondLst>
                            <p:childTnLst>
                              <p:par>
                                <p:cTn id="32" presetID="56" presetClass="path" presetSubtype="0" accel="50000" decel="50000" fill="hold" grpId="0" nodeType="afterEffect">
                                  <p:stCondLst>
                                    <p:cond delay="0"/>
                                  </p:stCondLst>
                                  <p:childTnLst>
                                    <p:animMotion origin="layout" path="M 0.0335 0.02105 L 3.88889E-6 -2.13691E-6 " pathEditMode="relative" rAng="0" ptsTypes="AA">
                                      <p:cBhvr>
                                        <p:cTn id="33" dur="2000" fill="hold"/>
                                        <p:tgtEl>
                                          <p:spTgt spid="377877"/>
                                        </p:tgtEl>
                                        <p:attrNameLst>
                                          <p:attrName>ppt_x</p:attrName>
                                          <p:attrName>ppt_y</p:attrName>
                                        </p:attrNameLst>
                                      </p:cBhvr>
                                      <p:rCtr x="-1684" y="-10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73" grpId="0" animBg="1"/>
      <p:bldP spid="377874" grpId="0" animBg="1"/>
      <p:bldP spid="377875" grpId="0" animBg="1"/>
      <p:bldP spid="377876" grpId="0" animBg="1"/>
      <p:bldP spid="377877" grpId="0" animBg="1"/>
      <p:bldP spid="377878" grpId="0" animBg="1"/>
      <p:bldP spid="2" grpId="0" animBg="1"/>
      <p:bldP spid="3"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1370</Words>
  <Application>Microsoft Macintosh PowerPoint</Application>
  <PresentationFormat>Widescreen</PresentationFormat>
  <Paragraphs>335</Paragraphs>
  <Slides>32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Century Schoolbook</vt:lpstr>
      <vt:lpstr>Times New Roman</vt:lpstr>
      <vt:lpstr>Verdana</vt:lpstr>
      <vt:lpstr>Office Theme</vt:lpstr>
      <vt:lpstr>Bank Management Lecture #13</vt:lpstr>
      <vt:lpstr>We will Learn This Week?</vt:lpstr>
      <vt:lpstr>Plastıc Card Payment Systems</vt:lpstr>
      <vt:lpstr>Plastic Card Payment Cycle</vt:lpstr>
      <vt:lpstr>Types of Plastic Cards</vt:lpstr>
      <vt:lpstr>Plastic Card Technology</vt:lpstr>
      <vt:lpstr>Credit Card On-Line Authorization </vt:lpstr>
      <vt:lpstr>On-Us Transactions</vt:lpstr>
      <vt:lpstr>Issuing Bank routes it first toBKM and BKM routes it to  Visa or MasterCard Method 1 </vt:lpstr>
      <vt:lpstr>If Issuing Bank is not a Local Bank the Acquiring Bank routes it first toBKM and BKM routes it to  Visa or MasterCard Method 1 </vt:lpstr>
      <vt:lpstr>BANKING CRISES</vt:lpstr>
      <vt:lpstr>Banking Crises USA</vt:lpstr>
      <vt:lpstr>Banking Crises USA</vt:lpstr>
      <vt:lpstr>Banking Crises Turkey</vt:lpstr>
      <vt:lpstr>Moral Hazard in Banking</vt:lpstr>
      <vt:lpstr>PowerPoint Presentation</vt:lpstr>
      <vt:lpstr>Banking institutions are dangerous</vt:lpstr>
      <vt:lpstr>PowerPoint Presentation</vt:lpstr>
      <vt:lpstr>PowerPoint Presentation</vt:lpstr>
      <vt:lpstr>PowerPoint Presentation</vt:lpstr>
      <vt:lpstr>PowerPoint Presentation</vt:lpstr>
      <vt:lpstr>PowerPoint Presentation</vt:lpstr>
      <vt:lpstr>Balance Sheet does not show all the risks</vt:lpstr>
      <vt:lpstr>Risks shown on Balance Sheet </vt:lpstr>
      <vt:lpstr>Bank Risks were hidden under the water</vt:lpstr>
      <vt:lpstr>Financial Leverage</vt:lpstr>
      <vt:lpstr>Should we help this bank?</vt:lpstr>
      <vt:lpstr>Banks grew but how?</vt:lpstr>
      <vt:lpstr>Future of bankıng</vt:lpstr>
      <vt:lpstr>Future Trends in Banking</vt:lpstr>
      <vt:lpstr>Future Trends in Banking</vt:lpstr>
      <vt:lpstr>Future Trends in Banking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Management Week #9</dc:title>
  <dc:creator>Kaan Senver</dc:creator>
  <cp:lastModifiedBy>Kaan Senver</cp:lastModifiedBy>
  <cp:revision>35</cp:revision>
  <dcterms:created xsi:type="dcterms:W3CDTF">2020-12-20T11:14:38Z</dcterms:created>
  <dcterms:modified xsi:type="dcterms:W3CDTF">2021-10-06T07:58:14Z</dcterms:modified>
</cp:coreProperties>
</file>