
<file path=[Content_Types].xml><?xml version="1.0" encoding="utf-8"?>
<Types xmlns="http://schemas.openxmlformats.org/package/2006/content-types">
  <Default Extension="bin" ContentType="audio/unknown"/>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66" r:id="rId3"/>
    <p:sldId id="290" r:id="rId4"/>
    <p:sldId id="291" r:id="rId5"/>
    <p:sldId id="268" r:id="rId6"/>
    <p:sldId id="269" r:id="rId7"/>
    <p:sldId id="292" r:id="rId8"/>
    <p:sldId id="505" r:id="rId9"/>
    <p:sldId id="361" r:id="rId10"/>
    <p:sldId id="362" r:id="rId11"/>
    <p:sldId id="363" r:id="rId12"/>
    <p:sldId id="327" r:id="rId13"/>
    <p:sldId id="293" r:id="rId14"/>
    <p:sldId id="294" r:id="rId15"/>
    <p:sldId id="295" r:id="rId16"/>
    <p:sldId id="288" r:id="rId17"/>
    <p:sldId id="297" r:id="rId18"/>
    <p:sldId id="296" r:id="rId19"/>
    <p:sldId id="289" r:id="rId20"/>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6"/>
    <p:restoredTop sz="94694"/>
  </p:normalViewPr>
  <p:slideViewPr>
    <p:cSldViewPr snapToGrid="0" snapToObjects="1">
      <p:cViewPr varScale="1">
        <p:scale>
          <a:sx n="115" d="100"/>
          <a:sy n="115" d="100"/>
        </p:scale>
        <p:origin x="232"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08125-53BA-DB49-9D00-6D27176E17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A5DE60EB-A652-7F44-8252-D70C3D8A3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58AD3116-257C-7040-A75B-CECC0D11E152}"/>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4238F746-DC1C-224F-AB89-4731AA80A88D}"/>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CE36B94B-833E-F640-AB2A-6FA827FF920B}"/>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2125105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E0FA4-DF29-2649-A2E2-51A787124E75}"/>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DC8C85BF-0F98-FF4D-B307-EC6CB5ED32A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FCC76321-0CB2-DD46-91FE-944750C6FF95}"/>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7D6F1D86-F396-444C-AB7C-7C723E349723}"/>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2B98341A-3CA5-4447-86D1-28D09086CE83}"/>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92118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2FA279-D629-8543-AF43-C05B52E39A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EB7556A8-8C26-7142-9F30-33A48A7D3D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CE142994-207C-0F4D-B2AC-55D3D6E48384}"/>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BBC07564-4F62-BD45-BCBC-9B55192E7E78}"/>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66CDE3BE-0374-434C-BE35-CA263F40516B}"/>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272963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tr-TR"/>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Date Placeholder 3">
            <a:extLst>
              <a:ext uri="{FF2B5EF4-FFF2-40B4-BE49-F238E27FC236}">
                <a16:creationId xmlns:a16="http://schemas.microsoft.com/office/drawing/2014/main" id="{77ACA113-5F5D-774E-A87A-860B3C7E75FB}"/>
              </a:ext>
            </a:extLst>
          </p:cNvPr>
          <p:cNvSpPr>
            <a:spLocks noGrp="1"/>
          </p:cNvSpPr>
          <p:nvPr>
            <p:ph type="dt" sz="half" idx="10"/>
          </p:nvPr>
        </p:nvSpPr>
        <p:spPr/>
        <p:txBody>
          <a:bodyPr/>
          <a:lstStyle>
            <a:lvl1pPr>
              <a:defRPr/>
            </a:lvl1pPr>
          </a:lstStyle>
          <a:p>
            <a:pPr>
              <a:defRPr/>
            </a:pPr>
            <a:fld id="{967DFA2B-FF74-5940-96BB-FF2396BDC7F9}" type="datetime1">
              <a:rPr lang="tr-TR"/>
              <a:pPr>
                <a:defRPr/>
              </a:pPr>
              <a:t>6.10.2021</a:t>
            </a:fld>
            <a:endParaRPr lang="en-US"/>
          </a:p>
        </p:txBody>
      </p:sp>
      <p:sp>
        <p:nvSpPr>
          <p:cNvPr id="5" name="Footer Placeholder 4">
            <a:extLst>
              <a:ext uri="{FF2B5EF4-FFF2-40B4-BE49-F238E27FC236}">
                <a16:creationId xmlns:a16="http://schemas.microsoft.com/office/drawing/2014/main" id="{DBD762BA-9C57-1C4C-8293-810169CB9E8A}"/>
              </a:ext>
            </a:extLst>
          </p:cNvPr>
          <p:cNvSpPr>
            <a:spLocks noGrp="1"/>
          </p:cNvSpPr>
          <p:nvPr>
            <p:ph type="ftr" sz="quarter" idx="11"/>
          </p:nvPr>
        </p:nvSpPr>
        <p:spPr/>
        <p:txBody>
          <a:bodyPr/>
          <a:lstStyle>
            <a:lvl1pPr>
              <a:defRPr/>
            </a:lvl1pPr>
          </a:lstStyle>
          <a:p>
            <a:pPr>
              <a:defRPr/>
            </a:pPr>
            <a:r>
              <a:rPr lang="en-US"/>
              <a:t>bulentsenver@gmail.com</a:t>
            </a:r>
          </a:p>
        </p:txBody>
      </p:sp>
      <p:sp>
        <p:nvSpPr>
          <p:cNvPr id="6" name="Slide Number Placeholder 5">
            <a:extLst>
              <a:ext uri="{FF2B5EF4-FFF2-40B4-BE49-F238E27FC236}">
                <a16:creationId xmlns:a16="http://schemas.microsoft.com/office/drawing/2014/main" id="{091FCE5F-D826-3948-AB22-0767EEB4A461}"/>
              </a:ext>
            </a:extLst>
          </p:cNvPr>
          <p:cNvSpPr>
            <a:spLocks noGrp="1"/>
          </p:cNvSpPr>
          <p:nvPr>
            <p:ph type="sldNum" sz="quarter" idx="12"/>
          </p:nvPr>
        </p:nvSpPr>
        <p:spPr/>
        <p:txBody>
          <a:bodyPr/>
          <a:lstStyle>
            <a:lvl1pPr>
              <a:defRPr/>
            </a:lvl1pPr>
          </a:lstStyle>
          <a:p>
            <a:pPr>
              <a:defRPr/>
            </a:pPr>
            <a:fld id="{8636D18F-02A2-5449-A713-390314B60E4B}" type="slidenum">
              <a:rPr lang="en-US"/>
              <a:pPr>
                <a:defRPr/>
              </a:pPr>
              <a:t>‹#›</a:t>
            </a:fld>
            <a:endParaRPr lang="en-US"/>
          </a:p>
        </p:txBody>
      </p:sp>
    </p:spTree>
    <p:extLst>
      <p:ext uri="{BB962C8B-B14F-4D97-AF65-F5344CB8AC3E}">
        <p14:creationId xmlns:p14="http://schemas.microsoft.com/office/powerpoint/2010/main" val="3370184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7260-BA2A-1A49-B651-A34F04AEF5BE}"/>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2B5B49A4-90A6-C648-A4CE-BDD1BBD060E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88DD5FB7-39A2-3C48-8815-EB77F26F19D2}"/>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CC6B016C-AF3B-B643-AF18-BB0B6612350C}"/>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ABCDB1F6-0AFD-EC44-9CEB-5B2631DFEAFB}"/>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3198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B12D4-47D2-3247-836D-EEFBBFA412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DFA97907-730E-B14E-9F15-1C6A0197016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F60AC9-7D41-FB4D-B386-6568CED98E92}"/>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D20369A9-DB1A-904D-81CB-413B7AAEBF0C}"/>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DF1430B8-B637-414B-AA6B-4A64891796FA}"/>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57958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348C0-63DA-8B42-9721-E2B81656EF02}"/>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2940A445-2B81-7D4F-ADBD-29F3E48B8A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D29DC314-FF67-AF4F-805C-6CE7C7D9D2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0582BBC9-62E3-4A4B-BEAB-F5C676CCA811}"/>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6" name="Footer Placeholder 5">
            <a:extLst>
              <a:ext uri="{FF2B5EF4-FFF2-40B4-BE49-F238E27FC236}">
                <a16:creationId xmlns:a16="http://schemas.microsoft.com/office/drawing/2014/main" id="{9D6DC962-55B6-E840-BC79-E26A1A5BF2F9}"/>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AE189185-2173-F24E-9416-2032694954F6}"/>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279176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C9C9C-465D-7B44-91C3-FA09E863F72C}"/>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AF634817-3171-2642-993A-04B65C424B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E4DA48-F54A-D147-9F2B-3062E352B8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34BF8564-824E-474C-8E1F-32436A44B6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541277-89F3-274B-A1AF-AB7C4D626E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04BE2D6D-30CD-F340-AE9C-D81B84C66720}"/>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8" name="Footer Placeholder 7">
            <a:extLst>
              <a:ext uri="{FF2B5EF4-FFF2-40B4-BE49-F238E27FC236}">
                <a16:creationId xmlns:a16="http://schemas.microsoft.com/office/drawing/2014/main" id="{7085574E-D08C-9346-9C99-F9CD22D7449C}"/>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D5C7E97C-21D9-CD45-9973-5854446EE8BB}"/>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3870107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0F32F-0B5B-0044-838E-18D21EB41951}"/>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70767884-E44F-CB41-B801-EC930E497D96}"/>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4" name="Footer Placeholder 3">
            <a:extLst>
              <a:ext uri="{FF2B5EF4-FFF2-40B4-BE49-F238E27FC236}">
                <a16:creationId xmlns:a16="http://schemas.microsoft.com/office/drawing/2014/main" id="{A7C231AD-F147-D44C-8C52-B28ED5AF0A52}"/>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EE1345EB-5B0A-E34E-8044-0450267BA636}"/>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41187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5D973B-88B4-E74B-926A-B354C248813B}"/>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3" name="Footer Placeholder 2">
            <a:extLst>
              <a:ext uri="{FF2B5EF4-FFF2-40B4-BE49-F238E27FC236}">
                <a16:creationId xmlns:a16="http://schemas.microsoft.com/office/drawing/2014/main" id="{557EDEAE-0F6A-6140-ACFA-F684F31EB5E8}"/>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B3E918DF-C18E-CC4D-81E9-85660DC7E02F}"/>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602191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3F1C0-2832-2248-83F3-DDE14588E2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0959356C-AD93-9D4A-9EF0-B0BA4AEB176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C66F4CEA-A42E-2540-8DBD-4DCE98C8C9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6C23CC-A905-1448-856A-B0A6779D3947}"/>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6" name="Footer Placeholder 5">
            <a:extLst>
              <a:ext uri="{FF2B5EF4-FFF2-40B4-BE49-F238E27FC236}">
                <a16:creationId xmlns:a16="http://schemas.microsoft.com/office/drawing/2014/main" id="{A3501401-AB72-9D4C-A1C7-27AED4CDC62C}"/>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C703F319-6ABF-5945-8DA6-8B85B82D9755}"/>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377992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C9310-A61E-2B49-BAD6-410E47AF02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C5B47EF6-4654-3544-837F-A24CFDB062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AD7C424E-56E7-774F-B49F-7BC8DA6621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B0D9D9-24D7-E24D-8643-6A77B5112EEC}"/>
              </a:ext>
            </a:extLst>
          </p:cNvPr>
          <p:cNvSpPr>
            <a:spLocks noGrp="1"/>
          </p:cNvSpPr>
          <p:nvPr>
            <p:ph type="dt" sz="half" idx="10"/>
          </p:nvPr>
        </p:nvSpPr>
        <p:spPr/>
        <p:txBody>
          <a:bodyPr/>
          <a:lstStyle/>
          <a:p>
            <a:fld id="{E78A4381-5F14-194A-A511-D832709B75B6}" type="datetimeFigureOut">
              <a:rPr lang="en-TR" smtClean="0"/>
              <a:t>6.10.2021</a:t>
            </a:fld>
            <a:endParaRPr lang="en-TR"/>
          </a:p>
        </p:txBody>
      </p:sp>
      <p:sp>
        <p:nvSpPr>
          <p:cNvPr id="6" name="Footer Placeholder 5">
            <a:extLst>
              <a:ext uri="{FF2B5EF4-FFF2-40B4-BE49-F238E27FC236}">
                <a16:creationId xmlns:a16="http://schemas.microsoft.com/office/drawing/2014/main" id="{7CD48595-B68F-BB45-AB3B-0C16BF5088D1}"/>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24CD48BA-9CE2-3C4B-AFA9-7B2A4A6F0459}"/>
              </a:ext>
            </a:extLst>
          </p:cNvPr>
          <p:cNvSpPr>
            <a:spLocks noGrp="1"/>
          </p:cNvSpPr>
          <p:nvPr>
            <p:ph type="sldNum" sz="quarter" idx="12"/>
          </p:nvPr>
        </p:nvSpPr>
        <p:spPr/>
        <p:txBody>
          <a:bodyPr/>
          <a:lstStyle/>
          <a:p>
            <a:fld id="{C9384E7F-98E2-7E44-91D9-02AD3A21D049}" type="slidenum">
              <a:rPr lang="en-TR" smtClean="0"/>
              <a:t>‹#›</a:t>
            </a:fld>
            <a:endParaRPr lang="en-TR"/>
          </a:p>
        </p:txBody>
      </p:sp>
    </p:spTree>
    <p:extLst>
      <p:ext uri="{BB962C8B-B14F-4D97-AF65-F5344CB8AC3E}">
        <p14:creationId xmlns:p14="http://schemas.microsoft.com/office/powerpoint/2010/main" val="1563289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AA1460-9484-6E46-AEAA-DD0ACB22C4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A2E72920-0F18-B542-A077-6989D466F4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E94A371A-8991-1F4E-B892-DEC8D959D9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8A4381-5F14-194A-A511-D832709B75B6}" type="datetimeFigureOut">
              <a:rPr lang="en-TR" smtClean="0"/>
              <a:t>6.10.2021</a:t>
            </a:fld>
            <a:endParaRPr lang="en-TR"/>
          </a:p>
        </p:txBody>
      </p:sp>
      <p:sp>
        <p:nvSpPr>
          <p:cNvPr id="5" name="Footer Placeholder 4">
            <a:extLst>
              <a:ext uri="{FF2B5EF4-FFF2-40B4-BE49-F238E27FC236}">
                <a16:creationId xmlns:a16="http://schemas.microsoft.com/office/drawing/2014/main" id="{1E306F2F-0F64-7742-8633-057EBC14AB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7C1400EC-77D6-D641-8CA0-6626A5FD248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84E7F-98E2-7E44-91D9-02AD3A21D049}" type="slidenum">
              <a:rPr lang="en-TR" smtClean="0"/>
              <a:t>‹#›</a:t>
            </a:fld>
            <a:endParaRPr lang="en-TR"/>
          </a:p>
        </p:txBody>
      </p:sp>
    </p:spTree>
    <p:extLst>
      <p:ext uri="{BB962C8B-B14F-4D97-AF65-F5344CB8AC3E}">
        <p14:creationId xmlns:p14="http://schemas.microsoft.com/office/powerpoint/2010/main" val="4216614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audio" Target="../media/audio1.bin"/><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audio" Target="../media/audio2.bin"/><Relationship Id="rId2" Type="http://schemas.openxmlformats.org/officeDocument/2006/relationships/audio" Target="../media/audio1.bin"/><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0E36D-B6FC-8744-A3A0-5ABE9E0B605B}"/>
              </a:ext>
            </a:extLst>
          </p:cNvPr>
          <p:cNvSpPr>
            <a:spLocks noGrp="1"/>
          </p:cNvSpPr>
          <p:nvPr>
            <p:ph type="ctrTitle"/>
          </p:nvPr>
        </p:nvSpPr>
        <p:spPr/>
        <p:txBody>
          <a:bodyPr/>
          <a:lstStyle/>
          <a:p>
            <a:r>
              <a:rPr lang="en-TR" dirty="0"/>
              <a:t>Bank Management</a:t>
            </a:r>
            <a:br>
              <a:rPr lang="en-TR" dirty="0"/>
            </a:br>
            <a:r>
              <a:rPr lang="en-US" altLang="tr-TR"/>
              <a:t>Lecture</a:t>
            </a:r>
            <a:r>
              <a:rPr lang="en-TR"/>
              <a:t> </a:t>
            </a:r>
            <a:r>
              <a:rPr lang="en-TR" dirty="0"/>
              <a:t>#12</a:t>
            </a:r>
          </a:p>
        </p:txBody>
      </p:sp>
      <p:sp>
        <p:nvSpPr>
          <p:cNvPr id="3" name="Subtitle 2">
            <a:extLst>
              <a:ext uri="{FF2B5EF4-FFF2-40B4-BE49-F238E27FC236}">
                <a16:creationId xmlns:a16="http://schemas.microsoft.com/office/drawing/2014/main" id="{837CE305-5FB1-4642-B6A5-D04C3B161605}"/>
              </a:ext>
            </a:extLst>
          </p:cNvPr>
          <p:cNvSpPr>
            <a:spLocks noGrp="1"/>
          </p:cNvSpPr>
          <p:nvPr>
            <p:ph type="subTitle" idx="1"/>
          </p:nvPr>
        </p:nvSpPr>
        <p:spPr/>
        <p:txBody>
          <a:bodyPr/>
          <a:lstStyle/>
          <a:p>
            <a:r>
              <a:rPr lang="en-TR" dirty="0"/>
              <a:t>Bülent Şenver</a:t>
            </a:r>
          </a:p>
          <a:p>
            <a:r>
              <a:rPr lang="en-TR"/>
              <a:t>bulentsenver</a:t>
            </a:r>
            <a:r>
              <a:rPr lang="en-TR" dirty="0"/>
              <a:t>@gmail.com</a:t>
            </a:r>
          </a:p>
        </p:txBody>
      </p:sp>
    </p:spTree>
    <p:extLst>
      <p:ext uri="{BB962C8B-B14F-4D97-AF65-F5344CB8AC3E}">
        <p14:creationId xmlns:p14="http://schemas.microsoft.com/office/powerpoint/2010/main" val="1320707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3C29AB72-2E63-BA44-8326-A655161CC020}"/>
              </a:ext>
            </a:extLst>
          </p:cNvPr>
          <p:cNvSpPr>
            <a:spLocks noGrp="1" noChangeArrowheads="1"/>
          </p:cNvSpPr>
          <p:nvPr>
            <p:ph type="title"/>
          </p:nvPr>
        </p:nvSpPr>
        <p:spPr>
          <a:xfrm>
            <a:off x="1981200" y="0"/>
            <a:ext cx="8229600" cy="1143000"/>
          </a:xfrm>
        </p:spPr>
        <p:txBody>
          <a:bodyPr/>
          <a:lstStyle/>
          <a:p>
            <a:pPr eaLnBrk="1" hangingPunct="1">
              <a:defRPr/>
            </a:pPr>
            <a:r>
              <a:rPr lang="tr-TR" altLang="tr-TR" dirty="0" err="1"/>
              <a:t>Foreign</a:t>
            </a:r>
            <a:r>
              <a:rPr lang="tr-TR" altLang="tr-TR" dirty="0"/>
              <a:t> Exchange </a:t>
            </a:r>
            <a:r>
              <a:rPr lang="tr-TR" altLang="tr-TR" dirty="0" err="1"/>
              <a:t>Risks</a:t>
            </a:r>
            <a:endParaRPr lang="en-US" b="1" dirty="0">
              <a:effectLst>
                <a:outerShdw blurRad="38100" dist="38100" dir="2700000" algn="tl">
                  <a:srgbClr val="DDDDDD"/>
                </a:outerShdw>
              </a:effectLst>
              <a:ea typeface="ＭＳ Ｐゴシック" charset="0"/>
              <a:cs typeface="ＭＳ Ｐゴシック" charset="0"/>
            </a:endParaRPr>
          </a:p>
        </p:txBody>
      </p:sp>
      <p:sp>
        <p:nvSpPr>
          <p:cNvPr id="2" name="Content Placeholder 1">
            <a:extLst>
              <a:ext uri="{FF2B5EF4-FFF2-40B4-BE49-F238E27FC236}">
                <a16:creationId xmlns:a16="http://schemas.microsoft.com/office/drawing/2014/main" id="{EAA7D74C-537A-7B4E-859E-EC3D5871BEC6}"/>
              </a:ext>
            </a:extLst>
          </p:cNvPr>
          <p:cNvSpPr>
            <a:spLocks noGrp="1"/>
          </p:cNvSpPr>
          <p:nvPr>
            <p:ph idx="1"/>
          </p:nvPr>
        </p:nvSpPr>
        <p:spPr>
          <a:xfrm>
            <a:off x="1981200" y="1057568"/>
            <a:ext cx="8229600" cy="4525963"/>
          </a:xfrm>
        </p:spPr>
        <p:txBody>
          <a:bodyPr/>
          <a:lstStyle/>
          <a:p>
            <a:pPr lvl="0"/>
            <a:r>
              <a:rPr lang="en-US" b="1" dirty="0"/>
              <a:t>Availability Risk</a:t>
            </a:r>
            <a:r>
              <a:rPr lang="en-US" dirty="0"/>
              <a:t> – When a bank has to make a foreign currency payment, first it has to find that specific foreign currency. Treasury department of the bank makes that foreign currency available for the bank. However sometimes that type of foreign currency may not be available in the financial markets. There were times in Turkey when US dollar was not available in the market and bank customers could not buy dollars from the banks. During such times “Black Market” works with high rates and prices.  </a:t>
            </a:r>
            <a:endParaRPr lang="tr-TR" dirty="0"/>
          </a:p>
          <a:p>
            <a:endParaRPr lang="en-US" dirty="0"/>
          </a:p>
        </p:txBody>
      </p:sp>
      <p:sp>
        <p:nvSpPr>
          <p:cNvPr id="210946" name="Footer Placeholder 4">
            <a:extLst>
              <a:ext uri="{FF2B5EF4-FFF2-40B4-BE49-F238E27FC236}">
                <a16:creationId xmlns:a16="http://schemas.microsoft.com/office/drawing/2014/main" id="{377C39E5-9FE8-DB46-B2C5-F02C44882477}"/>
              </a:ext>
            </a:extLst>
          </p:cNvPr>
          <p:cNvSpPr>
            <a:spLocks noGrp="1"/>
          </p:cNvSpPr>
          <p:nvPr>
            <p:ph type="ftr" sz="quarter" idx="11"/>
          </p:nvPr>
        </p:nvSpPr>
        <p:spPr/>
        <p:txBody>
          <a:bodyPr/>
          <a:lstStyle/>
          <a:p>
            <a:pPr>
              <a:defRPr/>
            </a:pPr>
            <a:r>
              <a:rPr lang="en-US"/>
              <a:t>bulentsenver@gmail.com</a:t>
            </a:r>
          </a:p>
        </p:txBody>
      </p:sp>
      <p:sp>
        <p:nvSpPr>
          <p:cNvPr id="60419" name="Slide Number Placeholder 5">
            <a:extLst>
              <a:ext uri="{FF2B5EF4-FFF2-40B4-BE49-F238E27FC236}">
                <a16:creationId xmlns:a16="http://schemas.microsoft.com/office/drawing/2014/main" id="{A2F98C91-4BBD-E945-9FDB-F3044B69AD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D9060F-918A-F549-B32A-1C93733C136E}" type="slidenum">
              <a:rPr lang="en-US" altLang="tr-TR" sz="1200">
                <a:solidFill>
                  <a:srgbClr val="898989"/>
                </a:solidFill>
              </a:rPr>
              <a:pPr>
                <a:spcBef>
                  <a:spcPct val="0"/>
                </a:spcBef>
                <a:buFontTx/>
                <a:buNone/>
              </a:pPr>
              <a:t>10</a:t>
            </a:fld>
            <a:endParaRPr lang="en-US" altLang="tr-TR" sz="1200">
              <a:solidFill>
                <a:srgbClr val="898989"/>
              </a:solidFill>
            </a:endParaRPr>
          </a:p>
        </p:txBody>
      </p:sp>
    </p:spTree>
    <p:extLst>
      <p:ext uri="{BB962C8B-B14F-4D97-AF65-F5344CB8AC3E}">
        <p14:creationId xmlns:p14="http://schemas.microsoft.com/office/powerpoint/2010/main" val="3404283305"/>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autoUpdateAnimBg="0"/>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3C29AB72-2E63-BA44-8326-A655161CC020}"/>
              </a:ext>
            </a:extLst>
          </p:cNvPr>
          <p:cNvSpPr>
            <a:spLocks noGrp="1" noChangeArrowheads="1"/>
          </p:cNvSpPr>
          <p:nvPr>
            <p:ph type="title"/>
          </p:nvPr>
        </p:nvSpPr>
        <p:spPr>
          <a:xfrm>
            <a:off x="1981200" y="0"/>
            <a:ext cx="8229600" cy="1143000"/>
          </a:xfrm>
        </p:spPr>
        <p:txBody>
          <a:bodyPr/>
          <a:lstStyle/>
          <a:p>
            <a:pPr eaLnBrk="1" hangingPunct="1">
              <a:defRPr/>
            </a:pPr>
            <a:r>
              <a:rPr lang="tr-TR" altLang="tr-TR" dirty="0" err="1"/>
              <a:t>Foreign</a:t>
            </a:r>
            <a:r>
              <a:rPr lang="tr-TR" altLang="tr-TR" dirty="0"/>
              <a:t> Exchange </a:t>
            </a:r>
            <a:r>
              <a:rPr lang="tr-TR" altLang="tr-TR" dirty="0" err="1"/>
              <a:t>Risks</a:t>
            </a:r>
            <a:endParaRPr lang="en-US" b="1" dirty="0">
              <a:effectLst>
                <a:outerShdw blurRad="38100" dist="38100" dir="2700000" algn="tl">
                  <a:srgbClr val="DDDDDD"/>
                </a:outerShdw>
              </a:effectLst>
              <a:ea typeface="ＭＳ Ｐゴシック" charset="0"/>
              <a:cs typeface="ＭＳ Ｐゴシック" charset="0"/>
            </a:endParaRPr>
          </a:p>
        </p:txBody>
      </p:sp>
      <p:sp>
        <p:nvSpPr>
          <p:cNvPr id="2" name="Content Placeholder 1">
            <a:extLst>
              <a:ext uri="{FF2B5EF4-FFF2-40B4-BE49-F238E27FC236}">
                <a16:creationId xmlns:a16="http://schemas.microsoft.com/office/drawing/2014/main" id="{EAA7D74C-537A-7B4E-859E-EC3D5871BEC6}"/>
              </a:ext>
            </a:extLst>
          </p:cNvPr>
          <p:cNvSpPr>
            <a:spLocks noGrp="1"/>
          </p:cNvSpPr>
          <p:nvPr>
            <p:ph idx="1"/>
          </p:nvPr>
        </p:nvSpPr>
        <p:spPr>
          <a:xfrm>
            <a:off x="1981200" y="1057568"/>
            <a:ext cx="8229600" cy="4525963"/>
          </a:xfrm>
        </p:spPr>
        <p:txBody>
          <a:bodyPr/>
          <a:lstStyle/>
          <a:p>
            <a:r>
              <a:rPr lang="en-US" sz="3600" b="1" dirty="0"/>
              <a:t>F/X Position Risk </a:t>
            </a:r>
            <a:r>
              <a:rPr lang="en-US" sz="3600" dirty="0"/>
              <a:t>– F/X Position is the difference between balance sheet assets and liabilities denominated in that specific foreign currency. Banks may make a loss or gain due to their F/X position.   </a:t>
            </a:r>
            <a:endParaRPr lang="tr-TR" sz="3600" dirty="0"/>
          </a:p>
          <a:p>
            <a:pPr marL="0" indent="0">
              <a:buNone/>
            </a:pPr>
            <a:endParaRPr lang="en-US" dirty="0"/>
          </a:p>
        </p:txBody>
      </p:sp>
      <p:sp>
        <p:nvSpPr>
          <p:cNvPr id="210946" name="Footer Placeholder 4">
            <a:extLst>
              <a:ext uri="{FF2B5EF4-FFF2-40B4-BE49-F238E27FC236}">
                <a16:creationId xmlns:a16="http://schemas.microsoft.com/office/drawing/2014/main" id="{377C39E5-9FE8-DB46-B2C5-F02C44882477}"/>
              </a:ext>
            </a:extLst>
          </p:cNvPr>
          <p:cNvSpPr>
            <a:spLocks noGrp="1"/>
          </p:cNvSpPr>
          <p:nvPr>
            <p:ph type="ftr" sz="quarter" idx="11"/>
          </p:nvPr>
        </p:nvSpPr>
        <p:spPr/>
        <p:txBody>
          <a:bodyPr/>
          <a:lstStyle/>
          <a:p>
            <a:pPr>
              <a:defRPr/>
            </a:pPr>
            <a:r>
              <a:rPr lang="en-US"/>
              <a:t>bulentsenver@gmail.com</a:t>
            </a:r>
          </a:p>
        </p:txBody>
      </p:sp>
      <p:sp>
        <p:nvSpPr>
          <p:cNvPr id="60419" name="Slide Number Placeholder 5">
            <a:extLst>
              <a:ext uri="{FF2B5EF4-FFF2-40B4-BE49-F238E27FC236}">
                <a16:creationId xmlns:a16="http://schemas.microsoft.com/office/drawing/2014/main" id="{A2F98C91-4BBD-E945-9FDB-F3044B69AD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D9060F-918A-F549-B32A-1C93733C136E}" type="slidenum">
              <a:rPr lang="en-US" altLang="tr-TR" sz="1200">
                <a:solidFill>
                  <a:srgbClr val="898989"/>
                </a:solidFill>
              </a:rPr>
              <a:pPr>
                <a:spcBef>
                  <a:spcPct val="0"/>
                </a:spcBef>
                <a:buFontTx/>
                <a:buNone/>
              </a:pPr>
              <a:t>11</a:t>
            </a:fld>
            <a:endParaRPr lang="en-US" altLang="tr-TR" sz="1200">
              <a:solidFill>
                <a:srgbClr val="898989"/>
              </a:solidFill>
            </a:endParaRPr>
          </a:p>
        </p:txBody>
      </p:sp>
    </p:spTree>
    <p:extLst>
      <p:ext uri="{BB962C8B-B14F-4D97-AF65-F5344CB8AC3E}">
        <p14:creationId xmlns:p14="http://schemas.microsoft.com/office/powerpoint/2010/main" val="1203793942"/>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autoUpdateAnimBg="0"/>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Slide Number Placeholder 4">
            <a:extLst>
              <a:ext uri="{FF2B5EF4-FFF2-40B4-BE49-F238E27FC236}">
                <a16:creationId xmlns:a16="http://schemas.microsoft.com/office/drawing/2014/main" id="{7749AD5D-AA3C-1F45-B338-E4BC9F51AB23}"/>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13-</a:t>
            </a:r>
            <a:fld id="{DADB17A7-6275-D440-A557-0CC4D620DAAE}" type="slidenum">
              <a:rPr lang="en-US" altLang="tr-TR" sz="1200">
                <a:solidFill>
                  <a:srgbClr val="898989"/>
                </a:solidFill>
              </a:rPr>
              <a:pPr algn="ctr">
                <a:spcBef>
                  <a:spcPct val="0"/>
                </a:spcBef>
                <a:buFontTx/>
                <a:buNone/>
              </a:pPr>
              <a:t>12</a:t>
            </a:fld>
            <a:endParaRPr lang="en-CA" altLang="tr-TR" sz="1200">
              <a:solidFill>
                <a:srgbClr val="898989"/>
              </a:solidFill>
            </a:endParaRPr>
          </a:p>
        </p:txBody>
      </p:sp>
      <p:sp>
        <p:nvSpPr>
          <p:cNvPr id="61443" name="Rectangle 6">
            <a:extLst>
              <a:ext uri="{FF2B5EF4-FFF2-40B4-BE49-F238E27FC236}">
                <a16:creationId xmlns:a16="http://schemas.microsoft.com/office/drawing/2014/main" id="{ABF0AC7E-71C6-284C-859D-83A69723ED8D}"/>
              </a:ext>
            </a:extLst>
          </p:cNvPr>
          <p:cNvSpPr>
            <a:spLocks noGrp="1" noChangeArrowheads="1"/>
          </p:cNvSpPr>
          <p:nvPr>
            <p:ph type="title"/>
          </p:nvPr>
        </p:nvSpPr>
        <p:spPr>
          <a:xfrm>
            <a:off x="1981200" y="274639"/>
            <a:ext cx="8229600" cy="554037"/>
          </a:xfrm>
        </p:spPr>
        <p:txBody>
          <a:bodyPr>
            <a:normAutofit fontScale="90000"/>
          </a:bodyPr>
          <a:lstStyle/>
          <a:p>
            <a:r>
              <a:rPr lang="en-US" altLang="tr-TR"/>
              <a:t>The Foreign Exchange Market</a:t>
            </a:r>
          </a:p>
        </p:txBody>
      </p:sp>
      <p:sp>
        <p:nvSpPr>
          <p:cNvPr id="41991" name="Rectangle 7">
            <a:extLst>
              <a:ext uri="{FF2B5EF4-FFF2-40B4-BE49-F238E27FC236}">
                <a16:creationId xmlns:a16="http://schemas.microsoft.com/office/drawing/2014/main" id="{4E9CB3E4-BD36-5645-BC0A-02AF44CF247D}"/>
              </a:ext>
            </a:extLst>
          </p:cNvPr>
          <p:cNvSpPr>
            <a:spLocks noGrp="1" noChangeArrowheads="1"/>
          </p:cNvSpPr>
          <p:nvPr>
            <p:ph type="body" idx="1"/>
          </p:nvPr>
        </p:nvSpPr>
        <p:spPr>
          <a:xfrm>
            <a:off x="1981200" y="1076326"/>
            <a:ext cx="8229600" cy="4525963"/>
          </a:xfrm>
        </p:spPr>
        <p:txBody>
          <a:bodyPr>
            <a:normAutofit lnSpcReduction="10000"/>
          </a:bodyPr>
          <a:lstStyle/>
          <a:p>
            <a:r>
              <a:rPr lang="en-US" altLang="tr-TR" sz="3600"/>
              <a:t>Definitions</a:t>
            </a:r>
            <a:endParaRPr lang="en-US" altLang="tr-TR"/>
          </a:p>
          <a:p>
            <a:pPr marL="863600" lvl="1" indent="-406400">
              <a:spcBef>
                <a:spcPct val="50000"/>
              </a:spcBef>
              <a:buFontTx/>
              <a:buAutoNum type="arabicPeriod"/>
            </a:pPr>
            <a:r>
              <a:rPr lang="en-US" altLang="tr-TR" sz="3200"/>
              <a:t>Spot exchange rate</a:t>
            </a:r>
          </a:p>
          <a:p>
            <a:pPr marL="863600" lvl="1" indent="-406400">
              <a:spcBef>
                <a:spcPct val="50000"/>
              </a:spcBef>
              <a:buFontTx/>
              <a:buAutoNum type="arabicPeriod"/>
            </a:pPr>
            <a:r>
              <a:rPr lang="en-US" altLang="tr-TR" sz="3200"/>
              <a:t>Forward exchange rate</a:t>
            </a:r>
          </a:p>
          <a:p>
            <a:pPr marL="863600" lvl="1" indent="-406400">
              <a:spcBef>
                <a:spcPct val="50000"/>
              </a:spcBef>
              <a:buFontTx/>
              <a:buAutoNum type="arabicPeriod"/>
            </a:pPr>
            <a:r>
              <a:rPr lang="en-US" altLang="tr-TR" sz="3200"/>
              <a:t>Cross exchange rate</a:t>
            </a:r>
          </a:p>
          <a:p>
            <a:pPr marL="863600" lvl="1" indent="-406400">
              <a:spcBef>
                <a:spcPct val="50000"/>
              </a:spcBef>
              <a:buFontTx/>
              <a:buAutoNum type="arabicPeriod"/>
            </a:pPr>
            <a:r>
              <a:rPr lang="en-US" altLang="tr-TR" sz="3200"/>
              <a:t>Appreciation</a:t>
            </a:r>
          </a:p>
          <a:p>
            <a:pPr marL="863600" lvl="1" indent="-406400">
              <a:spcBef>
                <a:spcPct val="50000"/>
              </a:spcBef>
              <a:buFontTx/>
              <a:buAutoNum type="arabicPeriod"/>
            </a:pPr>
            <a:r>
              <a:rPr lang="en-US" altLang="tr-TR" sz="3200"/>
              <a:t>Depreciation</a:t>
            </a:r>
          </a:p>
          <a:p>
            <a:pPr marL="863600" lvl="1" indent="-406400">
              <a:spcBef>
                <a:spcPct val="50000"/>
              </a:spcBef>
              <a:buFontTx/>
              <a:buAutoNum type="arabicPeriod"/>
            </a:pPr>
            <a:r>
              <a:rPr lang="en-US" altLang="tr-TR" sz="3200"/>
              <a:t>Arbitrage</a:t>
            </a:r>
            <a:endParaRPr lang="en-US" altLang="tr-TR"/>
          </a:p>
        </p:txBody>
      </p:sp>
      <p:sp>
        <p:nvSpPr>
          <p:cNvPr id="6" name="Footer Placeholder 5">
            <a:extLst>
              <a:ext uri="{FF2B5EF4-FFF2-40B4-BE49-F238E27FC236}">
                <a16:creationId xmlns:a16="http://schemas.microsoft.com/office/drawing/2014/main" id="{0D465883-22F5-4C4E-9EFA-FF4A2FF90E93}"/>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386832661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1991">
                                            <p:txEl>
                                              <p:pRg st="0" end="0"/>
                                            </p:txEl>
                                          </p:spTgt>
                                        </p:tgtEl>
                                        <p:attrNameLst>
                                          <p:attrName>style.visibility</p:attrName>
                                        </p:attrNameLst>
                                      </p:cBhvr>
                                      <p:to>
                                        <p:strVal val="visible"/>
                                      </p:to>
                                    </p:set>
                                    <p:animEffect transition="in" filter="wipe(left)">
                                      <p:cBhvr>
                                        <p:cTn id="7" dur="500"/>
                                        <p:tgtEl>
                                          <p:spTgt spid="419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1991">
                                            <p:txEl>
                                              <p:pRg st="1" end="1"/>
                                            </p:txEl>
                                          </p:spTgt>
                                        </p:tgtEl>
                                        <p:attrNameLst>
                                          <p:attrName>style.visibility</p:attrName>
                                        </p:attrNameLst>
                                      </p:cBhvr>
                                      <p:to>
                                        <p:strVal val="visible"/>
                                      </p:to>
                                    </p:set>
                                    <p:animEffect transition="in" filter="wipe(left)">
                                      <p:cBhvr>
                                        <p:cTn id="12" dur="500"/>
                                        <p:tgtEl>
                                          <p:spTgt spid="419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1991">
                                            <p:txEl>
                                              <p:pRg st="2" end="2"/>
                                            </p:txEl>
                                          </p:spTgt>
                                        </p:tgtEl>
                                        <p:attrNameLst>
                                          <p:attrName>style.visibility</p:attrName>
                                        </p:attrNameLst>
                                      </p:cBhvr>
                                      <p:to>
                                        <p:strVal val="visible"/>
                                      </p:to>
                                    </p:set>
                                    <p:animEffect transition="in" filter="wipe(left)">
                                      <p:cBhvr>
                                        <p:cTn id="17" dur="500"/>
                                        <p:tgtEl>
                                          <p:spTgt spid="419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1991">
                                            <p:txEl>
                                              <p:pRg st="3" end="3"/>
                                            </p:txEl>
                                          </p:spTgt>
                                        </p:tgtEl>
                                        <p:attrNameLst>
                                          <p:attrName>style.visibility</p:attrName>
                                        </p:attrNameLst>
                                      </p:cBhvr>
                                      <p:to>
                                        <p:strVal val="visible"/>
                                      </p:to>
                                    </p:set>
                                    <p:animEffect transition="in" filter="wipe(left)">
                                      <p:cBhvr>
                                        <p:cTn id="22" dur="500"/>
                                        <p:tgtEl>
                                          <p:spTgt spid="419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1991">
                                            <p:txEl>
                                              <p:pRg st="4" end="4"/>
                                            </p:txEl>
                                          </p:spTgt>
                                        </p:tgtEl>
                                        <p:attrNameLst>
                                          <p:attrName>style.visibility</p:attrName>
                                        </p:attrNameLst>
                                      </p:cBhvr>
                                      <p:to>
                                        <p:strVal val="visible"/>
                                      </p:to>
                                    </p:set>
                                    <p:animEffect transition="in" filter="wipe(left)">
                                      <p:cBhvr>
                                        <p:cTn id="27" dur="500"/>
                                        <p:tgtEl>
                                          <p:spTgt spid="419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1991">
                                            <p:txEl>
                                              <p:pRg st="5" end="5"/>
                                            </p:txEl>
                                          </p:spTgt>
                                        </p:tgtEl>
                                        <p:attrNameLst>
                                          <p:attrName>style.visibility</p:attrName>
                                        </p:attrNameLst>
                                      </p:cBhvr>
                                      <p:to>
                                        <p:strVal val="visible"/>
                                      </p:to>
                                    </p:set>
                                    <p:animEffect transition="in" filter="wipe(left)">
                                      <p:cBhvr>
                                        <p:cTn id="32" dur="500"/>
                                        <p:tgtEl>
                                          <p:spTgt spid="41991">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1991">
                                            <p:txEl>
                                              <p:pRg st="6" end="6"/>
                                            </p:txEl>
                                          </p:spTgt>
                                        </p:tgtEl>
                                        <p:attrNameLst>
                                          <p:attrName>style.visibility</p:attrName>
                                        </p:attrNameLst>
                                      </p:cBhvr>
                                      <p:to>
                                        <p:strVal val="visible"/>
                                      </p:to>
                                    </p:set>
                                    <p:animEffect transition="in" filter="wipe(left)">
                                      <p:cBhvr>
                                        <p:cTn id="37" dur="500"/>
                                        <p:tgtEl>
                                          <p:spTgt spid="419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1"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Footer Placeholder 3">
            <a:extLst>
              <a:ext uri="{FF2B5EF4-FFF2-40B4-BE49-F238E27FC236}">
                <a16:creationId xmlns:a16="http://schemas.microsoft.com/office/drawing/2014/main" id="{C78AB8C0-E2DB-424B-B9C7-31E725C39DEE}"/>
              </a:ext>
            </a:extLst>
          </p:cNvPr>
          <p:cNvSpPr>
            <a:spLocks noGrp="1"/>
          </p:cNvSpPr>
          <p:nvPr>
            <p:ph type="ftr" sz="quarter" idx="11"/>
          </p:nvPr>
        </p:nvSpPr>
        <p:spPr/>
        <p:txBody>
          <a:bodyPr/>
          <a:lstStyle/>
          <a:p>
            <a:pPr>
              <a:defRPr/>
            </a:pPr>
            <a:r>
              <a:rPr lang="en-US"/>
              <a:t>bulentsenver@gmail.com</a:t>
            </a:r>
          </a:p>
        </p:txBody>
      </p:sp>
      <p:sp>
        <p:nvSpPr>
          <p:cNvPr id="62467" name="Slide Number Placeholder 4">
            <a:extLst>
              <a:ext uri="{FF2B5EF4-FFF2-40B4-BE49-F238E27FC236}">
                <a16:creationId xmlns:a16="http://schemas.microsoft.com/office/drawing/2014/main" id="{3E738F22-228F-B04C-89E2-F90B006C7581}"/>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7CD564D-BF99-364D-AD54-D7CE011F2DEC}" type="slidenum">
              <a:rPr lang="en-US" altLang="tr-TR" sz="1200">
                <a:solidFill>
                  <a:srgbClr val="898989"/>
                </a:solidFill>
              </a:rPr>
              <a:pPr>
                <a:spcBef>
                  <a:spcPct val="0"/>
                </a:spcBef>
                <a:buFontTx/>
                <a:buNone/>
              </a:pPr>
              <a:t>13</a:t>
            </a:fld>
            <a:endParaRPr lang="en-US" altLang="tr-TR" sz="1200">
              <a:solidFill>
                <a:srgbClr val="898989"/>
              </a:solidFill>
            </a:endParaRPr>
          </a:p>
        </p:txBody>
      </p:sp>
      <p:sp>
        <p:nvSpPr>
          <p:cNvPr id="62468" name="Rectangle 2">
            <a:extLst>
              <a:ext uri="{FF2B5EF4-FFF2-40B4-BE49-F238E27FC236}">
                <a16:creationId xmlns:a16="http://schemas.microsoft.com/office/drawing/2014/main" id="{1620C737-E449-A447-8766-D98D40DBFA1E}"/>
              </a:ext>
            </a:extLst>
          </p:cNvPr>
          <p:cNvSpPr>
            <a:spLocks noGrp="1" noChangeArrowheads="1"/>
          </p:cNvSpPr>
          <p:nvPr>
            <p:ph type="title"/>
          </p:nvPr>
        </p:nvSpPr>
        <p:spPr>
          <a:xfrm>
            <a:off x="2209800" y="228600"/>
            <a:ext cx="7772400" cy="1219200"/>
          </a:xfrm>
        </p:spPr>
        <p:txBody>
          <a:bodyPr/>
          <a:lstStyle/>
          <a:p>
            <a:pPr eaLnBrk="1" hangingPunct="1"/>
            <a:r>
              <a:rPr lang="tr-TR" altLang="tr-TR"/>
              <a:t>Foreign Currency Position</a:t>
            </a:r>
            <a:endParaRPr lang="en-US" altLang="tr-TR"/>
          </a:p>
        </p:txBody>
      </p:sp>
      <p:sp>
        <p:nvSpPr>
          <p:cNvPr id="62469" name="Line 3">
            <a:extLst>
              <a:ext uri="{FF2B5EF4-FFF2-40B4-BE49-F238E27FC236}">
                <a16:creationId xmlns:a16="http://schemas.microsoft.com/office/drawing/2014/main" id="{1E88CFAA-5802-C748-8691-D32702D16A80}"/>
              </a:ext>
            </a:extLst>
          </p:cNvPr>
          <p:cNvSpPr>
            <a:spLocks noChangeShapeType="1"/>
          </p:cNvSpPr>
          <p:nvPr/>
        </p:nvSpPr>
        <p:spPr bwMode="auto">
          <a:xfrm flipV="1">
            <a:off x="2133600" y="1828800"/>
            <a:ext cx="4800600" cy="220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470" name="Line 4">
            <a:extLst>
              <a:ext uri="{FF2B5EF4-FFF2-40B4-BE49-F238E27FC236}">
                <a16:creationId xmlns:a16="http://schemas.microsoft.com/office/drawing/2014/main" id="{EF051D47-E072-3D4A-A20D-693B530BA126}"/>
              </a:ext>
            </a:extLst>
          </p:cNvPr>
          <p:cNvSpPr>
            <a:spLocks noChangeShapeType="1"/>
          </p:cNvSpPr>
          <p:nvPr/>
        </p:nvSpPr>
        <p:spPr bwMode="auto">
          <a:xfrm flipH="1">
            <a:off x="4191000" y="3048000"/>
            <a:ext cx="152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471" name="Line 5">
            <a:extLst>
              <a:ext uri="{FF2B5EF4-FFF2-40B4-BE49-F238E27FC236}">
                <a16:creationId xmlns:a16="http://schemas.microsoft.com/office/drawing/2014/main" id="{6AB789D0-9A45-504D-978E-FB0DFB1E1A76}"/>
              </a:ext>
            </a:extLst>
          </p:cNvPr>
          <p:cNvSpPr>
            <a:spLocks noChangeShapeType="1"/>
          </p:cNvSpPr>
          <p:nvPr/>
        </p:nvSpPr>
        <p:spPr bwMode="auto">
          <a:xfrm>
            <a:off x="4343400" y="3048000"/>
            <a:ext cx="3810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472" name="Line 6">
            <a:extLst>
              <a:ext uri="{FF2B5EF4-FFF2-40B4-BE49-F238E27FC236}">
                <a16:creationId xmlns:a16="http://schemas.microsoft.com/office/drawing/2014/main" id="{0AA9EE52-79DA-AB48-9445-D468432C1307}"/>
              </a:ext>
            </a:extLst>
          </p:cNvPr>
          <p:cNvSpPr>
            <a:spLocks noChangeShapeType="1"/>
          </p:cNvSpPr>
          <p:nvPr/>
        </p:nvSpPr>
        <p:spPr bwMode="auto">
          <a:xfrm flipV="1">
            <a:off x="4191000" y="3429000"/>
            <a:ext cx="533400" cy="76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2473" name="Text Box 7">
            <a:extLst>
              <a:ext uri="{FF2B5EF4-FFF2-40B4-BE49-F238E27FC236}">
                <a16:creationId xmlns:a16="http://schemas.microsoft.com/office/drawing/2014/main" id="{EB512002-F697-FF4F-ABA9-51C9F254CE68}"/>
              </a:ext>
            </a:extLst>
          </p:cNvPr>
          <p:cNvSpPr txBox="1">
            <a:spLocks noChangeArrowheads="1"/>
          </p:cNvSpPr>
          <p:nvPr/>
        </p:nvSpPr>
        <p:spPr bwMode="auto">
          <a:xfrm>
            <a:off x="2057400" y="4343401"/>
            <a:ext cx="990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Assets</a:t>
            </a:r>
            <a:endParaRPr lang="en-US" altLang="tr-TR" sz="2400" b="1">
              <a:latin typeface="Times New Roman" panose="02020603050405020304" pitchFamily="18" charset="0"/>
            </a:endParaRPr>
          </a:p>
        </p:txBody>
      </p:sp>
      <p:sp>
        <p:nvSpPr>
          <p:cNvPr id="62474" name="Text Box 8">
            <a:extLst>
              <a:ext uri="{FF2B5EF4-FFF2-40B4-BE49-F238E27FC236}">
                <a16:creationId xmlns:a16="http://schemas.microsoft.com/office/drawing/2014/main" id="{8A65CE35-4980-1E4B-9504-DACF5DBFF303}"/>
              </a:ext>
            </a:extLst>
          </p:cNvPr>
          <p:cNvSpPr txBox="1">
            <a:spLocks noChangeArrowheads="1"/>
          </p:cNvSpPr>
          <p:nvPr/>
        </p:nvSpPr>
        <p:spPr bwMode="auto">
          <a:xfrm>
            <a:off x="6858001" y="2133601"/>
            <a:ext cx="1831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Liabilities</a:t>
            </a:r>
            <a:endParaRPr lang="en-US" altLang="tr-TR" sz="2400" b="1">
              <a:latin typeface="Times New Roman" panose="02020603050405020304" pitchFamily="18" charset="0"/>
            </a:endParaRPr>
          </a:p>
        </p:txBody>
      </p:sp>
      <p:sp>
        <p:nvSpPr>
          <p:cNvPr id="62475" name="Text Box 9">
            <a:extLst>
              <a:ext uri="{FF2B5EF4-FFF2-40B4-BE49-F238E27FC236}">
                <a16:creationId xmlns:a16="http://schemas.microsoft.com/office/drawing/2014/main" id="{E1ABA7BA-8512-7D45-ACF1-961124D9BE4B}"/>
              </a:ext>
            </a:extLst>
          </p:cNvPr>
          <p:cNvSpPr txBox="1">
            <a:spLocks noChangeArrowheads="1"/>
          </p:cNvSpPr>
          <p:nvPr/>
        </p:nvSpPr>
        <p:spPr bwMode="auto">
          <a:xfrm>
            <a:off x="1981200" y="3200401"/>
            <a:ext cx="8382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tr-TR" sz="4000" b="1">
                <a:latin typeface="Times New Roman" panose="02020603050405020304" pitchFamily="18" charset="0"/>
              </a:rPr>
              <a:t>$</a:t>
            </a:r>
          </a:p>
        </p:txBody>
      </p:sp>
      <p:sp>
        <p:nvSpPr>
          <p:cNvPr id="62476" name="Oval 10">
            <a:extLst>
              <a:ext uri="{FF2B5EF4-FFF2-40B4-BE49-F238E27FC236}">
                <a16:creationId xmlns:a16="http://schemas.microsoft.com/office/drawing/2014/main" id="{926750FD-6D53-D14E-B36A-6748A1E0A915}"/>
              </a:ext>
            </a:extLst>
          </p:cNvPr>
          <p:cNvSpPr>
            <a:spLocks noChangeArrowheads="1"/>
          </p:cNvSpPr>
          <p:nvPr/>
        </p:nvSpPr>
        <p:spPr bwMode="auto">
          <a:xfrm>
            <a:off x="1703388" y="2286000"/>
            <a:ext cx="1504950" cy="1524000"/>
          </a:xfrm>
          <a:prstGeom prst="ellipse">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6000" b="1">
                <a:latin typeface="Times New Roman" panose="02020603050405020304" pitchFamily="18" charset="0"/>
              </a:rPr>
              <a:t>$</a:t>
            </a:r>
          </a:p>
        </p:txBody>
      </p:sp>
      <p:sp>
        <p:nvSpPr>
          <p:cNvPr id="62477" name="Oval 11">
            <a:extLst>
              <a:ext uri="{FF2B5EF4-FFF2-40B4-BE49-F238E27FC236}">
                <a16:creationId xmlns:a16="http://schemas.microsoft.com/office/drawing/2014/main" id="{B2D33976-9833-1C40-AA80-C5581981A0B1}"/>
              </a:ext>
            </a:extLst>
          </p:cNvPr>
          <p:cNvSpPr>
            <a:spLocks noChangeArrowheads="1"/>
          </p:cNvSpPr>
          <p:nvPr/>
        </p:nvSpPr>
        <p:spPr bwMode="auto">
          <a:xfrm>
            <a:off x="6629400" y="1219200"/>
            <a:ext cx="533400" cy="609600"/>
          </a:xfrm>
          <a:prstGeom prst="ellipse">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4000" b="1">
                <a:latin typeface="Times New Roman" panose="02020603050405020304" pitchFamily="18" charset="0"/>
              </a:rPr>
              <a:t>$</a:t>
            </a:r>
          </a:p>
        </p:txBody>
      </p:sp>
      <p:sp>
        <p:nvSpPr>
          <p:cNvPr id="62478" name="Text Box 12">
            <a:extLst>
              <a:ext uri="{FF2B5EF4-FFF2-40B4-BE49-F238E27FC236}">
                <a16:creationId xmlns:a16="http://schemas.microsoft.com/office/drawing/2014/main" id="{2F23D044-C513-CF47-B119-992ECE76FB31}"/>
              </a:ext>
            </a:extLst>
          </p:cNvPr>
          <p:cNvSpPr txBox="1">
            <a:spLocks noChangeArrowheads="1"/>
          </p:cNvSpPr>
          <p:nvPr/>
        </p:nvSpPr>
        <p:spPr bwMode="auto">
          <a:xfrm>
            <a:off x="7353300" y="3902075"/>
            <a:ext cx="1981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tr-TR" sz="3600" b="1">
                <a:latin typeface="Times New Roman" panose="02020603050405020304" pitchFamily="18" charset="0"/>
              </a:rPr>
              <a:t>$ LONG</a:t>
            </a:r>
            <a:br>
              <a:rPr lang="en-US" altLang="tr-TR" sz="3600" b="1">
                <a:latin typeface="Times New Roman" panose="02020603050405020304" pitchFamily="18" charset="0"/>
              </a:rPr>
            </a:br>
            <a:r>
              <a:rPr lang="en-US" altLang="tr-TR" sz="3600" b="1">
                <a:latin typeface="Times New Roman" panose="02020603050405020304" pitchFamily="18" charset="0"/>
              </a:rPr>
              <a:t>Position</a:t>
            </a:r>
          </a:p>
        </p:txBody>
      </p:sp>
      <p:sp>
        <p:nvSpPr>
          <p:cNvPr id="62479" name="Text Box 13">
            <a:extLst>
              <a:ext uri="{FF2B5EF4-FFF2-40B4-BE49-F238E27FC236}">
                <a16:creationId xmlns:a16="http://schemas.microsoft.com/office/drawing/2014/main" id="{9639D7CA-558A-074C-B9C7-B1E133403796}"/>
              </a:ext>
            </a:extLst>
          </p:cNvPr>
          <p:cNvSpPr txBox="1">
            <a:spLocks noChangeArrowheads="1"/>
          </p:cNvSpPr>
          <p:nvPr/>
        </p:nvSpPr>
        <p:spPr bwMode="auto">
          <a:xfrm>
            <a:off x="5105400" y="5156200"/>
            <a:ext cx="2286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If Dollar rate expected to Increase</a:t>
            </a:r>
            <a:endParaRPr lang="en-US" altLang="tr-TR" sz="2400" b="1">
              <a:latin typeface="Times New Roman" panose="02020603050405020304" pitchFamily="18" charset="0"/>
            </a:endParaRPr>
          </a:p>
        </p:txBody>
      </p:sp>
      <p:sp>
        <p:nvSpPr>
          <p:cNvPr id="62480" name="Line 14">
            <a:extLst>
              <a:ext uri="{FF2B5EF4-FFF2-40B4-BE49-F238E27FC236}">
                <a16:creationId xmlns:a16="http://schemas.microsoft.com/office/drawing/2014/main" id="{3239CD86-910F-B448-8FEE-CD0DC65CA343}"/>
              </a:ext>
            </a:extLst>
          </p:cNvPr>
          <p:cNvSpPr>
            <a:spLocks noChangeShapeType="1"/>
          </p:cNvSpPr>
          <p:nvPr/>
        </p:nvSpPr>
        <p:spPr bwMode="auto">
          <a:xfrm flipV="1">
            <a:off x="5105400" y="4343400"/>
            <a:ext cx="0" cy="1143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87271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Footer Placeholder 3">
            <a:extLst>
              <a:ext uri="{FF2B5EF4-FFF2-40B4-BE49-F238E27FC236}">
                <a16:creationId xmlns:a16="http://schemas.microsoft.com/office/drawing/2014/main" id="{352640C7-F776-0A48-8B90-B765927B8EED}"/>
              </a:ext>
            </a:extLst>
          </p:cNvPr>
          <p:cNvSpPr>
            <a:spLocks noGrp="1"/>
          </p:cNvSpPr>
          <p:nvPr>
            <p:ph type="ftr" sz="quarter" idx="11"/>
          </p:nvPr>
        </p:nvSpPr>
        <p:spPr/>
        <p:txBody>
          <a:bodyPr/>
          <a:lstStyle/>
          <a:p>
            <a:pPr>
              <a:defRPr/>
            </a:pPr>
            <a:r>
              <a:rPr lang="en-US"/>
              <a:t>bulentsenver@gmail.com</a:t>
            </a:r>
          </a:p>
        </p:txBody>
      </p:sp>
      <p:sp>
        <p:nvSpPr>
          <p:cNvPr id="63491" name="Slide Number Placeholder 4">
            <a:extLst>
              <a:ext uri="{FF2B5EF4-FFF2-40B4-BE49-F238E27FC236}">
                <a16:creationId xmlns:a16="http://schemas.microsoft.com/office/drawing/2014/main" id="{6979C548-70A5-5F41-BC74-CFE29953385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9D2B5FE-B311-1140-8ADB-1A26A7DA8B76}" type="slidenum">
              <a:rPr lang="en-US" altLang="tr-TR" sz="1200">
                <a:solidFill>
                  <a:srgbClr val="898989"/>
                </a:solidFill>
              </a:rPr>
              <a:pPr>
                <a:spcBef>
                  <a:spcPct val="0"/>
                </a:spcBef>
                <a:buFontTx/>
                <a:buNone/>
              </a:pPr>
              <a:t>14</a:t>
            </a:fld>
            <a:endParaRPr lang="en-US" altLang="tr-TR" sz="1200">
              <a:solidFill>
                <a:srgbClr val="898989"/>
              </a:solidFill>
            </a:endParaRPr>
          </a:p>
        </p:txBody>
      </p:sp>
      <p:sp>
        <p:nvSpPr>
          <p:cNvPr id="63492" name="Rectangle 2">
            <a:extLst>
              <a:ext uri="{FF2B5EF4-FFF2-40B4-BE49-F238E27FC236}">
                <a16:creationId xmlns:a16="http://schemas.microsoft.com/office/drawing/2014/main" id="{385168BD-FC6C-A049-A512-68534B27120E}"/>
              </a:ext>
            </a:extLst>
          </p:cNvPr>
          <p:cNvSpPr>
            <a:spLocks noGrp="1" noChangeArrowheads="1"/>
          </p:cNvSpPr>
          <p:nvPr>
            <p:ph type="title"/>
          </p:nvPr>
        </p:nvSpPr>
        <p:spPr>
          <a:xfrm>
            <a:off x="2209800" y="0"/>
            <a:ext cx="7772400" cy="990600"/>
          </a:xfrm>
        </p:spPr>
        <p:txBody>
          <a:bodyPr/>
          <a:lstStyle/>
          <a:p>
            <a:pPr eaLnBrk="1" hangingPunct="1"/>
            <a:r>
              <a:rPr lang="tr-TR" altLang="tr-TR"/>
              <a:t>Foreign Currency Position</a:t>
            </a:r>
            <a:endParaRPr lang="en-US" altLang="tr-TR"/>
          </a:p>
        </p:txBody>
      </p:sp>
      <p:sp>
        <p:nvSpPr>
          <p:cNvPr id="63493" name="Line 3">
            <a:extLst>
              <a:ext uri="{FF2B5EF4-FFF2-40B4-BE49-F238E27FC236}">
                <a16:creationId xmlns:a16="http://schemas.microsoft.com/office/drawing/2014/main" id="{B03D3EAC-D79B-E942-BB91-1DC7A98A2DA0}"/>
              </a:ext>
            </a:extLst>
          </p:cNvPr>
          <p:cNvSpPr>
            <a:spLocks noChangeShapeType="1"/>
          </p:cNvSpPr>
          <p:nvPr/>
        </p:nvSpPr>
        <p:spPr bwMode="auto">
          <a:xfrm>
            <a:off x="3505200" y="2209800"/>
            <a:ext cx="6019800" cy="2438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94" name="Line 4">
            <a:extLst>
              <a:ext uri="{FF2B5EF4-FFF2-40B4-BE49-F238E27FC236}">
                <a16:creationId xmlns:a16="http://schemas.microsoft.com/office/drawing/2014/main" id="{D714332C-ECCE-A542-ACFC-7AFF9777ADA1}"/>
              </a:ext>
            </a:extLst>
          </p:cNvPr>
          <p:cNvSpPr>
            <a:spLocks noChangeShapeType="1"/>
          </p:cNvSpPr>
          <p:nvPr/>
        </p:nvSpPr>
        <p:spPr bwMode="auto">
          <a:xfrm flipH="1">
            <a:off x="5943600" y="3352800"/>
            <a:ext cx="3048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95" name="Line 5">
            <a:extLst>
              <a:ext uri="{FF2B5EF4-FFF2-40B4-BE49-F238E27FC236}">
                <a16:creationId xmlns:a16="http://schemas.microsoft.com/office/drawing/2014/main" id="{DBE72087-FE47-E845-B988-F80FF0A252E2}"/>
              </a:ext>
            </a:extLst>
          </p:cNvPr>
          <p:cNvSpPr>
            <a:spLocks noChangeShapeType="1"/>
          </p:cNvSpPr>
          <p:nvPr/>
        </p:nvSpPr>
        <p:spPr bwMode="auto">
          <a:xfrm>
            <a:off x="6248400" y="3352800"/>
            <a:ext cx="4572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96" name="Line 6">
            <a:extLst>
              <a:ext uri="{FF2B5EF4-FFF2-40B4-BE49-F238E27FC236}">
                <a16:creationId xmlns:a16="http://schemas.microsoft.com/office/drawing/2014/main" id="{0870DD12-EABF-4F46-94C2-39D11A2E4F3D}"/>
              </a:ext>
            </a:extLst>
          </p:cNvPr>
          <p:cNvSpPr>
            <a:spLocks noChangeShapeType="1"/>
          </p:cNvSpPr>
          <p:nvPr/>
        </p:nvSpPr>
        <p:spPr bwMode="auto">
          <a:xfrm flipH="1">
            <a:off x="5791200" y="3962400"/>
            <a:ext cx="838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3497" name="Text Box 7">
            <a:extLst>
              <a:ext uri="{FF2B5EF4-FFF2-40B4-BE49-F238E27FC236}">
                <a16:creationId xmlns:a16="http://schemas.microsoft.com/office/drawing/2014/main" id="{46980259-861F-0D4B-88E6-A305D81AE86B}"/>
              </a:ext>
            </a:extLst>
          </p:cNvPr>
          <p:cNvSpPr txBox="1">
            <a:spLocks noChangeArrowheads="1"/>
          </p:cNvSpPr>
          <p:nvPr/>
        </p:nvSpPr>
        <p:spPr bwMode="auto">
          <a:xfrm>
            <a:off x="2514600" y="22860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Assets</a:t>
            </a:r>
            <a:endParaRPr lang="en-US" altLang="tr-TR" sz="2400" b="1">
              <a:latin typeface="Times New Roman" panose="02020603050405020304" pitchFamily="18" charset="0"/>
            </a:endParaRPr>
          </a:p>
        </p:txBody>
      </p:sp>
      <p:sp>
        <p:nvSpPr>
          <p:cNvPr id="63498" name="Text Box 8">
            <a:extLst>
              <a:ext uri="{FF2B5EF4-FFF2-40B4-BE49-F238E27FC236}">
                <a16:creationId xmlns:a16="http://schemas.microsoft.com/office/drawing/2014/main" id="{D6EDEFD0-03DF-6B49-A733-9049845B6569}"/>
              </a:ext>
            </a:extLst>
          </p:cNvPr>
          <p:cNvSpPr txBox="1">
            <a:spLocks noChangeArrowheads="1"/>
          </p:cNvSpPr>
          <p:nvPr/>
        </p:nvSpPr>
        <p:spPr bwMode="auto">
          <a:xfrm>
            <a:off x="8686800" y="4868863"/>
            <a:ext cx="1778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Liabilities</a:t>
            </a:r>
            <a:endParaRPr lang="en-US" altLang="tr-TR" sz="2400" b="1">
              <a:latin typeface="Times New Roman" panose="02020603050405020304" pitchFamily="18" charset="0"/>
            </a:endParaRPr>
          </a:p>
        </p:txBody>
      </p:sp>
      <p:sp>
        <p:nvSpPr>
          <p:cNvPr id="63499" name="Oval 9">
            <a:extLst>
              <a:ext uri="{FF2B5EF4-FFF2-40B4-BE49-F238E27FC236}">
                <a16:creationId xmlns:a16="http://schemas.microsoft.com/office/drawing/2014/main" id="{EA3D60EB-B089-AF4E-96E4-FDCE2E6302D9}"/>
              </a:ext>
            </a:extLst>
          </p:cNvPr>
          <p:cNvSpPr>
            <a:spLocks noChangeArrowheads="1"/>
          </p:cNvSpPr>
          <p:nvPr/>
        </p:nvSpPr>
        <p:spPr bwMode="auto">
          <a:xfrm>
            <a:off x="8469314" y="2565400"/>
            <a:ext cx="1360487" cy="1905000"/>
          </a:xfrm>
          <a:prstGeom prst="ellipse">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6000" b="1">
                <a:latin typeface="Times New Roman" panose="02020603050405020304" pitchFamily="18" charset="0"/>
              </a:rPr>
              <a:t>$</a:t>
            </a:r>
          </a:p>
        </p:txBody>
      </p:sp>
      <p:sp>
        <p:nvSpPr>
          <p:cNvPr id="63500" name="Oval 10">
            <a:extLst>
              <a:ext uri="{FF2B5EF4-FFF2-40B4-BE49-F238E27FC236}">
                <a16:creationId xmlns:a16="http://schemas.microsoft.com/office/drawing/2014/main" id="{70DE4BA0-6E58-8B43-864B-58D106B5D17B}"/>
              </a:ext>
            </a:extLst>
          </p:cNvPr>
          <p:cNvSpPr>
            <a:spLocks noChangeArrowheads="1"/>
          </p:cNvSpPr>
          <p:nvPr/>
        </p:nvSpPr>
        <p:spPr bwMode="auto">
          <a:xfrm>
            <a:off x="3505200" y="1447800"/>
            <a:ext cx="685800" cy="914400"/>
          </a:xfrm>
          <a:prstGeom prst="ellipse">
            <a:avLst/>
          </a:prstGeom>
          <a:solidFill>
            <a:schemeClr val="bg1"/>
          </a:solidFill>
          <a:ln w="9525">
            <a:solidFill>
              <a:schemeClr val="tx1"/>
            </a:solidFill>
            <a:round/>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b="1">
                <a:latin typeface="Times New Roman" panose="02020603050405020304" pitchFamily="18" charset="0"/>
              </a:rPr>
              <a:t>$</a:t>
            </a:r>
          </a:p>
        </p:txBody>
      </p:sp>
      <p:sp>
        <p:nvSpPr>
          <p:cNvPr id="63501" name="Text Box 11">
            <a:extLst>
              <a:ext uri="{FF2B5EF4-FFF2-40B4-BE49-F238E27FC236}">
                <a16:creationId xmlns:a16="http://schemas.microsoft.com/office/drawing/2014/main" id="{F9F302CA-C8F3-AA4D-A204-92E98322BD19}"/>
              </a:ext>
            </a:extLst>
          </p:cNvPr>
          <p:cNvSpPr txBox="1">
            <a:spLocks noChangeArrowheads="1"/>
          </p:cNvSpPr>
          <p:nvPr/>
        </p:nvSpPr>
        <p:spPr bwMode="auto">
          <a:xfrm>
            <a:off x="2209800" y="4268788"/>
            <a:ext cx="2438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tr-TR" sz="3600" b="1">
                <a:latin typeface="Times New Roman" panose="02020603050405020304" pitchFamily="18" charset="0"/>
              </a:rPr>
              <a:t>$ SHORT</a:t>
            </a:r>
            <a:br>
              <a:rPr lang="en-US" altLang="tr-TR" sz="3600" b="1">
                <a:latin typeface="Times New Roman" panose="02020603050405020304" pitchFamily="18" charset="0"/>
              </a:rPr>
            </a:br>
            <a:r>
              <a:rPr lang="en-US" altLang="tr-TR" sz="3600" b="1">
                <a:latin typeface="Times New Roman" panose="02020603050405020304" pitchFamily="18" charset="0"/>
              </a:rPr>
              <a:t>Position</a:t>
            </a:r>
          </a:p>
        </p:txBody>
      </p:sp>
      <p:sp>
        <p:nvSpPr>
          <p:cNvPr id="63502" name="Text Box 12">
            <a:extLst>
              <a:ext uri="{FF2B5EF4-FFF2-40B4-BE49-F238E27FC236}">
                <a16:creationId xmlns:a16="http://schemas.microsoft.com/office/drawing/2014/main" id="{D7DAA62E-9427-1E4D-A53B-145317E8CCAC}"/>
              </a:ext>
            </a:extLst>
          </p:cNvPr>
          <p:cNvSpPr txBox="1">
            <a:spLocks noChangeArrowheads="1"/>
          </p:cNvSpPr>
          <p:nvPr/>
        </p:nvSpPr>
        <p:spPr bwMode="auto">
          <a:xfrm>
            <a:off x="5562600" y="5097463"/>
            <a:ext cx="2133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en-US" altLang="tr-TR" sz="2400" b="1">
                <a:latin typeface="Times New Roman" panose="02020603050405020304" pitchFamily="18" charset="0"/>
              </a:rPr>
              <a:t>If Dollar rate expected to Decrease </a:t>
            </a:r>
            <a:r>
              <a:rPr lang="tr-TR" altLang="tr-TR" sz="2400" b="1">
                <a:latin typeface="Times New Roman" panose="02020603050405020304" pitchFamily="18" charset="0"/>
              </a:rPr>
              <a:t> </a:t>
            </a:r>
            <a:endParaRPr lang="en-US" altLang="tr-TR" sz="2400" b="1">
              <a:latin typeface="Times New Roman" panose="02020603050405020304" pitchFamily="18" charset="0"/>
            </a:endParaRPr>
          </a:p>
        </p:txBody>
      </p:sp>
      <p:sp>
        <p:nvSpPr>
          <p:cNvPr id="63503" name="Line 13">
            <a:extLst>
              <a:ext uri="{FF2B5EF4-FFF2-40B4-BE49-F238E27FC236}">
                <a16:creationId xmlns:a16="http://schemas.microsoft.com/office/drawing/2014/main" id="{C02F4390-AD44-CA43-B7F4-68E16D6224CE}"/>
              </a:ext>
            </a:extLst>
          </p:cNvPr>
          <p:cNvSpPr>
            <a:spLocks noChangeShapeType="1"/>
          </p:cNvSpPr>
          <p:nvPr/>
        </p:nvSpPr>
        <p:spPr bwMode="auto">
          <a:xfrm>
            <a:off x="7772400" y="5334000"/>
            <a:ext cx="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252465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4" name="Footer Placeholder 4">
            <a:extLst>
              <a:ext uri="{FF2B5EF4-FFF2-40B4-BE49-F238E27FC236}">
                <a16:creationId xmlns:a16="http://schemas.microsoft.com/office/drawing/2014/main" id="{6AC01C33-1EC4-364D-80B2-68CFB222F970}"/>
              </a:ext>
            </a:extLst>
          </p:cNvPr>
          <p:cNvSpPr>
            <a:spLocks noGrp="1"/>
          </p:cNvSpPr>
          <p:nvPr>
            <p:ph type="ftr" sz="quarter" idx="11"/>
          </p:nvPr>
        </p:nvSpPr>
        <p:spPr/>
        <p:txBody>
          <a:bodyPr/>
          <a:lstStyle/>
          <a:p>
            <a:pPr>
              <a:defRPr/>
            </a:pPr>
            <a:r>
              <a:rPr lang="en-US"/>
              <a:t>bulentsenver@gmail.com</a:t>
            </a:r>
          </a:p>
        </p:txBody>
      </p:sp>
      <p:sp>
        <p:nvSpPr>
          <p:cNvPr id="64515" name="Slide Number Placeholder 5">
            <a:extLst>
              <a:ext uri="{FF2B5EF4-FFF2-40B4-BE49-F238E27FC236}">
                <a16:creationId xmlns:a16="http://schemas.microsoft.com/office/drawing/2014/main" id="{2CF54B60-C9AF-8043-A2B1-A526E868E4F4}"/>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86CD075-138C-4044-814F-9BC17D9ADA5E}" type="slidenum">
              <a:rPr lang="en-US" altLang="tr-TR" sz="1200">
                <a:solidFill>
                  <a:srgbClr val="898989"/>
                </a:solidFill>
              </a:rPr>
              <a:pPr>
                <a:spcBef>
                  <a:spcPct val="0"/>
                </a:spcBef>
                <a:buFontTx/>
                <a:buNone/>
              </a:pPr>
              <a:t>15</a:t>
            </a:fld>
            <a:endParaRPr lang="en-US" altLang="tr-TR" sz="1200">
              <a:solidFill>
                <a:srgbClr val="898989"/>
              </a:solidFill>
            </a:endParaRPr>
          </a:p>
        </p:txBody>
      </p:sp>
      <p:sp>
        <p:nvSpPr>
          <p:cNvPr id="178178" name="Rectangle 2">
            <a:extLst>
              <a:ext uri="{FF2B5EF4-FFF2-40B4-BE49-F238E27FC236}">
                <a16:creationId xmlns:a16="http://schemas.microsoft.com/office/drawing/2014/main" id="{5A4FB76B-4DC7-9D4D-8745-164D2C68911B}"/>
              </a:ext>
            </a:extLst>
          </p:cNvPr>
          <p:cNvSpPr>
            <a:spLocks noGrp="1" noChangeArrowheads="1"/>
          </p:cNvSpPr>
          <p:nvPr>
            <p:ph type="title"/>
          </p:nvPr>
        </p:nvSpPr>
        <p:spPr>
          <a:xfrm>
            <a:off x="2209800" y="38100"/>
            <a:ext cx="7772400" cy="1143000"/>
          </a:xfrm>
        </p:spPr>
        <p:txBody>
          <a:bodyPr/>
          <a:lstStyle/>
          <a:p>
            <a:pPr eaLnBrk="1" hangingPunct="1"/>
            <a:r>
              <a:rPr lang="tr-TR" altLang="tr-TR" sz="2800"/>
              <a:t>Foreign Exchange</a:t>
            </a:r>
            <a:r>
              <a:rPr lang="en-US" altLang="tr-TR" sz="2800"/>
              <a:t> Po</a:t>
            </a:r>
            <a:r>
              <a:rPr lang="tr-TR" altLang="tr-TR" sz="2800"/>
              <a:t>sition Strategy</a:t>
            </a:r>
            <a:br>
              <a:rPr lang="tr-TR" altLang="tr-TR" sz="2800"/>
            </a:br>
            <a:r>
              <a:rPr lang="tr-TR" altLang="tr-TR" sz="2800"/>
              <a:t>(F/Xassets-F/Xliability)</a:t>
            </a:r>
            <a:endParaRPr lang="en-US" altLang="tr-TR" sz="2800"/>
          </a:p>
        </p:txBody>
      </p:sp>
      <p:graphicFrame>
        <p:nvGraphicFramePr>
          <p:cNvPr id="178179" name="Group 3">
            <a:extLst>
              <a:ext uri="{FF2B5EF4-FFF2-40B4-BE49-F238E27FC236}">
                <a16:creationId xmlns:a16="http://schemas.microsoft.com/office/drawing/2014/main" id="{6ABD90FB-C649-C842-B8E3-A5A6B9D04690}"/>
              </a:ext>
            </a:extLst>
          </p:cNvPr>
          <p:cNvGraphicFramePr>
            <a:graphicFrameLocks noGrp="1"/>
          </p:cNvGraphicFramePr>
          <p:nvPr>
            <p:ph type="tbl" idx="1"/>
          </p:nvPr>
        </p:nvGraphicFramePr>
        <p:xfrm>
          <a:off x="2209800" y="1400175"/>
          <a:ext cx="7772400" cy="4475162"/>
        </p:xfrm>
        <a:graphic>
          <a:graphicData uri="http://schemas.openxmlformats.org/drawingml/2006/table">
            <a:tbl>
              <a:tblPr/>
              <a:tblGrid>
                <a:gridCol w="2590800">
                  <a:extLst>
                    <a:ext uri="{9D8B030D-6E8A-4147-A177-3AD203B41FA5}">
                      <a16:colId xmlns:a16="http://schemas.microsoft.com/office/drawing/2014/main" val="20000"/>
                    </a:ext>
                  </a:extLst>
                </a:gridCol>
                <a:gridCol w="2590800">
                  <a:extLst>
                    <a:ext uri="{9D8B030D-6E8A-4147-A177-3AD203B41FA5}">
                      <a16:colId xmlns:a16="http://schemas.microsoft.com/office/drawing/2014/main" val="20001"/>
                    </a:ext>
                  </a:extLst>
                </a:gridCol>
                <a:gridCol w="2590800">
                  <a:extLst>
                    <a:ext uri="{9D8B030D-6E8A-4147-A177-3AD203B41FA5}">
                      <a16:colId xmlns:a16="http://schemas.microsoft.com/office/drawing/2014/main" val="20002"/>
                    </a:ext>
                  </a:extLst>
                </a:gridCol>
              </a:tblGrid>
              <a:tr h="17315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a:ln>
                          <a:noFill/>
                        </a:ln>
                        <a:solidFill>
                          <a:schemeClr val="tx1"/>
                        </a:solidFill>
                        <a:effectLst/>
                        <a:latin typeface="Verdana" charset="0"/>
                        <a:ea typeface="ＭＳ Ｐゴシック" charset="0"/>
                        <a:cs typeface="ＭＳ Ｐゴシック" charset="0"/>
                      </a:endParaRP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solidFill>
                        <a:schemeClr val="tx1"/>
                      </a:solidFill>
                      <a:prstDash val="solid"/>
                      <a:round/>
                      <a:headEnd type="none" w="med" len="med"/>
                      <a:tailEnd type="none" w="med" len="med"/>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6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t>If Foreign Currency Rate expected to </a:t>
                      </a:r>
                      <a:b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br>
                      <a: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t>       Increase</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18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t>If Foreign Currency Rate expected to </a:t>
                      </a:r>
                      <a:b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br>
                      <a:r>
                        <a:rPr kumimoji="0" lang="tr-TR" sz="1600" b="0" i="0" u="none" strike="noStrike" cap="none" normalizeH="0" baseline="0">
                          <a:ln>
                            <a:noFill/>
                          </a:ln>
                          <a:solidFill>
                            <a:schemeClr val="tx1"/>
                          </a:solidFill>
                          <a:effectLst/>
                          <a:latin typeface="Verdana" charset="0"/>
                          <a:ea typeface="ＭＳ Ｐゴシック" charset="0"/>
                          <a:cs typeface="ＭＳ Ｐゴシック" charset="0"/>
                        </a:rPr>
                        <a:t>       Decrease</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tr-TR" sz="3200" b="0" i="0" u="none" strike="noStrike" cap="none" normalizeH="0" baseline="0">
                        <a:ln>
                          <a:noFill/>
                        </a:ln>
                        <a:solidFill>
                          <a:schemeClr val="tx1"/>
                        </a:solidFill>
                        <a:effectLst/>
                        <a:latin typeface="Verdana" charset="0"/>
                        <a:ea typeface="ＭＳ Ｐゴシック" charset="0"/>
                        <a:cs typeface="ＭＳ Ｐゴシック" charset="0"/>
                      </a:endParaRP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718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Long Position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     Yes</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      No</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718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Short Position</a:t>
                      </a:r>
                    </a:p>
                  </a:txBody>
                  <a:tcPr marT="45727" marB="457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      No</a:t>
                      </a:r>
                    </a:p>
                  </a:txBody>
                  <a:tcPr marT="45727" marB="457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0" i="0" u="none" strike="noStrike" cap="none" normalizeH="0" baseline="0">
                        <a:ln>
                          <a:noFill/>
                        </a:ln>
                        <a:solidFill>
                          <a:schemeClr val="tx1"/>
                        </a:solidFill>
                        <a:effectLst/>
                        <a:latin typeface="Verdana" charset="0"/>
                        <a:ea typeface="ＭＳ Ｐゴシック" charset="0"/>
                        <a:cs typeface="ＭＳ Ｐゴシック"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200" b="0" i="0" u="none" strike="noStrike" cap="none" normalizeH="0" baseline="0">
                          <a:ln>
                            <a:noFill/>
                          </a:ln>
                          <a:solidFill>
                            <a:schemeClr val="tx1"/>
                          </a:solidFill>
                          <a:effectLst/>
                          <a:latin typeface="Verdana" charset="0"/>
                          <a:ea typeface="ＭＳ Ｐゴシック" charset="0"/>
                          <a:cs typeface="ＭＳ Ｐゴシック" charset="0"/>
                        </a:rPr>
                        <a:t>      Yes</a:t>
                      </a:r>
                    </a:p>
                  </a:txBody>
                  <a:tcPr marT="45727" marB="457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6" name="Up Arrow 5">
            <a:extLst>
              <a:ext uri="{FF2B5EF4-FFF2-40B4-BE49-F238E27FC236}">
                <a16:creationId xmlns:a16="http://schemas.microsoft.com/office/drawing/2014/main" id="{83D480A9-66D3-7C48-BE5F-300831B1D6AC}"/>
              </a:ext>
            </a:extLst>
          </p:cNvPr>
          <p:cNvSpPr>
            <a:spLocks noChangeArrowheads="1"/>
          </p:cNvSpPr>
          <p:nvPr/>
        </p:nvSpPr>
        <p:spPr bwMode="auto">
          <a:xfrm>
            <a:off x="6642100" y="2138364"/>
            <a:ext cx="285750" cy="750887"/>
          </a:xfrm>
          <a:prstGeom prst="upArrow">
            <a:avLst>
              <a:gd name="adj1" fmla="val 50000"/>
              <a:gd name="adj2" fmla="val 50001"/>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eaLnBrk="1" hangingPunct="1">
              <a:defRPr/>
            </a:pPr>
            <a:endParaRPr lang="en-US" dirty="0">
              <a:solidFill>
                <a:schemeClr val="lt1"/>
              </a:solidFill>
            </a:endParaRPr>
          </a:p>
        </p:txBody>
      </p:sp>
      <p:sp>
        <p:nvSpPr>
          <p:cNvPr id="7" name="Down Arrow 6">
            <a:extLst>
              <a:ext uri="{FF2B5EF4-FFF2-40B4-BE49-F238E27FC236}">
                <a16:creationId xmlns:a16="http://schemas.microsoft.com/office/drawing/2014/main" id="{9E424585-0A3A-DD4C-8C32-AF94302946B8}"/>
              </a:ext>
            </a:extLst>
          </p:cNvPr>
          <p:cNvSpPr>
            <a:spLocks noChangeArrowheads="1"/>
          </p:cNvSpPr>
          <p:nvPr/>
        </p:nvSpPr>
        <p:spPr bwMode="auto">
          <a:xfrm>
            <a:off x="9532938" y="2138364"/>
            <a:ext cx="284162" cy="750887"/>
          </a:xfrm>
          <a:prstGeom prst="downArrow">
            <a:avLst>
              <a:gd name="adj1" fmla="val 50000"/>
              <a:gd name="adj2" fmla="val 49999"/>
            </a:avLst>
          </a:prstGeom>
          <a:gradFill rotWithShape="1">
            <a:gsLst>
              <a:gs pos="0">
                <a:srgbClr val="9BC1FF"/>
              </a:gs>
              <a:gs pos="100000">
                <a:srgbClr val="3F80CD"/>
              </a:gs>
            </a:gsLst>
            <a:lin ang="5400000"/>
          </a:gradFill>
          <a:ln w="9525">
            <a:solidFill>
              <a:srgbClr val="4A7EBB"/>
            </a:solidFill>
            <a:miter lim="800000"/>
            <a:headEnd/>
            <a:tailEnd/>
          </a:ln>
          <a:effectLst>
            <a:outerShdw blurRad="40000" dist="23000" dir="5400000" rotWithShape="0">
              <a:srgbClr val="808080">
                <a:alpha val="34999"/>
              </a:srgbClr>
            </a:outerShdw>
          </a:effectLst>
        </p:spPr>
        <p:txBody>
          <a:bodyPr anchor="ctr"/>
          <a:lstStyle/>
          <a:p>
            <a:pPr algn="ctr" eaLnBrk="1" hangingPunct="1">
              <a:defRPr/>
            </a:pPr>
            <a:endParaRPr lang="en-US" dirty="0">
              <a:solidFill>
                <a:schemeClr val="lt1"/>
              </a:solidFill>
            </a:endParaRPr>
          </a:p>
        </p:txBody>
      </p:sp>
    </p:spTree>
    <p:extLst>
      <p:ext uri="{BB962C8B-B14F-4D97-AF65-F5344CB8AC3E}">
        <p14:creationId xmlns:p14="http://schemas.microsoft.com/office/powerpoint/2010/main" val="2251423457"/>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5" fill="hold" grpId="0" nodeType="clickEffect">
                                  <p:stCondLst>
                                    <p:cond delay="0"/>
                                  </p:stCondLst>
                                  <p:childTnLst>
                                    <p:set>
                                      <p:cBhvr>
                                        <p:cTn id="6" dur="1" fill="hold">
                                          <p:stCondLst>
                                            <p:cond delay="0"/>
                                          </p:stCondLst>
                                        </p:cTn>
                                        <p:tgtEl>
                                          <p:spTgt spid="178178"/>
                                        </p:tgtEl>
                                        <p:attrNameLst>
                                          <p:attrName>style.visibility</p:attrName>
                                        </p:attrNameLst>
                                      </p:cBhvr>
                                      <p:to>
                                        <p:strVal val="visible"/>
                                      </p:to>
                                    </p:set>
                                    <p:animEffect transition="in" filter="checkerboard(down)">
                                      <p:cBhvr>
                                        <p:cTn id="7" dur="500"/>
                                        <p:tgtEl>
                                          <p:spTgt spid="178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nodeType="clickEffect">
                                  <p:stCondLst>
                                    <p:cond delay="0"/>
                                  </p:stCondLst>
                                  <p:childTnLst>
                                    <p:set>
                                      <p:cBhvr>
                                        <p:cTn id="11" dur="1" fill="hold">
                                          <p:stCondLst>
                                            <p:cond delay="0"/>
                                          </p:stCondLst>
                                        </p:cTn>
                                        <p:tgtEl>
                                          <p:spTgt spid="178179"/>
                                        </p:tgtEl>
                                        <p:attrNameLst>
                                          <p:attrName>style.visibility</p:attrName>
                                        </p:attrNameLst>
                                      </p:cBhvr>
                                      <p:to>
                                        <p:strVal val="visible"/>
                                      </p:to>
                                    </p:set>
                                    <p:anim calcmode="lin" valueType="num">
                                      <p:cBhvr>
                                        <p:cTn id="12" dur="500" fill="hold"/>
                                        <p:tgtEl>
                                          <p:spTgt spid="178179"/>
                                        </p:tgtEl>
                                        <p:attrNameLst>
                                          <p:attrName>ppt_w</p:attrName>
                                        </p:attrNameLst>
                                      </p:cBhvr>
                                      <p:tavLst>
                                        <p:tav tm="0">
                                          <p:val>
                                            <p:strVal val="4/3*#ppt_w"/>
                                          </p:val>
                                        </p:tav>
                                        <p:tav tm="100000">
                                          <p:val>
                                            <p:strVal val="#ppt_w"/>
                                          </p:val>
                                        </p:tav>
                                      </p:tavLst>
                                    </p:anim>
                                    <p:anim calcmode="lin" valueType="num">
                                      <p:cBhvr>
                                        <p:cTn id="13" dur="500" fill="hold"/>
                                        <p:tgtEl>
                                          <p:spTgt spid="178179"/>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6066" name="Footer Placeholder 4">
            <a:extLst>
              <a:ext uri="{FF2B5EF4-FFF2-40B4-BE49-F238E27FC236}">
                <a16:creationId xmlns:a16="http://schemas.microsoft.com/office/drawing/2014/main" id="{7FCA2D18-EC8B-8F4D-BD78-0A9CE4D14B82}"/>
              </a:ext>
            </a:extLst>
          </p:cNvPr>
          <p:cNvSpPr>
            <a:spLocks noGrp="1"/>
          </p:cNvSpPr>
          <p:nvPr>
            <p:ph type="ftr" sz="quarter" idx="11"/>
          </p:nvPr>
        </p:nvSpPr>
        <p:spPr/>
        <p:txBody>
          <a:bodyPr/>
          <a:lstStyle/>
          <a:p>
            <a:pPr>
              <a:defRPr/>
            </a:pPr>
            <a:r>
              <a:rPr lang="en-US"/>
              <a:t>bulentsenver@gmail.com</a:t>
            </a:r>
          </a:p>
        </p:txBody>
      </p:sp>
      <p:sp>
        <p:nvSpPr>
          <p:cNvPr id="65539" name="Slide Number Placeholder 5">
            <a:extLst>
              <a:ext uri="{FF2B5EF4-FFF2-40B4-BE49-F238E27FC236}">
                <a16:creationId xmlns:a16="http://schemas.microsoft.com/office/drawing/2014/main" id="{84E9C788-E49E-C243-B117-12536FB0A3A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9377928-313E-CE48-9F15-54A349D5965D}" type="slidenum">
              <a:rPr lang="en-US" altLang="tr-TR" sz="1200">
                <a:solidFill>
                  <a:srgbClr val="898989"/>
                </a:solidFill>
              </a:rPr>
              <a:pPr>
                <a:spcBef>
                  <a:spcPct val="0"/>
                </a:spcBef>
                <a:buFontTx/>
                <a:buNone/>
              </a:pPr>
              <a:t>16</a:t>
            </a:fld>
            <a:endParaRPr lang="en-US" altLang="tr-TR" sz="1200">
              <a:solidFill>
                <a:srgbClr val="898989"/>
              </a:solidFill>
            </a:endParaRPr>
          </a:p>
        </p:txBody>
      </p:sp>
      <p:sp>
        <p:nvSpPr>
          <p:cNvPr id="181250" name="Rectangle 2">
            <a:extLst>
              <a:ext uri="{FF2B5EF4-FFF2-40B4-BE49-F238E27FC236}">
                <a16:creationId xmlns:a16="http://schemas.microsoft.com/office/drawing/2014/main" id="{248785C6-5C03-F547-BB3F-4BBC9AFCF9A8}"/>
              </a:ext>
            </a:extLst>
          </p:cNvPr>
          <p:cNvSpPr>
            <a:spLocks noGrp="1" noChangeArrowheads="1"/>
          </p:cNvSpPr>
          <p:nvPr>
            <p:ph type="title"/>
          </p:nvPr>
        </p:nvSpPr>
        <p:spPr>
          <a:xfrm>
            <a:off x="2209800" y="0"/>
            <a:ext cx="7772400" cy="990600"/>
          </a:xfrm>
        </p:spPr>
        <p:txBody>
          <a:bodyPr/>
          <a:lstStyle/>
          <a:p>
            <a:pPr eaLnBrk="1" hangingPunct="1">
              <a:defRPr/>
            </a:pPr>
            <a:r>
              <a:rPr lang="en-US" b="1">
                <a:effectLst>
                  <a:outerShdw blurRad="38100" dist="38100" dir="2700000" algn="tl">
                    <a:srgbClr val="DDDDDD"/>
                  </a:outerShdw>
                </a:effectLst>
                <a:ea typeface="ＭＳ Ｐゴシック" charset="0"/>
                <a:cs typeface="ＭＳ Ｐゴシック" charset="0"/>
              </a:rPr>
              <a:t>B</a:t>
            </a:r>
            <a:r>
              <a:rPr lang="tr-TR" b="1">
                <a:effectLst>
                  <a:outerShdw blurRad="38100" dist="38100" dir="2700000" algn="tl">
                    <a:srgbClr val="DDDDDD"/>
                  </a:outerShdw>
                </a:effectLst>
                <a:ea typeface="ＭＳ Ｐゴシック" charset="0"/>
                <a:cs typeface="ＭＳ Ｐゴシック" charset="0"/>
              </a:rPr>
              <a:t>anking Risks</a:t>
            </a:r>
            <a:endParaRPr lang="en-US" b="1">
              <a:effectLst>
                <a:outerShdw blurRad="38100" dist="38100" dir="2700000" algn="tl">
                  <a:srgbClr val="DDDDDD"/>
                </a:outerShdw>
              </a:effectLst>
              <a:ea typeface="ＭＳ Ｐゴシック" charset="0"/>
              <a:cs typeface="ＭＳ Ｐゴシック" charset="0"/>
            </a:endParaRPr>
          </a:p>
        </p:txBody>
      </p:sp>
      <p:sp>
        <p:nvSpPr>
          <p:cNvPr id="181251" name="Rectangle 3">
            <a:extLst>
              <a:ext uri="{FF2B5EF4-FFF2-40B4-BE49-F238E27FC236}">
                <a16:creationId xmlns:a16="http://schemas.microsoft.com/office/drawing/2014/main" id="{7BFAAEB4-4040-174B-B02A-E60D352E3303}"/>
              </a:ext>
            </a:extLst>
          </p:cNvPr>
          <p:cNvSpPr>
            <a:spLocks noGrp="1" noChangeArrowheads="1"/>
          </p:cNvSpPr>
          <p:nvPr>
            <p:ph type="body" idx="1"/>
          </p:nvPr>
        </p:nvSpPr>
        <p:spPr>
          <a:xfrm>
            <a:off x="2209800" y="938213"/>
            <a:ext cx="7772400" cy="5105400"/>
          </a:xfrm>
        </p:spPr>
        <p:txBody>
          <a:bodyPr/>
          <a:lstStyle/>
          <a:p>
            <a:pPr eaLnBrk="1" hangingPunct="1">
              <a:lnSpc>
                <a:spcPct val="90000"/>
              </a:lnSpc>
            </a:pPr>
            <a:r>
              <a:rPr lang="tr-TR" altLang="tr-TR"/>
              <a:t>9</a:t>
            </a:r>
            <a:r>
              <a:rPr lang="en-US" altLang="tr-TR"/>
              <a:t>. </a:t>
            </a:r>
            <a:r>
              <a:rPr lang="tr-TR" altLang="tr-TR"/>
              <a:t>Accounting and Reporting Risks</a:t>
            </a:r>
            <a:endParaRPr lang="en-US" altLang="tr-TR"/>
          </a:p>
          <a:p>
            <a:pPr eaLnBrk="1" hangingPunct="1">
              <a:lnSpc>
                <a:spcPct val="90000"/>
              </a:lnSpc>
            </a:pPr>
            <a:r>
              <a:rPr lang="en-US" altLang="tr-TR"/>
              <a:t>1</a:t>
            </a:r>
            <a:r>
              <a:rPr lang="tr-TR" altLang="tr-TR"/>
              <a:t>0</a:t>
            </a:r>
            <a:r>
              <a:rPr lang="en-US" altLang="tr-TR"/>
              <a:t>. </a:t>
            </a:r>
            <a:r>
              <a:rPr lang="tr-TR" altLang="tr-TR"/>
              <a:t>Thecnology</a:t>
            </a:r>
            <a:r>
              <a:rPr lang="en-US" altLang="tr-TR"/>
              <a:t> Risks</a:t>
            </a:r>
          </a:p>
          <a:p>
            <a:pPr eaLnBrk="1" hangingPunct="1">
              <a:lnSpc>
                <a:spcPct val="90000"/>
              </a:lnSpc>
            </a:pPr>
            <a:r>
              <a:rPr lang="en-US" altLang="tr-TR"/>
              <a:t>1</a:t>
            </a:r>
            <a:r>
              <a:rPr lang="tr-TR" altLang="tr-TR"/>
              <a:t>1</a:t>
            </a:r>
            <a:r>
              <a:rPr lang="en-US" altLang="tr-TR"/>
              <a:t>. </a:t>
            </a:r>
            <a:r>
              <a:rPr lang="tr-TR" altLang="tr-TR"/>
              <a:t>Capital Markets </a:t>
            </a:r>
            <a:r>
              <a:rPr lang="en-US" altLang="tr-TR"/>
              <a:t>Risks</a:t>
            </a:r>
          </a:p>
          <a:p>
            <a:pPr eaLnBrk="1" hangingPunct="1">
              <a:lnSpc>
                <a:spcPct val="90000"/>
              </a:lnSpc>
            </a:pPr>
            <a:r>
              <a:rPr lang="en-US" altLang="tr-TR"/>
              <a:t>1</a:t>
            </a:r>
            <a:r>
              <a:rPr lang="tr-TR" altLang="tr-TR"/>
              <a:t>2</a:t>
            </a:r>
            <a:r>
              <a:rPr lang="en-US" altLang="tr-TR"/>
              <a:t>. </a:t>
            </a:r>
            <a:r>
              <a:rPr lang="tr-TR" altLang="tr-TR"/>
              <a:t>Money Market</a:t>
            </a:r>
            <a:r>
              <a:rPr lang="en-US" altLang="tr-TR"/>
              <a:t> Risks</a:t>
            </a:r>
            <a:endParaRPr lang="tr-TR" altLang="tr-TR"/>
          </a:p>
          <a:p>
            <a:pPr eaLnBrk="1" hangingPunct="1">
              <a:lnSpc>
                <a:spcPct val="90000"/>
              </a:lnSpc>
            </a:pPr>
            <a:r>
              <a:rPr lang="tr-TR" altLang="tr-TR"/>
              <a:t>13. Derivative Products Risk</a:t>
            </a:r>
            <a:endParaRPr lang="en-US" altLang="tr-TR"/>
          </a:p>
          <a:p>
            <a:pPr eaLnBrk="1" hangingPunct="1">
              <a:lnSpc>
                <a:spcPct val="90000"/>
              </a:lnSpc>
            </a:pPr>
            <a:r>
              <a:rPr lang="en-US" altLang="tr-TR"/>
              <a:t>1</a:t>
            </a:r>
            <a:r>
              <a:rPr lang="tr-TR" altLang="tr-TR"/>
              <a:t>4</a:t>
            </a:r>
            <a:r>
              <a:rPr lang="en-US" altLang="tr-TR"/>
              <a:t>. </a:t>
            </a:r>
            <a:r>
              <a:rPr lang="tr-TR" altLang="tr-TR"/>
              <a:t>Country Risk </a:t>
            </a:r>
          </a:p>
          <a:p>
            <a:pPr eaLnBrk="1" hangingPunct="1">
              <a:lnSpc>
                <a:spcPct val="90000"/>
              </a:lnSpc>
            </a:pPr>
            <a:r>
              <a:rPr lang="tr-TR" altLang="tr-TR"/>
              <a:t>15. </a:t>
            </a:r>
            <a:r>
              <a:rPr lang="en-US" altLang="tr-TR"/>
              <a:t>Sovereign Risk</a:t>
            </a:r>
          </a:p>
          <a:p>
            <a:pPr eaLnBrk="1" hangingPunct="1">
              <a:lnSpc>
                <a:spcPct val="90000"/>
              </a:lnSpc>
            </a:pPr>
            <a:r>
              <a:rPr lang="en-US" altLang="tr-TR"/>
              <a:t>1</a:t>
            </a:r>
            <a:r>
              <a:rPr lang="tr-TR" altLang="tr-TR"/>
              <a:t>6</a:t>
            </a:r>
            <a:r>
              <a:rPr lang="en-US" altLang="tr-TR"/>
              <a:t>. </a:t>
            </a:r>
            <a:r>
              <a:rPr lang="tr-TR" altLang="tr-TR"/>
              <a:t>Pricing </a:t>
            </a:r>
            <a:r>
              <a:rPr lang="en-US" altLang="tr-TR"/>
              <a:t>Risk</a:t>
            </a:r>
          </a:p>
          <a:p>
            <a:pPr eaLnBrk="1" hangingPunct="1">
              <a:lnSpc>
                <a:spcPct val="90000"/>
              </a:lnSpc>
            </a:pPr>
            <a:r>
              <a:rPr lang="en-US" altLang="tr-TR"/>
              <a:t>1</a:t>
            </a:r>
            <a:r>
              <a:rPr lang="tr-TR" altLang="tr-TR"/>
              <a:t>7</a:t>
            </a:r>
            <a:r>
              <a:rPr lang="en-US" altLang="tr-TR"/>
              <a:t>. </a:t>
            </a:r>
            <a:r>
              <a:rPr lang="tr-TR" altLang="tr-TR"/>
              <a:t>Concentration Risk</a:t>
            </a:r>
            <a:endParaRPr lang="en-US" altLang="tr-TR"/>
          </a:p>
          <a:p>
            <a:pPr eaLnBrk="1" hangingPunct="1">
              <a:lnSpc>
                <a:spcPct val="90000"/>
              </a:lnSpc>
            </a:pPr>
            <a:r>
              <a:rPr lang="tr-TR" altLang="tr-TR"/>
              <a:t>18. Market</a:t>
            </a:r>
            <a:r>
              <a:rPr lang="en-US" altLang="tr-TR"/>
              <a:t> Risk</a:t>
            </a:r>
            <a:r>
              <a:rPr lang="tr-TR" altLang="tr-TR"/>
              <a:t>s</a:t>
            </a:r>
          </a:p>
        </p:txBody>
      </p:sp>
    </p:spTree>
    <p:extLst>
      <p:ext uri="{BB962C8B-B14F-4D97-AF65-F5344CB8AC3E}">
        <p14:creationId xmlns:p14="http://schemas.microsoft.com/office/powerpoint/2010/main" val="3423186890"/>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81250"/>
                                        </p:tgtEl>
                                        <p:attrNameLst>
                                          <p:attrName>style.visibility</p:attrName>
                                        </p:attrNameLst>
                                      </p:cBhvr>
                                      <p:to>
                                        <p:strVal val="visible"/>
                                      </p:to>
                                    </p:set>
                                    <p:anim calcmode="lin" valueType="num">
                                      <p:cBhvr additive="base">
                                        <p:cTn id="7" dur="500" fill="hold"/>
                                        <p:tgtEl>
                                          <p:spTgt spid="181250"/>
                                        </p:tgtEl>
                                        <p:attrNameLst>
                                          <p:attrName>ppt_x</p:attrName>
                                        </p:attrNameLst>
                                      </p:cBhvr>
                                      <p:tavLst>
                                        <p:tav tm="0">
                                          <p:val>
                                            <p:strVal val="#ppt_x"/>
                                          </p:val>
                                        </p:tav>
                                        <p:tav tm="100000">
                                          <p:val>
                                            <p:strVal val="#ppt_x"/>
                                          </p:val>
                                        </p:tav>
                                      </p:tavLst>
                                    </p:anim>
                                    <p:anim calcmode="lin" valueType="num">
                                      <p:cBhvr additive="base">
                                        <p:cTn id="8" dur="500" fill="hold"/>
                                        <p:tgtEl>
                                          <p:spTgt spid="18125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1251">
                                            <p:txEl>
                                              <p:pRg st="0" end="0"/>
                                            </p:txEl>
                                          </p:spTgt>
                                        </p:tgtEl>
                                        <p:attrNameLst>
                                          <p:attrName>style.visibility</p:attrName>
                                        </p:attrNameLst>
                                      </p:cBhvr>
                                      <p:to>
                                        <p:strVal val="visible"/>
                                      </p:to>
                                    </p:set>
                                    <p:anim calcmode="lin" valueType="num">
                                      <p:cBhvr additive="base">
                                        <p:cTn id="13" dur="500" fill="hold"/>
                                        <p:tgtEl>
                                          <p:spTgt spid="18125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125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1251">
                                            <p:txEl>
                                              <p:pRg st="1" end="1"/>
                                            </p:txEl>
                                          </p:spTgt>
                                        </p:tgtEl>
                                        <p:attrNameLst>
                                          <p:attrName>style.visibility</p:attrName>
                                        </p:attrNameLst>
                                      </p:cBhvr>
                                      <p:to>
                                        <p:strVal val="visible"/>
                                      </p:to>
                                    </p:set>
                                    <p:anim calcmode="lin" valueType="num">
                                      <p:cBhvr additive="base">
                                        <p:cTn id="19" dur="500" fill="hold"/>
                                        <p:tgtEl>
                                          <p:spTgt spid="181251">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125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AMERA.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1251">
                                            <p:txEl>
                                              <p:pRg st="2" end="2"/>
                                            </p:txEl>
                                          </p:spTgt>
                                        </p:tgtEl>
                                        <p:attrNameLst>
                                          <p:attrName>style.visibility</p:attrName>
                                        </p:attrNameLst>
                                      </p:cBhvr>
                                      <p:to>
                                        <p:strVal val="visible"/>
                                      </p:to>
                                    </p:set>
                                    <p:anim calcmode="lin" valueType="num">
                                      <p:cBhvr additive="base">
                                        <p:cTn id="25" dur="500" fill="hold"/>
                                        <p:tgtEl>
                                          <p:spTgt spid="181251">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125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1251">
                                            <p:txEl>
                                              <p:pRg st="3" end="3"/>
                                            </p:txEl>
                                          </p:spTgt>
                                        </p:tgtEl>
                                        <p:attrNameLst>
                                          <p:attrName>style.visibility</p:attrName>
                                        </p:attrNameLst>
                                      </p:cBhvr>
                                      <p:to>
                                        <p:strVal val="visible"/>
                                      </p:to>
                                    </p:set>
                                    <p:anim calcmode="lin" valueType="num">
                                      <p:cBhvr additive="base">
                                        <p:cTn id="31" dur="500" fill="hold"/>
                                        <p:tgtEl>
                                          <p:spTgt spid="181251">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125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1251">
                                            <p:txEl>
                                              <p:pRg st="4" end="4"/>
                                            </p:txEl>
                                          </p:spTgt>
                                        </p:tgtEl>
                                        <p:attrNameLst>
                                          <p:attrName>style.visibility</p:attrName>
                                        </p:attrNameLst>
                                      </p:cBhvr>
                                      <p:to>
                                        <p:strVal val="visible"/>
                                      </p:to>
                                    </p:set>
                                    <p:anim calcmode="lin" valueType="num">
                                      <p:cBhvr additive="base">
                                        <p:cTn id="37" dur="500" fill="hold"/>
                                        <p:tgtEl>
                                          <p:spTgt spid="181251">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125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1251">
                                            <p:txEl>
                                              <p:pRg st="5" end="5"/>
                                            </p:txEl>
                                          </p:spTgt>
                                        </p:tgtEl>
                                        <p:attrNameLst>
                                          <p:attrName>style.visibility</p:attrName>
                                        </p:attrNameLst>
                                      </p:cBhvr>
                                      <p:to>
                                        <p:strVal val="visible"/>
                                      </p:to>
                                    </p:set>
                                    <p:anim calcmode="lin" valueType="num">
                                      <p:cBhvr additive="base">
                                        <p:cTn id="43" dur="500" fill="hold"/>
                                        <p:tgtEl>
                                          <p:spTgt spid="181251">
                                            <p:txEl>
                                              <p:pRg st="5" end="5"/>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125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3" name="CAMERA.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81251">
                                            <p:txEl>
                                              <p:pRg st="6" end="6"/>
                                            </p:txEl>
                                          </p:spTgt>
                                        </p:tgtEl>
                                        <p:attrNameLst>
                                          <p:attrName>style.visibility</p:attrName>
                                        </p:attrNameLst>
                                      </p:cBhvr>
                                      <p:to>
                                        <p:strVal val="visible"/>
                                      </p:to>
                                    </p:set>
                                    <p:anim calcmode="lin" valueType="num">
                                      <p:cBhvr additive="base">
                                        <p:cTn id="49" dur="500" fill="hold"/>
                                        <p:tgtEl>
                                          <p:spTgt spid="181251">
                                            <p:txEl>
                                              <p:pRg st="6" end="6"/>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8125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CAMERA.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81251">
                                            <p:txEl>
                                              <p:pRg st="7" end="7"/>
                                            </p:txEl>
                                          </p:spTgt>
                                        </p:tgtEl>
                                        <p:attrNameLst>
                                          <p:attrName>style.visibility</p:attrName>
                                        </p:attrNameLst>
                                      </p:cBhvr>
                                      <p:to>
                                        <p:strVal val="visible"/>
                                      </p:to>
                                    </p:set>
                                    <p:anim calcmode="lin" valueType="num">
                                      <p:cBhvr additive="base">
                                        <p:cTn id="55" dur="500" fill="hold"/>
                                        <p:tgtEl>
                                          <p:spTgt spid="181251">
                                            <p:txEl>
                                              <p:pRg st="7" end="7"/>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8125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CAMERA.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81251">
                                            <p:txEl>
                                              <p:pRg st="8" end="8"/>
                                            </p:txEl>
                                          </p:spTgt>
                                        </p:tgtEl>
                                        <p:attrNameLst>
                                          <p:attrName>style.visibility</p:attrName>
                                        </p:attrNameLst>
                                      </p:cBhvr>
                                      <p:to>
                                        <p:strVal val="visible"/>
                                      </p:to>
                                    </p:set>
                                    <p:anim calcmode="lin" valueType="num">
                                      <p:cBhvr additive="base">
                                        <p:cTn id="61" dur="500" fill="hold"/>
                                        <p:tgtEl>
                                          <p:spTgt spid="181251">
                                            <p:txEl>
                                              <p:pRg st="8" end="8"/>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81251">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CAMERA.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81251">
                                            <p:txEl>
                                              <p:pRg st="9" end="9"/>
                                            </p:txEl>
                                          </p:spTgt>
                                        </p:tgtEl>
                                        <p:attrNameLst>
                                          <p:attrName>style.visibility</p:attrName>
                                        </p:attrNameLst>
                                      </p:cBhvr>
                                      <p:to>
                                        <p:strVal val="visible"/>
                                      </p:to>
                                    </p:set>
                                    <p:anim calcmode="lin" valueType="num">
                                      <p:cBhvr additive="base">
                                        <p:cTn id="67" dur="500" fill="hold"/>
                                        <p:tgtEl>
                                          <p:spTgt spid="181251">
                                            <p:txEl>
                                              <p:pRg st="9" end="9"/>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181251">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65"/>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 grpId="0" autoUpdateAnimBg="0"/>
      <p:bldP spid="18125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Footer Placeholder 2">
            <a:extLst>
              <a:ext uri="{FF2B5EF4-FFF2-40B4-BE49-F238E27FC236}">
                <a16:creationId xmlns:a16="http://schemas.microsoft.com/office/drawing/2014/main" id="{269E5AE1-36CA-EA4B-B861-6FB16F3427BA}"/>
              </a:ext>
            </a:extLst>
          </p:cNvPr>
          <p:cNvSpPr>
            <a:spLocks noGrp="1"/>
          </p:cNvSpPr>
          <p:nvPr>
            <p:ph type="ftr" sz="quarter" idx="11"/>
          </p:nvPr>
        </p:nvSpPr>
        <p:spPr/>
        <p:txBody>
          <a:bodyPr/>
          <a:lstStyle/>
          <a:p>
            <a:pPr>
              <a:defRPr/>
            </a:pPr>
            <a:r>
              <a:rPr lang="en-US"/>
              <a:t>bulentsenver@gmail.com</a:t>
            </a:r>
          </a:p>
        </p:txBody>
      </p:sp>
      <p:sp>
        <p:nvSpPr>
          <p:cNvPr id="66563" name="Slide Number Placeholder 3">
            <a:extLst>
              <a:ext uri="{FF2B5EF4-FFF2-40B4-BE49-F238E27FC236}">
                <a16:creationId xmlns:a16="http://schemas.microsoft.com/office/drawing/2014/main" id="{09506B23-402C-2848-8D7F-DE7EFB101385}"/>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ED3E23C6-3992-CA40-9562-8623EB761F88}" type="slidenum">
              <a:rPr lang="en-US" altLang="tr-TR" sz="1200">
                <a:solidFill>
                  <a:srgbClr val="898989"/>
                </a:solidFill>
              </a:rPr>
              <a:pPr>
                <a:spcBef>
                  <a:spcPct val="0"/>
                </a:spcBef>
                <a:buFontTx/>
                <a:buNone/>
              </a:pPr>
              <a:t>17</a:t>
            </a:fld>
            <a:endParaRPr lang="en-US" altLang="tr-TR" sz="1200">
              <a:solidFill>
                <a:srgbClr val="898989"/>
              </a:solidFill>
            </a:endParaRPr>
          </a:p>
        </p:txBody>
      </p:sp>
      <p:sp>
        <p:nvSpPr>
          <p:cNvPr id="66564" name="Text Box 2">
            <a:extLst>
              <a:ext uri="{FF2B5EF4-FFF2-40B4-BE49-F238E27FC236}">
                <a16:creationId xmlns:a16="http://schemas.microsoft.com/office/drawing/2014/main" id="{A2ADD9BB-C174-3A4F-AB8A-FC58F0FCED50}"/>
              </a:ext>
            </a:extLst>
          </p:cNvPr>
          <p:cNvSpPr txBox="1">
            <a:spLocks noChangeArrowheads="1"/>
          </p:cNvSpPr>
          <p:nvPr/>
        </p:nvSpPr>
        <p:spPr bwMode="auto">
          <a:xfrm>
            <a:off x="3797300" y="2838450"/>
            <a:ext cx="1841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endParaRPr lang="tr-TR" altLang="tr-TR">
              <a:latin typeface="Times New Roman" panose="02020603050405020304" pitchFamily="18" charset="0"/>
            </a:endParaRPr>
          </a:p>
        </p:txBody>
      </p:sp>
      <p:sp>
        <p:nvSpPr>
          <p:cNvPr id="66565" name="AutoShape 3">
            <a:extLst>
              <a:ext uri="{FF2B5EF4-FFF2-40B4-BE49-F238E27FC236}">
                <a16:creationId xmlns:a16="http://schemas.microsoft.com/office/drawing/2014/main" id="{F21A9352-254F-1647-9312-78B15F24E818}"/>
              </a:ext>
            </a:extLst>
          </p:cNvPr>
          <p:cNvSpPr>
            <a:spLocks noChangeArrowheads="1"/>
          </p:cNvSpPr>
          <p:nvPr/>
        </p:nvSpPr>
        <p:spPr bwMode="auto">
          <a:xfrm rot="10800000">
            <a:off x="3938589" y="2055813"/>
            <a:ext cx="4897437" cy="28194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 name="T12" fmla="*/ 2160 w 21600"/>
              <a:gd name="T13" fmla="*/ 12343 h 21600"/>
              <a:gd name="T14" fmla="*/ 19440 w 21600"/>
              <a:gd name="T15" fmla="*/ 18514 h 21600"/>
            </a:gdLst>
            <a:ahLst/>
            <a:cxnLst>
              <a:cxn ang="T8">
                <a:pos x="T0" y="T1"/>
              </a:cxn>
              <a:cxn ang="T9">
                <a:pos x="T2" y="T3"/>
              </a:cxn>
              <a:cxn ang="T10">
                <a:pos x="T4" y="T5"/>
              </a:cxn>
              <a:cxn ang="T11">
                <a:pos x="T6" y="T7"/>
              </a:cxn>
            </a:cxnLst>
            <a:rect l="T12" t="T13" r="T14" b="T15"/>
            <a:pathLst>
              <a:path w="21600" h="21600">
                <a:moveTo>
                  <a:pt x="10800" y="0"/>
                </a:moveTo>
                <a:lnTo>
                  <a:pt x="6480" y="6171"/>
                </a:lnTo>
                <a:lnTo>
                  <a:pt x="8640" y="6171"/>
                </a:lnTo>
                <a:lnTo>
                  <a:pt x="8640" y="12343"/>
                </a:lnTo>
                <a:lnTo>
                  <a:pt x="4320" y="12343"/>
                </a:lnTo>
                <a:lnTo>
                  <a:pt x="4320" y="9257"/>
                </a:lnTo>
                <a:lnTo>
                  <a:pt x="0" y="15429"/>
                </a:lnTo>
                <a:lnTo>
                  <a:pt x="4320" y="21600"/>
                </a:lnTo>
                <a:lnTo>
                  <a:pt x="4320" y="18514"/>
                </a:lnTo>
                <a:lnTo>
                  <a:pt x="17280" y="18514"/>
                </a:lnTo>
                <a:lnTo>
                  <a:pt x="17280" y="21600"/>
                </a:lnTo>
                <a:lnTo>
                  <a:pt x="21600" y="15429"/>
                </a:lnTo>
                <a:lnTo>
                  <a:pt x="17280" y="9257"/>
                </a:lnTo>
                <a:lnTo>
                  <a:pt x="17280" y="12343"/>
                </a:lnTo>
                <a:lnTo>
                  <a:pt x="12960" y="12343"/>
                </a:lnTo>
                <a:lnTo>
                  <a:pt x="12960" y="6171"/>
                </a:lnTo>
                <a:lnTo>
                  <a:pt x="15120" y="6171"/>
                </a:lnTo>
                <a:lnTo>
                  <a:pt x="10800" y="0"/>
                </a:lnTo>
                <a:close/>
              </a:path>
            </a:pathLst>
          </a:custGeom>
          <a:solidFill>
            <a:srgbClr val="99CCFF"/>
          </a:solidFill>
          <a:ln w="9525">
            <a:solidFill>
              <a:schemeClr val="tx1"/>
            </a:solidFill>
            <a:miter lim="800000"/>
            <a:headEnd/>
            <a:tailEnd/>
          </a:ln>
        </p:spPr>
        <p:txBody>
          <a:bodyPr wrap="none" anchor="ctr"/>
          <a:lstStyle/>
          <a:p>
            <a:endParaRPr lang="en-US"/>
          </a:p>
        </p:txBody>
      </p:sp>
      <p:sp>
        <p:nvSpPr>
          <p:cNvPr id="66566" name="Text Box 4">
            <a:extLst>
              <a:ext uri="{FF2B5EF4-FFF2-40B4-BE49-F238E27FC236}">
                <a16:creationId xmlns:a16="http://schemas.microsoft.com/office/drawing/2014/main" id="{1644C3CB-FB02-D24D-AB7E-EDEAF0151DD4}"/>
              </a:ext>
            </a:extLst>
          </p:cNvPr>
          <p:cNvSpPr txBox="1">
            <a:spLocks noChangeArrowheads="1"/>
          </p:cNvSpPr>
          <p:nvPr/>
        </p:nvSpPr>
        <p:spPr bwMode="auto">
          <a:xfrm>
            <a:off x="5410200" y="2055814"/>
            <a:ext cx="1981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2000" dirty="0">
                <a:latin typeface="Times New Roman" panose="02020603050405020304" pitchFamily="18" charset="0"/>
              </a:rPr>
              <a:t>Basel III RİSKS</a:t>
            </a:r>
            <a:endParaRPr lang="tr-TR" altLang="tr-TR" sz="2000" dirty="0">
              <a:solidFill>
                <a:srgbClr val="0033CC"/>
              </a:solidFill>
              <a:latin typeface="Times New Roman" panose="02020603050405020304" pitchFamily="18" charset="0"/>
            </a:endParaRPr>
          </a:p>
          <a:p>
            <a:pPr algn="ctr">
              <a:spcBef>
                <a:spcPct val="0"/>
              </a:spcBef>
              <a:buFontTx/>
              <a:buNone/>
            </a:pPr>
            <a:r>
              <a:rPr lang="tr-TR" altLang="tr-TR" sz="2000" dirty="0">
                <a:solidFill>
                  <a:srgbClr val="0033CC"/>
                </a:solidFill>
                <a:latin typeface="Times New Roman" panose="02020603050405020304" pitchFamily="18" charset="0"/>
              </a:rPr>
              <a:t> </a:t>
            </a:r>
          </a:p>
        </p:txBody>
      </p:sp>
      <p:sp>
        <p:nvSpPr>
          <p:cNvPr id="66567" name="Text Box 5">
            <a:extLst>
              <a:ext uri="{FF2B5EF4-FFF2-40B4-BE49-F238E27FC236}">
                <a16:creationId xmlns:a16="http://schemas.microsoft.com/office/drawing/2014/main" id="{DDBC4FE9-D422-C24D-BE96-08C8116D3B58}"/>
              </a:ext>
            </a:extLst>
          </p:cNvPr>
          <p:cNvSpPr txBox="1">
            <a:spLocks noChangeArrowheads="1"/>
          </p:cNvSpPr>
          <p:nvPr/>
        </p:nvSpPr>
        <p:spPr bwMode="auto">
          <a:xfrm>
            <a:off x="2133600" y="2617788"/>
            <a:ext cx="1968809"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dirty="0">
                <a:latin typeface="Times New Roman" panose="02020603050405020304" pitchFamily="18" charset="0"/>
              </a:rPr>
              <a:t>Market </a:t>
            </a:r>
            <a:r>
              <a:rPr lang="tr-TR" altLang="tr-TR" sz="2400" dirty="0" err="1">
                <a:latin typeface="Times New Roman" panose="02020603050405020304" pitchFamily="18" charset="0"/>
              </a:rPr>
              <a:t>Risks</a:t>
            </a:r>
            <a:endParaRPr lang="tr-TR" altLang="tr-TR" sz="2400" dirty="0">
              <a:latin typeface="Times New Roman" panose="02020603050405020304" pitchFamily="18" charset="0"/>
            </a:endParaRPr>
          </a:p>
          <a:p>
            <a:pPr>
              <a:spcBef>
                <a:spcPct val="0"/>
              </a:spcBef>
              <a:buFontTx/>
              <a:buNone/>
            </a:pPr>
            <a:r>
              <a:rPr lang="tr-TR" altLang="tr-TR" sz="2400" dirty="0">
                <a:latin typeface="Times New Roman" panose="02020603050405020304" pitchFamily="18" charset="0"/>
              </a:rPr>
              <a:t>          &amp;</a:t>
            </a:r>
          </a:p>
          <a:p>
            <a:pPr>
              <a:spcBef>
                <a:spcPct val="0"/>
              </a:spcBef>
              <a:buFontTx/>
              <a:buNone/>
            </a:pPr>
            <a:r>
              <a:rPr lang="tr-TR" altLang="tr-TR" sz="2400" dirty="0" err="1">
                <a:latin typeface="Times New Roman" panose="02020603050405020304" pitchFamily="18" charset="0"/>
              </a:rPr>
              <a:t>Liquidity</a:t>
            </a:r>
            <a:r>
              <a:rPr lang="tr-TR" altLang="tr-TR" sz="2400" dirty="0">
                <a:latin typeface="Times New Roman" panose="02020603050405020304" pitchFamily="18" charset="0"/>
              </a:rPr>
              <a:t> Risk</a:t>
            </a:r>
          </a:p>
        </p:txBody>
      </p:sp>
      <p:sp>
        <p:nvSpPr>
          <p:cNvPr id="66568" name="Text Box 6">
            <a:extLst>
              <a:ext uri="{FF2B5EF4-FFF2-40B4-BE49-F238E27FC236}">
                <a16:creationId xmlns:a16="http://schemas.microsoft.com/office/drawing/2014/main" id="{3B6C44D4-66C9-9F43-A7F2-DF13B9CC7806}"/>
              </a:ext>
            </a:extLst>
          </p:cNvPr>
          <p:cNvSpPr txBox="1">
            <a:spLocks noChangeArrowheads="1"/>
          </p:cNvSpPr>
          <p:nvPr/>
        </p:nvSpPr>
        <p:spPr bwMode="auto">
          <a:xfrm>
            <a:off x="4727487" y="4875213"/>
            <a:ext cx="3495765"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dirty="0">
                <a:latin typeface="Times New Roman" panose="02020603050405020304" pitchFamily="18" charset="0"/>
              </a:rPr>
              <a:t>Risk </a:t>
            </a:r>
            <a:r>
              <a:rPr lang="tr-TR" altLang="tr-TR" sz="2400" dirty="0" err="1">
                <a:latin typeface="Times New Roman" panose="02020603050405020304" pitchFamily="18" charset="0"/>
              </a:rPr>
              <a:t>Weighted</a:t>
            </a:r>
            <a:r>
              <a:rPr lang="tr-TR" altLang="tr-TR" sz="2400" dirty="0">
                <a:latin typeface="Times New Roman" panose="02020603050405020304" pitchFamily="18" charset="0"/>
              </a:rPr>
              <a:t> </a:t>
            </a:r>
            <a:r>
              <a:rPr lang="tr-TR" altLang="tr-TR" sz="2400" dirty="0" err="1">
                <a:latin typeface="Times New Roman" panose="02020603050405020304" pitchFamily="18" charset="0"/>
              </a:rPr>
              <a:t>Assets</a:t>
            </a:r>
            <a:r>
              <a:rPr lang="tr-TR" altLang="tr-TR" sz="2400" dirty="0">
                <a:latin typeface="Times New Roman" panose="02020603050405020304" pitchFamily="18" charset="0"/>
              </a:rPr>
              <a:t> Risk</a:t>
            </a:r>
            <a:br>
              <a:rPr lang="tr-TR" altLang="tr-TR" sz="2400" dirty="0">
                <a:latin typeface="Times New Roman" panose="02020603050405020304" pitchFamily="18" charset="0"/>
              </a:rPr>
            </a:br>
            <a:r>
              <a:rPr lang="tr-TR" altLang="tr-TR" sz="2400" dirty="0">
                <a:latin typeface="Times New Roman" panose="02020603050405020304" pitchFamily="18" charset="0"/>
              </a:rPr>
              <a:t>                     &amp;</a:t>
            </a:r>
          </a:p>
          <a:p>
            <a:pPr>
              <a:spcBef>
                <a:spcPct val="0"/>
              </a:spcBef>
              <a:buFontTx/>
              <a:buNone/>
            </a:pPr>
            <a:r>
              <a:rPr lang="tr-TR" altLang="tr-TR" sz="2400" dirty="0">
                <a:latin typeface="Times New Roman" panose="02020603050405020304" pitchFamily="18" charset="0"/>
              </a:rPr>
              <a:t>             </a:t>
            </a:r>
            <a:r>
              <a:rPr lang="tr-TR" altLang="tr-TR" sz="2400" dirty="0" err="1">
                <a:latin typeface="Times New Roman" panose="02020603050405020304" pitchFamily="18" charset="0"/>
              </a:rPr>
              <a:t>Credit</a:t>
            </a:r>
            <a:r>
              <a:rPr lang="tr-TR" altLang="tr-TR" sz="2400" dirty="0">
                <a:latin typeface="Times New Roman" panose="02020603050405020304" pitchFamily="18" charset="0"/>
              </a:rPr>
              <a:t> Risk</a:t>
            </a:r>
          </a:p>
        </p:txBody>
      </p:sp>
      <p:sp>
        <p:nvSpPr>
          <p:cNvPr id="66569" name="Text Box 7">
            <a:extLst>
              <a:ext uri="{FF2B5EF4-FFF2-40B4-BE49-F238E27FC236}">
                <a16:creationId xmlns:a16="http://schemas.microsoft.com/office/drawing/2014/main" id="{2D940A66-4AFE-E94F-AEAC-BFCB69130E24}"/>
              </a:ext>
            </a:extLst>
          </p:cNvPr>
          <p:cNvSpPr txBox="1">
            <a:spLocks noChangeArrowheads="1"/>
          </p:cNvSpPr>
          <p:nvPr/>
        </p:nvSpPr>
        <p:spPr bwMode="auto">
          <a:xfrm>
            <a:off x="8962219" y="2438401"/>
            <a:ext cx="161133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2400" dirty="0">
                <a:latin typeface="Times New Roman" panose="02020603050405020304" pitchFamily="18" charset="0"/>
              </a:rPr>
              <a:t>Operations </a:t>
            </a:r>
          </a:p>
          <a:p>
            <a:pPr algn="ctr">
              <a:spcBef>
                <a:spcPct val="0"/>
              </a:spcBef>
              <a:buFontTx/>
              <a:buNone/>
            </a:pPr>
            <a:r>
              <a:rPr lang="tr-TR" altLang="tr-TR" sz="2400" dirty="0">
                <a:latin typeface="Times New Roman" panose="02020603050405020304" pitchFamily="18" charset="0"/>
              </a:rPr>
              <a:t>Risk</a:t>
            </a:r>
          </a:p>
        </p:txBody>
      </p:sp>
      <p:sp>
        <p:nvSpPr>
          <p:cNvPr id="66570" name="Text Box 8">
            <a:extLst>
              <a:ext uri="{FF2B5EF4-FFF2-40B4-BE49-F238E27FC236}">
                <a16:creationId xmlns:a16="http://schemas.microsoft.com/office/drawing/2014/main" id="{80B2D456-547A-4E4D-9E87-D39B4AF3A786}"/>
              </a:ext>
            </a:extLst>
          </p:cNvPr>
          <p:cNvSpPr txBox="1">
            <a:spLocks noChangeArrowheads="1"/>
          </p:cNvSpPr>
          <p:nvPr/>
        </p:nvSpPr>
        <p:spPr bwMode="auto">
          <a:xfrm>
            <a:off x="1524000" y="439738"/>
            <a:ext cx="79375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2000" dirty="0" err="1">
                <a:solidFill>
                  <a:srgbClr val="0033CC"/>
                </a:solidFill>
                <a:latin typeface="Times New Roman" panose="02020603050405020304" pitchFamily="18" charset="0"/>
              </a:rPr>
              <a:t>Share</a:t>
            </a:r>
            <a:r>
              <a:rPr lang="tr-TR" altLang="tr-TR" sz="2000" dirty="0">
                <a:solidFill>
                  <a:srgbClr val="0033CC"/>
                </a:solidFill>
                <a:latin typeface="Times New Roman" panose="02020603050405020304" pitchFamily="18" charset="0"/>
              </a:rPr>
              <a:t> </a:t>
            </a:r>
            <a:r>
              <a:rPr lang="tr-TR" altLang="tr-TR" sz="2000" dirty="0" err="1">
                <a:solidFill>
                  <a:srgbClr val="0033CC"/>
                </a:solidFill>
                <a:latin typeface="Times New Roman" panose="02020603050405020304" pitchFamily="18" charset="0"/>
              </a:rPr>
              <a:t>Holders</a:t>
            </a:r>
            <a:r>
              <a:rPr lang="tr-TR" altLang="tr-TR" sz="2000" dirty="0">
                <a:solidFill>
                  <a:srgbClr val="0033CC"/>
                </a:solidFill>
                <a:latin typeface="Times New Roman" panose="02020603050405020304" pitchFamily="18" charset="0"/>
              </a:rPr>
              <a:t> </a:t>
            </a:r>
            <a:r>
              <a:rPr lang="tr-TR" altLang="tr-TR" sz="2000" dirty="0" err="1">
                <a:solidFill>
                  <a:srgbClr val="0033CC"/>
                </a:solidFill>
                <a:latin typeface="Times New Roman" panose="02020603050405020304" pitchFamily="18" charset="0"/>
              </a:rPr>
              <a:t>Equity</a:t>
            </a:r>
            <a:endParaRPr lang="tr-TR" altLang="tr-TR" sz="2000" dirty="0">
              <a:solidFill>
                <a:srgbClr val="0033CC"/>
              </a:solidFill>
              <a:latin typeface="Times New Roman" panose="02020603050405020304" pitchFamily="18" charset="0"/>
            </a:endParaRPr>
          </a:p>
          <a:p>
            <a:pPr algn="ctr">
              <a:spcBef>
                <a:spcPct val="0"/>
              </a:spcBef>
              <a:buFontTx/>
              <a:buNone/>
            </a:pPr>
            <a:r>
              <a:rPr lang="tr-TR" altLang="tr-TR" sz="2000" dirty="0">
                <a:solidFill>
                  <a:srgbClr val="0033CC"/>
                </a:solidFill>
                <a:latin typeface="Times New Roman" panose="02020603050405020304" pitchFamily="18" charset="0"/>
              </a:rPr>
              <a:t>          ----------------------------------------------------------  = 12%</a:t>
            </a:r>
            <a:br>
              <a:rPr lang="tr-TR" altLang="tr-TR" sz="2000" dirty="0">
                <a:solidFill>
                  <a:srgbClr val="0033CC"/>
                </a:solidFill>
                <a:latin typeface="Times New Roman" panose="02020603050405020304" pitchFamily="18" charset="0"/>
              </a:rPr>
            </a:br>
            <a:r>
              <a:rPr lang="tr-TR" altLang="tr-TR" sz="2000" dirty="0">
                <a:solidFill>
                  <a:srgbClr val="0033CC"/>
                </a:solidFill>
                <a:latin typeface="Times New Roman" panose="02020603050405020304" pitchFamily="18" charset="0"/>
              </a:rPr>
              <a:t>Risk </a:t>
            </a:r>
            <a:r>
              <a:rPr lang="tr-TR" altLang="tr-TR" sz="2000" dirty="0" err="1">
                <a:solidFill>
                  <a:srgbClr val="0033CC"/>
                </a:solidFill>
                <a:latin typeface="Times New Roman" panose="02020603050405020304" pitchFamily="18" charset="0"/>
              </a:rPr>
              <a:t>Weigted</a:t>
            </a:r>
            <a:r>
              <a:rPr lang="tr-TR" altLang="tr-TR" sz="2000" dirty="0">
                <a:solidFill>
                  <a:srgbClr val="0033CC"/>
                </a:solidFill>
                <a:latin typeface="Times New Roman" panose="02020603050405020304" pitchFamily="18" charset="0"/>
              </a:rPr>
              <a:t> </a:t>
            </a:r>
            <a:r>
              <a:rPr lang="tr-TR" altLang="tr-TR" sz="2000" dirty="0" err="1">
                <a:solidFill>
                  <a:srgbClr val="0033CC"/>
                </a:solidFill>
                <a:latin typeface="Times New Roman" panose="02020603050405020304" pitchFamily="18" charset="0"/>
              </a:rPr>
              <a:t>Assets</a:t>
            </a:r>
            <a:r>
              <a:rPr lang="tr-TR" altLang="tr-TR" sz="2000" dirty="0">
                <a:solidFill>
                  <a:srgbClr val="0033CC"/>
                </a:solidFill>
                <a:latin typeface="Times New Roman" panose="02020603050405020304" pitchFamily="18" charset="0"/>
              </a:rPr>
              <a:t> &amp; </a:t>
            </a:r>
            <a:r>
              <a:rPr lang="tr-TR" altLang="tr-TR" sz="2000" dirty="0" err="1">
                <a:solidFill>
                  <a:srgbClr val="0033CC"/>
                </a:solidFill>
                <a:latin typeface="Times New Roman" panose="02020603050405020304" pitchFamily="18" charset="0"/>
              </a:rPr>
              <a:t>Credit</a:t>
            </a:r>
            <a:r>
              <a:rPr lang="tr-TR" altLang="tr-TR" sz="2000" dirty="0">
                <a:solidFill>
                  <a:srgbClr val="0033CC"/>
                </a:solidFill>
                <a:latin typeface="Times New Roman" panose="02020603050405020304" pitchFamily="18" charset="0"/>
              </a:rPr>
              <a:t> Risk + Market </a:t>
            </a:r>
            <a:r>
              <a:rPr lang="tr-TR" altLang="tr-TR" sz="2000" dirty="0" err="1">
                <a:solidFill>
                  <a:srgbClr val="0033CC"/>
                </a:solidFill>
                <a:latin typeface="Times New Roman" panose="02020603050405020304" pitchFamily="18" charset="0"/>
              </a:rPr>
              <a:t>Risks</a:t>
            </a:r>
            <a:r>
              <a:rPr lang="tr-TR" altLang="tr-TR" sz="2000" dirty="0">
                <a:solidFill>
                  <a:srgbClr val="0033CC"/>
                </a:solidFill>
                <a:latin typeface="Times New Roman" panose="02020603050405020304" pitchFamily="18" charset="0"/>
              </a:rPr>
              <a:t> + Operations Risk</a:t>
            </a:r>
          </a:p>
        </p:txBody>
      </p:sp>
      <p:sp>
        <p:nvSpPr>
          <p:cNvPr id="66571" name="TextBox 10">
            <a:extLst>
              <a:ext uri="{FF2B5EF4-FFF2-40B4-BE49-F238E27FC236}">
                <a16:creationId xmlns:a16="http://schemas.microsoft.com/office/drawing/2014/main" id="{8B6BED77-F008-7547-AEF8-AB42EE631B8A}"/>
              </a:ext>
            </a:extLst>
          </p:cNvPr>
          <p:cNvSpPr txBox="1">
            <a:spLocks noChangeArrowheads="1"/>
          </p:cNvSpPr>
          <p:nvPr/>
        </p:nvSpPr>
        <p:spPr bwMode="auto">
          <a:xfrm>
            <a:off x="2120900" y="5105400"/>
            <a:ext cx="18478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tr-TR" sz="2800" dirty="0">
                <a:latin typeface="Arial" panose="020B0604020202020204" pitchFamily="34" charset="0"/>
              </a:rPr>
              <a:t>BASEL III</a:t>
            </a:r>
          </a:p>
        </p:txBody>
      </p:sp>
    </p:spTree>
    <p:extLst>
      <p:ext uri="{BB962C8B-B14F-4D97-AF65-F5344CB8AC3E}">
        <p14:creationId xmlns:p14="http://schemas.microsoft.com/office/powerpoint/2010/main" val="2106955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1" name="Footer Placeholder 4">
            <a:extLst>
              <a:ext uri="{FF2B5EF4-FFF2-40B4-BE49-F238E27FC236}">
                <a16:creationId xmlns:a16="http://schemas.microsoft.com/office/drawing/2014/main" id="{6288FD47-E7EA-F749-A283-18A6281DC164}"/>
              </a:ext>
            </a:extLst>
          </p:cNvPr>
          <p:cNvSpPr>
            <a:spLocks noGrp="1"/>
          </p:cNvSpPr>
          <p:nvPr>
            <p:ph type="ftr" sz="quarter" idx="11"/>
          </p:nvPr>
        </p:nvSpPr>
        <p:spPr/>
        <p:txBody>
          <a:bodyPr/>
          <a:lstStyle/>
          <a:p>
            <a:pPr>
              <a:defRPr/>
            </a:pPr>
            <a:r>
              <a:rPr lang="en-US"/>
              <a:t>bulentsenver@gmail.com</a:t>
            </a:r>
          </a:p>
        </p:txBody>
      </p:sp>
      <p:sp>
        <p:nvSpPr>
          <p:cNvPr id="67587" name="Slide Number Placeholder 5">
            <a:extLst>
              <a:ext uri="{FF2B5EF4-FFF2-40B4-BE49-F238E27FC236}">
                <a16:creationId xmlns:a16="http://schemas.microsoft.com/office/drawing/2014/main" id="{CCBBD919-EF79-1849-8C2C-9F137C9E2BEF}"/>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5A9E74F-CE90-E847-9509-E02570C8A8F9}" type="slidenum">
              <a:rPr lang="en-US" altLang="tr-TR" sz="1200">
                <a:solidFill>
                  <a:srgbClr val="898989"/>
                </a:solidFill>
              </a:rPr>
              <a:pPr>
                <a:spcBef>
                  <a:spcPct val="0"/>
                </a:spcBef>
                <a:buFontTx/>
                <a:buNone/>
              </a:pPr>
              <a:t>18</a:t>
            </a:fld>
            <a:endParaRPr lang="en-US" altLang="tr-TR" sz="1200">
              <a:solidFill>
                <a:srgbClr val="898989"/>
              </a:solidFill>
            </a:endParaRPr>
          </a:p>
        </p:txBody>
      </p:sp>
      <p:sp>
        <p:nvSpPr>
          <p:cNvPr id="67588" name="Text Box 2">
            <a:extLst>
              <a:ext uri="{FF2B5EF4-FFF2-40B4-BE49-F238E27FC236}">
                <a16:creationId xmlns:a16="http://schemas.microsoft.com/office/drawing/2014/main" id="{153B3BC0-375E-644F-B784-0ABE98D5161C}"/>
              </a:ext>
            </a:extLst>
          </p:cNvPr>
          <p:cNvSpPr txBox="1">
            <a:spLocks noChangeArrowheads="1"/>
          </p:cNvSpPr>
          <p:nvPr/>
        </p:nvSpPr>
        <p:spPr bwMode="auto">
          <a:xfrm>
            <a:off x="4800601" y="304801"/>
            <a:ext cx="1971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b="1">
                <a:latin typeface="Times New Roman" panose="02020603050405020304" pitchFamily="18" charset="0"/>
              </a:rPr>
              <a:t>Market Risks</a:t>
            </a:r>
          </a:p>
        </p:txBody>
      </p:sp>
      <p:graphicFrame>
        <p:nvGraphicFramePr>
          <p:cNvPr id="67589" name="Object 2">
            <a:extLst>
              <a:ext uri="{FF2B5EF4-FFF2-40B4-BE49-F238E27FC236}">
                <a16:creationId xmlns:a16="http://schemas.microsoft.com/office/drawing/2014/main" id="{013DEC9C-7F6B-9E44-8818-FEAC5ED4CFDB}"/>
              </a:ext>
            </a:extLst>
          </p:cNvPr>
          <p:cNvGraphicFramePr>
            <a:graphicFrameLocks noChangeAspect="1"/>
          </p:cNvGraphicFramePr>
          <p:nvPr/>
        </p:nvGraphicFramePr>
        <p:xfrm>
          <a:off x="4191001" y="2209801"/>
          <a:ext cx="3211513" cy="2392363"/>
        </p:xfrm>
        <a:graphic>
          <a:graphicData uri="http://schemas.openxmlformats.org/presentationml/2006/ole">
            <mc:AlternateContent xmlns:mc="http://schemas.openxmlformats.org/markup-compatibility/2006">
              <mc:Choice xmlns:v="urn:schemas-microsoft-com:vml" Requires="v">
                <p:oleObj spid="_x0000_s1029" name="Clip" r:id="rId3" imgW="4375150" imgH="2444750" progId="MS_ClipArt_Gallery.2">
                  <p:embed/>
                </p:oleObj>
              </mc:Choice>
              <mc:Fallback>
                <p:oleObj name="Clip" r:id="rId3" imgW="4375150" imgH="2444750" progId="MS_ClipArt_Gallery.2">
                  <p:embed/>
                  <p:pic>
                    <p:nvPicPr>
                      <p:cNvPr id="67589" name="Object 2">
                        <a:extLst>
                          <a:ext uri="{FF2B5EF4-FFF2-40B4-BE49-F238E27FC236}">
                            <a16:creationId xmlns:a16="http://schemas.microsoft.com/office/drawing/2014/main" id="{013DEC9C-7F6B-9E44-8818-FEAC5ED4CFD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1" y="2209801"/>
                        <a:ext cx="3211513" cy="2392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67590" name="Text Box 4">
            <a:extLst>
              <a:ext uri="{FF2B5EF4-FFF2-40B4-BE49-F238E27FC236}">
                <a16:creationId xmlns:a16="http://schemas.microsoft.com/office/drawing/2014/main" id="{A610DA83-4B8A-B945-A10F-1D93DA7F55CE}"/>
              </a:ext>
            </a:extLst>
          </p:cNvPr>
          <p:cNvSpPr txBox="1">
            <a:spLocks noChangeArrowheads="1"/>
          </p:cNvSpPr>
          <p:nvPr/>
        </p:nvSpPr>
        <p:spPr bwMode="auto">
          <a:xfrm>
            <a:off x="2286000" y="914400"/>
            <a:ext cx="251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a:latin typeface="Times New Roman" panose="02020603050405020304" pitchFamily="18" charset="0"/>
              </a:rPr>
              <a:t>Market risks arising due to market financial instruments</a:t>
            </a:r>
          </a:p>
        </p:txBody>
      </p:sp>
      <p:sp>
        <p:nvSpPr>
          <p:cNvPr id="67591" name="Text Box 5">
            <a:extLst>
              <a:ext uri="{FF2B5EF4-FFF2-40B4-BE49-F238E27FC236}">
                <a16:creationId xmlns:a16="http://schemas.microsoft.com/office/drawing/2014/main" id="{851D14A2-FDC1-CD4C-8C89-DC5454C896CA}"/>
              </a:ext>
            </a:extLst>
          </p:cNvPr>
          <p:cNvSpPr txBox="1">
            <a:spLocks noChangeArrowheads="1"/>
          </p:cNvSpPr>
          <p:nvPr/>
        </p:nvSpPr>
        <p:spPr bwMode="auto">
          <a:xfrm>
            <a:off x="4800600" y="4648201"/>
            <a:ext cx="2427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a:latin typeface="Times New Roman" panose="02020603050405020304" pitchFamily="18" charset="0"/>
              </a:rPr>
              <a:t>MARKET RİSKS</a:t>
            </a:r>
          </a:p>
        </p:txBody>
      </p:sp>
      <p:sp>
        <p:nvSpPr>
          <p:cNvPr id="67592" name="Text Box 6">
            <a:extLst>
              <a:ext uri="{FF2B5EF4-FFF2-40B4-BE49-F238E27FC236}">
                <a16:creationId xmlns:a16="http://schemas.microsoft.com/office/drawing/2014/main" id="{E8774D9E-DE94-4B44-B7A6-BAA1795C1C86}"/>
              </a:ext>
            </a:extLst>
          </p:cNvPr>
          <p:cNvSpPr txBox="1">
            <a:spLocks noChangeArrowheads="1"/>
          </p:cNvSpPr>
          <p:nvPr/>
        </p:nvSpPr>
        <p:spPr bwMode="auto">
          <a:xfrm>
            <a:off x="7537450" y="639764"/>
            <a:ext cx="26670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r>
              <a:rPr lang="tr-TR" altLang="tr-TR" sz="2400">
                <a:latin typeface="Times New Roman" panose="02020603050405020304" pitchFamily="18" charset="0"/>
              </a:rPr>
              <a:t>Market Risks arising due to Asset/Liability Maturşty Mismatch</a:t>
            </a:r>
          </a:p>
        </p:txBody>
      </p:sp>
      <p:grpSp>
        <p:nvGrpSpPr>
          <p:cNvPr id="67593" name="Group 7">
            <a:extLst>
              <a:ext uri="{FF2B5EF4-FFF2-40B4-BE49-F238E27FC236}">
                <a16:creationId xmlns:a16="http://schemas.microsoft.com/office/drawing/2014/main" id="{1036F7F3-B3E0-034D-868D-2E7E03931421}"/>
              </a:ext>
            </a:extLst>
          </p:cNvPr>
          <p:cNvGrpSpPr>
            <a:grpSpLocks/>
          </p:cNvGrpSpPr>
          <p:nvPr/>
        </p:nvGrpSpPr>
        <p:grpSpPr bwMode="auto">
          <a:xfrm>
            <a:off x="7467600" y="3810003"/>
            <a:ext cx="1327150" cy="1077913"/>
            <a:chOff x="3648" y="3552"/>
            <a:chExt cx="598" cy="679"/>
          </a:xfrm>
        </p:grpSpPr>
        <p:sp>
          <p:nvSpPr>
            <p:cNvPr id="67611" name="Text Box 8">
              <a:extLst>
                <a:ext uri="{FF2B5EF4-FFF2-40B4-BE49-F238E27FC236}">
                  <a16:creationId xmlns:a16="http://schemas.microsoft.com/office/drawing/2014/main" id="{AD81AF59-7A42-864C-96E6-725557931EE7}"/>
                </a:ext>
              </a:extLst>
            </p:cNvPr>
            <p:cNvSpPr txBox="1">
              <a:spLocks noChangeArrowheads="1"/>
            </p:cNvSpPr>
            <p:nvPr/>
          </p:nvSpPr>
          <p:spPr bwMode="auto">
            <a:xfrm>
              <a:off x="3648" y="3552"/>
              <a:ext cx="598" cy="6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1600" b="1" dirty="0" err="1">
                  <a:latin typeface="Times New Roman" panose="02020603050405020304" pitchFamily="18" charset="0"/>
                </a:rPr>
                <a:t>Capital</a:t>
              </a:r>
              <a:r>
                <a:rPr lang="tr-TR" altLang="tr-TR" sz="1600" b="1" dirty="0">
                  <a:latin typeface="Times New Roman" panose="02020603050405020304" pitchFamily="18" charset="0"/>
                </a:rPr>
                <a:t> Market </a:t>
              </a:r>
              <a:r>
                <a:rPr lang="tr-TR" altLang="tr-TR" sz="1600" b="1" dirty="0" err="1">
                  <a:latin typeface="Times New Roman" panose="02020603050405020304" pitchFamily="18" charset="0"/>
                </a:rPr>
                <a:t>Price</a:t>
              </a:r>
              <a:r>
                <a:rPr lang="tr-TR" altLang="tr-TR" sz="1600" b="1" dirty="0">
                  <a:latin typeface="Times New Roman" panose="02020603050405020304" pitchFamily="18" charset="0"/>
                </a:rPr>
                <a:t> (Index) Risk</a:t>
              </a:r>
            </a:p>
          </p:txBody>
        </p:sp>
        <p:sp>
          <p:nvSpPr>
            <p:cNvPr id="67612" name="Oval 9">
              <a:extLst>
                <a:ext uri="{FF2B5EF4-FFF2-40B4-BE49-F238E27FC236}">
                  <a16:creationId xmlns:a16="http://schemas.microsoft.com/office/drawing/2014/main" id="{7FC57122-629D-9B48-8BFB-A6869C31BA9E}"/>
                </a:ext>
              </a:extLst>
            </p:cNvPr>
            <p:cNvSpPr>
              <a:spLocks noChangeArrowheads="1"/>
            </p:cNvSpPr>
            <p:nvPr/>
          </p:nvSpPr>
          <p:spPr bwMode="auto">
            <a:xfrm>
              <a:off x="3648" y="3552"/>
              <a:ext cx="576" cy="576"/>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grpSp>
      <p:grpSp>
        <p:nvGrpSpPr>
          <p:cNvPr id="67594" name="Group 10">
            <a:extLst>
              <a:ext uri="{FF2B5EF4-FFF2-40B4-BE49-F238E27FC236}">
                <a16:creationId xmlns:a16="http://schemas.microsoft.com/office/drawing/2014/main" id="{5FC612E8-C7D7-654C-AA0F-847ACAFFB7AB}"/>
              </a:ext>
            </a:extLst>
          </p:cNvPr>
          <p:cNvGrpSpPr>
            <a:grpSpLocks/>
          </p:cNvGrpSpPr>
          <p:nvPr/>
        </p:nvGrpSpPr>
        <p:grpSpPr bwMode="auto">
          <a:xfrm>
            <a:off x="3352800" y="5486400"/>
            <a:ext cx="1295400" cy="914400"/>
            <a:chOff x="2064" y="3600"/>
            <a:chExt cx="576" cy="576"/>
          </a:xfrm>
        </p:grpSpPr>
        <p:sp>
          <p:nvSpPr>
            <p:cNvPr id="67609" name="Text Box 11">
              <a:extLst>
                <a:ext uri="{FF2B5EF4-FFF2-40B4-BE49-F238E27FC236}">
                  <a16:creationId xmlns:a16="http://schemas.microsoft.com/office/drawing/2014/main" id="{D75D89F5-138C-334A-A188-8D4F61D8B75D}"/>
                </a:ext>
              </a:extLst>
            </p:cNvPr>
            <p:cNvSpPr txBox="1">
              <a:spLocks noChangeArrowheads="1"/>
            </p:cNvSpPr>
            <p:nvPr/>
          </p:nvSpPr>
          <p:spPr bwMode="auto">
            <a:xfrm>
              <a:off x="2112" y="3648"/>
              <a:ext cx="52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1600" b="1" dirty="0" err="1">
                  <a:latin typeface="Times New Roman" panose="02020603050405020304" pitchFamily="18" charset="0"/>
                </a:rPr>
                <a:t>Foreign</a:t>
              </a:r>
              <a:r>
                <a:rPr lang="tr-TR" altLang="tr-TR" sz="1600" b="1" dirty="0">
                  <a:latin typeface="Times New Roman" panose="02020603050405020304" pitchFamily="18" charset="0"/>
                </a:rPr>
                <a:t> Exchange  Rate Risk</a:t>
              </a:r>
            </a:p>
          </p:txBody>
        </p:sp>
        <p:sp>
          <p:nvSpPr>
            <p:cNvPr id="67610" name="Oval 12">
              <a:extLst>
                <a:ext uri="{FF2B5EF4-FFF2-40B4-BE49-F238E27FC236}">
                  <a16:creationId xmlns:a16="http://schemas.microsoft.com/office/drawing/2014/main" id="{E62A26A0-C41B-A14F-8FE6-50540608F63B}"/>
                </a:ext>
              </a:extLst>
            </p:cNvPr>
            <p:cNvSpPr>
              <a:spLocks noChangeArrowheads="1"/>
            </p:cNvSpPr>
            <p:nvPr/>
          </p:nvSpPr>
          <p:spPr bwMode="auto">
            <a:xfrm>
              <a:off x="2064" y="3600"/>
              <a:ext cx="576" cy="576"/>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grpSp>
      <p:grpSp>
        <p:nvGrpSpPr>
          <p:cNvPr id="67595" name="Group 13">
            <a:extLst>
              <a:ext uri="{FF2B5EF4-FFF2-40B4-BE49-F238E27FC236}">
                <a16:creationId xmlns:a16="http://schemas.microsoft.com/office/drawing/2014/main" id="{6EE09280-EFBD-B140-BB76-2652412D1D62}"/>
              </a:ext>
            </a:extLst>
          </p:cNvPr>
          <p:cNvGrpSpPr>
            <a:grpSpLocks/>
          </p:cNvGrpSpPr>
          <p:nvPr/>
        </p:nvGrpSpPr>
        <p:grpSpPr bwMode="auto">
          <a:xfrm>
            <a:off x="2859088" y="3886203"/>
            <a:ext cx="1408112" cy="982663"/>
            <a:chOff x="1296" y="3504"/>
            <a:chExt cx="576" cy="619"/>
          </a:xfrm>
        </p:grpSpPr>
        <p:sp>
          <p:nvSpPr>
            <p:cNvPr id="67607" name="Text Box 14">
              <a:extLst>
                <a:ext uri="{FF2B5EF4-FFF2-40B4-BE49-F238E27FC236}">
                  <a16:creationId xmlns:a16="http://schemas.microsoft.com/office/drawing/2014/main" id="{51E559E5-A2F7-F84F-B26F-9DEE809B9F64}"/>
                </a:ext>
              </a:extLst>
            </p:cNvPr>
            <p:cNvSpPr txBox="1">
              <a:spLocks noChangeArrowheads="1"/>
            </p:cNvSpPr>
            <p:nvPr/>
          </p:nvSpPr>
          <p:spPr bwMode="auto">
            <a:xfrm>
              <a:off x="1344" y="3600"/>
              <a:ext cx="480"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1600" b="1" dirty="0" err="1">
                  <a:latin typeface="Times New Roman" panose="02020603050405020304" pitchFamily="18" charset="0"/>
                </a:rPr>
                <a:t>Commodity</a:t>
              </a:r>
              <a:r>
                <a:rPr lang="tr-TR" altLang="tr-TR" sz="1600" b="1" dirty="0">
                  <a:latin typeface="Times New Roman" panose="02020603050405020304" pitchFamily="18" charset="0"/>
                </a:rPr>
                <a:t> </a:t>
              </a:r>
              <a:r>
                <a:rPr lang="tr-TR" altLang="tr-TR" sz="1600" b="1" dirty="0" err="1">
                  <a:latin typeface="Times New Roman" panose="02020603050405020304" pitchFamily="18" charset="0"/>
                </a:rPr>
                <a:t>Price</a:t>
              </a:r>
              <a:r>
                <a:rPr lang="tr-TR" altLang="tr-TR" sz="1600" b="1" dirty="0">
                  <a:latin typeface="Times New Roman" panose="02020603050405020304" pitchFamily="18" charset="0"/>
                </a:rPr>
                <a:t> Risk</a:t>
              </a:r>
              <a:endParaRPr lang="tr-TR" altLang="tr-TR" sz="1800" b="1" dirty="0">
                <a:latin typeface="Times New Roman" panose="02020603050405020304" pitchFamily="18" charset="0"/>
              </a:endParaRPr>
            </a:p>
          </p:txBody>
        </p:sp>
        <p:sp>
          <p:nvSpPr>
            <p:cNvPr id="67608" name="Oval 15">
              <a:extLst>
                <a:ext uri="{FF2B5EF4-FFF2-40B4-BE49-F238E27FC236}">
                  <a16:creationId xmlns:a16="http://schemas.microsoft.com/office/drawing/2014/main" id="{AE91D6DB-EDB9-8E4B-8697-91AEF50970D3}"/>
                </a:ext>
              </a:extLst>
            </p:cNvPr>
            <p:cNvSpPr>
              <a:spLocks noChangeArrowheads="1"/>
            </p:cNvSpPr>
            <p:nvPr/>
          </p:nvSpPr>
          <p:spPr bwMode="auto">
            <a:xfrm>
              <a:off x="1296" y="3504"/>
              <a:ext cx="576" cy="576"/>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grpSp>
      <p:grpSp>
        <p:nvGrpSpPr>
          <p:cNvPr id="67596" name="Group 16">
            <a:extLst>
              <a:ext uri="{FF2B5EF4-FFF2-40B4-BE49-F238E27FC236}">
                <a16:creationId xmlns:a16="http://schemas.microsoft.com/office/drawing/2014/main" id="{062A76CA-75A2-924B-9816-9B48E3C14FD2}"/>
              </a:ext>
            </a:extLst>
          </p:cNvPr>
          <p:cNvGrpSpPr>
            <a:grpSpLocks/>
          </p:cNvGrpSpPr>
          <p:nvPr/>
        </p:nvGrpSpPr>
        <p:grpSpPr bwMode="auto">
          <a:xfrm>
            <a:off x="6934200" y="5638800"/>
            <a:ext cx="2001838" cy="914400"/>
            <a:chOff x="3024" y="3648"/>
            <a:chExt cx="672" cy="576"/>
          </a:xfrm>
        </p:grpSpPr>
        <p:grpSp>
          <p:nvGrpSpPr>
            <p:cNvPr id="67603" name="Group 17">
              <a:extLst>
                <a:ext uri="{FF2B5EF4-FFF2-40B4-BE49-F238E27FC236}">
                  <a16:creationId xmlns:a16="http://schemas.microsoft.com/office/drawing/2014/main" id="{ED364892-8177-CC49-B66E-2C0E47B0BE0F}"/>
                </a:ext>
              </a:extLst>
            </p:cNvPr>
            <p:cNvGrpSpPr>
              <a:grpSpLocks/>
            </p:cNvGrpSpPr>
            <p:nvPr/>
          </p:nvGrpSpPr>
          <p:grpSpPr bwMode="auto">
            <a:xfrm>
              <a:off x="3024" y="3648"/>
              <a:ext cx="672" cy="576"/>
              <a:chOff x="2928" y="3648"/>
              <a:chExt cx="672" cy="576"/>
            </a:xfrm>
          </p:grpSpPr>
          <p:sp>
            <p:nvSpPr>
              <p:cNvPr id="67605" name="Text Box 18">
                <a:extLst>
                  <a:ext uri="{FF2B5EF4-FFF2-40B4-BE49-F238E27FC236}">
                    <a16:creationId xmlns:a16="http://schemas.microsoft.com/office/drawing/2014/main" id="{E152CE7F-5BE7-0F4D-850E-001E1F7D4893}"/>
                  </a:ext>
                </a:extLst>
              </p:cNvPr>
              <p:cNvSpPr txBox="1">
                <a:spLocks noChangeArrowheads="1"/>
              </p:cNvSpPr>
              <p:nvPr/>
            </p:nvSpPr>
            <p:spPr bwMode="auto">
              <a:xfrm>
                <a:off x="2928" y="3648"/>
                <a:ext cx="67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endParaRPr lang="tr-TR" altLang="tr-TR" sz="1600">
                  <a:latin typeface="Times New Roman" panose="02020603050405020304" pitchFamily="18" charset="0"/>
                </a:endParaRPr>
              </a:p>
            </p:txBody>
          </p:sp>
          <p:sp>
            <p:nvSpPr>
              <p:cNvPr id="67606" name="Oval 19">
                <a:extLst>
                  <a:ext uri="{FF2B5EF4-FFF2-40B4-BE49-F238E27FC236}">
                    <a16:creationId xmlns:a16="http://schemas.microsoft.com/office/drawing/2014/main" id="{6EB40983-C049-8449-970E-0A2DEB1748B8}"/>
                  </a:ext>
                </a:extLst>
              </p:cNvPr>
              <p:cNvSpPr>
                <a:spLocks noChangeArrowheads="1"/>
              </p:cNvSpPr>
              <p:nvPr/>
            </p:nvSpPr>
            <p:spPr bwMode="auto">
              <a:xfrm>
                <a:off x="2976" y="3648"/>
                <a:ext cx="576" cy="576"/>
              </a:xfrm>
              <a:prstGeom prst="ellipse">
                <a:avLst/>
              </a:prstGeom>
              <a:noFill/>
              <a:ln w="254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grpSp>
        <p:sp>
          <p:nvSpPr>
            <p:cNvPr id="67604" name="Rectangle 20">
              <a:extLst>
                <a:ext uri="{FF2B5EF4-FFF2-40B4-BE49-F238E27FC236}">
                  <a16:creationId xmlns:a16="http://schemas.microsoft.com/office/drawing/2014/main" id="{EB61EADE-D3DD-324A-B695-AD4D1C55505F}"/>
                </a:ext>
              </a:extLst>
            </p:cNvPr>
            <p:cNvSpPr>
              <a:spLocks noChangeArrowheads="1"/>
            </p:cNvSpPr>
            <p:nvPr/>
          </p:nvSpPr>
          <p:spPr bwMode="auto">
            <a:xfrm>
              <a:off x="3120" y="3782"/>
              <a:ext cx="528" cy="3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tr-TR" altLang="tr-TR" sz="1600" b="1" dirty="0" err="1">
                  <a:latin typeface="Times New Roman" panose="02020603050405020304" pitchFamily="18" charset="0"/>
                </a:rPr>
                <a:t>Interest</a:t>
              </a:r>
              <a:r>
                <a:rPr lang="tr-TR" altLang="tr-TR" sz="1600" b="1" dirty="0">
                  <a:latin typeface="Times New Roman" panose="02020603050405020304" pitchFamily="18" charset="0"/>
                </a:rPr>
                <a:t> Rate Risk</a:t>
              </a:r>
            </a:p>
          </p:txBody>
        </p:sp>
      </p:grpSp>
      <p:sp>
        <p:nvSpPr>
          <p:cNvPr id="67597" name="AutoShape 21">
            <a:extLst>
              <a:ext uri="{FF2B5EF4-FFF2-40B4-BE49-F238E27FC236}">
                <a16:creationId xmlns:a16="http://schemas.microsoft.com/office/drawing/2014/main" id="{248F20B2-5A0E-BE46-BA2A-FD4D82207A8A}"/>
              </a:ext>
            </a:extLst>
          </p:cNvPr>
          <p:cNvSpPr>
            <a:spLocks noChangeArrowheads="1"/>
          </p:cNvSpPr>
          <p:nvPr/>
        </p:nvSpPr>
        <p:spPr bwMode="auto">
          <a:xfrm rot="18566584">
            <a:off x="4436270" y="4402932"/>
            <a:ext cx="257175" cy="595313"/>
          </a:xfrm>
          <a:prstGeom prst="upArrow">
            <a:avLst>
              <a:gd name="adj1" fmla="val 50000"/>
              <a:gd name="adj2" fmla="val 57870"/>
            </a:avLst>
          </a:prstGeom>
          <a:solidFill>
            <a:srgbClr val="99CCFF"/>
          </a:solidFill>
          <a:ln w="25400">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67598" name="AutoShape 22">
            <a:extLst>
              <a:ext uri="{FF2B5EF4-FFF2-40B4-BE49-F238E27FC236}">
                <a16:creationId xmlns:a16="http://schemas.microsoft.com/office/drawing/2014/main" id="{1887210C-D5C4-9349-A647-406475818577}"/>
              </a:ext>
            </a:extLst>
          </p:cNvPr>
          <p:cNvSpPr>
            <a:spLocks noChangeArrowheads="1"/>
          </p:cNvSpPr>
          <p:nvPr/>
        </p:nvSpPr>
        <p:spPr bwMode="auto">
          <a:xfrm rot="13224694">
            <a:off x="5029201" y="5105401"/>
            <a:ext cx="257175" cy="595313"/>
          </a:xfrm>
          <a:prstGeom prst="upArrow">
            <a:avLst>
              <a:gd name="adj1" fmla="val 50000"/>
              <a:gd name="adj2" fmla="val 57870"/>
            </a:avLst>
          </a:prstGeom>
          <a:solidFill>
            <a:srgbClr val="99CCFF"/>
          </a:solidFill>
          <a:ln w="25400">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67599" name="AutoShape 23">
            <a:extLst>
              <a:ext uri="{FF2B5EF4-FFF2-40B4-BE49-F238E27FC236}">
                <a16:creationId xmlns:a16="http://schemas.microsoft.com/office/drawing/2014/main" id="{D8501C1C-F035-184F-A7DE-A9A25F83790F}"/>
              </a:ext>
            </a:extLst>
          </p:cNvPr>
          <p:cNvSpPr>
            <a:spLocks noChangeArrowheads="1"/>
          </p:cNvSpPr>
          <p:nvPr/>
        </p:nvSpPr>
        <p:spPr bwMode="auto">
          <a:xfrm rot="3690764">
            <a:off x="6966745" y="4247357"/>
            <a:ext cx="257175" cy="595313"/>
          </a:xfrm>
          <a:prstGeom prst="upArrow">
            <a:avLst>
              <a:gd name="adj1" fmla="val 50000"/>
              <a:gd name="adj2" fmla="val 57870"/>
            </a:avLst>
          </a:prstGeom>
          <a:solidFill>
            <a:srgbClr val="99CCFF"/>
          </a:solidFill>
          <a:ln w="25400">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67600" name="AutoShape 24">
            <a:extLst>
              <a:ext uri="{FF2B5EF4-FFF2-40B4-BE49-F238E27FC236}">
                <a16:creationId xmlns:a16="http://schemas.microsoft.com/office/drawing/2014/main" id="{25E264C7-6980-DB4F-8293-BE1B6AF083A2}"/>
              </a:ext>
            </a:extLst>
          </p:cNvPr>
          <p:cNvSpPr>
            <a:spLocks noChangeArrowheads="1"/>
          </p:cNvSpPr>
          <p:nvPr/>
        </p:nvSpPr>
        <p:spPr bwMode="auto">
          <a:xfrm rot="9603457">
            <a:off x="6629401" y="5105401"/>
            <a:ext cx="257175" cy="595313"/>
          </a:xfrm>
          <a:prstGeom prst="upArrow">
            <a:avLst>
              <a:gd name="adj1" fmla="val 50000"/>
              <a:gd name="adj2" fmla="val 57870"/>
            </a:avLst>
          </a:prstGeom>
          <a:solidFill>
            <a:srgbClr val="99CCFF"/>
          </a:solidFill>
          <a:ln w="25400">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67601" name="AutoShape 25">
            <a:extLst>
              <a:ext uri="{FF2B5EF4-FFF2-40B4-BE49-F238E27FC236}">
                <a16:creationId xmlns:a16="http://schemas.microsoft.com/office/drawing/2014/main" id="{7307F974-0FE6-734B-9133-04CE761B05E1}"/>
              </a:ext>
            </a:extLst>
          </p:cNvPr>
          <p:cNvSpPr>
            <a:spLocks noChangeArrowheads="1"/>
          </p:cNvSpPr>
          <p:nvPr/>
        </p:nvSpPr>
        <p:spPr bwMode="auto">
          <a:xfrm rot="9603457">
            <a:off x="5638801" y="5181601"/>
            <a:ext cx="257175" cy="595313"/>
          </a:xfrm>
          <a:prstGeom prst="upArrow">
            <a:avLst>
              <a:gd name="adj1" fmla="val 50000"/>
              <a:gd name="adj2" fmla="val 57870"/>
            </a:avLst>
          </a:prstGeom>
          <a:solidFill>
            <a:srgbClr val="99CCFF"/>
          </a:solidFill>
          <a:ln w="25400">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67602" name="AutoShape 26">
            <a:extLst>
              <a:ext uri="{FF2B5EF4-FFF2-40B4-BE49-F238E27FC236}">
                <a16:creationId xmlns:a16="http://schemas.microsoft.com/office/drawing/2014/main" id="{FBEA8922-95B4-6042-A991-24AF2B7B1E6F}"/>
              </a:ext>
            </a:extLst>
          </p:cNvPr>
          <p:cNvSpPr>
            <a:spLocks noChangeArrowheads="1"/>
          </p:cNvSpPr>
          <p:nvPr/>
        </p:nvSpPr>
        <p:spPr bwMode="auto">
          <a:xfrm>
            <a:off x="5334000" y="5867400"/>
            <a:ext cx="1219200" cy="762000"/>
          </a:xfrm>
          <a:prstGeom prst="octagon">
            <a:avLst>
              <a:gd name="adj" fmla="val 29287"/>
            </a:avLst>
          </a:prstGeom>
          <a:solidFill>
            <a:schemeClr val="bg1"/>
          </a:solidFill>
          <a:ln w="9525">
            <a:solidFill>
              <a:schemeClr val="tx1"/>
            </a:solidFill>
            <a:miter lim="800000"/>
            <a:headEnd/>
            <a:tailEnd/>
          </a:ln>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1600" b="1" dirty="0" err="1">
                <a:latin typeface="Arial" panose="020B0604020202020204" pitchFamily="34" charset="0"/>
              </a:rPr>
              <a:t>Liquidity</a:t>
            </a:r>
            <a:endParaRPr lang="tr-TR" altLang="tr-TR" sz="1600" b="1" dirty="0">
              <a:latin typeface="Arial" panose="020B0604020202020204" pitchFamily="34" charset="0"/>
            </a:endParaRPr>
          </a:p>
          <a:p>
            <a:pPr algn="ctr" eaLnBrk="1" hangingPunct="1">
              <a:spcBef>
                <a:spcPct val="0"/>
              </a:spcBef>
              <a:buFontTx/>
              <a:buNone/>
            </a:pPr>
            <a:r>
              <a:rPr lang="tr-TR" altLang="tr-TR" sz="1600" b="1" dirty="0">
                <a:latin typeface="Arial" panose="020B0604020202020204" pitchFamily="34" charset="0"/>
              </a:rPr>
              <a:t>Risk</a:t>
            </a:r>
            <a:endParaRPr lang="en-US" altLang="tr-TR" sz="1600" b="1" dirty="0">
              <a:latin typeface="Arial" panose="020B0604020202020204" pitchFamily="34" charset="0"/>
            </a:endParaRPr>
          </a:p>
        </p:txBody>
      </p:sp>
    </p:spTree>
    <p:extLst>
      <p:ext uri="{BB962C8B-B14F-4D97-AF65-F5344CB8AC3E}">
        <p14:creationId xmlns:p14="http://schemas.microsoft.com/office/powerpoint/2010/main" val="3112193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Footer Placeholder 4">
            <a:extLst>
              <a:ext uri="{FF2B5EF4-FFF2-40B4-BE49-F238E27FC236}">
                <a16:creationId xmlns:a16="http://schemas.microsoft.com/office/drawing/2014/main" id="{13753036-8FCA-344C-A9CC-6125D2FF005C}"/>
              </a:ext>
            </a:extLst>
          </p:cNvPr>
          <p:cNvSpPr>
            <a:spLocks noGrp="1"/>
          </p:cNvSpPr>
          <p:nvPr>
            <p:ph type="ftr" sz="quarter" idx="11"/>
          </p:nvPr>
        </p:nvSpPr>
        <p:spPr/>
        <p:txBody>
          <a:bodyPr/>
          <a:lstStyle/>
          <a:p>
            <a:pPr>
              <a:defRPr/>
            </a:pPr>
            <a:r>
              <a:rPr lang="en-US"/>
              <a:t>bulentsenver@gmail.com</a:t>
            </a:r>
          </a:p>
        </p:txBody>
      </p:sp>
      <p:sp>
        <p:nvSpPr>
          <p:cNvPr id="68611" name="Slide Number Placeholder 5">
            <a:extLst>
              <a:ext uri="{FF2B5EF4-FFF2-40B4-BE49-F238E27FC236}">
                <a16:creationId xmlns:a16="http://schemas.microsoft.com/office/drawing/2014/main" id="{177E6393-EBAB-9F4F-B8E9-B7AADDDCD3DA}"/>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C1BE744C-6D36-C045-B4F6-DFBB2192D3DD}" type="slidenum">
              <a:rPr lang="en-US" altLang="tr-TR" sz="1200">
                <a:solidFill>
                  <a:srgbClr val="898989"/>
                </a:solidFill>
              </a:rPr>
              <a:pPr>
                <a:spcBef>
                  <a:spcPct val="0"/>
                </a:spcBef>
                <a:buFontTx/>
                <a:buNone/>
              </a:pPr>
              <a:t>19</a:t>
            </a:fld>
            <a:endParaRPr lang="en-US" altLang="tr-TR" sz="1200">
              <a:solidFill>
                <a:srgbClr val="898989"/>
              </a:solidFill>
            </a:endParaRPr>
          </a:p>
        </p:txBody>
      </p:sp>
      <p:sp>
        <p:nvSpPr>
          <p:cNvPr id="182274" name="Rectangle 2">
            <a:extLst>
              <a:ext uri="{FF2B5EF4-FFF2-40B4-BE49-F238E27FC236}">
                <a16:creationId xmlns:a16="http://schemas.microsoft.com/office/drawing/2014/main" id="{D81C9666-C066-444F-8C93-6C88743A3B57}"/>
              </a:ext>
            </a:extLst>
          </p:cNvPr>
          <p:cNvSpPr>
            <a:spLocks noGrp="1" noChangeArrowheads="1"/>
          </p:cNvSpPr>
          <p:nvPr>
            <p:ph type="title"/>
          </p:nvPr>
        </p:nvSpPr>
        <p:spPr>
          <a:xfrm>
            <a:off x="2133600" y="0"/>
            <a:ext cx="7772400" cy="990600"/>
          </a:xfrm>
        </p:spPr>
        <p:txBody>
          <a:bodyPr/>
          <a:lstStyle/>
          <a:p>
            <a:pPr eaLnBrk="1" hangingPunct="1">
              <a:defRPr/>
            </a:pPr>
            <a:r>
              <a:rPr lang="en-US" b="1">
                <a:effectLst>
                  <a:outerShdw blurRad="38100" dist="38100" dir="2700000" algn="tl">
                    <a:srgbClr val="DDDDDD"/>
                  </a:outerShdw>
                </a:effectLst>
                <a:ea typeface="ＭＳ Ｐゴシック" charset="0"/>
                <a:cs typeface="ＭＳ Ｐゴシック" charset="0"/>
              </a:rPr>
              <a:t>B</a:t>
            </a:r>
            <a:r>
              <a:rPr lang="tr-TR" b="1">
                <a:effectLst>
                  <a:outerShdw blurRad="38100" dist="38100" dir="2700000" algn="tl">
                    <a:srgbClr val="DDDDDD"/>
                  </a:outerShdw>
                </a:effectLst>
                <a:ea typeface="ＭＳ Ｐゴシック" charset="0"/>
                <a:cs typeface="ＭＳ Ｐゴシック" charset="0"/>
              </a:rPr>
              <a:t>anking Risks</a:t>
            </a:r>
            <a:endParaRPr lang="en-US" b="1">
              <a:effectLst>
                <a:outerShdw blurRad="38100" dist="38100" dir="2700000" algn="tl">
                  <a:srgbClr val="DDDDDD"/>
                </a:outerShdw>
              </a:effectLst>
              <a:ea typeface="ＭＳ Ｐゴシック" charset="0"/>
              <a:cs typeface="ＭＳ Ｐゴシック" charset="0"/>
            </a:endParaRPr>
          </a:p>
        </p:txBody>
      </p:sp>
      <p:sp>
        <p:nvSpPr>
          <p:cNvPr id="47109" name="Rectangle 3">
            <a:extLst>
              <a:ext uri="{FF2B5EF4-FFF2-40B4-BE49-F238E27FC236}">
                <a16:creationId xmlns:a16="http://schemas.microsoft.com/office/drawing/2014/main" id="{284D717E-0F7B-1D46-93A1-2F2A29DD60B0}"/>
              </a:ext>
            </a:extLst>
          </p:cNvPr>
          <p:cNvSpPr>
            <a:spLocks noGrp="1" noChangeArrowheads="1"/>
          </p:cNvSpPr>
          <p:nvPr>
            <p:ph type="body" idx="1"/>
          </p:nvPr>
        </p:nvSpPr>
        <p:spPr>
          <a:xfrm>
            <a:off x="2133600" y="1219200"/>
            <a:ext cx="7772400" cy="4114800"/>
          </a:xfrm>
        </p:spPr>
        <p:txBody>
          <a:bodyPr>
            <a:normAutofit fontScale="92500" lnSpcReduction="10000"/>
          </a:bodyPr>
          <a:lstStyle/>
          <a:p>
            <a:pPr eaLnBrk="1" hangingPunct="1">
              <a:lnSpc>
                <a:spcPct val="90000"/>
              </a:lnSpc>
            </a:pPr>
            <a:r>
              <a:rPr lang="tr-TR" altLang="tr-TR"/>
              <a:t>19.Competition Risk</a:t>
            </a:r>
          </a:p>
          <a:p>
            <a:pPr eaLnBrk="1" hangingPunct="1">
              <a:lnSpc>
                <a:spcPct val="90000"/>
              </a:lnSpc>
            </a:pPr>
            <a:r>
              <a:rPr lang="en-US" altLang="tr-TR"/>
              <a:t>20. </a:t>
            </a:r>
            <a:r>
              <a:rPr lang="tr-TR" altLang="tr-TR"/>
              <a:t>Theft</a:t>
            </a:r>
            <a:r>
              <a:rPr lang="en-US" altLang="tr-TR"/>
              <a:t> Risk</a:t>
            </a:r>
            <a:r>
              <a:rPr lang="tr-TR" altLang="tr-TR"/>
              <a:t>i</a:t>
            </a:r>
            <a:endParaRPr lang="en-US" altLang="tr-TR"/>
          </a:p>
          <a:p>
            <a:pPr eaLnBrk="1" hangingPunct="1">
              <a:lnSpc>
                <a:spcPct val="90000"/>
              </a:lnSpc>
            </a:pPr>
            <a:r>
              <a:rPr lang="tr-TR" altLang="tr-TR"/>
              <a:t>21</a:t>
            </a:r>
            <a:r>
              <a:rPr lang="en-US" altLang="tr-TR"/>
              <a:t>. </a:t>
            </a:r>
            <a:r>
              <a:rPr lang="tr-TR" altLang="tr-TR"/>
              <a:t>Fraud </a:t>
            </a:r>
            <a:r>
              <a:rPr lang="en-US" altLang="tr-TR"/>
              <a:t>Risk</a:t>
            </a:r>
          </a:p>
          <a:p>
            <a:pPr eaLnBrk="1" hangingPunct="1">
              <a:lnSpc>
                <a:spcPct val="90000"/>
              </a:lnSpc>
            </a:pPr>
            <a:r>
              <a:rPr lang="en-US" altLang="tr-TR"/>
              <a:t>22. Defalcation Risk</a:t>
            </a:r>
          </a:p>
          <a:p>
            <a:pPr eaLnBrk="1" hangingPunct="1">
              <a:lnSpc>
                <a:spcPct val="90000"/>
              </a:lnSpc>
            </a:pPr>
            <a:r>
              <a:rPr lang="en-US" altLang="tr-TR"/>
              <a:t>2</a:t>
            </a:r>
            <a:r>
              <a:rPr lang="tr-TR" altLang="tr-TR"/>
              <a:t>3</a:t>
            </a:r>
            <a:r>
              <a:rPr lang="en-US" altLang="tr-TR"/>
              <a:t>. </a:t>
            </a:r>
            <a:r>
              <a:rPr lang="tr-TR" altLang="tr-TR"/>
              <a:t>Natural Disasters Risks</a:t>
            </a:r>
            <a:endParaRPr lang="en-US" altLang="tr-TR"/>
          </a:p>
          <a:p>
            <a:pPr eaLnBrk="1" hangingPunct="1">
              <a:lnSpc>
                <a:spcPct val="90000"/>
              </a:lnSpc>
            </a:pPr>
            <a:r>
              <a:rPr lang="en-US" altLang="tr-TR"/>
              <a:t>2</a:t>
            </a:r>
            <a:r>
              <a:rPr lang="tr-TR" altLang="tr-TR"/>
              <a:t>4</a:t>
            </a:r>
            <a:r>
              <a:rPr lang="en-US" altLang="tr-TR"/>
              <a:t>. Strat</a:t>
            </a:r>
            <a:r>
              <a:rPr lang="tr-TR" altLang="tr-TR"/>
              <a:t>egy</a:t>
            </a:r>
            <a:r>
              <a:rPr lang="en-US" altLang="tr-TR"/>
              <a:t> Risk</a:t>
            </a:r>
          </a:p>
          <a:p>
            <a:pPr eaLnBrk="1" hangingPunct="1">
              <a:lnSpc>
                <a:spcPct val="90000"/>
              </a:lnSpc>
            </a:pPr>
            <a:r>
              <a:rPr lang="en-US" altLang="tr-TR"/>
              <a:t>25. Fiduciary Business Risks</a:t>
            </a:r>
          </a:p>
          <a:p>
            <a:pPr eaLnBrk="1" hangingPunct="1">
              <a:lnSpc>
                <a:spcPct val="90000"/>
              </a:lnSpc>
            </a:pPr>
            <a:r>
              <a:rPr lang="en-US" altLang="tr-TR"/>
              <a:t>2</a:t>
            </a:r>
            <a:r>
              <a:rPr lang="tr-TR" altLang="tr-TR"/>
              <a:t>6</a:t>
            </a:r>
            <a:r>
              <a:rPr lang="en-US" altLang="tr-TR"/>
              <a:t>.</a:t>
            </a:r>
            <a:r>
              <a:rPr lang="tr-TR" altLang="tr-TR"/>
              <a:t> Error Wrong Transactions</a:t>
            </a:r>
            <a:r>
              <a:rPr lang="en-US" altLang="tr-TR"/>
              <a:t> Risk</a:t>
            </a:r>
            <a:r>
              <a:rPr lang="tr-TR" altLang="tr-TR"/>
              <a:t>s</a:t>
            </a:r>
            <a:endParaRPr lang="en-US" altLang="tr-TR"/>
          </a:p>
          <a:p>
            <a:pPr eaLnBrk="1" hangingPunct="1">
              <a:lnSpc>
                <a:spcPct val="90000"/>
              </a:lnSpc>
            </a:pPr>
            <a:r>
              <a:rPr lang="en-US" altLang="tr-TR"/>
              <a:t>2</a:t>
            </a:r>
            <a:r>
              <a:rPr lang="tr-TR" altLang="tr-TR"/>
              <a:t>7</a:t>
            </a:r>
            <a:r>
              <a:rPr lang="en-US" altLang="tr-TR"/>
              <a:t>. </a:t>
            </a:r>
            <a:r>
              <a:rPr lang="tr-TR" altLang="tr-TR"/>
              <a:t>Laws and Regulations Compliance Risk</a:t>
            </a:r>
            <a:endParaRPr lang="en-US" altLang="tr-TR"/>
          </a:p>
          <a:p>
            <a:pPr eaLnBrk="1" hangingPunct="1">
              <a:lnSpc>
                <a:spcPct val="90000"/>
              </a:lnSpc>
            </a:pPr>
            <a:endParaRPr lang="en-US" altLang="tr-TR"/>
          </a:p>
        </p:txBody>
      </p:sp>
    </p:spTree>
    <p:extLst>
      <p:ext uri="{BB962C8B-B14F-4D97-AF65-F5344CB8AC3E}">
        <p14:creationId xmlns:p14="http://schemas.microsoft.com/office/powerpoint/2010/main" val="12855143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7109">
                                            <p:txEl>
                                              <p:pRg st="0" end="0"/>
                                            </p:txEl>
                                          </p:spTgt>
                                        </p:tgtEl>
                                        <p:attrNameLst>
                                          <p:attrName>style.visibility</p:attrName>
                                        </p:attrNameLst>
                                      </p:cBhvr>
                                      <p:to>
                                        <p:strVal val="visible"/>
                                      </p:to>
                                    </p:set>
                                    <p:animEffect transition="in" filter="wipe(down)">
                                      <p:cBhvr>
                                        <p:cTn id="7" dur="580">
                                          <p:stCondLst>
                                            <p:cond delay="0"/>
                                          </p:stCondLst>
                                        </p:cTn>
                                        <p:tgtEl>
                                          <p:spTgt spid="47109">
                                            <p:txEl>
                                              <p:pRg st="0" end="0"/>
                                            </p:txEl>
                                          </p:spTgt>
                                        </p:tgtEl>
                                      </p:cBhvr>
                                    </p:animEffect>
                                    <p:anim calcmode="lin" valueType="num">
                                      <p:cBhvr>
                                        <p:cTn id="8" dur="1822" tmFilter="0,0; 0.14,0.36; 0.43,0.73; 0.71,0.91; 1.0,1.0">
                                          <p:stCondLst>
                                            <p:cond delay="0"/>
                                          </p:stCondLst>
                                        </p:cTn>
                                        <p:tgtEl>
                                          <p:spTgt spid="47109">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7109">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7109">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7109">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7109">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7109">
                                            <p:txEl>
                                              <p:pRg st="0" end="0"/>
                                            </p:txEl>
                                          </p:spTgt>
                                        </p:tgtEl>
                                      </p:cBhvr>
                                      <p:to x="100000" y="60000"/>
                                    </p:animScale>
                                    <p:animScale>
                                      <p:cBhvr>
                                        <p:cTn id="14" dur="166" decel="50000">
                                          <p:stCondLst>
                                            <p:cond delay="676"/>
                                          </p:stCondLst>
                                        </p:cTn>
                                        <p:tgtEl>
                                          <p:spTgt spid="47109">
                                            <p:txEl>
                                              <p:pRg st="0" end="0"/>
                                            </p:txEl>
                                          </p:spTgt>
                                        </p:tgtEl>
                                      </p:cBhvr>
                                      <p:to x="100000" y="100000"/>
                                    </p:animScale>
                                    <p:animScale>
                                      <p:cBhvr>
                                        <p:cTn id="15" dur="26">
                                          <p:stCondLst>
                                            <p:cond delay="1312"/>
                                          </p:stCondLst>
                                        </p:cTn>
                                        <p:tgtEl>
                                          <p:spTgt spid="47109">
                                            <p:txEl>
                                              <p:pRg st="0" end="0"/>
                                            </p:txEl>
                                          </p:spTgt>
                                        </p:tgtEl>
                                      </p:cBhvr>
                                      <p:to x="100000" y="80000"/>
                                    </p:animScale>
                                    <p:animScale>
                                      <p:cBhvr>
                                        <p:cTn id="16" dur="166" decel="50000">
                                          <p:stCondLst>
                                            <p:cond delay="1338"/>
                                          </p:stCondLst>
                                        </p:cTn>
                                        <p:tgtEl>
                                          <p:spTgt spid="47109">
                                            <p:txEl>
                                              <p:pRg st="0" end="0"/>
                                            </p:txEl>
                                          </p:spTgt>
                                        </p:tgtEl>
                                      </p:cBhvr>
                                      <p:to x="100000" y="100000"/>
                                    </p:animScale>
                                    <p:animScale>
                                      <p:cBhvr>
                                        <p:cTn id="17" dur="26">
                                          <p:stCondLst>
                                            <p:cond delay="1642"/>
                                          </p:stCondLst>
                                        </p:cTn>
                                        <p:tgtEl>
                                          <p:spTgt spid="47109">
                                            <p:txEl>
                                              <p:pRg st="0" end="0"/>
                                            </p:txEl>
                                          </p:spTgt>
                                        </p:tgtEl>
                                      </p:cBhvr>
                                      <p:to x="100000" y="90000"/>
                                    </p:animScale>
                                    <p:animScale>
                                      <p:cBhvr>
                                        <p:cTn id="18" dur="166" decel="50000">
                                          <p:stCondLst>
                                            <p:cond delay="1668"/>
                                          </p:stCondLst>
                                        </p:cTn>
                                        <p:tgtEl>
                                          <p:spTgt spid="47109">
                                            <p:txEl>
                                              <p:pRg st="0" end="0"/>
                                            </p:txEl>
                                          </p:spTgt>
                                        </p:tgtEl>
                                      </p:cBhvr>
                                      <p:to x="100000" y="100000"/>
                                    </p:animScale>
                                    <p:animScale>
                                      <p:cBhvr>
                                        <p:cTn id="19" dur="26">
                                          <p:stCondLst>
                                            <p:cond delay="1808"/>
                                          </p:stCondLst>
                                        </p:cTn>
                                        <p:tgtEl>
                                          <p:spTgt spid="47109">
                                            <p:txEl>
                                              <p:pRg st="0" end="0"/>
                                            </p:txEl>
                                          </p:spTgt>
                                        </p:tgtEl>
                                      </p:cBhvr>
                                      <p:to x="100000" y="95000"/>
                                    </p:animScale>
                                    <p:animScale>
                                      <p:cBhvr>
                                        <p:cTn id="20" dur="166" decel="50000">
                                          <p:stCondLst>
                                            <p:cond delay="1834"/>
                                          </p:stCondLst>
                                        </p:cTn>
                                        <p:tgtEl>
                                          <p:spTgt spid="47109">
                                            <p:txEl>
                                              <p:pRg st="0" end="0"/>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47109">
                                            <p:txEl>
                                              <p:pRg st="1" end="1"/>
                                            </p:txEl>
                                          </p:spTgt>
                                        </p:tgtEl>
                                        <p:attrNameLst>
                                          <p:attrName>style.visibility</p:attrName>
                                        </p:attrNameLst>
                                      </p:cBhvr>
                                      <p:to>
                                        <p:strVal val="visible"/>
                                      </p:to>
                                    </p:set>
                                    <p:animEffect transition="in" filter="wipe(down)">
                                      <p:cBhvr>
                                        <p:cTn id="25" dur="580">
                                          <p:stCondLst>
                                            <p:cond delay="0"/>
                                          </p:stCondLst>
                                        </p:cTn>
                                        <p:tgtEl>
                                          <p:spTgt spid="47109">
                                            <p:txEl>
                                              <p:pRg st="1" end="1"/>
                                            </p:txEl>
                                          </p:spTgt>
                                        </p:tgtEl>
                                      </p:cBhvr>
                                    </p:animEffect>
                                    <p:anim calcmode="lin" valueType="num">
                                      <p:cBhvr>
                                        <p:cTn id="26" dur="1822" tmFilter="0,0; 0.14,0.36; 0.43,0.73; 0.71,0.91; 1.0,1.0">
                                          <p:stCondLst>
                                            <p:cond delay="0"/>
                                          </p:stCondLst>
                                        </p:cTn>
                                        <p:tgtEl>
                                          <p:spTgt spid="47109">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7109">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7109">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7109">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7109">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47109">
                                            <p:txEl>
                                              <p:pRg st="1" end="1"/>
                                            </p:txEl>
                                          </p:spTgt>
                                        </p:tgtEl>
                                      </p:cBhvr>
                                      <p:to x="100000" y="60000"/>
                                    </p:animScale>
                                    <p:animScale>
                                      <p:cBhvr>
                                        <p:cTn id="32" dur="166" decel="50000">
                                          <p:stCondLst>
                                            <p:cond delay="676"/>
                                          </p:stCondLst>
                                        </p:cTn>
                                        <p:tgtEl>
                                          <p:spTgt spid="47109">
                                            <p:txEl>
                                              <p:pRg st="1" end="1"/>
                                            </p:txEl>
                                          </p:spTgt>
                                        </p:tgtEl>
                                      </p:cBhvr>
                                      <p:to x="100000" y="100000"/>
                                    </p:animScale>
                                    <p:animScale>
                                      <p:cBhvr>
                                        <p:cTn id="33" dur="26">
                                          <p:stCondLst>
                                            <p:cond delay="1312"/>
                                          </p:stCondLst>
                                        </p:cTn>
                                        <p:tgtEl>
                                          <p:spTgt spid="47109">
                                            <p:txEl>
                                              <p:pRg st="1" end="1"/>
                                            </p:txEl>
                                          </p:spTgt>
                                        </p:tgtEl>
                                      </p:cBhvr>
                                      <p:to x="100000" y="80000"/>
                                    </p:animScale>
                                    <p:animScale>
                                      <p:cBhvr>
                                        <p:cTn id="34" dur="166" decel="50000">
                                          <p:stCondLst>
                                            <p:cond delay="1338"/>
                                          </p:stCondLst>
                                        </p:cTn>
                                        <p:tgtEl>
                                          <p:spTgt spid="47109">
                                            <p:txEl>
                                              <p:pRg st="1" end="1"/>
                                            </p:txEl>
                                          </p:spTgt>
                                        </p:tgtEl>
                                      </p:cBhvr>
                                      <p:to x="100000" y="100000"/>
                                    </p:animScale>
                                    <p:animScale>
                                      <p:cBhvr>
                                        <p:cTn id="35" dur="26">
                                          <p:stCondLst>
                                            <p:cond delay="1642"/>
                                          </p:stCondLst>
                                        </p:cTn>
                                        <p:tgtEl>
                                          <p:spTgt spid="47109">
                                            <p:txEl>
                                              <p:pRg st="1" end="1"/>
                                            </p:txEl>
                                          </p:spTgt>
                                        </p:tgtEl>
                                      </p:cBhvr>
                                      <p:to x="100000" y="90000"/>
                                    </p:animScale>
                                    <p:animScale>
                                      <p:cBhvr>
                                        <p:cTn id="36" dur="166" decel="50000">
                                          <p:stCondLst>
                                            <p:cond delay="1668"/>
                                          </p:stCondLst>
                                        </p:cTn>
                                        <p:tgtEl>
                                          <p:spTgt spid="47109">
                                            <p:txEl>
                                              <p:pRg st="1" end="1"/>
                                            </p:txEl>
                                          </p:spTgt>
                                        </p:tgtEl>
                                      </p:cBhvr>
                                      <p:to x="100000" y="100000"/>
                                    </p:animScale>
                                    <p:animScale>
                                      <p:cBhvr>
                                        <p:cTn id="37" dur="26">
                                          <p:stCondLst>
                                            <p:cond delay="1808"/>
                                          </p:stCondLst>
                                        </p:cTn>
                                        <p:tgtEl>
                                          <p:spTgt spid="47109">
                                            <p:txEl>
                                              <p:pRg st="1" end="1"/>
                                            </p:txEl>
                                          </p:spTgt>
                                        </p:tgtEl>
                                      </p:cBhvr>
                                      <p:to x="100000" y="95000"/>
                                    </p:animScale>
                                    <p:animScale>
                                      <p:cBhvr>
                                        <p:cTn id="38" dur="166" decel="50000">
                                          <p:stCondLst>
                                            <p:cond delay="1834"/>
                                          </p:stCondLst>
                                        </p:cTn>
                                        <p:tgtEl>
                                          <p:spTgt spid="47109">
                                            <p:txEl>
                                              <p:pRg st="1" end="1"/>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47109">
                                            <p:txEl>
                                              <p:pRg st="2" end="2"/>
                                            </p:txEl>
                                          </p:spTgt>
                                        </p:tgtEl>
                                        <p:attrNameLst>
                                          <p:attrName>style.visibility</p:attrName>
                                        </p:attrNameLst>
                                      </p:cBhvr>
                                      <p:to>
                                        <p:strVal val="visible"/>
                                      </p:to>
                                    </p:set>
                                    <p:animEffect transition="in" filter="wipe(down)">
                                      <p:cBhvr>
                                        <p:cTn id="43" dur="580">
                                          <p:stCondLst>
                                            <p:cond delay="0"/>
                                          </p:stCondLst>
                                        </p:cTn>
                                        <p:tgtEl>
                                          <p:spTgt spid="47109">
                                            <p:txEl>
                                              <p:pRg st="2" end="2"/>
                                            </p:txEl>
                                          </p:spTgt>
                                        </p:tgtEl>
                                      </p:cBhvr>
                                    </p:animEffect>
                                    <p:anim calcmode="lin" valueType="num">
                                      <p:cBhvr>
                                        <p:cTn id="44" dur="1822" tmFilter="0,0; 0.14,0.36; 0.43,0.73; 0.71,0.91; 1.0,1.0">
                                          <p:stCondLst>
                                            <p:cond delay="0"/>
                                          </p:stCondLst>
                                        </p:cTn>
                                        <p:tgtEl>
                                          <p:spTgt spid="47109">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47109">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47109">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47109">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47109">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47109">
                                            <p:txEl>
                                              <p:pRg st="2" end="2"/>
                                            </p:txEl>
                                          </p:spTgt>
                                        </p:tgtEl>
                                      </p:cBhvr>
                                      <p:to x="100000" y="60000"/>
                                    </p:animScale>
                                    <p:animScale>
                                      <p:cBhvr>
                                        <p:cTn id="50" dur="166" decel="50000">
                                          <p:stCondLst>
                                            <p:cond delay="676"/>
                                          </p:stCondLst>
                                        </p:cTn>
                                        <p:tgtEl>
                                          <p:spTgt spid="47109">
                                            <p:txEl>
                                              <p:pRg st="2" end="2"/>
                                            </p:txEl>
                                          </p:spTgt>
                                        </p:tgtEl>
                                      </p:cBhvr>
                                      <p:to x="100000" y="100000"/>
                                    </p:animScale>
                                    <p:animScale>
                                      <p:cBhvr>
                                        <p:cTn id="51" dur="26">
                                          <p:stCondLst>
                                            <p:cond delay="1312"/>
                                          </p:stCondLst>
                                        </p:cTn>
                                        <p:tgtEl>
                                          <p:spTgt spid="47109">
                                            <p:txEl>
                                              <p:pRg st="2" end="2"/>
                                            </p:txEl>
                                          </p:spTgt>
                                        </p:tgtEl>
                                      </p:cBhvr>
                                      <p:to x="100000" y="80000"/>
                                    </p:animScale>
                                    <p:animScale>
                                      <p:cBhvr>
                                        <p:cTn id="52" dur="166" decel="50000">
                                          <p:stCondLst>
                                            <p:cond delay="1338"/>
                                          </p:stCondLst>
                                        </p:cTn>
                                        <p:tgtEl>
                                          <p:spTgt spid="47109">
                                            <p:txEl>
                                              <p:pRg st="2" end="2"/>
                                            </p:txEl>
                                          </p:spTgt>
                                        </p:tgtEl>
                                      </p:cBhvr>
                                      <p:to x="100000" y="100000"/>
                                    </p:animScale>
                                    <p:animScale>
                                      <p:cBhvr>
                                        <p:cTn id="53" dur="26">
                                          <p:stCondLst>
                                            <p:cond delay="1642"/>
                                          </p:stCondLst>
                                        </p:cTn>
                                        <p:tgtEl>
                                          <p:spTgt spid="47109">
                                            <p:txEl>
                                              <p:pRg st="2" end="2"/>
                                            </p:txEl>
                                          </p:spTgt>
                                        </p:tgtEl>
                                      </p:cBhvr>
                                      <p:to x="100000" y="90000"/>
                                    </p:animScale>
                                    <p:animScale>
                                      <p:cBhvr>
                                        <p:cTn id="54" dur="166" decel="50000">
                                          <p:stCondLst>
                                            <p:cond delay="1668"/>
                                          </p:stCondLst>
                                        </p:cTn>
                                        <p:tgtEl>
                                          <p:spTgt spid="47109">
                                            <p:txEl>
                                              <p:pRg st="2" end="2"/>
                                            </p:txEl>
                                          </p:spTgt>
                                        </p:tgtEl>
                                      </p:cBhvr>
                                      <p:to x="100000" y="100000"/>
                                    </p:animScale>
                                    <p:animScale>
                                      <p:cBhvr>
                                        <p:cTn id="55" dur="26">
                                          <p:stCondLst>
                                            <p:cond delay="1808"/>
                                          </p:stCondLst>
                                        </p:cTn>
                                        <p:tgtEl>
                                          <p:spTgt spid="47109">
                                            <p:txEl>
                                              <p:pRg st="2" end="2"/>
                                            </p:txEl>
                                          </p:spTgt>
                                        </p:tgtEl>
                                      </p:cBhvr>
                                      <p:to x="100000" y="95000"/>
                                    </p:animScale>
                                    <p:animScale>
                                      <p:cBhvr>
                                        <p:cTn id="56" dur="166" decel="50000">
                                          <p:stCondLst>
                                            <p:cond delay="1834"/>
                                          </p:stCondLst>
                                        </p:cTn>
                                        <p:tgtEl>
                                          <p:spTgt spid="47109">
                                            <p:txEl>
                                              <p:pRg st="2" end="2"/>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47109">
                                            <p:txEl>
                                              <p:pRg st="3" end="3"/>
                                            </p:txEl>
                                          </p:spTgt>
                                        </p:tgtEl>
                                        <p:attrNameLst>
                                          <p:attrName>style.visibility</p:attrName>
                                        </p:attrNameLst>
                                      </p:cBhvr>
                                      <p:to>
                                        <p:strVal val="visible"/>
                                      </p:to>
                                    </p:set>
                                    <p:animEffect transition="in" filter="wipe(down)">
                                      <p:cBhvr>
                                        <p:cTn id="61" dur="580">
                                          <p:stCondLst>
                                            <p:cond delay="0"/>
                                          </p:stCondLst>
                                        </p:cTn>
                                        <p:tgtEl>
                                          <p:spTgt spid="47109">
                                            <p:txEl>
                                              <p:pRg st="3" end="3"/>
                                            </p:txEl>
                                          </p:spTgt>
                                        </p:tgtEl>
                                      </p:cBhvr>
                                    </p:animEffect>
                                    <p:anim calcmode="lin" valueType="num">
                                      <p:cBhvr>
                                        <p:cTn id="62" dur="1822" tmFilter="0,0; 0.14,0.36; 0.43,0.73; 0.71,0.91; 1.0,1.0">
                                          <p:stCondLst>
                                            <p:cond delay="0"/>
                                          </p:stCondLst>
                                        </p:cTn>
                                        <p:tgtEl>
                                          <p:spTgt spid="47109">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47109">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47109">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47109">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47109">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47109">
                                            <p:txEl>
                                              <p:pRg st="3" end="3"/>
                                            </p:txEl>
                                          </p:spTgt>
                                        </p:tgtEl>
                                      </p:cBhvr>
                                      <p:to x="100000" y="60000"/>
                                    </p:animScale>
                                    <p:animScale>
                                      <p:cBhvr>
                                        <p:cTn id="68" dur="166" decel="50000">
                                          <p:stCondLst>
                                            <p:cond delay="676"/>
                                          </p:stCondLst>
                                        </p:cTn>
                                        <p:tgtEl>
                                          <p:spTgt spid="47109">
                                            <p:txEl>
                                              <p:pRg st="3" end="3"/>
                                            </p:txEl>
                                          </p:spTgt>
                                        </p:tgtEl>
                                      </p:cBhvr>
                                      <p:to x="100000" y="100000"/>
                                    </p:animScale>
                                    <p:animScale>
                                      <p:cBhvr>
                                        <p:cTn id="69" dur="26">
                                          <p:stCondLst>
                                            <p:cond delay="1312"/>
                                          </p:stCondLst>
                                        </p:cTn>
                                        <p:tgtEl>
                                          <p:spTgt spid="47109">
                                            <p:txEl>
                                              <p:pRg st="3" end="3"/>
                                            </p:txEl>
                                          </p:spTgt>
                                        </p:tgtEl>
                                      </p:cBhvr>
                                      <p:to x="100000" y="80000"/>
                                    </p:animScale>
                                    <p:animScale>
                                      <p:cBhvr>
                                        <p:cTn id="70" dur="166" decel="50000">
                                          <p:stCondLst>
                                            <p:cond delay="1338"/>
                                          </p:stCondLst>
                                        </p:cTn>
                                        <p:tgtEl>
                                          <p:spTgt spid="47109">
                                            <p:txEl>
                                              <p:pRg st="3" end="3"/>
                                            </p:txEl>
                                          </p:spTgt>
                                        </p:tgtEl>
                                      </p:cBhvr>
                                      <p:to x="100000" y="100000"/>
                                    </p:animScale>
                                    <p:animScale>
                                      <p:cBhvr>
                                        <p:cTn id="71" dur="26">
                                          <p:stCondLst>
                                            <p:cond delay="1642"/>
                                          </p:stCondLst>
                                        </p:cTn>
                                        <p:tgtEl>
                                          <p:spTgt spid="47109">
                                            <p:txEl>
                                              <p:pRg st="3" end="3"/>
                                            </p:txEl>
                                          </p:spTgt>
                                        </p:tgtEl>
                                      </p:cBhvr>
                                      <p:to x="100000" y="90000"/>
                                    </p:animScale>
                                    <p:animScale>
                                      <p:cBhvr>
                                        <p:cTn id="72" dur="166" decel="50000">
                                          <p:stCondLst>
                                            <p:cond delay="1668"/>
                                          </p:stCondLst>
                                        </p:cTn>
                                        <p:tgtEl>
                                          <p:spTgt spid="47109">
                                            <p:txEl>
                                              <p:pRg st="3" end="3"/>
                                            </p:txEl>
                                          </p:spTgt>
                                        </p:tgtEl>
                                      </p:cBhvr>
                                      <p:to x="100000" y="100000"/>
                                    </p:animScale>
                                    <p:animScale>
                                      <p:cBhvr>
                                        <p:cTn id="73" dur="26">
                                          <p:stCondLst>
                                            <p:cond delay="1808"/>
                                          </p:stCondLst>
                                        </p:cTn>
                                        <p:tgtEl>
                                          <p:spTgt spid="47109">
                                            <p:txEl>
                                              <p:pRg st="3" end="3"/>
                                            </p:txEl>
                                          </p:spTgt>
                                        </p:tgtEl>
                                      </p:cBhvr>
                                      <p:to x="100000" y="95000"/>
                                    </p:animScale>
                                    <p:animScale>
                                      <p:cBhvr>
                                        <p:cTn id="74" dur="166" decel="50000">
                                          <p:stCondLst>
                                            <p:cond delay="1834"/>
                                          </p:stCondLst>
                                        </p:cTn>
                                        <p:tgtEl>
                                          <p:spTgt spid="47109">
                                            <p:txEl>
                                              <p:pRg st="3" end="3"/>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47109">
                                            <p:txEl>
                                              <p:pRg st="4" end="4"/>
                                            </p:txEl>
                                          </p:spTgt>
                                        </p:tgtEl>
                                        <p:attrNameLst>
                                          <p:attrName>style.visibility</p:attrName>
                                        </p:attrNameLst>
                                      </p:cBhvr>
                                      <p:to>
                                        <p:strVal val="visible"/>
                                      </p:to>
                                    </p:set>
                                    <p:animEffect transition="in" filter="wipe(down)">
                                      <p:cBhvr>
                                        <p:cTn id="79" dur="580">
                                          <p:stCondLst>
                                            <p:cond delay="0"/>
                                          </p:stCondLst>
                                        </p:cTn>
                                        <p:tgtEl>
                                          <p:spTgt spid="47109">
                                            <p:txEl>
                                              <p:pRg st="4" end="4"/>
                                            </p:txEl>
                                          </p:spTgt>
                                        </p:tgtEl>
                                      </p:cBhvr>
                                    </p:animEffect>
                                    <p:anim calcmode="lin" valueType="num">
                                      <p:cBhvr>
                                        <p:cTn id="80" dur="1822" tmFilter="0,0; 0.14,0.36; 0.43,0.73; 0.71,0.91; 1.0,1.0">
                                          <p:stCondLst>
                                            <p:cond delay="0"/>
                                          </p:stCondLst>
                                        </p:cTn>
                                        <p:tgtEl>
                                          <p:spTgt spid="47109">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47109">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47109">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47109">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47109">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47109">
                                            <p:txEl>
                                              <p:pRg st="4" end="4"/>
                                            </p:txEl>
                                          </p:spTgt>
                                        </p:tgtEl>
                                      </p:cBhvr>
                                      <p:to x="100000" y="60000"/>
                                    </p:animScale>
                                    <p:animScale>
                                      <p:cBhvr>
                                        <p:cTn id="86" dur="166" decel="50000">
                                          <p:stCondLst>
                                            <p:cond delay="676"/>
                                          </p:stCondLst>
                                        </p:cTn>
                                        <p:tgtEl>
                                          <p:spTgt spid="47109">
                                            <p:txEl>
                                              <p:pRg st="4" end="4"/>
                                            </p:txEl>
                                          </p:spTgt>
                                        </p:tgtEl>
                                      </p:cBhvr>
                                      <p:to x="100000" y="100000"/>
                                    </p:animScale>
                                    <p:animScale>
                                      <p:cBhvr>
                                        <p:cTn id="87" dur="26">
                                          <p:stCondLst>
                                            <p:cond delay="1312"/>
                                          </p:stCondLst>
                                        </p:cTn>
                                        <p:tgtEl>
                                          <p:spTgt spid="47109">
                                            <p:txEl>
                                              <p:pRg st="4" end="4"/>
                                            </p:txEl>
                                          </p:spTgt>
                                        </p:tgtEl>
                                      </p:cBhvr>
                                      <p:to x="100000" y="80000"/>
                                    </p:animScale>
                                    <p:animScale>
                                      <p:cBhvr>
                                        <p:cTn id="88" dur="166" decel="50000">
                                          <p:stCondLst>
                                            <p:cond delay="1338"/>
                                          </p:stCondLst>
                                        </p:cTn>
                                        <p:tgtEl>
                                          <p:spTgt spid="47109">
                                            <p:txEl>
                                              <p:pRg st="4" end="4"/>
                                            </p:txEl>
                                          </p:spTgt>
                                        </p:tgtEl>
                                      </p:cBhvr>
                                      <p:to x="100000" y="100000"/>
                                    </p:animScale>
                                    <p:animScale>
                                      <p:cBhvr>
                                        <p:cTn id="89" dur="26">
                                          <p:stCondLst>
                                            <p:cond delay="1642"/>
                                          </p:stCondLst>
                                        </p:cTn>
                                        <p:tgtEl>
                                          <p:spTgt spid="47109">
                                            <p:txEl>
                                              <p:pRg st="4" end="4"/>
                                            </p:txEl>
                                          </p:spTgt>
                                        </p:tgtEl>
                                      </p:cBhvr>
                                      <p:to x="100000" y="90000"/>
                                    </p:animScale>
                                    <p:animScale>
                                      <p:cBhvr>
                                        <p:cTn id="90" dur="166" decel="50000">
                                          <p:stCondLst>
                                            <p:cond delay="1668"/>
                                          </p:stCondLst>
                                        </p:cTn>
                                        <p:tgtEl>
                                          <p:spTgt spid="47109">
                                            <p:txEl>
                                              <p:pRg st="4" end="4"/>
                                            </p:txEl>
                                          </p:spTgt>
                                        </p:tgtEl>
                                      </p:cBhvr>
                                      <p:to x="100000" y="100000"/>
                                    </p:animScale>
                                    <p:animScale>
                                      <p:cBhvr>
                                        <p:cTn id="91" dur="26">
                                          <p:stCondLst>
                                            <p:cond delay="1808"/>
                                          </p:stCondLst>
                                        </p:cTn>
                                        <p:tgtEl>
                                          <p:spTgt spid="47109">
                                            <p:txEl>
                                              <p:pRg st="4" end="4"/>
                                            </p:txEl>
                                          </p:spTgt>
                                        </p:tgtEl>
                                      </p:cBhvr>
                                      <p:to x="100000" y="95000"/>
                                    </p:animScale>
                                    <p:animScale>
                                      <p:cBhvr>
                                        <p:cTn id="92" dur="166" decel="50000">
                                          <p:stCondLst>
                                            <p:cond delay="1834"/>
                                          </p:stCondLst>
                                        </p:cTn>
                                        <p:tgtEl>
                                          <p:spTgt spid="47109">
                                            <p:txEl>
                                              <p:pRg st="4" end="4"/>
                                            </p:txEl>
                                          </p:spTgt>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47109">
                                            <p:txEl>
                                              <p:pRg st="5" end="5"/>
                                            </p:txEl>
                                          </p:spTgt>
                                        </p:tgtEl>
                                        <p:attrNameLst>
                                          <p:attrName>style.visibility</p:attrName>
                                        </p:attrNameLst>
                                      </p:cBhvr>
                                      <p:to>
                                        <p:strVal val="visible"/>
                                      </p:to>
                                    </p:set>
                                    <p:animEffect transition="in" filter="wipe(down)">
                                      <p:cBhvr>
                                        <p:cTn id="97" dur="580">
                                          <p:stCondLst>
                                            <p:cond delay="0"/>
                                          </p:stCondLst>
                                        </p:cTn>
                                        <p:tgtEl>
                                          <p:spTgt spid="47109">
                                            <p:txEl>
                                              <p:pRg st="5" end="5"/>
                                            </p:txEl>
                                          </p:spTgt>
                                        </p:tgtEl>
                                      </p:cBhvr>
                                    </p:animEffect>
                                    <p:anim calcmode="lin" valueType="num">
                                      <p:cBhvr>
                                        <p:cTn id="98" dur="1822" tmFilter="0,0; 0.14,0.36; 0.43,0.73; 0.71,0.91; 1.0,1.0">
                                          <p:stCondLst>
                                            <p:cond delay="0"/>
                                          </p:stCondLst>
                                        </p:cTn>
                                        <p:tgtEl>
                                          <p:spTgt spid="47109">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47109">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47109">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47109">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47109">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47109">
                                            <p:txEl>
                                              <p:pRg st="5" end="5"/>
                                            </p:txEl>
                                          </p:spTgt>
                                        </p:tgtEl>
                                      </p:cBhvr>
                                      <p:to x="100000" y="60000"/>
                                    </p:animScale>
                                    <p:animScale>
                                      <p:cBhvr>
                                        <p:cTn id="104" dur="166" decel="50000">
                                          <p:stCondLst>
                                            <p:cond delay="676"/>
                                          </p:stCondLst>
                                        </p:cTn>
                                        <p:tgtEl>
                                          <p:spTgt spid="47109">
                                            <p:txEl>
                                              <p:pRg st="5" end="5"/>
                                            </p:txEl>
                                          </p:spTgt>
                                        </p:tgtEl>
                                      </p:cBhvr>
                                      <p:to x="100000" y="100000"/>
                                    </p:animScale>
                                    <p:animScale>
                                      <p:cBhvr>
                                        <p:cTn id="105" dur="26">
                                          <p:stCondLst>
                                            <p:cond delay="1312"/>
                                          </p:stCondLst>
                                        </p:cTn>
                                        <p:tgtEl>
                                          <p:spTgt spid="47109">
                                            <p:txEl>
                                              <p:pRg st="5" end="5"/>
                                            </p:txEl>
                                          </p:spTgt>
                                        </p:tgtEl>
                                      </p:cBhvr>
                                      <p:to x="100000" y="80000"/>
                                    </p:animScale>
                                    <p:animScale>
                                      <p:cBhvr>
                                        <p:cTn id="106" dur="166" decel="50000">
                                          <p:stCondLst>
                                            <p:cond delay="1338"/>
                                          </p:stCondLst>
                                        </p:cTn>
                                        <p:tgtEl>
                                          <p:spTgt spid="47109">
                                            <p:txEl>
                                              <p:pRg st="5" end="5"/>
                                            </p:txEl>
                                          </p:spTgt>
                                        </p:tgtEl>
                                      </p:cBhvr>
                                      <p:to x="100000" y="100000"/>
                                    </p:animScale>
                                    <p:animScale>
                                      <p:cBhvr>
                                        <p:cTn id="107" dur="26">
                                          <p:stCondLst>
                                            <p:cond delay="1642"/>
                                          </p:stCondLst>
                                        </p:cTn>
                                        <p:tgtEl>
                                          <p:spTgt spid="47109">
                                            <p:txEl>
                                              <p:pRg st="5" end="5"/>
                                            </p:txEl>
                                          </p:spTgt>
                                        </p:tgtEl>
                                      </p:cBhvr>
                                      <p:to x="100000" y="90000"/>
                                    </p:animScale>
                                    <p:animScale>
                                      <p:cBhvr>
                                        <p:cTn id="108" dur="166" decel="50000">
                                          <p:stCondLst>
                                            <p:cond delay="1668"/>
                                          </p:stCondLst>
                                        </p:cTn>
                                        <p:tgtEl>
                                          <p:spTgt spid="47109">
                                            <p:txEl>
                                              <p:pRg st="5" end="5"/>
                                            </p:txEl>
                                          </p:spTgt>
                                        </p:tgtEl>
                                      </p:cBhvr>
                                      <p:to x="100000" y="100000"/>
                                    </p:animScale>
                                    <p:animScale>
                                      <p:cBhvr>
                                        <p:cTn id="109" dur="26">
                                          <p:stCondLst>
                                            <p:cond delay="1808"/>
                                          </p:stCondLst>
                                        </p:cTn>
                                        <p:tgtEl>
                                          <p:spTgt spid="47109">
                                            <p:txEl>
                                              <p:pRg st="5" end="5"/>
                                            </p:txEl>
                                          </p:spTgt>
                                        </p:tgtEl>
                                      </p:cBhvr>
                                      <p:to x="100000" y="95000"/>
                                    </p:animScale>
                                    <p:animScale>
                                      <p:cBhvr>
                                        <p:cTn id="110" dur="166" decel="50000">
                                          <p:stCondLst>
                                            <p:cond delay="1834"/>
                                          </p:stCondLst>
                                        </p:cTn>
                                        <p:tgtEl>
                                          <p:spTgt spid="47109">
                                            <p:txEl>
                                              <p:pRg st="5" end="5"/>
                                            </p:txEl>
                                          </p:spTgt>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47109">
                                            <p:txEl>
                                              <p:pRg st="6" end="6"/>
                                            </p:txEl>
                                          </p:spTgt>
                                        </p:tgtEl>
                                        <p:attrNameLst>
                                          <p:attrName>style.visibility</p:attrName>
                                        </p:attrNameLst>
                                      </p:cBhvr>
                                      <p:to>
                                        <p:strVal val="visible"/>
                                      </p:to>
                                    </p:set>
                                    <p:animEffect transition="in" filter="wipe(down)">
                                      <p:cBhvr>
                                        <p:cTn id="115" dur="580">
                                          <p:stCondLst>
                                            <p:cond delay="0"/>
                                          </p:stCondLst>
                                        </p:cTn>
                                        <p:tgtEl>
                                          <p:spTgt spid="47109">
                                            <p:txEl>
                                              <p:pRg st="6" end="6"/>
                                            </p:txEl>
                                          </p:spTgt>
                                        </p:tgtEl>
                                      </p:cBhvr>
                                    </p:animEffect>
                                    <p:anim calcmode="lin" valueType="num">
                                      <p:cBhvr>
                                        <p:cTn id="116" dur="1822" tmFilter="0,0; 0.14,0.36; 0.43,0.73; 0.71,0.91; 1.0,1.0">
                                          <p:stCondLst>
                                            <p:cond delay="0"/>
                                          </p:stCondLst>
                                        </p:cTn>
                                        <p:tgtEl>
                                          <p:spTgt spid="47109">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47109">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47109">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47109">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47109">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47109">
                                            <p:txEl>
                                              <p:pRg st="6" end="6"/>
                                            </p:txEl>
                                          </p:spTgt>
                                        </p:tgtEl>
                                      </p:cBhvr>
                                      <p:to x="100000" y="60000"/>
                                    </p:animScale>
                                    <p:animScale>
                                      <p:cBhvr>
                                        <p:cTn id="122" dur="166" decel="50000">
                                          <p:stCondLst>
                                            <p:cond delay="676"/>
                                          </p:stCondLst>
                                        </p:cTn>
                                        <p:tgtEl>
                                          <p:spTgt spid="47109">
                                            <p:txEl>
                                              <p:pRg st="6" end="6"/>
                                            </p:txEl>
                                          </p:spTgt>
                                        </p:tgtEl>
                                      </p:cBhvr>
                                      <p:to x="100000" y="100000"/>
                                    </p:animScale>
                                    <p:animScale>
                                      <p:cBhvr>
                                        <p:cTn id="123" dur="26">
                                          <p:stCondLst>
                                            <p:cond delay="1312"/>
                                          </p:stCondLst>
                                        </p:cTn>
                                        <p:tgtEl>
                                          <p:spTgt spid="47109">
                                            <p:txEl>
                                              <p:pRg st="6" end="6"/>
                                            </p:txEl>
                                          </p:spTgt>
                                        </p:tgtEl>
                                      </p:cBhvr>
                                      <p:to x="100000" y="80000"/>
                                    </p:animScale>
                                    <p:animScale>
                                      <p:cBhvr>
                                        <p:cTn id="124" dur="166" decel="50000">
                                          <p:stCondLst>
                                            <p:cond delay="1338"/>
                                          </p:stCondLst>
                                        </p:cTn>
                                        <p:tgtEl>
                                          <p:spTgt spid="47109">
                                            <p:txEl>
                                              <p:pRg st="6" end="6"/>
                                            </p:txEl>
                                          </p:spTgt>
                                        </p:tgtEl>
                                      </p:cBhvr>
                                      <p:to x="100000" y="100000"/>
                                    </p:animScale>
                                    <p:animScale>
                                      <p:cBhvr>
                                        <p:cTn id="125" dur="26">
                                          <p:stCondLst>
                                            <p:cond delay="1642"/>
                                          </p:stCondLst>
                                        </p:cTn>
                                        <p:tgtEl>
                                          <p:spTgt spid="47109">
                                            <p:txEl>
                                              <p:pRg st="6" end="6"/>
                                            </p:txEl>
                                          </p:spTgt>
                                        </p:tgtEl>
                                      </p:cBhvr>
                                      <p:to x="100000" y="90000"/>
                                    </p:animScale>
                                    <p:animScale>
                                      <p:cBhvr>
                                        <p:cTn id="126" dur="166" decel="50000">
                                          <p:stCondLst>
                                            <p:cond delay="1668"/>
                                          </p:stCondLst>
                                        </p:cTn>
                                        <p:tgtEl>
                                          <p:spTgt spid="47109">
                                            <p:txEl>
                                              <p:pRg st="6" end="6"/>
                                            </p:txEl>
                                          </p:spTgt>
                                        </p:tgtEl>
                                      </p:cBhvr>
                                      <p:to x="100000" y="100000"/>
                                    </p:animScale>
                                    <p:animScale>
                                      <p:cBhvr>
                                        <p:cTn id="127" dur="26">
                                          <p:stCondLst>
                                            <p:cond delay="1808"/>
                                          </p:stCondLst>
                                        </p:cTn>
                                        <p:tgtEl>
                                          <p:spTgt spid="47109">
                                            <p:txEl>
                                              <p:pRg st="6" end="6"/>
                                            </p:txEl>
                                          </p:spTgt>
                                        </p:tgtEl>
                                      </p:cBhvr>
                                      <p:to x="100000" y="95000"/>
                                    </p:animScale>
                                    <p:animScale>
                                      <p:cBhvr>
                                        <p:cTn id="128" dur="166" decel="50000">
                                          <p:stCondLst>
                                            <p:cond delay="1834"/>
                                          </p:stCondLst>
                                        </p:cTn>
                                        <p:tgtEl>
                                          <p:spTgt spid="47109">
                                            <p:txEl>
                                              <p:pRg st="6" end="6"/>
                                            </p:txEl>
                                          </p:spTgt>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47109">
                                            <p:txEl>
                                              <p:pRg st="7" end="7"/>
                                            </p:txEl>
                                          </p:spTgt>
                                        </p:tgtEl>
                                        <p:attrNameLst>
                                          <p:attrName>style.visibility</p:attrName>
                                        </p:attrNameLst>
                                      </p:cBhvr>
                                      <p:to>
                                        <p:strVal val="visible"/>
                                      </p:to>
                                    </p:set>
                                    <p:animEffect transition="in" filter="wipe(down)">
                                      <p:cBhvr>
                                        <p:cTn id="133" dur="580">
                                          <p:stCondLst>
                                            <p:cond delay="0"/>
                                          </p:stCondLst>
                                        </p:cTn>
                                        <p:tgtEl>
                                          <p:spTgt spid="47109">
                                            <p:txEl>
                                              <p:pRg st="7" end="7"/>
                                            </p:txEl>
                                          </p:spTgt>
                                        </p:tgtEl>
                                      </p:cBhvr>
                                    </p:animEffect>
                                    <p:anim calcmode="lin" valueType="num">
                                      <p:cBhvr>
                                        <p:cTn id="134" dur="1822" tmFilter="0,0; 0.14,0.36; 0.43,0.73; 0.71,0.91; 1.0,1.0">
                                          <p:stCondLst>
                                            <p:cond delay="0"/>
                                          </p:stCondLst>
                                        </p:cTn>
                                        <p:tgtEl>
                                          <p:spTgt spid="47109">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47109">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47109">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47109">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47109">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47109">
                                            <p:txEl>
                                              <p:pRg st="7" end="7"/>
                                            </p:txEl>
                                          </p:spTgt>
                                        </p:tgtEl>
                                      </p:cBhvr>
                                      <p:to x="100000" y="60000"/>
                                    </p:animScale>
                                    <p:animScale>
                                      <p:cBhvr>
                                        <p:cTn id="140" dur="166" decel="50000">
                                          <p:stCondLst>
                                            <p:cond delay="676"/>
                                          </p:stCondLst>
                                        </p:cTn>
                                        <p:tgtEl>
                                          <p:spTgt spid="47109">
                                            <p:txEl>
                                              <p:pRg st="7" end="7"/>
                                            </p:txEl>
                                          </p:spTgt>
                                        </p:tgtEl>
                                      </p:cBhvr>
                                      <p:to x="100000" y="100000"/>
                                    </p:animScale>
                                    <p:animScale>
                                      <p:cBhvr>
                                        <p:cTn id="141" dur="26">
                                          <p:stCondLst>
                                            <p:cond delay="1312"/>
                                          </p:stCondLst>
                                        </p:cTn>
                                        <p:tgtEl>
                                          <p:spTgt spid="47109">
                                            <p:txEl>
                                              <p:pRg st="7" end="7"/>
                                            </p:txEl>
                                          </p:spTgt>
                                        </p:tgtEl>
                                      </p:cBhvr>
                                      <p:to x="100000" y="80000"/>
                                    </p:animScale>
                                    <p:animScale>
                                      <p:cBhvr>
                                        <p:cTn id="142" dur="166" decel="50000">
                                          <p:stCondLst>
                                            <p:cond delay="1338"/>
                                          </p:stCondLst>
                                        </p:cTn>
                                        <p:tgtEl>
                                          <p:spTgt spid="47109">
                                            <p:txEl>
                                              <p:pRg st="7" end="7"/>
                                            </p:txEl>
                                          </p:spTgt>
                                        </p:tgtEl>
                                      </p:cBhvr>
                                      <p:to x="100000" y="100000"/>
                                    </p:animScale>
                                    <p:animScale>
                                      <p:cBhvr>
                                        <p:cTn id="143" dur="26">
                                          <p:stCondLst>
                                            <p:cond delay="1642"/>
                                          </p:stCondLst>
                                        </p:cTn>
                                        <p:tgtEl>
                                          <p:spTgt spid="47109">
                                            <p:txEl>
                                              <p:pRg st="7" end="7"/>
                                            </p:txEl>
                                          </p:spTgt>
                                        </p:tgtEl>
                                      </p:cBhvr>
                                      <p:to x="100000" y="90000"/>
                                    </p:animScale>
                                    <p:animScale>
                                      <p:cBhvr>
                                        <p:cTn id="144" dur="166" decel="50000">
                                          <p:stCondLst>
                                            <p:cond delay="1668"/>
                                          </p:stCondLst>
                                        </p:cTn>
                                        <p:tgtEl>
                                          <p:spTgt spid="47109">
                                            <p:txEl>
                                              <p:pRg st="7" end="7"/>
                                            </p:txEl>
                                          </p:spTgt>
                                        </p:tgtEl>
                                      </p:cBhvr>
                                      <p:to x="100000" y="100000"/>
                                    </p:animScale>
                                    <p:animScale>
                                      <p:cBhvr>
                                        <p:cTn id="145" dur="26">
                                          <p:stCondLst>
                                            <p:cond delay="1808"/>
                                          </p:stCondLst>
                                        </p:cTn>
                                        <p:tgtEl>
                                          <p:spTgt spid="47109">
                                            <p:txEl>
                                              <p:pRg st="7" end="7"/>
                                            </p:txEl>
                                          </p:spTgt>
                                        </p:tgtEl>
                                      </p:cBhvr>
                                      <p:to x="100000" y="95000"/>
                                    </p:animScale>
                                    <p:animScale>
                                      <p:cBhvr>
                                        <p:cTn id="146" dur="166" decel="50000">
                                          <p:stCondLst>
                                            <p:cond delay="1834"/>
                                          </p:stCondLst>
                                        </p:cTn>
                                        <p:tgtEl>
                                          <p:spTgt spid="47109">
                                            <p:txEl>
                                              <p:pRg st="7" end="7"/>
                                            </p:txEl>
                                          </p:spTgt>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47109">
                                            <p:txEl>
                                              <p:pRg st="8" end="8"/>
                                            </p:txEl>
                                          </p:spTgt>
                                        </p:tgtEl>
                                        <p:attrNameLst>
                                          <p:attrName>style.visibility</p:attrName>
                                        </p:attrNameLst>
                                      </p:cBhvr>
                                      <p:to>
                                        <p:strVal val="visible"/>
                                      </p:to>
                                    </p:set>
                                    <p:animEffect transition="in" filter="wipe(down)">
                                      <p:cBhvr>
                                        <p:cTn id="151" dur="580">
                                          <p:stCondLst>
                                            <p:cond delay="0"/>
                                          </p:stCondLst>
                                        </p:cTn>
                                        <p:tgtEl>
                                          <p:spTgt spid="47109">
                                            <p:txEl>
                                              <p:pRg st="8" end="8"/>
                                            </p:txEl>
                                          </p:spTgt>
                                        </p:tgtEl>
                                      </p:cBhvr>
                                    </p:animEffect>
                                    <p:anim calcmode="lin" valueType="num">
                                      <p:cBhvr>
                                        <p:cTn id="152" dur="1822" tmFilter="0,0; 0.14,0.36; 0.43,0.73; 0.71,0.91; 1.0,1.0">
                                          <p:stCondLst>
                                            <p:cond delay="0"/>
                                          </p:stCondLst>
                                        </p:cTn>
                                        <p:tgtEl>
                                          <p:spTgt spid="47109">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47109">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47109">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47109">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47109">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47109">
                                            <p:txEl>
                                              <p:pRg st="8" end="8"/>
                                            </p:txEl>
                                          </p:spTgt>
                                        </p:tgtEl>
                                      </p:cBhvr>
                                      <p:to x="100000" y="60000"/>
                                    </p:animScale>
                                    <p:animScale>
                                      <p:cBhvr>
                                        <p:cTn id="158" dur="166" decel="50000">
                                          <p:stCondLst>
                                            <p:cond delay="676"/>
                                          </p:stCondLst>
                                        </p:cTn>
                                        <p:tgtEl>
                                          <p:spTgt spid="47109">
                                            <p:txEl>
                                              <p:pRg st="8" end="8"/>
                                            </p:txEl>
                                          </p:spTgt>
                                        </p:tgtEl>
                                      </p:cBhvr>
                                      <p:to x="100000" y="100000"/>
                                    </p:animScale>
                                    <p:animScale>
                                      <p:cBhvr>
                                        <p:cTn id="159" dur="26">
                                          <p:stCondLst>
                                            <p:cond delay="1312"/>
                                          </p:stCondLst>
                                        </p:cTn>
                                        <p:tgtEl>
                                          <p:spTgt spid="47109">
                                            <p:txEl>
                                              <p:pRg st="8" end="8"/>
                                            </p:txEl>
                                          </p:spTgt>
                                        </p:tgtEl>
                                      </p:cBhvr>
                                      <p:to x="100000" y="80000"/>
                                    </p:animScale>
                                    <p:animScale>
                                      <p:cBhvr>
                                        <p:cTn id="160" dur="166" decel="50000">
                                          <p:stCondLst>
                                            <p:cond delay="1338"/>
                                          </p:stCondLst>
                                        </p:cTn>
                                        <p:tgtEl>
                                          <p:spTgt spid="47109">
                                            <p:txEl>
                                              <p:pRg st="8" end="8"/>
                                            </p:txEl>
                                          </p:spTgt>
                                        </p:tgtEl>
                                      </p:cBhvr>
                                      <p:to x="100000" y="100000"/>
                                    </p:animScale>
                                    <p:animScale>
                                      <p:cBhvr>
                                        <p:cTn id="161" dur="26">
                                          <p:stCondLst>
                                            <p:cond delay="1642"/>
                                          </p:stCondLst>
                                        </p:cTn>
                                        <p:tgtEl>
                                          <p:spTgt spid="47109">
                                            <p:txEl>
                                              <p:pRg st="8" end="8"/>
                                            </p:txEl>
                                          </p:spTgt>
                                        </p:tgtEl>
                                      </p:cBhvr>
                                      <p:to x="100000" y="90000"/>
                                    </p:animScale>
                                    <p:animScale>
                                      <p:cBhvr>
                                        <p:cTn id="162" dur="166" decel="50000">
                                          <p:stCondLst>
                                            <p:cond delay="1668"/>
                                          </p:stCondLst>
                                        </p:cTn>
                                        <p:tgtEl>
                                          <p:spTgt spid="47109">
                                            <p:txEl>
                                              <p:pRg st="8" end="8"/>
                                            </p:txEl>
                                          </p:spTgt>
                                        </p:tgtEl>
                                      </p:cBhvr>
                                      <p:to x="100000" y="100000"/>
                                    </p:animScale>
                                    <p:animScale>
                                      <p:cBhvr>
                                        <p:cTn id="163" dur="26">
                                          <p:stCondLst>
                                            <p:cond delay="1808"/>
                                          </p:stCondLst>
                                        </p:cTn>
                                        <p:tgtEl>
                                          <p:spTgt spid="47109">
                                            <p:txEl>
                                              <p:pRg st="8" end="8"/>
                                            </p:txEl>
                                          </p:spTgt>
                                        </p:tgtEl>
                                      </p:cBhvr>
                                      <p:to x="100000" y="95000"/>
                                    </p:animScale>
                                    <p:animScale>
                                      <p:cBhvr>
                                        <p:cTn id="164" dur="166" decel="50000">
                                          <p:stCondLst>
                                            <p:cond delay="1834"/>
                                          </p:stCondLst>
                                        </p:cTn>
                                        <p:tgtEl>
                                          <p:spTgt spid="47109">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020-DC8D-AB4B-B479-1740F580003E}"/>
              </a:ext>
            </a:extLst>
          </p:cNvPr>
          <p:cNvSpPr>
            <a:spLocks noGrp="1"/>
          </p:cNvSpPr>
          <p:nvPr>
            <p:ph type="title"/>
          </p:nvPr>
        </p:nvSpPr>
        <p:spPr/>
        <p:txBody>
          <a:bodyPr/>
          <a:lstStyle/>
          <a:p>
            <a:r>
              <a:rPr lang="en-TR" dirty="0"/>
              <a:t>We will Learn This Week?</a:t>
            </a:r>
          </a:p>
        </p:txBody>
      </p:sp>
      <p:sp>
        <p:nvSpPr>
          <p:cNvPr id="3" name="Content Placeholder 2">
            <a:extLst>
              <a:ext uri="{FF2B5EF4-FFF2-40B4-BE49-F238E27FC236}">
                <a16:creationId xmlns:a16="http://schemas.microsoft.com/office/drawing/2014/main" id="{F748A6D7-BCB2-8C45-B1E2-CDE9B2434A30}"/>
              </a:ext>
            </a:extLst>
          </p:cNvPr>
          <p:cNvSpPr>
            <a:spLocks noGrp="1"/>
          </p:cNvSpPr>
          <p:nvPr>
            <p:ph idx="1"/>
          </p:nvPr>
        </p:nvSpPr>
        <p:spPr/>
        <p:txBody>
          <a:bodyPr/>
          <a:lstStyle/>
          <a:p>
            <a:r>
              <a:rPr lang="en-TR" dirty="0"/>
              <a:t>1. Banking Risks</a:t>
            </a:r>
          </a:p>
          <a:p>
            <a:r>
              <a:rPr lang="en-TR" dirty="0"/>
              <a:t>2. CAMELSO Risks</a:t>
            </a:r>
          </a:p>
          <a:p>
            <a:r>
              <a:rPr lang="en-TR" dirty="0"/>
              <a:t>3. Interest Risks</a:t>
            </a:r>
          </a:p>
          <a:p>
            <a:r>
              <a:rPr lang="en-TR" dirty="0"/>
              <a:t>4. Foreign Exchange Risk</a:t>
            </a:r>
          </a:p>
          <a:p>
            <a:r>
              <a:rPr lang="en-TR" dirty="0"/>
              <a:t>5. Market Risks</a:t>
            </a:r>
          </a:p>
          <a:p>
            <a:r>
              <a:rPr lang="en-TR" dirty="0"/>
              <a:t>6. Other Banking Risks</a:t>
            </a:r>
          </a:p>
          <a:p>
            <a:r>
              <a:rPr lang="en-TR" dirty="0"/>
              <a:t>7. </a:t>
            </a:r>
          </a:p>
        </p:txBody>
      </p:sp>
      <p:sp>
        <p:nvSpPr>
          <p:cNvPr id="4" name="Footer Placeholder 3">
            <a:extLst>
              <a:ext uri="{FF2B5EF4-FFF2-40B4-BE49-F238E27FC236}">
                <a16:creationId xmlns:a16="http://schemas.microsoft.com/office/drawing/2014/main" id="{D2B684E0-E358-0246-810B-835F0D784988}"/>
              </a:ext>
            </a:extLst>
          </p:cNvPr>
          <p:cNvSpPr>
            <a:spLocks noGrp="1"/>
          </p:cNvSpPr>
          <p:nvPr>
            <p:ph type="ftr" sz="quarter" idx="11"/>
          </p:nvPr>
        </p:nvSpPr>
        <p:spPr/>
        <p:txBody>
          <a:bodyPr/>
          <a:lstStyle/>
          <a:p>
            <a:pPr>
              <a:defRPr/>
            </a:pPr>
            <a:r>
              <a:rPr lang="en-US"/>
              <a:t>bulentsenver@gmail.com</a:t>
            </a:r>
          </a:p>
        </p:txBody>
      </p:sp>
      <p:sp>
        <p:nvSpPr>
          <p:cNvPr id="5" name="Slide Number Placeholder 4">
            <a:extLst>
              <a:ext uri="{FF2B5EF4-FFF2-40B4-BE49-F238E27FC236}">
                <a16:creationId xmlns:a16="http://schemas.microsoft.com/office/drawing/2014/main" id="{D143AA5A-60AC-DC4D-8FB5-EA3E4F6922FF}"/>
              </a:ext>
            </a:extLst>
          </p:cNvPr>
          <p:cNvSpPr>
            <a:spLocks noGrp="1"/>
          </p:cNvSpPr>
          <p:nvPr>
            <p:ph type="sldNum" sz="quarter" idx="12"/>
          </p:nvPr>
        </p:nvSpPr>
        <p:spPr/>
        <p:txBody>
          <a:bodyPr/>
          <a:lstStyle/>
          <a:p>
            <a:pPr>
              <a:defRPr/>
            </a:pPr>
            <a:fld id="{ABB5D004-AD72-544F-9BB7-31A2119CA304}" type="slidenum">
              <a:rPr lang="en-US" smtClean="0"/>
              <a:pPr>
                <a:defRPr/>
              </a:pPr>
              <a:t>2</a:t>
            </a:fld>
            <a:endParaRPr lang="en-US"/>
          </a:p>
        </p:txBody>
      </p:sp>
    </p:spTree>
    <p:extLst>
      <p:ext uri="{BB962C8B-B14F-4D97-AF65-F5344CB8AC3E}">
        <p14:creationId xmlns:p14="http://schemas.microsoft.com/office/powerpoint/2010/main" val="3553392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Footer Placeholder 2">
            <a:extLst>
              <a:ext uri="{FF2B5EF4-FFF2-40B4-BE49-F238E27FC236}">
                <a16:creationId xmlns:a16="http://schemas.microsoft.com/office/drawing/2014/main" id="{9115FE56-E3D1-1C4B-8555-3626B3F48174}"/>
              </a:ext>
            </a:extLst>
          </p:cNvPr>
          <p:cNvSpPr>
            <a:spLocks noGrp="1"/>
          </p:cNvSpPr>
          <p:nvPr>
            <p:ph type="ftr" sz="quarter" idx="11"/>
          </p:nvPr>
        </p:nvSpPr>
        <p:spPr/>
        <p:txBody>
          <a:bodyPr/>
          <a:lstStyle/>
          <a:p>
            <a:pPr>
              <a:defRPr/>
            </a:pPr>
            <a:r>
              <a:rPr lang="en-US"/>
              <a:t>bulentsenver@gmail.com</a:t>
            </a:r>
          </a:p>
        </p:txBody>
      </p:sp>
      <p:sp>
        <p:nvSpPr>
          <p:cNvPr id="56323" name="Slide Number Placeholder 3">
            <a:extLst>
              <a:ext uri="{FF2B5EF4-FFF2-40B4-BE49-F238E27FC236}">
                <a16:creationId xmlns:a16="http://schemas.microsoft.com/office/drawing/2014/main" id="{46C0E354-E725-094F-A944-47EF92433DF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9C6DF23E-0EAA-EA4C-9E88-AFF5C0E39149}" type="slidenum">
              <a:rPr lang="en-US" altLang="tr-TR" sz="1200">
                <a:solidFill>
                  <a:srgbClr val="898989"/>
                </a:solidFill>
              </a:rPr>
              <a:pPr>
                <a:spcBef>
                  <a:spcPct val="0"/>
                </a:spcBef>
                <a:buFontTx/>
                <a:buNone/>
              </a:pPr>
              <a:t>3</a:t>
            </a:fld>
            <a:endParaRPr lang="en-US" altLang="tr-TR" sz="1200">
              <a:solidFill>
                <a:srgbClr val="898989"/>
              </a:solidFill>
            </a:endParaRPr>
          </a:p>
        </p:txBody>
      </p:sp>
      <p:grpSp>
        <p:nvGrpSpPr>
          <p:cNvPr id="56324" name="Group 2">
            <a:extLst>
              <a:ext uri="{FF2B5EF4-FFF2-40B4-BE49-F238E27FC236}">
                <a16:creationId xmlns:a16="http://schemas.microsoft.com/office/drawing/2014/main" id="{7C93F89C-7C3D-EC46-A3E6-E0B9BD893195}"/>
              </a:ext>
            </a:extLst>
          </p:cNvPr>
          <p:cNvGrpSpPr>
            <a:grpSpLocks/>
          </p:cNvGrpSpPr>
          <p:nvPr/>
        </p:nvGrpSpPr>
        <p:grpSpPr bwMode="auto">
          <a:xfrm rot="18738857" flipH="1">
            <a:off x="4343400" y="2667000"/>
            <a:ext cx="2286000" cy="1676400"/>
            <a:chOff x="1584" y="2400"/>
            <a:chExt cx="1201" cy="834"/>
          </a:xfrm>
        </p:grpSpPr>
        <p:sp>
          <p:nvSpPr>
            <p:cNvPr id="56517" name="Freeform 3">
              <a:extLst>
                <a:ext uri="{FF2B5EF4-FFF2-40B4-BE49-F238E27FC236}">
                  <a16:creationId xmlns:a16="http://schemas.microsoft.com/office/drawing/2014/main" id="{694B8C2E-E22F-5E42-8316-A89190C1CD68}"/>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8" name="Freeform 4">
              <a:extLst>
                <a:ext uri="{FF2B5EF4-FFF2-40B4-BE49-F238E27FC236}">
                  <a16:creationId xmlns:a16="http://schemas.microsoft.com/office/drawing/2014/main" id="{A76CAE2A-0946-C049-9042-1E6FAB1AD8CD}"/>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9" name="Freeform 5">
              <a:extLst>
                <a:ext uri="{FF2B5EF4-FFF2-40B4-BE49-F238E27FC236}">
                  <a16:creationId xmlns:a16="http://schemas.microsoft.com/office/drawing/2014/main" id="{4E8E7610-F70C-4F44-819A-9FF2C224CE6E}"/>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0" name="Freeform 6">
              <a:extLst>
                <a:ext uri="{FF2B5EF4-FFF2-40B4-BE49-F238E27FC236}">
                  <a16:creationId xmlns:a16="http://schemas.microsoft.com/office/drawing/2014/main" id="{DF5C6ECA-6239-4548-8440-A77AF10E1C71}"/>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1" name="Freeform 7">
              <a:extLst>
                <a:ext uri="{FF2B5EF4-FFF2-40B4-BE49-F238E27FC236}">
                  <a16:creationId xmlns:a16="http://schemas.microsoft.com/office/drawing/2014/main" id="{7AC693E7-E2EA-3149-B7FC-974EEA640E52}"/>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2" name="Freeform 8">
              <a:extLst>
                <a:ext uri="{FF2B5EF4-FFF2-40B4-BE49-F238E27FC236}">
                  <a16:creationId xmlns:a16="http://schemas.microsoft.com/office/drawing/2014/main" id="{84826F15-1086-5440-89F1-4727951CDE8C}"/>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3" name="Freeform 9">
              <a:extLst>
                <a:ext uri="{FF2B5EF4-FFF2-40B4-BE49-F238E27FC236}">
                  <a16:creationId xmlns:a16="http://schemas.microsoft.com/office/drawing/2014/main" id="{7C6D2D1D-B95A-A941-AF48-358622F2B0E0}"/>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4" name="Freeform 10">
              <a:extLst>
                <a:ext uri="{FF2B5EF4-FFF2-40B4-BE49-F238E27FC236}">
                  <a16:creationId xmlns:a16="http://schemas.microsoft.com/office/drawing/2014/main" id="{39D93325-B449-FA4D-8C68-291CD7FD8015}"/>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5" name="Freeform 11">
              <a:extLst>
                <a:ext uri="{FF2B5EF4-FFF2-40B4-BE49-F238E27FC236}">
                  <a16:creationId xmlns:a16="http://schemas.microsoft.com/office/drawing/2014/main" id="{D8310F7D-F256-5146-8957-31EBEC13A38D}"/>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6" name="Freeform 12">
              <a:extLst>
                <a:ext uri="{FF2B5EF4-FFF2-40B4-BE49-F238E27FC236}">
                  <a16:creationId xmlns:a16="http://schemas.microsoft.com/office/drawing/2014/main" id="{8EE0EF25-CEE5-2449-B9C0-6B797DCDAB41}"/>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7" name="Freeform 13">
              <a:extLst>
                <a:ext uri="{FF2B5EF4-FFF2-40B4-BE49-F238E27FC236}">
                  <a16:creationId xmlns:a16="http://schemas.microsoft.com/office/drawing/2014/main" id="{C9CF798D-6662-0C4A-9E61-F4FDFD889ABF}"/>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8" name="Freeform 14">
              <a:extLst>
                <a:ext uri="{FF2B5EF4-FFF2-40B4-BE49-F238E27FC236}">
                  <a16:creationId xmlns:a16="http://schemas.microsoft.com/office/drawing/2014/main" id="{6C417F05-ACC4-BD42-8827-88EC9DDCDA72}"/>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29" name="Freeform 15">
              <a:extLst>
                <a:ext uri="{FF2B5EF4-FFF2-40B4-BE49-F238E27FC236}">
                  <a16:creationId xmlns:a16="http://schemas.microsoft.com/office/drawing/2014/main" id="{6FC3F694-C675-2F43-ADBD-9BABFFF0537C}"/>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0" name="Freeform 16">
              <a:extLst>
                <a:ext uri="{FF2B5EF4-FFF2-40B4-BE49-F238E27FC236}">
                  <a16:creationId xmlns:a16="http://schemas.microsoft.com/office/drawing/2014/main" id="{ADFC76E1-99C7-6945-978C-0AFC683FE32F}"/>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1" name="Freeform 17">
              <a:extLst>
                <a:ext uri="{FF2B5EF4-FFF2-40B4-BE49-F238E27FC236}">
                  <a16:creationId xmlns:a16="http://schemas.microsoft.com/office/drawing/2014/main" id="{35969A37-071A-BE42-ABFB-8E78B98C843E}"/>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2" name="Freeform 18">
              <a:extLst>
                <a:ext uri="{FF2B5EF4-FFF2-40B4-BE49-F238E27FC236}">
                  <a16:creationId xmlns:a16="http://schemas.microsoft.com/office/drawing/2014/main" id="{AB955510-CF95-1241-9F28-F82E6C0BC079}"/>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3" name="Freeform 19">
              <a:extLst>
                <a:ext uri="{FF2B5EF4-FFF2-40B4-BE49-F238E27FC236}">
                  <a16:creationId xmlns:a16="http://schemas.microsoft.com/office/drawing/2014/main" id="{AF5953F1-C39E-6E4C-B285-00C4B9CBA50C}"/>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4" name="Freeform 20">
              <a:extLst>
                <a:ext uri="{FF2B5EF4-FFF2-40B4-BE49-F238E27FC236}">
                  <a16:creationId xmlns:a16="http://schemas.microsoft.com/office/drawing/2014/main" id="{3520F167-61CE-7147-B9E4-D142C092DB47}"/>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5" name="Freeform 21">
              <a:extLst>
                <a:ext uri="{FF2B5EF4-FFF2-40B4-BE49-F238E27FC236}">
                  <a16:creationId xmlns:a16="http://schemas.microsoft.com/office/drawing/2014/main" id="{E6399BE3-AAB2-7443-BC5F-422A2D3B2573}"/>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36" name="Freeform 22">
              <a:extLst>
                <a:ext uri="{FF2B5EF4-FFF2-40B4-BE49-F238E27FC236}">
                  <a16:creationId xmlns:a16="http://schemas.microsoft.com/office/drawing/2014/main" id="{B5217FEE-77FE-8A4D-BF1C-79FDE5DF7838}"/>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25" name="Group 23">
            <a:extLst>
              <a:ext uri="{FF2B5EF4-FFF2-40B4-BE49-F238E27FC236}">
                <a16:creationId xmlns:a16="http://schemas.microsoft.com/office/drawing/2014/main" id="{D8864893-FE4A-5349-A27D-F6EC13124D34}"/>
              </a:ext>
            </a:extLst>
          </p:cNvPr>
          <p:cNvGrpSpPr>
            <a:grpSpLocks/>
          </p:cNvGrpSpPr>
          <p:nvPr/>
        </p:nvGrpSpPr>
        <p:grpSpPr bwMode="auto">
          <a:xfrm rot="18738857" flipH="1">
            <a:off x="1752600" y="1447800"/>
            <a:ext cx="2286000" cy="1676400"/>
            <a:chOff x="1584" y="2400"/>
            <a:chExt cx="1201" cy="834"/>
          </a:xfrm>
        </p:grpSpPr>
        <p:sp>
          <p:nvSpPr>
            <p:cNvPr id="56497" name="Freeform 24">
              <a:extLst>
                <a:ext uri="{FF2B5EF4-FFF2-40B4-BE49-F238E27FC236}">
                  <a16:creationId xmlns:a16="http://schemas.microsoft.com/office/drawing/2014/main" id="{50226E51-62D7-4542-8B25-F003229B293C}"/>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8" name="Freeform 25">
              <a:extLst>
                <a:ext uri="{FF2B5EF4-FFF2-40B4-BE49-F238E27FC236}">
                  <a16:creationId xmlns:a16="http://schemas.microsoft.com/office/drawing/2014/main" id="{34222804-676B-9F49-9427-1F6C57340237}"/>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9" name="Freeform 26">
              <a:extLst>
                <a:ext uri="{FF2B5EF4-FFF2-40B4-BE49-F238E27FC236}">
                  <a16:creationId xmlns:a16="http://schemas.microsoft.com/office/drawing/2014/main" id="{4BDBFA23-BB14-A54C-9EFC-3753914DD099}"/>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0" name="Freeform 27">
              <a:extLst>
                <a:ext uri="{FF2B5EF4-FFF2-40B4-BE49-F238E27FC236}">
                  <a16:creationId xmlns:a16="http://schemas.microsoft.com/office/drawing/2014/main" id="{023D8C55-5922-194D-AADB-CF86BDE78F2C}"/>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1" name="Freeform 28">
              <a:extLst>
                <a:ext uri="{FF2B5EF4-FFF2-40B4-BE49-F238E27FC236}">
                  <a16:creationId xmlns:a16="http://schemas.microsoft.com/office/drawing/2014/main" id="{B67AE7B2-2E99-B440-8F77-AA0A316DEB97}"/>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2" name="Freeform 29">
              <a:extLst>
                <a:ext uri="{FF2B5EF4-FFF2-40B4-BE49-F238E27FC236}">
                  <a16:creationId xmlns:a16="http://schemas.microsoft.com/office/drawing/2014/main" id="{650898C0-70AD-A34C-B6E1-AA91D2CAF8EA}"/>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3" name="Freeform 30">
              <a:extLst>
                <a:ext uri="{FF2B5EF4-FFF2-40B4-BE49-F238E27FC236}">
                  <a16:creationId xmlns:a16="http://schemas.microsoft.com/office/drawing/2014/main" id="{28EA1A1D-46F9-9843-897A-FD44E867A550}"/>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4" name="Freeform 31">
              <a:extLst>
                <a:ext uri="{FF2B5EF4-FFF2-40B4-BE49-F238E27FC236}">
                  <a16:creationId xmlns:a16="http://schemas.microsoft.com/office/drawing/2014/main" id="{E531BA77-CA6C-1841-9A2C-2B1BCAD7E6BF}"/>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5" name="Freeform 32">
              <a:extLst>
                <a:ext uri="{FF2B5EF4-FFF2-40B4-BE49-F238E27FC236}">
                  <a16:creationId xmlns:a16="http://schemas.microsoft.com/office/drawing/2014/main" id="{32D75382-5896-EF41-9615-74BC7DFF4DD8}"/>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6" name="Freeform 33">
              <a:extLst>
                <a:ext uri="{FF2B5EF4-FFF2-40B4-BE49-F238E27FC236}">
                  <a16:creationId xmlns:a16="http://schemas.microsoft.com/office/drawing/2014/main" id="{1CE4AB09-7D90-9149-99F6-9548A93EB872}"/>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7" name="Freeform 34">
              <a:extLst>
                <a:ext uri="{FF2B5EF4-FFF2-40B4-BE49-F238E27FC236}">
                  <a16:creationId xmlns:a16="http://schemas.microsoft.com/office/drawing/2014/main" id="{696D59B2-D91A-0846-B26D-76C48131D32D}"/>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8" name="Freeform 35">
              <a:extLst>
                <a:ext uri="{FF2B5EF4-FFF2-40B4-BE49-F238E27FC236}">
                  <a16:creationId xmlns:a16="http://schemas.microsoft.com/office/drawing/2014/main" id="{25906569-C6B8-DA40-80D1-EEDE03C281C6}"/>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09" name="Freeform 36">
              <a:extLst>
                <a:ext uri="{FF2B5EF4-FFF2-40B4-BE49-F238E27FC236}">
                  <a16:creationId xmlns:a16="http://schemas.microsoft.com/office/drawing/2014/main" id="{D1300631-DAE6-414E-A39E-391A0225FA2F}"/>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0" name="Freeform 37">
              <a:extLst>
                <a:ext uri="{FF2B5EF4-FFF2-40B4-BE49-F238E27FC236}">
                  <a16:creationId xmlns:a16="http://schemas.microsoft.com/office/drawing/2014/main" id="{D185846D-4276-9843-8130-43F4B8C5AF14}"/>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1" name="Freeform 38">
              <a:extLst>
                <a:ext uri="{FF2B5EF4-FFF2-40B4-BE49-F238E27FC236}">
                  <a16:creationId xmlns:a16="http://schemas.microsoft.com/office/drawing/2014/main" id="{801581F1-0EEB-D342-986A-FC928C72FE6B}"/>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2" name="Freeform 39">
              <a:extLst>
                <a:ext uri="{FF2B5EF4-FFF2-40B4-BE49-F238E27FC236}">
                  <a16:creationId xmlns:a16="http://schemas.microsoft.com/office/drawing/2014/main" id="{D7E9BD4F-70EA-B249-9792-702FE97AFC2A}"/>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3" name="Freeform 40">
              <a:extLst>
                <a:ext uri="{FF2B5EF4-FFF2-40B4-BE49-F238E27FC236}">
                  <a16:creationId xmlns:a16="http://schemas.microsoft.com/office/drawing/2014/main" id="{4712C872-3082-4941-B087-1FFFECB45443}"/>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4" name="Freeform 41">
              <a:extLst>
                <a:ext uri="{FF2B5EF4-FFF2-40B4-BE49-F238E27FC236}">
                  <a16:creationId xmlns:a16="http://schemas.microsoft.com/office/drawing/2014/main" id="{4906F5BB-9189-8D42-A7FD-92780506C6DD}"/>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5" name="Freeform 42">
              <a:extLst>
                <a:ext uri="{FF2B5EF4-FFF2-40B4-BE49-F238E27FC236}">
                  <a16:creationId xmlns:a16="http://schemas.microsoft.com/office/drawing/2014/main" id="{27E4E298-F610-9E4B-B5CD-2FAC7C237B14}"/>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516" name="Freeform 43">
              <a:extLst>
                <a:ext uri="{FF2B5EF4-FFF2-40B4-BE49-F238E27FC236}">
                  <a16:creationId xmlns:a16="http://schemas.microsoft.com/office/drawing/2014/main" id="{D0CAA3CE-E7F3-2A42-AEE4-502265BF6246}"/>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26" name="Group 44">
            <a:extLst>
              <a:ext uri="{FF2B5EF4-FFF2-40B4-BE49-F238E27FC236}">
                <a16:creationId xmlns:a16="http://schemas.microsoft.com/office/drawing/2014/main" id="{55A32EB1-8309-0545-95CF-CA723F3016F7}"/>
              </a:ext>
            </a:extLst>
          </p:cNvPr>
          <p:cNvGrpSpPr>
            <a:grpSpLocks/>
          </p:cNvGrpSpPr>
          <p:nvPr/>
        </p:nvGrpSpPr>
        <p:grpSpPr bwMode="auto">
          <a:xfrm rot="18738857" flipH="1">
            <a:off x="3733800" y="1295400"/>
            <a:ext cx="2286000" cy="1676400"/>
            <a:chOff x="1584" y="2400"/>
            <a:chExt cx="1201" cy="834"/>
          </a:xfrm>
        </p:grpSpPr>
        <p:sp>
          <p:nvSpPr>
            <p:cNvPr id="56477" name="Freeform 45">
              <a:extLst>
                <a:ext uri="{FF2B5EF4-FFF2-40B4-BE49-F238E27FC236}">
                  <a16:creationId xmlns:a16="http://schemas.microsoft.com/office/drawing/2014/main" id="{7DC758C1-B4A2-784F-922C-A0F519A055DF}"/>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8" name="Freeform 46">
              <a:extLst>
                <a:ext uri="{FF2B5EF4-FFF2-40B4-BE49-F238E27FC236}">
                  <a16:creationId xmlns:a16="http://schemas.microsoft.com/office/drawing/2014/main" id="{6D7926CA-F0C3-0245-AE3C-D6EC702B8414}"/>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9" name="Freeform 47">
              <a:extLst>
                <a:ext uri="{FF2B5EF4-FFF2-40B4-BE49-F238E27FC236}">
                  <a16:creationId xmlns:a16="http://schemas.microsoft.com/office/drawing/2014/main" id="{546039C0-289E-604E-AE91-5077E9593A75}"/>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0" name="Freeform 48">
              <a:extLst>
                <a:ext uri="{FF2B5EF4-FFF2-40B4-BE49-F238E27FC236}">
                  <a16:creationId xmlns:a16="http://schemas.microsoft.com/office/drawing/2014/main" id="{E9D8E7BD-55EF-4B47-B5A3-876A2A046073}"/>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1" name="Freeform 49">
              <a:extLst>
                <a:ext uri="{FF2B5EF4-FFF2-40B4-BE49-F238E27FC236}">
                  <a16:creationId xmlns:a16="http://schemas.microsoft.com/office/drawing/2014/main" id="{FDA4F772-66F7-D74C-82D2-FB2566EBC72D}"/>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2" name="Freeform 50">
              <a:extLst>
                <a:ext uri="{FF2B5EF4-FFF2-40B4-BE49-F238E27FC236}">
                  <a16:creationId xmlns:a16="http://schemas.microsoft.com/office/drawing/2014/main" id="{7A26658E-64F8-1349-9B00-72622BFCBF4A}"/>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3" name="Freeform 51">
              <a:extLst>
                <a:ext uri="{FF2B5EF4-FFF2-40B4-BE49-F238E27FC236}">
                  <a16:creationId xmlns:a16="http://schemas.microsoft.com/office/drawing/2014/main" id="{3B03DEFF-8F9C-3B45-82E9-EA3CEE6A19B6}"/>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4" name="Freeform 52">
              <a:extLst>
                <a:ext uri="{FF2B5EF4-FFF2-40B4-BE49-F238E27FC236}">
                  <a16:creationId xmlns:a16="http://schemas.microsoft.com/office/drawing/2014/main" id="{C320A4D4-9FA0-0F41-8695-F14460EC0BFD}"/>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5" name="Freeform 53">
              <a:extLst>
                <a:ext uri="{FF2B5EF4-FFF2-40B4-BE49-F238E27FC236}">
                  <a16:creationId xmlns:a16="http://schemas.microsoft.com/office/drawing/2014/main" id="{FC468F5F-FE27-1E4A-AF87-19FE3A7E77A1}"/>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6" name="Freeform 54">
              <a:extLst>
                <a:ext uri="{FF2B5EF4-FFF2-40B4-BE49-F238E27FC236}">
                  <a16:creationId xmlns:a16="http://schemas.microsoft.com/office/drawing/2014/main" id="{6041870C-0C54-7A4D-87C9-8F6658BAF50D}"/>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7" name="Freeform 55">
              <a:extLst>
                <a:ext uri="{FF2B5EF4-FFF2-40B4-BE49-F238E27FC236}">
                  <a16:creationId xmlns:a16="http://schemas.microsoft.com/office/drawing/2014/main" id="{23E43931-2540-2544-9483-D8B02EDFBD91}"/>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8" name="Freeform 56">
              <a:extLst>
                <a:ext uri="{FF2B5EF4-FFF2-40B4-BE49-F238E27FC236}">
                  <a16:creationId xmlns:a16="http://schemas.microsoft.com/office/drawing/2014/main" id="{C9B3D3CD-C70A-0E48-A57E-943F5CD753CB}"/>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89" name="Freeform 57">
              <a:extLst>
                <a:ext uri="{FF2B5EF4-FFF2-40B4-BE49-F238E27FC236}">
                  <a16:creationId xmlns:a16="http://schemas.microsoft.com/office/drawing/2014/main" id="{E92D57B2-8BCB-B24C-A799-C81F2440B031}"/>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0" name="Freeform 58">
              <a:extLst>
                <a:ext uri="{FF2B5EF4-FFF2-40B4-BE49-F238E27FC236}">
                  <a16:creationId xmlns:a16="http://schemas.microsoft.com/office/drawing/2014/main" id="{C59EAB6C-A529-254C-ACEB-28CA092D6D0E}"/>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1" name="Freeform 59">
              <a:extLst>
                <a:ext uri="{FF2B5EF4-FFF2-40B4-BE49-F238E27FC236}">
                  <a16:creationId xmlns:a16="http://schemas.microsoft.com/office/drawing/2014/main" id="{486E0A60-C6D5-1A4C-9261-92E9302CE6BA}"/>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2" name="Freeform 60">
              <a:extLst>
                <a:ext uri="{FF2B5EF4-FFF2-40B4-BE49-F238E27FC236}">
                  <a16:creationId xmlns:a16="http://schemas.microsoft.com/office/drawing/2014/main" id="{E089D01E-BE62-DD44-B6A1-66CD0A281BFF}"/>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3" name="Freeform 61">
              <a:extLst>
                <a:ext uri="{FF2B5EF4-FFF2-40B4-BE49-F238E27FC236}">
                  <a16:creationId xmlns:a16="http://schemas.microsoft.com/office/drawing/2014/main" id="{A3345BD7-FBD0-524B-9376-8CDBF9569E6D}"/>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4" name="Freeform 62">
              <a:extLst>
                <a:ext uri="{FF2B5EF4-FFF2-40B4-BE49-F238E27FC236}">
                  <a16:creationId xmlns:a16="http://schemas.microsoft.com/office/drawing/2014/main" id="{78265CDA-E4A7-E443-9044-82EC5EE2D997}"/>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5" name="Freeform 63">
              <a:extLst>
                <a:ext uri="{FF2B5EF4-FFF2-40B4-BE49-F238E27FC236}">
                  <a16:creationId xmlns:a16="http://schemas.microsoft.com/office/drawing/2014/main" id="{CBDF5923-879F-0749-A23E-5FCE5A8A2DCE}"/>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96" name="Freeform 64">
              <a:extLst>
                <a:ext uri="{FF2B5EF4-FFF2-40B4-BE49-F238E27FC236}">
                  <a16:creationId xmlns:a16="http://schemas.microsoft.com/office/drawing/2014/main" id="{BB608D87-5963-124B-8B41-DDB9C60AA10A}"/>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 name="Group 65">
            <a:extLst>
              <a:ext uri="{FF2B5EF4-FFF2-40B4-BE49-F238E27FC236}">
                <a16:creationId xmlns:a16="http://schemas.microsoft.com/office/drawing/2014/main" id="{D1406C78-5563-1549-BFE7-8D5315D0704A}"/>
              </a:ext>
            </a:extLst>
          </p:cNvPr>
          <p:cNvGrpSpPr>
            <a:grpSpLocks/>
          </p:cNvGrpSpPr>
          <p:nvPr/>
        </p:nvGrpSpPr>
        <p:grpSpPr bwMode="auto">
          <a:xfrm rot="18738857" flipH="1">
            <a:off x="4724400" y="4114800"/>
            <a:ext cx="2286000" cy="1676400"/>
            <a:chOff x="1584" y="2400"/>
            <a:chExt cx="1201" cy="834"/>
          </a:xfrm>
        </p:grpSpPr>
        <p:sp>
          <p:nvSpPr>
            <p:cNvPr id="56457" name="Freeform 66">
              <a:extLst>
                <a:ext uri="{FF2B5EF4-FFF2-40B4-BE49-F238E27FC236}">
                  <a16:creationId xmlns:a16="http://schemas.microsoft.com/office/drawing/2014/main" id="{9C877FE0-F57E-1442-98D2-9E374E3A2461}"/>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8" name="Freeform 67">
              <a:extLst>
                <a:ext uri="{FF2B5EF4-FFF2-40B4-BE49-F238E27FC236}">
                  <a16:creationId xmlns:a16="http://schemas.microsoft.com/office/drawing/2014/main" id="{2E79550A-F554-074A-AC87-984CB203F947}"/>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9" name="Freeform 68">
              <a:extLst>
                <a:ext uri="{FF2B5EF4-FFF2-40B4-BE49-F238E27FC236}">
                  <a16:creationId xmlns:a16="http://schemas.microsoft.com/office/drawing/2014/main" id="{6E6EB5B1-028A-6040-8EA9-0D3FA0EE9019}"/>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0" name="Freeform 69">
              <a:extLst>
                <a:ext uri="{FF2B5EF4-FFF2-40B4-BE49-F238E27FC236}">
                  <a16:creationId xmlns:a16="http://schemas.microsoft.com/office/drawing/2014/main" id="{29DE0DF4-D01E-4F42-9314-ED54CDCC58E6}"/>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1" name="Freeform 70">
              <a:extLst>
                <a:ext uri="{FF2B5EF4-FFF2-40B4-BE49-F238E27FC236}">
                  <a16:creationId xmlns:a16="http://schemas.microsoft.com/office/drawing/2014/main" id="{1C35185A-F1DA-4140-B185-1DA4B7ED3E7B}"/>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2" name="Freeform 71">
              <a:extLst>
                <a:ext uri="{FF2B5EF4-FFF2-40B4-BE49-F238E27FC236}">
                  <a16:creationId xmlns:a16="http://schemas.microsoft.com/office/drawing/2014/main" id="{CE2A393C-2623-C94E-A006-722648E9AB06}"/>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3" name="Freeform 72">
              <a:extLst>
                <a:ext uri="{FF2B5EF4-FFF2-40B4-BE49-F238E27FC236}">
                  <a16:creationId xmlns:a16="http://schemas.microsoft.com/office/drawing/2014/main" id="{27491F2F-901E-9B4D-8C18-5A17ACA29D15}"/>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4" name="Freeform 73">
              <a:extLst>
                <a:ext uri="{FF2B5EF4-FFF2-40B4-BE49-F238E27FC236}">
                  <a16:creationId xmlns:a16="http://schemas.microsoft.com/office/drawing/2014/main" id="{1F8DD66F-2128-4C4A-AAF8-DBDA72190464}"/>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5" name="Freeform 74">
              <a:extLst>
                <a:ext uri="{FF2B5EF4-FFF2-40B4-BE49-F238E27FC236}">
                  <a16:creationId xmlns:a16="http://schemas.microsoft.com/office/drawing/2014/main" id="{03FC5FAA-56CE-984A-A292-B19A1B86F2D2}"/>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6" name="Freeform 75">
              <a:extLst>
                <a:ext uri="{FF2B5EF4-FFF2-40B4-BE49-F238E27FC236}">
                  <a16:creationId xmlns:a16="http://schemas.microsoft.com/office/drawing/2014/main" id="{4809A9DC-D147-4049-B8E5-F7AFAFC0CB41}"/>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7" name="Freeform 76">
              <a:extLst>
                <a:ext uri="{FF2B5EF4-FFF2-40B4-BE49-F238E27FC236}">
                  <a16:creationId xmlns:a16="http://schemas.microsoft.com/office/drawing/2014/main" id="{F38E496A-BCB7-774A-9D22-7DFD871EC823}"/>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8" name="Freeform 77">
              <a:extLst>
                <a:ext uri="{FF2B5EF4-FFF2-40B4-BE49-F238E27FC236}">
                  <a16:creationId xmlns:a16="http://schemas.microsoft.com/office/drawing/2014/main" id="{349AAB62-F6C4-7847-8A35-A05322BBCAD1}"/>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69" name="Freeform 78">
              <a:extLst>
                <a:ext uri="{FF2B5EF4-FFF2-40B4-BE49-F238E27FC236}">
                  <a16:creationId xmlns:a16="http://schemas.microsoft.com/office/drawing/2014/main" id="{4C29BCAB-6D2B-6543-897A-0A207DC99200}"/>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0" name="Freeform 79">
              <a:extLst>
                <a:ext uri="{FF2B5EF4-FFF2-40B4-BE49-F238E27FC236}">
                  <a16:creationId xmlns:a16="http://schemas.microsoft.com/office/drawing/2014/main" id="{35CBC69B-EC73-1443-98E9-AC61935940DC}"/>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1" name="Freeform 80">
              <a:extLst>
                <a:ext uri="{FF2B5EF4-FFF2-40B4-BE49-F238E27FC236}">
                  <a16:creationId xmlns:a16="http://schemas.microsoft.com/office/drawing/2014/main" id="{BFF145C3-1F7F-5A4F-A6DB-731BE7AA2B69}"/>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2" name="Freeform 81">
              <a:extLst>
                <a:ext uri="{FF2B5EF4-FFF2-40B4-BE49-F238E27FC236}">
                  <a16:creationId xmlns:a16="http://schemas.microsoft.com/office/drawing/2014/main" id="{1782DDD3-024B-9D4F-9341-EC67B8DA0FA1}"/>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3" name="Freeform 82">
              <a:extLst>
                <a:ext uri="{FF2B5EF4-FFF2-40B4-BE49-F238E27FC236}">
                  <a16:creationId xmlns:a16="http://schemas.microsoft.com/office/drawing/2014/main" id="{FF287580-2BFC-994C-8F76-1DDD8998B073}"/>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4" name="Freeform 83">
              <a:extLst>
                <a:ext uri="{FF2B5EF4-FFF2-40B4-BE49-F238E27FC236}">
                  <a16:creationId xmlns:a16="http://schemas.microsoft.com/office/drawing/2014/main" id="{D98F69A9-20DA-A249-ACC7-7ABA2572FDE4}"/>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5" name="Freeform 84">
              <a:extLst>
                <a:ext uri="{FF2B5EF4-FFF2-40B4-BE49-F238E27FC236}">
                  <a16:creationId xmlns:a16="http://schemas.microsoft.com/office/drawing/2014/main" id="{A5BD6B1E-169A-844E-BF8B-9FA167035E40}"/>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76" name="Freeform 85">
              <a:extLst>
                <a:ext uri="{FF2B5EF4-FFF2-40B4-BE49-F238E27FC236}">
                  <a16:creationId xmlns:a16="http://schemas.microsoft.com/office/drawing/2014/main" id="{9140E735-9D87-3C4A-A834-51C65915B690}"/>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28" name="Group 86">
            <a:extLst>
              <a:ext uri="{FF2B5EF4-FFF2-40B4-BE49-F238E27FC236}">
                <a16:creationId xmlns:a16="http://schemas.microsoft.com/office/drawing/2014/main" id="{DB1394F1-CBFF-A544-BECD-CC7B9A0D08D0}"/>
              </a:ext>
            </a:extLst>
          </p:cNvPr>
          <p:cNvGrpSpPr>
            <a:grpSpLocks/>
          </p:cNvGrpSpPr>
          <p:nvPr/>
        </p:nvGrpSpPr>
        <p:grpSpPr bwMode="auto">
          <a:xfrm rot="18738857" flipH="1">
            <a:off x="1828800" y="3733800"/>
            <a:ext cx="2286000" cy="1676400"/>
            <a:chOff x="1584" y="2400"/>
            <a:chExt cx="1201" cy="834"/>
          </a:xfrm>
        </p:grpSpPr>
        <p:sp>
          <p:nvSpPr>
            <p:cNvPr id="56437" name="Freeform 87">
              <a:extLst>
                <a:ext uri="{FF2B5EF4-FFF2-40B4-BE49-F238E27FC236}">
                  <a16:creationId xmlns:a16="http://schemas.microsoft.com/office/drawing/2014/main" id="{0EFCBAA5-9647-724D-8B48-7E1736C9720E}"/>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8" name="Freeform 88">
              <a:extLst>
                <a:ext uri="{FF2B5EF4-FFF2-40B4-BE49-F238E27FC236}">
                  <a16:creationId xmlns:a16="http://schemas.microsoft.com/office/drawing/2014/main" id="{21E60E53-35FA-564A-9399-C0770158FA96}"/>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9" name="Freeform 89">
              <a:extLst>
                <a:ext uri="{FF2B5EF4-FFF2-40B4-BE49-F238E27FC236}">
                  <a16:creationId xmlns:a16="http://schemas.microsoft.com/office/drawing/2014/main" id="{8D7F7AC5-347F-724A-8487-D9C2042944B9}"/>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0" name="Freeform 90">
              <a:extLst>
                <a:ext uri="{FF2B5EF4-FFF2-40B4-BE49-F238E27FC236}">
                  <a16:creationId xmlns:a16="http://schemas.microsoft.com/office/drawing/2014/main" id="{92680D1E-45C8-D342-AFA4-57646B3F6F7E}"/>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1" name="Freeform 91">
              <a:extLst>
                <a:ext uri="{FF2B5EF4-FFF2-40B4-BE49-F238E27FC236}">
                  <a16:creationId xmlns:a16="http://schemas.microsoft.com/office/drawing/2014/main" id="{276E9C59-12B9-F540-A2D5-52EC0E84A0BC}"/>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2" name="Freeform 92">
              <a:extLst>
                <a:ext uri="{FF2B5EF4-FFF2-40B4-BE49-F238E27FC236}">
                  <a16:creationId xmlns:a16="http://schemas.microsoft.com/office/drawing/2014/main" id="{E73CCB7B-E586-FE40-9EC4-BB4AAD8F54C6}"/>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3" name="Freeform 93">
              <a:extLst>
                <a:ext uri="{FF2B5EF4-FFF2-40B4-BE49-F238E27FC236}">
                  <a16:creationId xmlns:a16="http://schemas.microsoft.com/office/drawing/2014/main" id="{16FD4D06-3CCB-1B46-BE9A-13868513F965}"/>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4" name="Freeform 94">
              <a:extLst>
                <a:ext uri="{FF2B5EF4-FFF2-40B4-BE49-F238E27FC236}">
                  <a16:creationId xmlns:a16="http://schemas.microsoft.com/office/drawing/2014/main" id="{E5BAA93B-96DD-8445-B930-BECE702D8747}"/>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5" name="Freeform 95">
              <a:extLst>
                <a:ext uri="{FF2B5EF4-FFF2-40B4-BE49-F238E27FC236}">
                  <a16:creationId xmlns:a16="http://schemas.microsoft.com/office/drawing/2014/main" id="{7581D696-C868-8743-A48E-994448861D01}"/>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6" name="Freeform 96">
              <a:extLst>
                <a:ext uri="{FF2B5EF4-FFF2-40B4-BE49-F238E27FC236}">
                  <a16:creationId xmlns:a16="http://schemas.microsoft.com/office/drawing/2014/main" id="{D7678A3A-B77D-D94F-97D8-49943FD8EE1D}"/>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7" name="Freeform 97">
              <a:extLst>
                <a:ext uri="{FF2B5EF4-FFF2-40B4-BE49-F238E27FC236}">
                  <a16:creationId xmlns:a16="http://schemas.microsoft.com/office/drawing/2014/main" id="{79D7B0F4-C510-E44A-A10B-253C0C554FDA}"/>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8" name="Freeform 98">
              <a:extLst>
                <a:ext uri="{FF2B5EF4-FFF2-40B4-BE49-F238E27FC236}">
                  <a16:creationId xmlns:a16="http://schemas.microsoft.com/office/drawing/2014/main" id="{6699CAC4-D188-7E40-B9BB-DA935F000742}"/>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49" name="Freeform 99">
              <a:extLst>
                <a:ext uri="{FF2B5EF4-FFF2-40B4-BE49-F238E27FC236}">
                  <a16:creationId xmlns:a16="http://schemas.microsoft.com/office/drawing/2014/main" id="{1FA871B6-BC1D-B14D-9534-FDA3A8C797E0}"/>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0" name="Freeform 100">
              <a:extLst>
                <a:ext uri="{FF2B5EF4-FFF2-40B4-BE49-F238E27FC236}">
                  <a16:creationId xmlns:a16="http://schemas.microsoft.com/office/drawing/2014/main" id="{2BF2EB81-9083-F743-93A1-E330F8CDA9DA}"/>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1" name="Freeform 101">
              <a:extLst>
                <a:ext uri="{FF2B5EF4-FFF2-40B4-BE49-F238E27FC236}">
                  <a16:creationId xmlns:a16="http://schemas.microsoft.com/office/drawing/2014/main" id="{353EBF95-E481-844E-A44D-20E29E4DE85B}"/>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2" name="Freeform 102">
              <a:extLst>
                <a:ext uri="{FF2B5EF4-FFF2-40B4-BE49-F238E27FC236}">
                  <a16:creationId xmlns:a16="http://schemas.microsoft.com/office/drawing/2014/main" id="{5351389A-6C56-784E-8492-C54D2B4DA1FA}"/>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3" name="Freeform 103">
              <a:extLst>
                <a:ext uri="{FF2B5EF4-FFF2-40B4-BE49-F238E27FC236}">
                  <a16:creationId xmlns:a16="http://schemas.microsoft.com/office/drawing/2014/main" id="{D7AAFEE7-B438-0649-9047-5E344BDCB6AE}"/>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4" name="Freeform 104">
              <a:extLst>
                <a:ext uri="{FF2B5EF4-FFF2-40B4-BE49-F238E27FC236}">
                  <a16:creationId xmlns:a16="http://schemas.microsoft.com/office/drawing/2014/main" id="{B5FE3C27-BE94-D142-B64D-F0488A94CB86}"/>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5" name="Freeform 105">
              <a:extLst>
                <a:ext uri="{FF2B5EF4-FFF2-40B4-BE49-F238E27FC236}">
                  <a16:creationId xmlns:a16="http://schemas.microsoft.com/office/drawing/2014/main" id="{317C1DA6-CB04-6244-95A5-56AD21F12643}"/>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56" name="Freeform 106">
              <a:extLst>
                <a:ext uri="{FF2B5EF4-FFF2-40B4-BE49-F238E27FC236}">
                  <a16:creationId xmlns:a16="http://schemas.microsoft.com/office/drawing/2014/main" id="{41B9A8D4-B57E-6A44-8BCD-58DC93E0A459}"/>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29" name="Group 107">
            <a:extLst>
              <a:ext uri="{FF2B5EF4-FFF2-40B4-BE49-F238E27FC236}">
                <a16:creationId xmlns:a16="http://schemas.microsoft.com/office/drawing/2014/main" id="{4480FF90-4CC4-3247-9AF1-BAB882D340C9}"/>
              </a:ext>
            </a:extLst>
          </p:cNvPr>
          <p:cNvGrpSpPr>
            <a:grpSpLocks noChangeAspect="1"/>
          </p:cNvGrpSpPr>
          <p:nvPr/>
        </p:nvGrpSpPr>
        <p:grpSpPr bwMode="auto">
          <a:xfrm>
            <a:off x="7848600" y="2362200"/>
            <a:ext cx="1181100" cy="1258888"/>
            <a:chOff x="2597" y="344"/>
            <a:chExt cx="932" cy="994"/>
          </a:xfrm>
        </p:grpSpPr>
        <p:sp>
          <p:nvSpPr>
            <p:cNvPr id="56383" name="Freeform 108">
              <a:extLst>
                <a:ext uri="{FF2B5EF4-FFF2-40B4-BE49-F238E27FC236}">
                  <a16:creationId xmlns:a16="http://schemas.microsoft.com/office/drawing/2014/main" id="{282E6E8C-E82B-A04D-9E8D-3987D4B39ED8}"/>
                </a:ext>
              </a:extLst>
            </p:cNvPr>
            <p:cNvSpPr>
              <a:spLocks noChangeAspect="1"/>
            </p:cNvSpPr>
            <p:nvPr/>
          </p:nvSpPr>
          <p:spPr bwMode="auto">
            <a:xfrm>
              <a:off x="2606" y="384"/>
              <a:ext cx="907" cy="938"/>
            </a:xfrm>
            <a:custGeom>
              <a:avLst/>
              <a:gdLst>
                <a:gd name="T0" fmla="*/ 0 w 2721"/>
                <a:gd name="T1" fmla="*/ 0 h 2815"/>
                <a:gd name="T2" fmla="*/ 0 w 2721"/>
                <a:gd name="T3" fmla="*/ 0 h 2815"/>
                <a:gd name="T4" fmla="*/ 0 w 2721"/>
                <a:gd name="T5" fmla="*/ 0 h 2815"/>
                <a:gd name="T6" fmla="*/ 0 w 2721"/>
                <a:gd name="T7" fmla="*/ 0 h 2815"/>
                <a:gd name="T8" fmla="*/ 0 w 2721"/>
                <a:gd name="T9" fmla="*/ 0 h 2815"/>
                <a:gd name="T10" fmla="*/ 0 w 2721"/>
                <a:gd name="T11" fmla="*/ 0 h 2815"/>
                <a:gd name="T12" fmla="*/ 0 w 2721"/>
                <a:gd name="T13" fmla="*/ 0 h 2815"/>
                <a:gd name="T14" fmla="*/ 0 w 2721"/>
                <a:gd name="T15" fmla="*/ 0 h 2815"/>
                <a:gd name="T16" fmla="*/ 0 w 2721"/>
                <a:gd name="T17" fmla="*/ 0 h 2815"/>
                <a:gd name="T18" fmla="*/ 0 w 2721"/>
                <a:gd name="T19" fmla="*/ 0 h 2815"/>
                <a:gd name="T20" fmla="*/ 0 w 2721"/>
                <a:gd name="T21" fmla="*/ 0 h 2815"/>
                <a:gd name="T22" fmla="*/ 0 w 2721"/>
                <a:gd name="T23" fmla="*/ 0 h 2815"/>
                <a:gd name="T24" fmla="*/ 0 w 2721"/>
                <a:gd name="T25" fmla="*/ 0 h 28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21"/>
                <a:gd name="T40" fmla="*/ 0 h 2815"/>
                <a:gd name="T41" fmla="*/ 2721 w 2721"/>
                <a:gd name="T42" fmla="*/ 2815 h 28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21" h="2815">
                  <a:moveTo>
                    <a:pt x="32" y="2815"/>
                  </a:moveTo>
                  <a:lnTo>
                    <a:pt x="2688" y="2809"/>
                  </a:lnTo>
                  <a:lnTo>
                    <a:pt x="2468" y="2360"/>
                  </a:lnTo>
                  <a:lnTo>
                    <a:pt x="2443" y="1142"/>
                  </a:lnTo>
                  <a:lnTo>
                    <a:pt x="2721" y="922"/>
                  </a:lnTo>
                  <a:lnTo>
                    <a:pt x="2684" y="714"/>
                  </a:lnTo>
                  <a:lnTo>
                    <a:pt x="1403" y="0"/>
                  </a:lnTo>
                  <a:lnTo>
                    <a:pt x="59" y="708"/>
                  </a:lnTo>
                  <a:lnTo>
                    <a:pt x="0" y="1029"/>
                  </a:lnTo>
                  <a:lnTo>
                    <a:pt x="386" y="1002"/>
                  </a:lnTo>
                  <a:lnTo>
                    <a:pt x="311" y="2344"/>
                  </a:lnTo>
                  <a:lnTo>
                    <a:pt x="32" y="2815"/>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4" name="Freeform 109">
              <a:extLst>
                <a:ext uri="{FF2B5EF4-FFF2-40B4-BE49-F238E27FC236}">
                  <a16:creationId xmlns:a16="http://schemas.microsoft.com/office/drawing/2014/main" id="{9E603021-083A-4A4D-AEFA-EEFDFF61B796}"/>
                </a:ext>
              </a:extLst>
            </p:cNvPr>
            <p:cNvSpPr>
              <a:spLocks noChangeAspect="1"/>
            </p:cNvSpPr>
            <p:nvPr/>
          </p:nvSpPr>
          <p:spPr bwMode="auto">
            <a:xfrm>
              <a:off x="3024" y="1061"/>
              <a:ext cx="72" cy="148"/>
            </a:xfrm>
            <a:custGeom>
              <a:avLst/>
              <a:gdLst>
                <a:gd name="T0" fmla="*/ 0 w 215"/>
                <a:gd name="T1" fmla="*/ 0 h 444"/>
                <a:gd name="T2" fmla="*/ 0 w 215"/>
                <a:gd name="T3" fmla="*/ 0 h 444"/>
                <a:gd name="T4" fmla="*/ 0 w 215"/>
                <a:gd name="T5" fmla="*/ 0 h 444"/>
                <a:gd name="T6" fmla="*/ 0 w 215"/>
                <a:gd name="T7" fmla="*/ 0 h 444"/>
                <a:gd name="T8" fmla="*/ 0 w 215"/>
                <a:gd name="T9" fmla="*/ 0 h 444"/>
                <a:gd name="T10" fmla="*/ 0 w 215"/>
                <a:gd name="T11" fmla="*/ 0 h 444"/>
                <a:gd name="T12" fmla="*/ 0 60000 65536"/>
                <a:gd name="T13" fmla="*/ 0 60000 65536"/>
                <a:gd name="T14" fmla="*/ 0 60000 65536"/>
                <a:gd name="T15" fmla="*/ 0 60000 65536"/>
                <a:gd name="T16" fmla="*/ 0 60000 65536"/>
                <a:gd name="T17" fmla="*/ 0 60000 65536"/>
                <a:gd name="T18" fmla="*/ 0 w 215"/>
                <a:gd name="T19" fmla="*/ 0 h 444"/>
                <a:gd name="T20" fmla="*/ 215 w 215"/>
                <a:gd name="T21" fmla="*/ 444 h 444"/>
              </a:gdLst>
              <a:ahLst/>
              <a:cxnLst>
                <a:cxn ang="T12">
                  <a:pos x="T0" y="T1"/>
                </a:cxn>
                <a:cxn ang="T13">
                  <a:pos x="T2" y="T3"/>
                </a:cxn>
                <a:cxn ang="T14">
                  <a:pos x="T4" y="T5"/>
                </a:cxn>
                <a:cxn ang="T15">
                  <a:pos x="T6" y="T7"/>
                </a:cxn>
                <a:cxn ang="T16">
                  <a:pos x="T8" y="T9"/>
                </a:cxn>
                <a:cxn ang="T17">
                  <a:pos x="T10" y="T11"/>
                </a:cxn>
              </a:cxnLst>
              <a:rect l="T18" t="T19" r="T20" b="T21"/>
              <a:pathLst>
                <a:path w="215" h="444">
                  <a:moveTo>
                    <a:pt x="0" y="444"/>
                  </a:moveTo>
                  <a:lnTo>
                    <a:pt x="28" y="0"/>
                  </a:lnTo>
                  <a:lnTo>
                    <a:pt x="187" y="15"/>
                  </a:lnTo>
                  <a:lnTo>
                    <a:pt x="215" y="418"/>
                  </a:lnTo>
                  <a:lnTo>
                    <a:pt x="0" y="444"/>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5" name="Freeform 110">
              <a:extLst>
                <a:ext uri="{FF2B5EF4-FFF2-40B4-BE49-F238E27FC236}">
                  <a16:creationId xmlns:a16="http://schemas.microsoft.com/office/drawing/2014/main" id="{0D8E93C2-0E68-4848-848C-558173E9761D}"/>
                </a:ext>
              </a:extLst>
            </p:cNvPr>
            <p:cNvSpPr>
              <a:spLocks noChangeAspect="1"/>
            </p:cNvSpPr>
            <p:nvPr/>
          </p:nvSpPr>
          <p:spPr bwMode="auto">
            <a:xfrm>
              <a:off x="2744" y="707"/>
              <a:ext cx="677" cy="132"/>
            </a:xfrm>
            <a:custGeom>
              <a:avLst/>
              <a:gdLst>
                <a:gd name="T0" fmla="*/ 0 w 2030"/>
                <a:gd name="T1" fmla="*/ 0 h 396"/>
                <a:gd name="T2" fmla="*/ 0 w 2030"/>
                <a:gd name="T3" fmla="*/ 0 h 396"/>
                <a:gd name="T4" fmla="*/ 0 w 2030"/>
                <a:gd name="T5" fmla="*/ 0 h 396"/>
                <a:gd name="T6" fmla="*/ 0 w 2030"/>
                <a:gd name="T7" fmla="*/ 0 h 396"/>
                <a:gd name="T8" fmla="*/ 0 w 2030"/>
                <a:gd name="T9" fmla="*/ 0 h 396"/>
                <a:gd name="T10" fmla="*/ 0 w 2030"/>
                <a:gd name="T11" fmla="*/ 0 h 396"/>
                <a:gd name="T12" fmla="*/ 0 w 2030"/>
                <a:gd name="T13" fmla="*/ 0 h 396"/>
                <a:gd name="T14" fmla="*/ 0 w 2030"/>
                <a:gd name="T15" fmla="*/ 0 h 396"/>
                <a:gd name="T16" fmla="*/ 0 60000 65536"/>
                <a:gd name="T17" fmla="*/ 0 60000 65536"/>
                <a:gd name="T18" fmla="*/ 0 60000 65536"/>
                <a:gd name="T19" fmla="*/ 0 60000 65536"/>
                <a:gd name="T20" fmla="*/ 0 60000 65536"/>
                <a:gd name="T21" fmla="*/ 0 60000 65536"/>
                <a:gd name="T22" fmla="*/ 0 60000 65536"/>
                <a:gd name="T23" fmla="*/ 0 60000 65536"/>
                <a:gd name="T24" fmla="*/ 0 w 2030"/>
                <a:gd name="T25" fmla="*/ 0 h 396"/>
                <a:gd name="T26" fmla="*/ 2030 w 2030"/>
                <a:gd name="T27" fmla="*/ 396 h 3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30" h="396">
                  <a:moveTo>
                    <a:pt x="0" y="251"/>
                  </a:moveTo>
                  <a:lnTo>
                    <a:pt x="920" y="396"/>
                  </a:lnTo>
                  <a:lnTo>
                    <a:pt x="1627" y="311"/>
                  </a:lnTo>
                  <a:lnTo>
                    <a:pt x="2030" y="381"/>
                  </a:lnTo>
                  <a:lnTo>
                    <a:pt x="2018" y="15"/>
                  </a:lnTo>
                  <a:lnTo>
                    <a:pt x="0" y="0"/>
                  </a:lnTo>
                  <a:lnTo>
                    <a:pt x="0" y="25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6" name="Freeform 111">
              <a:extLst>
                <a:ext uri="{FF2B5EF4-FFF2-40B4-BE49-F238E27FC236}">
                  <a16:creationId xmlns:a16="http://schemas.microsoft.com/office/drawing/2014/main" id="{FEAFC68E-F91A-C842-A072-546192D53986}"/>
                </a:ext>
              </a:extLst>
            </p:cNvPr>
            <p:cNvSpPr>
              <a:spLocks noChangeAspect="1"/>
            </p:cNvSpPr>
            <p:nvPr/>
          </p:nvSpPr>
          <p:spPr bwMode="auto">
            <a:xfrm>
              <a:off x="3108" y="703"/>
              <a:ext cx="368" cy="467"/>
            </a:xfrm>
            <a:custGeom>
              <a:avLst/>
              <a:gdLst>
                <a:gd name="T0" fmla="*/ 0 w 1103"/>
                <a:gd name="T1" fmla="*/ 0 h 1401"/>
                <a:gd name="T2" fmla="*/ 0 w 1103"/>
                <a:gd name="T3" fmla="*/ 0 h 1401"/>
                <a:gd name="T4" fmla="*/ 0 w 1103"/>
                <a:gd name="T5" fmla="*/ 0 h 1401"/>
                <a:gd name="T6" fmla="*/ 0 w 1103"/>
                <a:gd name="T7" fmla="*/ 0 h 1401"/>
                <a:gd name="T8" fmla="*/ 0 w 1103"/>
                <a:gd name="T9" fmla="*/ 0 h 1401"/>
                <a:gd name="T10" fmla="*/ 0 w 1103"/>
                <a:gd name="T11" fmla="*/ 0 h 1401"/>
                <a:gd name="T12" fmla="*/ 0 w 1103"/>
                <a:gd name="T13" fmla="*/ 0 h 1401"/>
                <a:gd name="T14" fmla="*/ 0 w 1103"/>
                <a:gd name="T15" fmla="*/ 0 h 1401"/>
                <a:gd name="T16" fmla="*/ 0 w 1103"/>
                <a:gd name="T17" fmla="*/ 0 h 1401"/>
                <a:gd name="T18" fmla="*/ 0 w 1103"/>
                <a:gd name="T19" fmla="*/ 0 h 1401"/>
                <a:gd name="T20" fmla="*/ 0 w 1103"/>
                <a:gd name="T21" fmla="*/ 0 h 1401"/>
                <a:gd name="T22" fmla="*/ 0 w 1103"/>
                <a:gd name="T23" fmla="*/ 0 h 1401"/>
                <a:gd name="T24" fmla="*/ 0 w 1103"/>
                <a:gd name="T25" fmla="*/ 0 h 1401"/>
                <a:gd name="T26" fmla="*/ 0 w 1103"/>
                <a:gd name="T27" fmla="*/ 0 h 1401"/>
                <a:gd name="T28" fmla="*/ 0 w 1103"/>
                <a:gd name="T29" fmla="*/ 0 h 14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03"/>
                <a:gd name="T46" fmla="*/ 0 h 1401"/>
                <a:gd name="T47" fmla="*/ 1103 w 1103"/>
                <a:gd name="T48" fmla="*/ 1401 h 14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03" h="1401">
                  <a:moveTo>
                    <a:pt x="54" y="0"/>
                  </a:moveTo>
                  <a:lnTo>
                    <a:pt x="0" y="151"/>
                  </a:lnTo>
                  <a:lnTo>
                    <a:pt x="134" y="226"/>
                  </a:lnTo>
                  <a:lnTo>
                    <a:pt x="140" y="1401"/>
                  </a:lnTo>
                  <a:lnTo>
                    <a:pt x="397" y="1401"/>
                  </a:lnTo>
                  <a:lnTo>
                    <a:pt x="397" y="199"/>
                  </a:lnTo>
                  <a:lnTo>
                    <a:pt x="552" y="167"/>
                  </a:lnTo>
                  <a:lnTo>
                    <a:pt x="685" y="226"/>
                  </a:lnTo>
                  <a:lnTo>
                    <a:pt x="685" y="1395"/>
                  </a:lnTo>
                  <a:lnTo>
                    <a:pt x="943" y="1389"/>
                  </a:lnTo>
                  <a:lnTo>
                    <a:pt x="959" y="226"/>
                  </a:lnTo>
                  <a:lnTo>
                    <a:pt x="1103" y="146"/>
                  </a:lnTo>
                  <a:lnTo>
                    <a:pt x="1060" y="6"/>
                  </a:lnTo>
                  <a:lnTo>
                    <a:pt x="54"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7" name="Freeform 112">
              <a:extLst>
                <a:ext uri="{FF2B5EF4-FFF2-40B4-BE49-F238E27FC236}">
                  <a16:creationId xmlns:a16="http://schemas.microsoft.com/office/drawing/2014/main" id="{ED747AAE-4469-6844-8441-706090B74885}"/>
                </a:ext>
              </a:extLst>
            </p:cNvPr>
            <p:cNvSpPr>
              <a:spLocks noChangeAspect="1"/>
            </p:cNvSpPr>
            <p:nvPr/>
          </p:nvSpPr>
          <p:spPr bwMode="auto">
            <a:xfrm>
              <a:off x="2656" y="705"/>
              <a:ext cx="371" cy="465"/>
            </a:xfrm>
            <a:custGeom>
              <a:avLst/>
              <a:gdLst>
                <a:gd name="T0" fmla="*/ 0 w 1113"/>
                <a:gd name="T1" fmla="*/ 0 h 1395"/>
                <a:gd name="T2" fmla="*/ 0 w 1113"/>
                <a:gd name="T3" fmla="*/ 0 h 1395"/>
                <a:gd name="T4" fmla="*/ 0 w 1113"/>
                <a:gd name="T5" fmla="*/ 0 h 1395"/>
                <a:gd name="T6" fmla="*/ 0 w 1113"/>
                <a:gd name="T7" fmla="*/ 0 h 1395"/>
                <a:gd name="T8" fmla="*/ 0 w 1113"/>
                <a:gd name="T9" fmla="*/ 0 h 1395"/>
                <a:gd name="T10" fmla="*/ 0 w 1113"/>
                <a:gd name="T11" fmla="*/ 0 h 1395"/>
                <a:gd name="T12" fmla="*/ 0 w 1113"/>
                <a:gd name="T13" fmla="*/ 0 h 1395"/>
                <a:gd name="T14" fmla="*/ 0 w 1113"/>
                <a:gd name="T15" fmla="*/ 0 h 1395"/>
                <a:gd name="T16" fmla="*/ 0 w 1113"/>
                <a:gd name="T17" fmla="*/ 0 h 1395"/>
                <a:gd name="T18" fmla="*/ 0 w 1113"/>
                <a:gd name="T19" fmla="*/ 0 h 1395"/>
                <a:gd name="T20" fmla="*/ 0 w 1113"/>
                <a:gd name="T21" fmla="*/ 0 h 1395"/>
                <a:gd name="T22" fmla="*/ 0 w 1113"/>
                <a:gd name="T23" fmla="*/ 0 h 1395"/>
                <a:gd name="T24" fmla="*/ 0 w 1113"/>
                <a:gd name="T25" fmla="*/ 0 h 1395"/>
                <a:gd name="T26" fmla="*/ 0 w 1113"/>
                <a:gd name="T27" fmla="*/ 0 h 1395"/>
                <a:gd name="T28" fmla="*/ 0 w 1113"/>
                <a:gd name="T29" fmla="*/ 0 h 13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13"/>
                <a:gd name="T46" fmla="*/ 0 h 1395"/>
                <a:gd name="T47" fmla="*/ 1113 w 1113"/>
                <a:gd name="T48" fmla="*/ 1395 h 13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13" h="1395">
                  <a:moveTo>
                    <a:pt x="33" y="27"/>
                  </a:moveTo>
                  <a:lnTo>
                    <a:pt x="0" y="161"/>
                  </a:lnTo>
                  <a:lnTo>
                    <a:pt x="134" y="220"/>
                  </a:lnTo>
                  <a:lnTo>
                    <a:pt x="134" y="1389"/>
                  </a:lnTo>
                  <a:lnTo>
                    <a:pt x="401" y="1389"/>
                  </a:lnTo>
                  <a:lnTo>
                    <a:pt x="401" y="210"/>
                  </a:lnTo>
                  <a:lnTo>
                    <a:pt x="551" y="150"/>
                  </a:lnTo>
                  <a:lnTo>
                    <a:pt x="712" y="220"/>
                  </a:lnTo>
                  <a:lnTo>
                    <a:pt x="712" y="1395"/>
                  </a:lnTo>
                  <a:lnTo>
                    <a:pt x="969" y="1395"/>
                  </a:lnTo>
                  <a:lnTo>
                    <a:pt x="964" y="225"/>
                  </a:lnTo>
                  <a:lnTo>
                    <a:pt x="1113" y="145"/>
                  </a:lnTo>
                  <a:lnTo>
                    <a:pt x="1071" y="0"/>
                  </a:lnTo>
                  <a:lnTo>
                    <a:pt x="33" y="27"/>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8" name="Freeform 113">
              <a:extLst>
                <a:ext uri="{FF2B5EF4-FFF2-40B4-BE49-F238E27FC236}">
                  <a16:creationId xmlns:a16="http://schemas.microsoft.com/office/drawing/2014/main" id="{72C7E5F6-82B5-524A-B0CF-2B609A26DC16}"/>
                </a:ext>
              </a:extLst>
            </p:cNvPr>
            <p:cNvSpPr>
              <a:spLocks noChangeAspect="1"/>
            </p:cNvSpPr>
            <p:nvPr/>
          </p:nvSpPr>
          <p:spPr bwMode="auto">
            <a:xfrm>
              <a:off x="2694" y="459"/>
              <a:ext cx="687" cy="200"/>
            </a:xfrm>
            <a:custGeom>
              <a:avLst/>
              <a:gdLst>
                <a:gd name="T0" fmla="*/ 0 w 2061"/>
                <a:gd name="T1" fmla="*/ 0 h 601"/>
                <a:gd name="T2" fmla="*/ 0 w 2061"/>
                <a:gd name="T3" fmla="*/ 0 h 601"/>
                <a:gd name="T4" fmla="*/ 0 w 2061"/>
                <a:gd name="T5" fmla="*/ 0 h 601"/>
                <a:gd name="T6" fmla="*/ 0 w 2061"/>
                <a:gd name="T7" fmla="*/ 0 h 601"/>
                <a:gd name="T8" fmla="*/ 0 w 2061"/>
                <a:gd name="T9" fmla="*/ 0 h 601"/>
                <a:gd name="T10" fmla="*/ 0 60000 65536"/>
                <a:gd name="T11" fmla="*/ 0 60000 65536"/>
                <a:gd name="T12" fmla="*/ 0 60000 65536"/>
                <a:gd name="T13" fmla="*/ 0 60000 65536"/>
                <a:gd name="T14" fmla="*/ 0 60000 65536"/>
                <a:gd name="T15" fmla="*/ 0 w 2061"/>
                <a:gd name="T16" fmla="*/ 0 h 601"/>
                <a:gd name="T17" fmla="*/ 2061 w 2061"/>
                <a:gd name="T18" fmla="*/ 601 h 601"/>
              </a:gdLst>
              <a:ahLst/>
              <a:cxnLst>
                <a:cxn ang="T10">
                  <a:pos x="T0" y="T1"/>
                </a:cxn>
                <a:cxn ang="T11">
                  <a:pos x="T2" y="T3"/>
                </a:cxn>
                <a:cxn ang="T12">
                  <a:pos x="T4" y="T5"/>
                </a:cxn>
                <a:cxn ang="T13">
                  <a:pos x="T6" y="T7"/>
                </a:cxn>
                <a:cxn ang="T14">
                  <a:pos x="T8" y="T9"/>
                </a:cxn>
              </a:cxnLst>
              <a:rect l="T15" t="T16" r="T17" b="T18"/>
              <a:pathLst>
                <a:path w="2061" h="601">
                  <a:moveTo>
                    <a:pt x="0" y="601"/>
                  </a:moveTo>
                  <a:lnTo>
                    <a:pt x="1177" y="0"/>
                  </a:lnTo>
                  <a:lnTo>
                    <a:pt x="2061" y="578"/>
                  </a:lnTo>
                  <a:lnTo>
                    <a:pt x="0" y="60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9" name="Freeform 114">
              <a:extLst>
                <a:ext uri="{FF2B5EF4-FFF2-40B4-BE49-F238E27FC236}">
                  <a16:creationId xmlns:a16="http://schemas.microsoft.com/office/drawing/2014/main" id="{E6837086-A569-114B-8292-0E7C2FB23101}"/>
                </a:ext>
              </a:extLst>
            </p:cNvPr>
            <p:cNvSpPr>
              <a:spLocks noChangeAspect="1"/>
            </p:cNvSpPr>
            <p:nvPr/>
          </p:nvSpPr>
          <p:spPr bwMode="auto">
            <a:xfrm>
              <a:off x="2785" y="866"/>
              <a:ext cx="105" cy="136"/>
            </a:xfrm>
            <a:custGeom>
              <a:avLst/>
              <a:gdLst>
                <a:gd name="T0" fmla="*/ 0 w 316"/>
                <a:gd name="T1" fmla="*/ 0 h 409"/>
                <a:gd name="T2" fmla="*/ 0 w 316"/>
                <a:gd name="T3" fmla="*/ 0 h 409"/>
                <a:gd name="T4" fmla="*/ 0 w 316"/>
                <a:gd name="T5" fmla="*/ 0 h 409"/>
                <a:gd name="T6" fmla="*/ 0 w 316"/>
                <a:gd name="T7" fmla="*/ 0 h 409"/>
                <a:gd name="T8" fmla="*/ 0 w 316"/>
                <a:gd name="T9" fmla="*/ 0 h 409"/>
                <a:gd name="T10" fmla="*/ 0 w 316"/>
                <a:gd name="T11" fmla="*/ 0 h 409"/>
                <a:gd name="T12" fmla="*/ 0 60000 65536"/>
                <a:gd name="T13" fmla="*/ 0 60000 65536"/>
                <a:gd name="T14" fmla="*/ 0 60000 65536"/>
                <a:gd name="T15" fmla="*/ 0 60000 65536"/>
                <a:gd name="T16" fmla="*/ 0 60000 65536"/>
                <a:gd name="T17" fmla="*/ 0 60000 65536"/>
                <a:gd name="T18" fmla="*/ 0 w 316"/>
                <a:gd name="T19" fmla="*/ 0 h 409"/>
                <a:gd name="T20" fmla="*/ 316 w 316"/>
                <a:gd name="T21" fmla="*/ 409 h 409"/>
              </a:gdLst>
              <a:ahLst/>
              <a:cxnLst>
                <a:cxn ang="T12">
                  <a:pos x="T0" y="T1"/>
                </a:cxn>
                <a:cxn ang="T13">
                  <a:pos x="T2" y="T3"/>
                </a:cxn>
                <a:cxn ang="T14">
                  <a:pos x="T4" y="T5"/>
                </a:cxn>
                <a:cxn ang="T15">
                  <a:pos x="T6" y="T7"/>
                </a:cxn>
                <a:cxn ang="T16">
                  <a:pos x="T8" y="T9"/>
                </a:cxn>
                <a:cxn ang="T17">
                  <a:pos x="T10" y="T11"/>
                </a:cxn>
              </a:cxnLst>
              <a:rect l="T18" t="T19" r="T20" b="T21"/>
              <a:pathLst>
                <a:path w="316" h="409">
                  <a:moveTo>
                    <a:pt x="0" y="0"/>
                  </a:moveTo>
                  <a:lnTo>
                    <a:pt x="316" y="12"/>
                  </a:lnTo>
                  <a:lnTo>
                    <a:pt x="316" y="403"/>
                  </a:lnTo>
                  <a:lnTo>
                    <a:pt x="28" y="40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0" name="Freeform 115">
              <a:extLst>
                <a:ext uri="{FF2B5EF4-FFF2-40B4-BE49-F238E27FC236}">
                  <a16:creationId xmlns:a16="http://schemas.microsoft.com/office/drawing/2014/main" id="{CF9DC201-C43E-4048-84E9-4DF3BCB685A1}"/>
                </a:ext>
              </a:extLst>
            </p:cNvPr>
            <p:cNvSpPr>
              <a:spLocks noChangeAspect="1"/>
            </p:cNvSpPr>
            <p:nvPr/>
          </p:nvSpPr>
          <p:spPr bwMode="auto">
            <a:xfrm>
              <a:off x="3017" y="868"/>
              <a:ext cx="88" cy="139"/>
            </a:xfrm>
            <a:custGeom>
              <a:avLst/>
              <a:gdLst>
                <a:gd name="T0" fmla="*/ 0 w 263"/>
                <a:gd name="T1" fmla="*/ 0 h 418"/>
                <a:gd name="T2" fmla="*/ 0 w 263"/>
                <a:gd name="T3" fmla="*/ 0 h 418"/>
                <a:gd name="T4" fmla="*/ 0 w 263"/>
                <a:gd name="T5" fmla="*/ 0 h 418"/>
                <a:gd name="T6" fmla="*/ 0 w 263"/>
                <a:gd name="T7" fmla="*/ 0 h 418"/>
                <a:gd name="T8" fmla="*/ 0 w 263"/>
                <a:gd name="T9" fmla="*/ 0 h 418"/>
                <a:gd name="T10" fmla="*/ 0 w 263"/>
                <a:gd name="T11" fmla="*/ 0 h 418"/>
                <a:gd name="T12" fmla="*/ 0 60000 65536"/>
                <a:gd name="T13" fmla="*/ 0 60000 65536"/>
                <a:gd name="T14" fmla="*/ 0 60000 65536"/>
                <a:gd name="T15" fmla="*/ 0 60000 65536"/>
                <a:gd name="T16" fmla="*/ 0 60000 65536"/>
                <a:gd name="T17" fmla="*/ 0 60000 65536"/>
                <a:gd name="T18" fmla="*/ 0 w 263"/>
                <a:gd name="T19" fmla="*/ 0 h 418"/>
                <a:gd name="T20" fmla="*/ 263 w 263"/>
                <a:gd name="T21" fmla="*/ 418 h 418"/>
              </a:gdLst>
              <a:ahLst/>
              <a:cxnLst>
                <a:cxn ang="T12">
                  <a:pos x="T0" y="T1"/>
                </a:cxn>
                <a:cxn ang="T13">
                  <a:pos x="T2" y="T3"/>
                </a:cxn>
                <a:cxn ang="T14">
                  <a:pos x="T4" y="T5"/>
                </a:cxn>
                <a:cxn ang="T15">
                  <a:pos x="T6" y="T7"/>
                </a:cxn>
                <a:cxn ang="T16">
                  <a:pos x="T8" y="T9"/>
                </a:cxn>
                <a:cxn ang="T17">
                  <a:pos x="T10" y="T11"/>
                </a:cxn>
              </a:cxnLst>
              <a:rect l="T18" t="T19" r="T20" b="T21"/>
              <a:pathLst>
                <a:path w="263" h="418">
                  <a:moveTo>
                    <a:pt x="6" y="0"/>
                  </a:moveTo>
                  <a:lnTo>
                    <a:pt x="251" y="10"/>
                  </a:lnTo>
                  <a:lnTo>
                    <a:pt x="263" y="418"/>
                  </a:lnTo>
                  <a:lnTo>
                    <a:pt x="0" y="397"/>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1" name="Freeform 116">
              <a:extLst>
                <a:ext uri="{FF2B5EF4-FFF2-40B4-BE49-F238E27FC236}">
                  <a16:creationId xmlns:a16="http://schemas.microsoft.com/office/drawing/2014/main" id="{1F8EFC1A-548D-B149-B671-4E59D300EB86}"/>
                </a:ext>
              </a:extLst>
            </p:cNvPr>
            <p:cNvSpPr>
              <a:spLocks noChangeAspect="1"/>
            </p:cNvSpPr>
            <p:nvPr/>
          </p:nvSpPr>
          <p:spPr bwMode="auto">
            <a:xfrm>
              <a:off x="3240" y="864"/>
              <a:ext cx="102" cy="136"/>
            </a:xfrm>
            <a:custGeom>
              <a:avLst/>
              <a:gdLst>
                <a:gd name="T0" fmla="*/ 0 w 305"/>
                <a:gd name="T1" fmla="*/ 0 h 408"/>
                <a:gd name="T2" fmla="*/ 0 w 305"/>
                <a:gd name="T3" fmla="*/ 0 h 408"/>
                <a:gd name="T4" fmla="*/ 0 w 305"/>
                <a:gd name="T5" fmla="*/ 0 h 408"/>
                <a:gd name="T6" fmla="*/ 0 w 305"/>
                <a:gd name="T7" fmla="*/ 0 h 408"/>
                <a:gd name="T8" fmla="*/ 0 w 305"/>
                <a:gd name="T9" fmla="*/ 0 h 408"/>
                <a:gd name="T10" fmla="*/ 0 w 305"/>
                <a:gd name="T11" fmla="*/ 0 h 408"/>
                <a:gd name="T12" fmla="*/ 0 60000 65536"/>
                <a:gd name="T13" fmla="*/ 0 60000 65536"/>
                <a:gd name="T14" fmla="*/ 0 60000 65536"/>
                <a:gd name="T15" fmla="*/ 0 60000 65536"/>
                <a:gd name="T16" fmla="*/ 0 60000 65536"/>
                <a:gd name="T17" fmla="*/ 0 60000 65536"/>
                <a:gd name="T18" fmla="*/ 0 w 305"/>
                <a:gd name="T19" fmla="*/ 0 h 408"/>
                <a:gd name="T20" fmla="*/ 305 w 305"/>
                <a:gd name="T21" fmla="*/ 408 h 408"/>
              </a:gdLst>
              <a:ahLst/>
              <a:cxnLst>
                <a:cxn ang="T12">
                  <a:pos x="T0" y="T1"/>
                </a:cxn>
                <a:cxn ang="T13">
                  <a:pos x="T2" y="T3"/>
                </a:cxn>
                <a:cxn ang="T14">
                  <a:pos x="T4" y="T5"/>
                </a:cxn>
                <a:cxn ang="T15">
                  <a:pos x="T6" y="T7"/>
                </a:cxn>
                <a:cxn ang="T16">
                  <a:pos x="T8" y="T9"/>
                </a:cxn>
                <a:cxn ang="T17">
                  <a:pos x="T10" y="T11"/>
                </a:cxn>
              </a:cxnLst>
              <a:rect l="T18" t="T19" r="T20" b="T21"/>
              <a:pathLst>
                <a:path w="305" h="408">
                  <a:moveTo>
                    <a:pt x="10" y="0"/>
                  </a:moveTo>
                  <a:lnTo>
                    <a:pt x="305" y="0"/>
                  </a:lnTo>
                  <a:lnTo>
                    <a:pt x="305" y="408"/>
                  </a:lnTo>
                  <a:lnTo>
                    <a:pt x="0" y="402"/>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2" name="Freeform 117">
              <a:extLst>
                <a:ext uri="{FF2B5EF4-FFF2-40B4-BE49-F238E27FC236}">
                  <a16:creationId xmlns:a16="http://schemas.microsoft.com/office/drawing/2014/main" id="{45E3A2F3-CB0A-F847-88A6-01FDF6C23595}"/>
                </a:ext>
              </a:extLst>
            </p:cNvPr>
            <p:cNvSpPr>
              <a:spLocks noChangeAspect="1"/>
            </p:cNvSpPr>
            <p:nvPr/>
          </p:nvSpPr>
          <p:spPr bwMode="auto">
            <a:xfrm>
              <a:off x="2794" y="884"/>
              <a:ext cx="87" cy="107"/>
            </a:xfrm>
            <a:custGeom>
              <a:avLst/>
              <a:gdLst>
                <a:gd name="T0" fmla="*/ 0 w 262"/>
                <a:gd name="T1" fmla="*/ 0 h 321"/>
                <a:gd name="T2" fmla="*/ 0 w 262"/>
                <a:gd name="T3" fmla="*/ 0 h 321"/>
                <a:gd name="T4" fmla="*/ 0 w 262"/>
                <a:gd name="T5" fmla="*/ 0 h 321"/>
                <a:gd name="T6" fmla="*/ 0 w 262"/>
                <a:gd name="T7" fmla="*/ 0 h 321"/>
                <a:gd name="T8" fmla="*/ 0 w 262"/>
                <a:gd name="T9" fmla="*/ 0 h 321"/>
                <a:gd name="T10" fmla="*/ 0 w 262"/>
                <a:gd name="T11" fmla="*/ 0 h 321"/>
                <a:gd name="T12" fmla="*/ 0 60000 65536"/>
                <a:gd name="T13" fmla="*/ 0 60000 65536"/>
                <a:gd name="T14" fmla="*/ 0 60000 65536"/>
                <a:gd name="T15" fmla="*/ 0 60000 65536"/>
                <a:gd name="T16" fmla="*/ 0 60000 65536"/>
                <a:gd name="T17" fmla="*/ 0 60000 65536"/>
                <a:gd name="T18" fmla="*/ 0 w 262"/>
                <a:gd name="T19" fmla="*/ 0 h 321"/>
                <a:gd name="T20" fmla="*/ 262 w 262"/>
                <a:gd name="T21" fmla="*/ 321 h 321"/>
              </a:gdLst>
              <a:ahLst/>
              <a:cxnLst>
                <a:cxn ang="T12">
                  <a:pos x="T0" y="T1"/>
                </a:cxn>
                <a:cxn ang="T13">
                  <a:pos x="T2" y="T3"/>
                </a:cxn>
                <a:cxn ang="T14">
                  <a:pos x="T4" y="T5"/>
                </a:cxn>
                <a:cxn ang="T15">
                  <a:pos x="T6" y="T7"/>
                </a:cxn>
                <a:cxn ang="T16">
                  <a:pos x="T8" y="T9"/>
                </a:cxn>
                <a:cxn ang="T17">
                  <a:pos x="T10" y="T11"/>
                </a:cxn>
              </a:cxnLst>
              <a:rect l="T18" t="T19" r="T20" b="T21"/>
              <a:pathLst>
                <a:path w="262" h="321">
                  <a:moveTo>
                    <a:pt x="0" y="0"/>
                  </a:moveTo>
                  <a:lnTo>
                    <a:pt x="262" y="21"/>
                  </a:lnTo>
                  <a:lnTo>
                    <a:pt x="262" y="299"/>
                  </a:lnTo>
                  <a:lnTo>
                    <a:pt x="21" y="321"/>
                  </a:lnTo>
                  <a:lnTo>
                    <a:pt x="0" y="0"/>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3" name="Freeform 118">
              <a:extLst>
                <a:ext uri="{FF2B5EF4-FFF2-40B4-BE49-F238E27FC236}">
                  <a16:creationId xmlns:a16="http://schemas.microsoft.com/office/drawing/2014/main" id="{416A6CF0-46D5-F34C-8A2C-CF080B0985C6}"/>
                </a:ext>
              </a:extLst>
            </p:cNvPr>
            <p:cNvSpPr>
              <a:spLocks noChangeAspect="1"/>
            </p:cNvSpPr>
            <p:nvPr/>
          </p:nvSpPr>
          <p:spPr bwMode="auto">
            <a:xfrm>
              <a:off x="3026" y="878"/>
              <a:ext cx="77" cy="126"/>
            </a:xfrm>
            <a:custGeom>
              <a:avLst/>
              <a:gdLst>
                <a:gd name="T0" fmla="*/ 0 w 230"/>
                <a:gd name="T1" fmla="*/ 0 h 376"/>
                <a:gd name="T2" fmla="*/ 0 w 230"/>
                <a:gd name="T3" fmla="*/ 0 h 376"/>
                <a:gd name="T4" fmla="*/ 0 w 230"/>
                <a:gd name="T5" fmla="*/ 0 h 376"/>
                <a:gd name="T6" fmla="*/ 0 w 230"/>
                <a:gd name="T7" fmla="*/ 0 h 376"/>
                <a:gd name="T8" fmla="*/ 0 w 230"/>
                <a:gd name="T9" fmla="*/ 0 h 376"/>
                <a:gd name="T10" fmla="*/ 0 w 230"/>
                <a:gd name="T11" fmla="*/ 0 h 376"/>
                <a:gd name="T12" fmla="*/ 0 60000 65536"/>
                <a:gd name="T13" fmla="*/ 0 60000 65536"/>
                <a:gd name="T14" fmla="*/ 0 60000 65536"/>
                <a:gd name="T15" fmla="*/ 0 60000 65536"/>
                <a:gd name="T16" fmla="*/ 0 60000 65536"/>
                <a:gd name="T17" fmla="*/ 0 60000 65536"/>
                <a:gd name="T18" fmla="*/ 0 w 230"/>
                <a:gd name="T19" fmla="*/ 0 h 376"/>
                <a:gd name="T20" fmla="*/ 230 w 230"/>
                <a:gd name="T21" fmla="*/ 376 h 376"/>
              </a:gdLst>
              <a:ahLst/>
              <a:cxnLst>
                <a:cxn ang="T12">
                  <a:pos x="T0" y="T1"/>
                </a:cxn>
                <a:cxn ang="T13">
                  <a:pos x="T2" y="T3"/>
                </a:cxn>
                <a:cxn ang="T14">
                  <a:pos x="T4" y="T5"/>
                </a:cxn>
                <a:cxn ang="T15">
                  <a:pos x="T6" y="T7"/>
                </a:cxn>
                <a:cxn ang="T16">
                  <a:pos x="T8" y="T9"/>
                </a:cxn>
                <a:cxn ang="T17">
                  <a:pos x="T10" y="T11"/>
                </a:cxn>
              </a:cxnLst>
              <a:rect l="T18" t="T19" r="T20" b="T21"/>
              <a:pathLst>
                <a:path w="230" h="376">
                  <a:moveTo>
                    <a:pt x="4" y="18"/>
                  </a:moveTo>
                  <a:lnTo>
                    <a:pt x="230" y="0"/>
                  </a:lnTo>
                  <a:lnTo>
                    <a:pt x="193" y="376"/>
                  </a:lnTo>
                  <a:lnTo>
                    <a:pt x="0" y="344"/>
                  </a:lnTo>
                  <a:lnTo>
                    <a:pt x="4" y="18"/>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4" name="Freeform 119">
              <a:extLst>
                <a:ext uri="{FF2B5EF4-FFF2-40B4-BE49-F238E27FC236}">
                  <a16:creationId xmlns:a16="http://schemas.microsoft.com/office/drawing/2014/main" id="{91C36D8D-1C51-EC45-887E-B4FAC2E61261}"/>
                </a:ext>
              </a:extLst>
            </p:cNvPr>
            <p:cNvSpPr>
              <a:spLocks noChangeAspect="1"/>
            </p:cNvSpPr>
            <p:nvPr/>
          </p:nvSpPr>
          <p:spPr bwMode="auto">
            <a:xfrm>
              <a:off x="3247" y="873"/>
              <a:ext cx="88" cy="129"/>
            </a:xfrm>
            <a:custGeom>
              <a:avLst/>
              <a:gdLst>
                <a:gd name="T0" fmla="*/ 0 w 263"/>
                <a:gd name="T1" fmla="*/ 0 h 387"/>
                <a:gd name="T2" fmla="*/ 0 w 263"/>
                <a:gd name="T3" fmla="*/ 0 h 387"/>
                <a:gd name="T4" fmla="*/ 0 w 263"/>
                <a:gd name="T5" fmla="*/ 0 h 387"/>
                <a:gd name="T6" fmla="*/ 0 w 263"/>
                <a:gd name="T7" fmla="*/ 0 h 387"/>
                <a:gd name="T8" fmla="*/ 0 w 263"/>
                <a:gd name="T9" fmla="*/ 0 h 387"/>
                <a:gd name="T10" fmla="*/ 0 w 263"/>
                <a:gd name="T11" fmla="*/ 0 h 387"/>
                <a:gd name="T12" fmla="*/ 0 60000 65536"/>
                <a:gd name="T13" fmla="*/ 0 60000 65536"/>
                <a:gd name="T14" fmla="*/ 0 60000 65536"/>
                <a:gd name="T15" fmla="*/ 0 60000 65536"/>
                <a:gd name="T16" fmla="*/ 0 60000 65536"/>
                <a:gd name="T17" fmla="*/ 0 60000 65536"/>
                <a:gd name="T18" fmla="*/ 0 w 263"/>
                <a:gd name="T19" fmla="*/ 0 h 387"/>
                <a:gd name="T20" fmla="*/ 263 w 263"/>
                <a:gd name="T21" fmla="*/ 387 h 387"/>
              </a:gdLst>
              <a:ahLst/>
              <a:cxnLst>
                <a:cxn ang="T12">
                  <a:pos x="T0" y="T1"/>
                </a:cxn>
                <a:cxn ang="T13">
                  <a:pos x="T2" y="T3"/>
                </a:cxn>
                <a:cxn ang="T14">
                  <a:pos x="T4" y="T5"/>
                </a:cxn>
                <a:cxn ang="T15">
                  <a:pos x="T6" y="T7"/>
                </a:cxn>
                <a:cxn ang="T16">
                  <a:pos x="T8" y="T9"/>
                </a:cxn>
                <a:cxn ang="T17">
                  <a:pos x="T10" y="T11"/>
                </a:cxn>
              </a:cxnLst>
              <a:rect l="T18" t="T19" r="T20" b="T21"/>
              <a:pathLst>
                <a:path w="263" h="387">
                  <a:moveTo>
                    <a:pt x="0" y="21"/>
                  </a:moveTo>
                  <a:lnTo>
                    <a:pt x="263" y="0"/>
                  </a:lnTo>
                  <a:lnTo>
                    <a:pt x="241" y="387"/>
                  </a:lnTo>
                  <a:lnTo>
                    <a:pt x="10" y="354"/>
                  </a:lnTo>
                  <a:lnTo>
                    <a:pt x="0" y="21"/>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5" name="Freeform 120">
              <a:extLst>
                <a:ext uri="{FF2B5EF4-FFF2-40B4-BE49-F238E27FC236}">
                  <a16:creationId xmlns:a16="http://schemas.microsoft.com/office/drawing/2014/main" id="{F0744905-48BE-2B49-B649-DAC3E7467DBB}"/>
                </a:ext>
              </a:extLst>
            </p:cNvPr>
            <p:cNvSpPr>
              <a:spLocks noChangeAspect="1"/>
            </p:cNvSpPr>
            <p:nvPr/>
          </p:nvSpPr>
          <p:spPr bwMode="auto">
            <a:xfrm>
              <a:off x="3017" y="539"/>
              <a:ext cx="204" cy="79"/>
            </a:xfrm>
            <a:custGeom>
              <a:avLst/>
              <a:gdLst>
                <a:gd name="T0" fmla="*/ 0 w 611"/>
                <a:gd name="T1" fmla="*/ 0 h 235"/>
                <a:gd name="T2" fmla="*/ 0 w 611"/>
                <a:gd name="T3" fmla="*/ 0 h 235"/>
                <a:gd name="T4" fmla="*/ 0 w 611"/>
                <a:gd name="T5" fmla="*/ 0 h 235"/>
                <a:gd name="T6" fmla="*/ 0 w 611"/>
                <a:gd name="T7" fmla="*/ 0 h 235"/>
                <a:gd name="T8" fmla="*/ 0 w 611"/>
                <a:gd name="T9" fmla="*/ 0 h 235"/>
                <a:gd name="T10" fmla="*/ 0 w 611"/>
                <a:gd name="T11" fmla="*/ 0 h 235"/>
                <a:gd name="T12" fmla="*/ 0 w 611"/>
                <a:gd name="T13" fmla="*/ 0 h 235"/>
                <a:gd name="T14" fmla="*/ 0 w 611"/>
                <a:gd name="T15" fmla="*/ 0 h 235"/>
                <a:gd name="T16" fmla="*/ 0 60000 65536"/>
                <a:gd name="T17" fmla="*/ 0 60000 65536"/>
                <a:gd name="T18" fmla="*/ 0 60000 65536"/>
                <a:gd name="T19" fmla="*/ 0 60000 65536"/>
                <a:gd name="T20" fmla="*/ 0 60000 65536"/>
                <a:gd name="T21" fmla="*/ 0 60000 65536"/>
                <a:gd name="T22" fmla="*/ 0 60000 65536"/>
                <a:gd name="T23" fmla="*/ 0 60000 65536"/>
                <a:gd name="T24" fmla="*/ 0 w 611"/>
                <a:gd name="T25" fmla="*/ 0 h 235"/>
                <a:gd name="T26" fmla="*/ 611 w 611"/>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11" h="235">
                  <a:moveTo>
                    <a:pt x="611" y="21"/>
                  </a:moveTo>
                  <a:lnTo>
                    <a:pt x="348" y="0"/>
                  </a:lnTo>
                  <a:lnTo>
                    <a:pt x="241" y="192"/>
                  </a:lnTo>
                  <a:lnTo>
                    <a:pt x="0" y="177"/>
                  </a:lnTo>
                  <a:lnTo>
                    <a:pt x="288" y="235"/>
                  </a:lnTo>
                  <a:lnTo>
                    <a:pt x="465" y="48"/>
                  </a:lnTo>
                  <a:lnTo>
                    <a:pt x="611" y="21"/>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6" name="Freeform 121">
              <a:extLst>
                <a:ext uri="{FF2B5EF4-FFF2-40B4-BE49-F238E27FC236}">
                  <a16:creationId xmlns:a16="http://schemas.microsoft.com/office/drawing/2014/main" id="{959FF7F0-269E-F442-B111-37E7655E39BF}"/>
                </a:ext>
              </a:extLst>
            </p:cNvPr>
            <p:cNvSpPr>
              <a:spLocks noChangeAspect="1"/>
            </p:cNvSpPr>
            <p:nvPr/>
          </p:nvSpPr>
          <p:spPr bwMode="auto">
            <a:xfrm>
              <a:off x="3046" y="493"/>
              <a:ext cx="42" cy="53"/>
            </a:xfrm>
            <a:custGeom>
              <a:avLst/>
              <a:gdLst>
                <a:gd name="T0" fmla="*/ 0 w 128"/>
                <a:gd name="T1" fmla="*/ 0 h 161"/>
                <a:gd name="T2" fmla="*/ 0 w 128"/>
                <a:gd name="T3" fmla="*/ 0 h 161"/>
                <a:gd name="T4" fmla="*/ 0 w 128"/>
                <a:gd name="T5" fmla="*/ 0 h 161"/>
                <a:gd name="T6" fmla="*/ 0 w 128"/>
                <a:gd name="T7" fmla="*/ 0 h 161"/>
                <a:gd name="T8" fmla="*/ 0 w 128"/>
                <a:gd name="T9" fmla="*/ 0 h 161"/>
                <a:gd name="T10" fmla="*/ 0 60000 65536"/>
                <a:gd name="T11" fmla="*/ 0 60000 65536"/>
                <a:gd name="T12" fmla="*/ 0 60000 65536"/>
                <a:gd name="T13" fmla="*/ 0 60000 65536"/>
                <a:gd name="T14" fmla="*/ 0 60000 65536"/>
                <a:gd name="T15" fmla="*/ 0 w 128"/>
                <a:gd name="T16" fmla="*/ 0 h 161"/>
                <a:gd name="T17" fmla="*/ 128 w 128"/>
                <a:gd name="T18" fmla="*/ 161 h 161"/>
              </a:gdLst>
              <a:ahLst/>
              <a:cxnLst>
                <a:cxn ang="T10">
                  <a:pos x="T0" y="T1"/>
                </a:cxn>
                <a:cxn ang="T11">
                  <a:pos x="T2" y="T3"/>
                </a:cxn>
                <a:cxn ang="T12">
                  <a:pos x="T4" y="T5"/>
                </a:cxn>
                <a:cxn ang="T13">
                  <a:pos x="T6" y="T7"/>
                </a:cxn>
                <a:cxn ang="T14">
                  <a:pos x="T8" y="T9"/>
                </a:cxn>
              </a:cxnLst>
              <a:rect l="T15" t="T16" r="T17" b="T18"/>
              <a:pathLst>
                <a:path w="128" h="161">
                  <a:moveTo>
                    <a:pt x="128" y="0"/>
                  </a:moveTo>
                  <a:lnTo>
                    <a:pt x="0" y="48"/>
                  </a:lnTo>
                  <a:lnTo>
                    <a:pt x="43" y="161"/>
                  </a:lnTo>
                  <a:lnTo>
                    <a:pt x="128"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7" name="Freeform 122">
              <a:extLst>
                <a:ext uri="{FF2B5EF4-FFF2-40B4-BE49-F238E27FC236}">
                  <a16:creationId xmlns:a16="http://schemas.microsoft.com/office/drawing/2014/main" id="{8B9FCCC1-372F-7647-A678-6E738E8EFF76}"/>
                </a:ext>
              </a:extLst>
            </p:cNvPr>
            <p:cNvSpPr>
              <a:spLocks noChangeAspect="1"/>
            </p:cNvSpPr>
            <p:nvPr/>
          </p:nvSpPr>
          <p:spPr bwMode="auto">
            <a:xfrm>
              <a:off x="2817" y="578"/>
              <a:ext cx="150" cy="56"/>
            </a:xfrm>
            <a:custGeom>
              <a:avLst/>
              <a:gdLst>
                <a:gd name="T0" fmla="*/ 0 w 449"/>
                <a:gd name="T1" fmla="*/ 0 h 167"/>
                <a:gd name="T2" fmla="*/ 0 w 449"/>
                <a:gd name="T3" fmla="*/ 0 h 167"/>
                <a:gd name="T4" fmla="*/ 0 w 449"/>
                <a:gd name="T5" fmla="*/ 0 h 167"/>
                <a:gd name="T6" fmla="*/ 0 w 449"/>
                <a:gd name="T7" fmla="*/ 0 h 167"/>
                <a:gd name="T8" fmla="*/ 0 w 449"/>
                <a:gd name="T9" fmla="*/ 0 h 167"/>
                <a:gd name="T10" fmla="*/ 0 w 449"/>
                <a:gd name="T11" fmla="*/ 0 h 167"/>
                <a:gd name="T12" fmla="*/ 0 60000 65536"/>
                <a:gd name="T13" fmla="*/ 0 60000 65536"/>
                <a:gd name="T14" fmla="*/ 0 60000 65536"/>
                <a:gd name="T15" fmla="*/ 0 60000 65536"/>
                <a:gd name="T16" fmla="*/ 0 60000 65536"/>
                <a:gd name="T17" fmla="*/ 0 60000 65536"/>
                <a:gd name="T18" fmla="*/ 0 w 449"/>
                <a:gd name="T19" fmla="*/ 0 h 167"/>
                <a:gd name="T20" fmla="*/ 449 w 449"/>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449" h="167">
                  <a:moveTo>
                    <a:pt x="331" y="0"/>
                  </a:moveTo>
                  <a:lnTo>
                    <a:pt x="0" y="151"/>
                  </a:lnTo>
                  <a:lnTo>
                    <a:pt x="449" y="167"/>
                  </a:lnTo>
                  <a:lnTo>
                    <a:pt x="214" y="97"/>
                  </a:lnTo>
                  <a:lnTo>
                    <a:pt x="331"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8" name="Freeform 123">
              <a:extLst>
                <a:ext uri="{FF2B5EF4-FFF2-40B4-BE49-F238E27FC236}">
                  <a16:creationId xmlns:a16="http://schemas.microsoft.com/office/drawing/2014/main" id="{4AF2F234-F43C-3245-A8E2-15E546FFC929}"/>
                </a:ext>
              </a:extLst>
            </p:cNvPr>
            <p:cNvSpPr>
              <a:spLocks noChangeAspect="1"/>
            </p:cNvSpPr>
            <p:nvPr/>
          </p:nvSpPr>
          <p:spPr bwMode="auto">
            <a:xfrm>
              <a:off x="2703" y="716"/>
              <a:ext cx="32" cy="454"/>
            </a:xfrm>
            <a:custGeom>
              <a:avLst/>
              <a:gdLst>
                <a:gd name="T0" fmla="*/ 0 w 96"/>
                <a:gd name="T1" fmla="*/ 0 h 1362"/>
                <a:gd name="T2" fmla="*/ 0 w 96"/>
                <a:gd name="T3" fmla="*/ 0 h 1362"/>
                <a:gd name="T4" fmla="*/ 0 w 96"/>
                <a:gd name="T5" fmla="*/ 0 h 1362"/>
                <a:gd name="T6" fmla="*/ 0 w 96"/>
                <a:gd name="T7" fmla="*/ 0 h 1362"/>
                <a:gd name="T8" fmla="*/ 0 w 96"/>
                <a:gd name="T9" fmla="*/ 0 h 1362"/>
                <a:gd name="T10" fmla="*/ 0 w 96"/>
                <a:gd name="T11" fmla="*/ 0 h 1362"/>
                <a:gd name="T12" fmla="*/ 0 60000 65536"/>
                <a:gd name="T13" fmla="*/ 0 60000 65536"/>
                <a:gd name="T14" fmla="*/ 0 60000 65536"/>
                <a:gd name="T15" fmla="*/ 0 60000 65536"/>
                <a:gd name="T16" fmla="*/ 0 60000 65536"/>
                <a:gd name="T17" fmla="*/ 0 60000 65536"/>
                <a:gd name="T18" fmla="*/ 0 w 96"/>
                <a:gd name="T19" fmla="*/ 0 h 1362"/>
                <a:gd name="T20" fmla="*/ 96 w 96"/>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6" h="1362">
                  <a:moveTo>
                    <a:pt x="96" y="21"/>
                  </a:moveTo>
                  <a:lnTo>
                    <a:pt x="96" y="1362"/>
                  </a:lnTo>
                  <a:lnTo>
                    <a:pt x="0" y="1362"/>
                  </a:lnTo>
                  <a:lnTo>
                    <a:pt x="31" y="0"/>
                  </a:lnTo>
                  <a:lnTo>
                    <a:pt x="96"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99" name="Freeform 124">
              <a:extLst>
                <a:ext uri="{FF2B5EF4-FFF2-40B4-BE49-F238E27FC236}">
                  <a16:creationId xmlns:a16="http://schemas.microsoft.com/office/drawing/2014/main" id="{D98A734F-D076-1944-BF8A-8203C967D4FC}"/>
                </a:ext>
              </a:extLst>
            </p:cNvPr>
            <p:cNvSpPr>
              <a:spLocks noChangeAspect="1"/>
            </p:cNvSpPr>
            <p:nvPr/>
          </p:nvSpPr>
          <p:spPr bwMode="auto">
            <a:xfrm>
              <a:off x="2891" y="713"/>
              <a:ext cx="32" cy="454"/>
            </a:xfrm>
            <a:custGeom>
              <a:avLst/>
              <a:gdLst>
                <a:gd name="T0" fmla="*/ 0 w 97"/>
                <a:gd name="T1" fmla="*/ 0 h 1362"/>
                <a:gd name="T2" fmla="*/ 0 w 97"/>
                <a:gd name="T3" fmla="*/ 0 h 1362"/>
                <a:gd name="T4" fmla="*/ 0 w 97"/>
                <a:gd name="T5" fmla="*/ 0 h 1362"/>
                <a:gd name="T6" fmla="*/ 0 w 97"/>
                <a:gd name="T7" fmla="*/ 0 h 1362"/>
                <a:gd name="T8" fmla="*/ 0 w 97"/>
                <a:gd name="T9" fmla="*/ 0 h 1362"/>
                <a:gd name="T10" fmla="*/ 0 w 97"/>
                <a:gd name="T11" fmla="*/ 0 h 1362"/>
                <a:gd name="T12" fmla="*/ 0 60000 65536"/>
                <a:gd name="T13" fmla="*/ 0 60000 65536"/>
                <a:gd name="T14" fmla="*/ 0 60000 65536"/>
                <a:gd name="T15" fmla="*/ 0 60000 65536"/>
                <a:gd name="T16" fmla="*/ 0 60000 65536"/>
                <a:gd name="T17" fmla="*/ 0 60000 65536"/>
                <a:gd name="T18" fmla="*/ 0 w 97"/>
                <a:gd name="T19" fmla="*/ 0 h 1362"/>
                <a:gd name="T20" fmla="*/ 97 w 97"/>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7" h="1362">
                  <a:moveTo>
                    <a:pt x="97" y="21"/>
                  </a:moveTo>
                  <a:lnTo>
                    <a:pt x="97" y="1362"/>
                  </a:lnTo>
                  <a:lnTo>
                    <a:pt x="0" y="1362"/>
                  </a:lnTo>
                  <a:lnTo>
                    <a:pt x="31" y="0"/>
                  </a:lnTo>
                  <a:lnTo>
                    <a:pt x="97"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0" name="Freeform 125">
              <a:extLst>
                <a:ext uri="{FF2B5EF4-FFF2-40B4-BE49-F238E27FC236}">
                  <a16:creationId xmlns:a16="http://schemas.microsoft.com/office/drawing/2014/main" id="{92574945-17AE-BD42-B628-670314D49C1E}"/>
                </a:ext>
              </a:extLst>
            </p:cNvPr>
            <p:cNvSpPr>
              <a:spLocks noChangeAspect="1"/>
            </p:cNvSpPr>
            <p:nvPr/>
          </p:nvSpPr>
          <p:spPr bwMode="auto">
            <a:xfrm>
              <a:off x="3156" y="719"/>
              <a:ext cx="32" cy="454"/>
            </a:xfrm>
            <a:custGeom>
              <a:avLst/>
              <a:gdLst>
                <a:gd name="T0" fmla="*/ 0 w 96"/>
                <a:gd name="T1" fmla="*/ 0 h 1362"/>
                <a:gd name="T2" fmla="*/ 0 w 96"/>
                <a:gd name="T3" fmla="*/ 0 h 1362"/>
                <a:gd name="T4" fmla="*/ 0 w 96"/>
                <a:gd name="T5" fmla="*/ 0 h 1362"/>
                <a:gd name="T6" fmla="*/ 0 w 96"/>
                <a:gd name="T7" fmla="*/ 0 h 1362"/>
                <a:gd name="T8" fmla="*/ 0 w 96"/>
                <a:gd name="T9" fmla="*/ 0 h 1362"/>
                <a:gd name="T10" fmla="*/ 0 w 96"/>
                <a:gd name="T11" fmla="*/ 0 h 1362"/>
                <a:gd name="T12" fmla="*/ 0 60000 65536"/>
                <a:gd name="T13" fmla="*/ 0 60000 65536"/>
                <a:gd name="T14" fmla="*/ 0 60000 65536"/>
                <a:gd name="T15" fmla="*/ 0 60000 65536"/>
                <a:gd name="T16" fmla="*/ 0 60000 65536"/>
                <a:gd name="T17" fmla="*/ 0 60000 65536"/>
                <a:gd name="T18" fmla="*/ 0 w 96"/>
                <a:gd name="T19" fmla="*/ 0 h 1362"/>
                <a:gd name="T20" fmla="*/ 96 w 96"/>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6" h="1362">
                  <a:moveTo>
                    <a:pt x="96" y="22"/>
                  </a:moveTo>
                  <a:lnTo>
                    <a:pt x="96" y="1362"/>
                  </a:lnTo>
                  <a:lnTo>
                    <a:pt x="0" y="1362"/>
                  </a:lnTo>
                  <a:lnTo>
                    <a:pt x="31" y="0"/>
                  </a:lnTo>
                  <a:lnTo>
                    <a:pt x="96" y="22"/>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1" name="Freeform 126">
              <a:extLst>
                <a:ext uri="{FF2B5EF4-FFF2-40B4-BE49-F238E27FC236}">
                  <a16:creationId xmlns:a16="http://schemas.microsoft.com/office/drawing/2014/main" id="{CB730F9F-C734-E54F-9D9D-A17AE19253A5}"/>
                </a:ext>
              </a:extLst>
            </p:cNvPr>
            <p:cNvSpPr>
              <a:spLocks noChangeAspect="1"/>
            </p:cNvSpPr>
            <p:nvPr/>
          </p:nvSpPr>
          <p:spPr bwMode="auto">
            <a:xfrm>
              <a:off x="3344" y="716"/>
              <a:ext cx="32" cy="454"/>
            </a:xfrm>
            <a:custGeom>
              <a:avLst/>
              <a:gdLst>
                <a:gd name="T0" fmla="*/ 0 w 97"/>
                <a:gd name="T1" fmla="*/ 0 h 1362"/>
                <a:gd name="T2" fmla="*/ 0 w 97"/>
                <a:gd name="T3" fmla="*/ 0 h 1362"/>
                <a:gd name="T4" fmla="*/ 0 w 97"/>
                <a:gd name="T5" fmla="*/ 0 h 1362"/>
                <a:gd name="T6" fmla="*/ 0 w 97"/>
                <a:gd name="T7" fmla="*/ 0 h 1362"/>
                <a:gd name="T8" fmla="*/ 0 w 97"/>
                <a:gd name="T9" fmla="*/ 0 h 1362"/>
                <a:gd name="T10" fmla="*/ 0 w 97"/>
                <a:gd name="T11" fmla="*/ 0 h 1362"/>
                <a:gd name="T12" fmla="*/ 0 60000 65536"/>
                <a:gd name="T13" fmla="*/ 0 60000 65536"/>
                <a:gd name="T14" fmla="*/ 0 60000 65536"/>
                <a:gd name="T15" fmla="*/ 0 60000 65536"/>
                <a:gd name="T16" fmla="*/ 0 60000 65536"/>
                <a:gd name="T17" fmla="*/ 0 60000 65536"/>
                <a:gd name="T18" fmla="*/ 0 w 97"/>
                <a:gd name="T19" fmla="*/ 0 h 1362"/>
                <a:gd name="T20" fmla="*/ 97 w 97"/>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7" h="1362">
                  <a:moveTo>
                    <a:pt x="97" y="21"/>
                  </a:moveTo>
                  <a:lnTo>
                    <a:pt x="97" y="1362"/>
                  </a:lnTo>
                  <a:lnTo>
                    <a:pt x="0" y="1362"/>
                  </a:lnTo>
                  <a:lnTo>
                    <a:pt x="33" y="0"/>
                  </a:lnTo>
                  <a:lnTo>
                    <a:pt x="97"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2" name="Freeform 127">
              <a:extLst>
                <a:ext uri="{FF2B5EF4-FFF2-40B4-BE49-F238E27FC236}">
                  <a16:creationId xmlns:a16="http://schemas.microsoft.com/office/drawing/2014/main" id="{775643D7-B1E5-A74C-85E3-521EF6E0B961}"/>
                </a:ext>
              </a:extLst>
            </p:cNvPr>
            <p:cNvSpPr>
              <a:spLocks noChangeAspect="1"/>
            </p:cNvSpPr>
            <p:nvPr/>
          </p:nvSpPr>
          <p:spPr bwMode="auto">
            <a:xfrm>
              <a:off x="2763" y="725"/>
              <a:ext cx="31" cy="447"/>
            </a:xfrm>
            <a:custGeom>
              <a:avLst/>
              <a:gdLst>
                <a:gd name="T0" fmla="*/ 0 w 92"/>
                <a:gd name="T1" fmla="*/ 0 h 1339"/>
                <a:gd name="T2" fmla="*/ 0 w 92"/>
                <a:gd name="T3" fmla="*/ 0 h 1339"/>
                <a:gd name="T4" fmla="*/ 0 w 92"/>
                <a:gd name="T5" fmla="*/ 0 h 1339"/>
                <a:gd name="T6" fmla="*/ 0 w 92"/>
                <a:gd name="T7" fmla="*/ 0 h 1339"/>
                <a:gd name="T8" fmla="*/ 0 w 92"/>
                <a:gd name="T9" fmla="*/ 0 h 1339"/>
                <a:gd name="T10" fmla="*/ 0 w 92"/>
                <a:gd name="T11" fmla="*/ 0 h 1339"/>
                <a:gd name="T12" fmla="*/ 0 60000 65536"/>
                <a:gd name="T13" fmla="*/ 0 60000 65536"/>
                <a:gd name="T14" fmla="*/ 0 60000 65536"/>
                <a:gd name="T15" fmla="*/ 0 60000 65536"/>
                <a:gd name="T16" fmla="*/ 0 60000 65536"/>
                <a:gd name="T17" fmla="*/ 0 60000 65536"/>
                <a:gd name="T18" fmla="*/ 0 w 92"/>
                <a:gd name="T19" fmla="*/ 0 h 1339"/>
                <a:gd name="T20" fmla="*/ 92 w 92"/>
                <a:gd name="T21" fmla="*/ 1339 h 1339"/>
              </a:gdLst>
              <a:ahLst/>
              <a:cxnLst>
                <a:cxn ang="T12">
                  <a:pos x="T0" y="T1"/>
                </a:cxn>
                <a:cxn ang="T13">
                  <a:pos x="T2" y="T3"/>
                </a:cxn>
                <a:cxn ang="T14">
                  <a:pos x="T4" y="T5"/>
                </a:cxn>
                <a:cxn ang="T15">
                  <a:pos x="T6" y="T7"/>
                </a:cxn>
                <a:cxn ang="T16">
                  <a:pos x="T8" y="T9"/>
                </a:cxn>
                <a:cxn ang="T17">
                  <a:pos x="T10" y="T11"/>
                </a:cxn>
              </a:cxnLst>
              <a:rect l="T18" t="T19" r="T20" b="T21"/>
              <a:pathLst>
                <a:path w="92" h="1339">
                  <a:moveTo>
                    <a:pt x="0" y="0"/>
                  </a:moveTo>
                  <a:lnTo>
                    <a:pt x="0" y="1335"/>
                  </a:lnTo>
                  <a:lnTo>
                    <a:pt x="92" y="1339"/>
                  </a:lnTo>
                  <a:lnTo>
                    <a:pt x="3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3" name="Freeform 128">
              <a:extLst>
                <a:ext uri="{FF2B5EF4-FFF2-40B4-BE49-F238E27FC236}">
                  <a16:creationId xmlns:a16="http://schemas.microsoft.com/office/drawing/2014/main" id="{53E5ACEE-254C-0B4C-82D9-A98CA7891175}"/>
                </a:ext>
              </a:extLst>
            </p:cNvPr>
            <p:cNvSpPr>
              <a:spLocks noChangeAspect="1"/>
            </p:cNvSpPr>
            <p:nvPr/>
          </p:nvSpPr>
          <p:spPr bwMode="auto">
            <a:xfrm>
              <a:off x="2955" y="732"/>
              <a:ext cx="23" cy="442"/>
            </a:xfrm>
            <a:custGeom>
              <a:avLst/>
              <a:gdLst>
                <a:gd name="T0" fmla="*/ 0 w 69"/>
                <a:gd name="T1" fmla="*/ 0 h 1325"/>
                <a:gd name="T2" fmla="*/ 0 w 69"/>
                <a:gd name="T3" fmla="*/ 0 h 1325"/>
                <a:gd name="T4" fmla="*/ 0 w 69"/>
                <a:gd name="T5" fmla="*/ 0 h 1325"/>
                <a:gd name="T6" fmla="*/ 0 w 69"/>
                <a:gd name="T7" fmla="*/ 0 h 1325"/>
                <a:gd name="T8" fmla="*/ 0 w 69"/>
                <a:gd name="T9" fmla="*/ 0 h 1325"/>
                <a:gd name="T10" fmla="*/ 0 w 69"/>
                <a:gd name="T11" fmla="*/ 0 h 1325"/>
                <a:gd name="T12" fmla="*/ 0 60000 65536"/>
                <a:gd name="T13" fmla="*/ 0 60000 65536"/>
                <a:gd name="T14" fmla="*/ 0 60000 65536"/>
                <a:gd name="T15" fmla="*/ 0 60000 65536"/>
                <a:gd name="T16" fmla="*/ 0 60000 65536"/>
                <a:gd name="T17" fmla="*/ 0 60000 65536"/>
                <a:gd name="T18" fmla="*/ 0 w 69"/>
                <a:gd name="T19" fmla="*/ 0 h 1325"/>
                <a:gd name="T20" fmla="*/ 69 w 69"/>
                <a:gd name="T21" fmla="*/ 1325 h 1325"/>
              </a:gdLst>
              <a:ahLst/>
              <a:cxnLst>
                <a:cxn ang="T12">
                  <a:pos x="T0" y="T1"/>
                </a:cxn>
                <a:cxn ang="T13">
                  <a:pos x="T2" y="T3"/>
                </a:cxn>
                <a:cxn ang="T14">
                  <a:pos x="T4" y="T5"/>
                </a:cxn>
                <a:cxn ang="T15">
                  <a:pos x="T6" y="T7"/>
                </a:cxn>
                <a:cxn ang="T16">
                  <a:pos x="T8" y="T9"/>
                </a:cxn>
                <a:cxn ang="T17">
                  <a:pos x="T10" y="T11"/>
                </a:cxn>
              </a:cxnLst>
              <a:rect l="T18" t="T19" r="T20" b="T21"/>
              <a:pathLst>
                <a:path w="69" h="1325">
                  <a:moveTo>
                    <a:pt x="10" y="0"/>
                  </a:moveTo>
                  <a:lnTo>
                    <a:pt x="0" y="1325"/>
                  </a:lnTo>
                  <a:lnTo>
                    <a:pt x="69" y="1315"/>
                  </a:lnTo>
                  <a:lnTo>
                    <a:pt x="59" y="54"/>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4" name="Freeform 129">
              <a:extLst>
                <a:ext uri="{FF2B5EF4-FFF2-40B4-BE49-F238E27FC236}">
                  <a16:creationId xmlns:a16="http://schemas.microsoft.com/office/drawing/2014/main" id="{835CE746-090D-AE4A-82B1-5F0AB0A88084}"/>
                </a:ext>
              </a:extLst>
            </p:cNvPr>
            <p:cNvSpPr>
              <a:spLocks noChangeAspect="1"/>
            </p:cNvSpPr>
            <p:nvPr/>
          </p:nvSpPr>
          <p:spPr bwMode="auto">
            <a:xfrm>
              <a:off x="3217" y="727"/>
              <a:ext cx="27" cy="443"/>
            </a:xfrm>
            <a:custGeom>
              <a:avLst/>
              <a:gdLst>
                <a:gd name="T0" fmla="*/ 0 w 80"/>
                <a:gd name="T1" fmla="*/ 0 h 1331"/>
                <a:gd name="T2" fmla="*/ 0 w 80"/>
                <a:gd name="T3" fmla="*/ 0 h 1331"/>
                <a:gd name="T4" fmla="*/ 0 w 80"/>
                <a:gd name="T5" fmla="*/ 0 h 1331"/>
                <a:gd name="T6" fmla="*/ 0 w 80"/>
                <a:gd name="T7" fmla="*/ 0 h 1331"/>
                <a:gd name="T8" fmla="*/ 0 w 80"/>
                <a:gd name="T9" fmla="*/ 0 h 1331"/>
                <a:gd name="T10" fmla="*/ 0 w 80"/>
                <a:gd name="T11" fmla="*/ 0 h 1331"/>
                <a:gd name="T12" fmla="*/ 0 60000 65536"/>
                <a:gd name="T13" fmla="*/ 0 60000 65536"/>
                <a:gd name="T14" fmla="*/ 0 60000 65536"/>
                <a:gd name="T15" fmla="*/ 0 60000 65536"/>
                <a:gd name="T16" fmla="*/ 0 60000 65536"/>
                <a:gd name="T17" fmla="*/ 0 60000 65536"/>
                <a:gd name="T18" fmla="*/ 0 w 80"/>
                <a:gd name="T19" fmla="*/ 0 h 1331"/>
                <a:gd name="T20" fmla="*/ 80 w 80"/>
                <a:gd name="T21" fmla="*/ 1331 h 1331"/>
              </a:gdLst>
              <a:ahLst/>
              <a:cxnLst>
                <a:cxn ang="T12">
                  <a:pos x="T0" y="T1"/>
                </a:cxn>
                <a:cxn ang="T13">
                  <a:pos x="T2" y="T3"/>
                </a:cxn>
                <a:cxn ang="T14">
                  <a:pos x="T4" y="T5"/>
                </a:cxn>
                <a:cxn ang="T15">
                  <a:pos x="T6" y="T7"/>
                </a:cxn>
                <a:cxn ang="T16">
                  <a:pos x="T8" y="T9"/>
                </a:cxn>
                <a:cxn ang="T17">
                  <a:pos x="T10" y="T11"/>
                </a:cxn>
              </a:cxnLst>
              <a:rect l="T18" t="T19" r="T20" b="T21"/>
              <a:pathLst>
                <a:path w="80" h="1331">
                  <a:moveTo>
                    <a:pt x="0" y="0"/>
                  </a:moveTo>
                  <a:lnTo>
                    <a:pt x="5" y="1331"/>
                  </a:lnTo>
                  <a:lnTo>
                    <a:pt x="80" y="1331"/>
                  </a:lnTo>
                  <a:lnTo>
                    <a:pt x="32" y="1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5" name="Freeform 130">
              <a:extLst>
                <a:ext uri="{FF2B5EF4-FFF2-40B4-BE49-F238E27FC236}">
                  <a16:creationId xmlns:a16="http://schemas.microsoft.com/office/drawing/2014/main" id="{B8189DF3-44F9-9746-B698-F485E41930FD}"/>
                </a:ext>
              </a:extLst>
            </p:cNvPr>
            <p:cNvSpPr>
              <a:spLocks noChangeAspect="1"/>
            </p:cNvSpPr>
            <p:nvPr/>
          </p:nvSpPr>
          <p:spPr bwMode="auto">
            <a:xfrm>
              <a:off x="3404" y="734"/>
              <a:ext cx="18" cy="438"/>
            </a:xfrm>
            <a:custGeom>
              <a:avLst/>
              <a:gdLst>
                <a:gd name="T0" fmla="*/ 0 w 54"/>
                <a:gd name="T1" fmla="*/ 0 h 1314"/>
                <a:gd name="T2" fmla="*/ 0 w 54"/>
                <a:gd name="T3" fmla="*/ 0 h 1314"/>
                <a:gd name="T4" fmla="*/ 0 w 54"/>
                <a:gd name="T5" fmla="*/ 0 h 1314"/>
                <a:gd name="T6" fmla="*/ 0 w 54"/>
                <a:gd name="T7" fmla="*/ 0 h 1314"/>
                <a:gd name="T8" fmla="*/ 0 w 54"/>
                <a:gd name="T9" fmla="*/ 0 h 1314"/>
                <a:gd name="T10" fmla="*/ 0 w 54"/>
                <a:gd name="T11" fmla="*/ 0 h 1314"/>
                <a:gd name="T12" fmla="*/ 0 60000 65536"/>
                <a:gd name="T13" fmla="*/ 0 60000 65536"/>
                <a:gd name="T14" fmla="*/ 0 60000 65536"/>
                <a:gd name="T15" fmla="*/ 0 60000 65536"/>
                <a:gd name="T16" fmla="*/ 0 60000 65536"/>
                <a:gd name="T17" fmla="*/ 0 60000 65536"/>
                <a:gd name="T18" fmla="*/ 0 w 54"/>
                <a:gd name="T19" fmla="*/ 0 h 1314"/>
                <a:gd name="T20" fmla="*/ 54 w 54"/>
                <a:gd name="T21" fmla="*/ 1314 h 1314"/>
              </a:gdLst>
              <a:ahLst/>
              <a:cxnLst>
                <a:cxn ang="T12">
                  <a:pos x="T0" y="T1"/>
                </a:cxn>
                <a:cxn ang="T13">
                  <a:pos x="T2" y="T3"/>
                </a:cxn>
                <a:cxn ang="T14">
                  <a:pos x="T4" y="T5"/>
                </a:cxn>
                <a:cxn ang="T15">
                  <a:pos x="T6" y="T7"/>
                </a:cxn>
                <a:cxn ang="T16">
                  <a:pos x="T8" y="T9"/>
                </a:cxn>
                <a:cxn ang="T17">
                  <a:pos x="T10" y="T11"/>
                </a:cxn>
              </a:cxnLst>
              <a:rect l="T18" t="T19" r="T20" b="T21"/>
              <a:pathLst>
                <a:path w="54" h="1314">
                  <a:moveTo>
                    <a:pt x="0" y="0"/>
                  </a:moveTo>
                  <a:lnTo>
                    <a:pt x="0" y="1304"/>
                  </a:lnTo>
                  <a:lnTo>
                    <a:pt x="54" y="1314"/>
                  </a:lnTo>
                  <a:lnTo>
                    <a:pt x="21" y="3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6" name="Freeform 131">
              <a:extLst>
                <a:ext uri="{FF2B5EF4-FFF2-40B4-BE49-F238E27FC236}">
                  <a16:creationId xmlns:a16="http://schemas.microsoft.com/office/drawing/2014/main" id="{39F4DC85-C1E1-2B43-B5F6-C5CA946269D9}"/>
                </a:ext>
              </a:extLst>
            </p:cNvPr>
            <p:cNvSpPr>
              <a:spLocks noChangeAspect="1"/>
            </p:cNvSpPr>
            <p:nvPr/>
          </p:nvSpPr>
          <p:spPr bwMode="auto">
            <a:xfrm>
              <a:off x="2610" y="344"/>
              <a:ext cx="918" cy="382"/>
            </a:xfrm>
            <a:custGeom>
              <a:avLst/>
              <a:gdLst>
                <a:gd name="T0" fmla="*/ 0 w 2754"/>
                <a:gd name="T1" fmla="*/ 0 h 1147"/>
                <a:gd name="T2" fmla="*/ 0 w 2754"/>
                <a:gd name="T3" fmla="*/ 0 h 1147"/>
                <a:gd name="T4" fmla="*/ 0 w 2754"/>
                <a:gd name="T5" fmla="*/ 0 h 1147"/>
                <a:gd name="T6" fmla="*/ 0 w 2754"/>
                <a:gd name="T7" fmla="*/ 0 h 1147"/>
                <a:gd name="T8" fmla="*/ 0 w 2754"/>
                <a:gd name="T9" fmla="*/ 0 h 1147"/>
                <a:gd name="T10" fmla="*/ 0 w 2754"/>
                <a:gd name="T11" fmla="*/ 0 h 1147"/>
                <a:gd name="T12" fmla="*/ 0 w 2754"/>
                <a:gd name="T13" fmla="*/ 0 h 1147"/>
                <a:gd name="T14" fmla="*/ 0 w 2754"/>
                <a:gd name="T15" fmla="*/ 0 h 1147"/>
                <a:gd name="T16" fmla="*/ 0 w 2754"/>
                <a:gd name="T17" fmla="*/ 0 h 1147"/>
                <a:gd name="T18" fmla="*/ 0 w 2754"/>
                <a:gd name="T19" fmla="*/ 0 h 1147"/>
                <a:gd name="T20" fmla="*/ 0 w 2754"/>
                <a:gd name="T21" fmla="*/ 0 h 1147"/>
                <a:gd name="T22" fmla="*/ 0 w 2754"/>
                <a:gd name="T23" fmla="*/ 0 h 1147"/>
                <a:gd name="T24" fmla="*/ 0 w 2754"/>
                <a:gd name="T25" fmla="*/ 0 h 11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54"/>
                <a:gd name="T40" fmla="*/ 0 h 1147"/>
                <a:gd name="T41" fmla="*/ 2754 w 2754"/>
                <a:gd name="T42" fmla="*/ 1147 h 11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54" h="1147">
                  <a:moveTo>
                    <a:pt x="84" y="1147"/>
                  </a:moveTo>
                  <a:lnTo>
                    <a:pt x="2754" y="1138"/>
                  </a:lnTo>
                  <a:lnTo>
                    <a:pt x="2754" y="837"/>
                  </a:lnTo>
                  <a:lnTo>
                    <a:pt x="1410" y="0"/>
                  </a:lnTo>
                  <a:lnTo>
                    <a:pt x="12" y="773"/>
                  </a:lnTo>
                  <a:lnTo>
                    <a:pt x="0" y="1105"/>
                  </a:lnTo>
                  <a:lnTo>
                    <a:pt x="130" y="805"/>
                  </a:lnTo>
                  <a:lnTo>
                    <a:pt x="1399" y="160"/>
                  </a:lnTo>
                  <a:lnTo>
                    <a:pt x="2635" y="891"/>
                  </a:lnTo>
                  <a:lnTo>
                    <a:pt x="2635" y="1052"/>
                  </a:lnTo>
                  <a:lnTo>
                    <a:pt x="183" y="1052"/>
                  </a:lnTo>
                  <a:lnTo>
                    <a:pt x="84" y="11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7" name="Freeform 132">
              <a:extLst>
                <a:ext uri="{FF2B5EF4-FFF2-40B4-BE49-F238E27FC236}">
                  <a16:creationId xmlns:a16="http://schemas.microsoft.com/office/drawing/2014/main" id="{CF771F25-B704-704E-A85A-ABBDADA2C162}"/>
                </a:ext>
              </a:extLst>
            </p:cNvPr>
            <p:cNvSpPr>
              <a:spLocks noChangeAspect="1"/>
            </p:cNvSpPr>
            <p:nvPr/>
          </p:nvSpPr>
          <p:spPr bwMode="auto">
            <a:xfrm>
              <a:off x="2664" y="439"/>
              <a:ext cx="765" cy="229"/>
            </a:xfrm>
            <a:custGeom>
              <a:avLst/>
              <a:gdLst>
                <a:gd name="T0" fmla="*/ 0 w 2294"/>
                <a:gd name="T1" fmla="*/ 0 h 687"/>
                <a:gd name="T2" fmla="*/ 0 w 2294"/>
                <a:gd name="T3" fmla="*/ 0 h 687"/>
                <a:gd name="T4" fmla="*/ 0 w 2294"/>
                <a:gd name="T5" fmla="*/ 0 h 687"/>
                <a:gd name="T6" fmla="*/ 0 w 2294"/>
                <a:gd name="T7" fmla="*/ 0 h 687"/>
                <a:gd name="T8" fmla="*/ 0 w 2294"/>
                <a:gd name="T9" fmla="*/ 0 h 687"/>
                <a:gd name="T10" fmla="*/ 0 w 2294"/>
                <a:gd name="T11" fmla="*/ 0 h 687"/>
                <a:gd name="T12" fmla="*/ 0 w 2294"/>
                <a:gd name="T13" fmla="*/ 0 h 687"/>
                <a:gd name="T14" fmla="*/ 0 w 2294"/>
                <a:gd name="T15" fmla="*/ 0 h 687"/>
                <a:gd name="T16" fmla="*/ 0 w 2294"/>
                <a:gd name="T17" fmla="*/ 0 h 687"/>
                <a:gd name="T18" fmla="*/ 0 w 2294"/>
                <a:gd name="T19" fmla="*/ 0 h 687"/>
                <a:gd name="T20" fmla="*/ 0 w 2294"/>
                <a:gd name="T21" fmla="*/ 0 h 687"/>
                <a:gd name="T22" fmla="*/ 0 w 2294"/>
                <a:gd name="T23" fmla="*/ 0 h 687"/>
                <a:gd name="T24" fmla="*/ 0 w 2294"/>
                <a:gd name="T25" fmla="*/ 0 h 687"/>
                <a:gd name="T26" fmla="*/ 0 w 2294"/>
                <a:gd name="T27" fmla="*/ 0 h 687"/>
                <a:gd name="T28" fmla="*/ 0 w 2294"/>
                <a:gd name="T29" fmla="*/ 0 h 687"/>
                <a:gd name="T30" fmla="*/ 0 w 2294"/>
                <a:gd name="T31" fmla="*/ 0 h 687"/>
                <a:gd name="T32" fmla="*/ 0 w 2294"/>
                <a:gd name="T33" fmla="*/ 0 h 687"/>
                <a:gd name="T34" fmla="*/ 0 w 2294"/>
                <a:gd name="T35" fmla="*/ 0 h 6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94"/>
                <a:gd name="T55" fmla="*/ 0 h 687"/>
                <a:gd name="T56" fmla="*/ 2294 w 2294"/>
                <a:gd name="T57" fmla="*/ 687 h 68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94" h="687">
                  <a:moveTo>
                    <a:pt x="1218" y="0"/>
                  </a:moveTo>
                  <a:lnTo>
                    <a:pt x="1658" y="284"/>
                  </a:lnTo>
                  <a:lnTo>
                    <a:pt x="1394" y="256"/>
                  </a:lnTo>
                  <a:lnTo>
                    <a:pt x="1338" y="153"/>
                  </a:lnTo>
                  <a:lnTo>
                    <a:pt x="1212" y="119"/>
                  </a:lnTo>
                  <a:lnTo>
                    <a:pt x="1054" y="210"/>
                  </a:lnTo>
                  <a:lnTo>
                    <a:pt x="1145" y="380"/>
                  </a:lnTo>
                  <a:lnTo>
                    <a:pt x="1338" y="323"/>
                  </a:lnTo>
                  <a:lnTo>
                    <a:pt x="1269" y="460"/>
                  </a:lnTo>
                  <a:lnTo>
                    <a:pt x="1077" y="449"/>
                  </a:lnTo>
                  <a:lnTo>
                    <a:pt x="918" y="334"/>
                  </a:lnTo>
                  <a:lnTo>
                    <a:pt x="244" y="617"/>
                  </a:lnTo>
                  <a:lnTo>
                    <a:pt x="1984" y="617"/>
                  </a:lnTo>
                  <a:lnTo>
                    <a:pt x="1797" y="382"/>
                  </a:lnTo>
                  <a:lnTo>
                    <a:pt x="2294" y="687"/>
                  </a:lnTo>
                  <a:lnTo>
                    <a:pt x="0" y="687"/>
                  </a:lnTo>
                  <a:lnTo>
                    <a:pt x="12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8" name="Freeform 133">
              <a:extLst>
                <a:ext uri="{FF2B5EF4-FFF2-40B4-BE49-F238E27FC236}">
                  <a16:creationId xmlns:a16="http://schemas.microsoft.com/office/drawing/2014/main" id="{C42804B6-FB07-744B-A61F-0F05F29AD968}"/>
                </a:ext>
              </a:extLst>
            </p:cNvPr>
            <p:cNvSpPr>
              <a:spLocks noChangeAspect="1"/>
            </p:cNvSpPr>
            <p:nvPr/>
          </p:nvSpPr>
          <p:spPr bwMode="auto">
            <a:xfrm>
              <a:off x="2910" y="567"/>
              <a:ext cx="366" cy="80"/>
            </a:xfrm>
            <a:custGeom>
              <a:avLst/>
              <a:gdLst>
                <a:gd name="T0" fmla="*/ 0 w 1099"/>
                <a:gd name="T1" fmla="*/ 0 h 238"/>
                <a:gd name="T2" fmla="*/ 0 w 1099"/>
                <a:gd name="T3" fmla="*/ 0 h 238"/>
                <a:gd name="T4" fmla="*/ 0 w 1099"/>
                <a:gd name="T5" fmla="*/ 0 h 238"/>
                <a:gd name="T6" fmla="*/ 0 w 1099"/>
                <a:gd name="T7" fmla="*/ 0 h 238"/>
                <a:gd name="T8" fmla="*/ 0 w 1099"/>
                <a:gd name="T9" fmla="*/ 0 h 238"/>
                <a:gd name="T10" fmla="*/ 0 w 1099"/>
                <a:gd name="T11" fmla="*/ 0 h 238"/>
                <a:gd name="T12" fmla="*/ 0 w 1099"/>
                <a:gd name="T13" fmla="*/ 0 h 238"/>
                <a:gd name="T14" fmla="*/ 0 w 1099"/>
                <a:gd name="T15" fmla="*/ 0 h 238"/>
                <a:gd name="T16" fmla="*/ 0 w 1099"/>
                <a:gd name="T17" fmla="*/ 0 h 238"/>
                <a:gd name="T18" fmla="*/ 0 w 1099"/>
                <a:gd name="T19" fmla="*/ 0 h 238"/>
                <a:gd name="T20" fmla="*/ 0 w 1099"/>
                <a:gd name="T21" fmla="*/ 0 h 238"/>
                <a:gd name="T22" fmla="*/ 0 w 1099"/>
                <a:gd name="T23" fmla="*/ 0 h 238"/>
                <a:gd name="T24" fmla="*/ 0 w 1099"/>
                <a:gd name="T25" fmla="*/ 0 h 2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99"/>
                <a:gd name="T40" fmla="*/ 0 h 238"/>
                <a:gd name="T41" fmla="*/ 1099 w 1099"/>
                <a:gd name="T42" fmla="*/ 238 h 2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99" h="238">
                  <a:moveTo>
                    <a:pt x="1099" y="183"/>
                  </a:moveTo>
                  <a:lnTo>
                    <a:pt x="929" y="0"/>
                  </a:lnTo>
                  <a:lnTo>
                    <a:pt x="815" y="0"/>
                  </a:lnTo>
                  <a:lnTo>
                    <a:pt x="714" y="125"/>
                  </a:lnTo>
                  <a:lnTo>
                    <a:pt x="555" y="183"/>
                  </a:lnTo>
                  <a:lnTo>
                    <a:pt x="101" y="68"/>
                  </a:lnTo>
                  <a:lnTo>
                    <a:pt x="0" y="137"/>
                  </a:lnTo>
                  <a:lnTo>
                    <a:pt x="578" y="238"/>
                  </a:lnTo>
                  <a:lnTo>
                    <a:pt x="759" y="171"/>
                  </a:lnTo>
                  <a:lnTo>
                    <a:pt x="872" y="68"/>
                  </a:lnTo>
                  <a:lnTo>
                    <a:pt x="952" y="193"/>
                  </a:lnTo>
                  <a:lnTo>
                    <a:pt x="1099" y="1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09" name="Freeform 134">
              <a:extLst>
                <a:ext uri="{FF2B5EF4-FFF2-40B4-BE49-F238E27FC236}">
                  <a16:creationId xmlns:a16="http://schemas.microsoft.com/office/drawing/2014/main" id="{B43958C1-F8C6-F448-8295-8FAE10F44FAA}"/>
                </a:ext>
              </a:extLst>
            </p:cNvPr>
            <p:cNvSpPr>
              <a:spLocks noChangeAspect="1"/>
            </p:cNvSpPr>
            <p:nvPr/>
          </p:nvSpPr>
          <p:spPr bwMode="auto">
            <a:xfrm>
              <a:off x="2963" y="715"/>
              <a:ext cx="72"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5" y="1405"/>
                  </a:lnTo>
                  <a:lnTo>
                    <a:pt x="75" y="204"/>
                  </a:lnTo>
                  <a:lnTo>
                    <a:pt x="150" y="214"/>
                  </a:lnTo>
                  <a:lnTo>
                    <a:pt x="214" y="150"/>
                  </a:lnTo>
                  <a:lnTo>
                    <a:pt x="214" y="0"/>
                  </a:lnTo>
                  <a:lnTo>
                    <a:pt x="107" y="33"/>
                  </a:lnTo>
                  <a:lnTo>
                    <a:pt x="150"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0" name="Freeform 135">
              <a:extLst>
                <a:ext uri="{FF2B5EF4-FFF2-40B4-BE49-F238E27FC236}">
                  <a16:creationId xmlns:a16="http://schemas.microsoft.com/office/drawing/2014/main" id="{9F638484-0824-BC4E-85B0-B75B2FF69EC5}"/>
                </a:ext>
              </a:extLst>
            </p:cNvPr>
            <p:cNvSpPr>
              <a:spLocks noChangeAspect="1"/>
            </p:cNvSpPr>
            <p:nvPr/>
          </p:nvSpPr>
          <p:spPr bwMode="auto">
            <a:xfrm>
              <a:off x="2832"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214" y="33"/>
                  </a:moveTo>
                  <a:lnTo>
                    <a:pt x="214" y="1405"/>
                  </a:lnTo>
                  <a:lnTo>
                    <a:pt x="140" y="1405"/>
                  </a:lnTo>
                  <a:lnTo>
                    <a:pt x="140" y="204"/>
                  </a:lnTo>
                  <a:lnTo>
                    <a:pt x="64" y="214"/>
                  </a:lnTo>
                  <a:lnTo>
                    <a:pt x="0" y="150"/>
                  </a:lnTo>
                  <a:lnTo>
                    <a:pt x="0" y="0"/>
                  </a:lnTo>
                  <a:lnTo>
                    <a:pt x="107" y="33"/>
                  </a:lnTo>
                  <a:lnTo>
                    <a:pt x="64" y="97"/>
                  </a:lnTo>
                  <a:lnTo>
                    <a:pt x="150" y="140"/>
                  </a:lnTo>
                  <a:lnTo>
                    <a:pt x="214"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1" name="Freeform 136">
              <a:extLst>
                <a:ext uri="{FF2B5EF4-FFF2-40B4-BE49-F238E27FC236}">
                  <a16:creationId xmlns:a16="http://schemas.microsoft.com/office/drawing/2014/main" id="{F5F9357F-990D-1440-B1B2-A17975A0D891}"/>
                </a:ext>
              </a:extLst>
            </p:cNvPr>
            <p:cNvSpPr>
              <a:spLocks noChangeAspect="1"/>
            </p:cNvSpPr>
            <p:nvPr/>
          </p:nvSpPr>
          <p:spPr bwMode="auto">
            <a:xfrm>
              <a:off x="2779"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4" y="1405"/>
                  </a:lnTo>
                  <a:lnTo>
                    <a:pt x="74" y="204"/>
                  </a:lnTo>
                  <a:lnTo>
                    <a:pt x="150" y="214"/>
                  </a:lnTo>
                  <a:lnTo>
                    <a:pt x="214" y="150"/>
                  </a:lnTo>
                  <a:lnTo>
                    <a:pt x="214" y="0"/>
                  </a:lnTo>
                  <a:lnTo>
                    <a:pt x="107" y="33"/>
                  </a:lnTo>
                  <a:lnTo>
                    <a:pt x="150"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2" name="Freeform 137">
              <a:extLst>
                <a:ext uri="{FF2B5EF4-FFF2-40B4-BE49-F238E27FC236}">
                  <a16:creationId xmlns:a16="http://schemas.microsoft.com/office/drawing/2014/main" id="{3E7F1A5B-21FD-2349-9F28-7B31359C1CB6}"/>
                </a:ext>
              </a:extLst>
            </p:cNvPr>
            <p:cNvSpPr>
              <a:spLocks noChangeAspect="1"/>
            </p:cNvSpPr>
            <p:nvPr/>
          </p:nvSpPr>
          <p:spPr bwMode="auto">
            <a:xfrm>
              <a:off x="2647" y="715"/>
              <a:ext cx="72" cy="469"/>
            </a:xfrm>
            <a:custGeom>
              <a:avLst/>
              <a:gdLst>
                <a:gd name="T0" fmla="*/ 0 w 215"/>
                <a:gd name="T1" fmla="*/ 0 h 1405"/>
                <a:gd name="T2" fmla="*/ 0 w 215"/>
                <a:gd name="T3" fmla="*/ 0 h 1405"/>
                <a:gd name="T4" fmla="*/ 0 w 215"/>
                <a:gd name="T5" fmla="*/ 0 h 1405"/>
                <a:gd name="T6" fmla="*/ 0 w 215"/>
                <a:gd name="T7" fmla="*/ 0 h 1405"/>
                <a:gd name="T8" fmla="*/ 0 w 215"/>
                <a:gd name="T9" fmla="*/ 0 h 1405"/>
                <a:gd name="T10" fmla="*/ 0 w 215"/>
                <a:gd name="T11" fmla="*/ 0 h 1405"/>
                <a:gd name="T12" fmla="*/ 0 w 215"/>
                <a:gd name="T13" fmla="*/ 0 h 1405"/>
                <a:gd name="T14" fmla="*/ 0 w 215"/>
                <a:gd name="T15" fmla="*/ 0 h 1405"/>
                <a:gd name="T16" fmla="*/ 0 w 215"/>
                <a:gd name="T17" fmla="*/ 0 h 1405"/>
                <a:gd name="T18" fmla="*/ 0 w 215"/>
                <a:gd name="T19" fmla="*/ 0 h 1405"/>
                <a:gd name="T20" fmla="*/ 0 w 215"/>
                <a:gd name="T21" fmla="*/ 0 h 1405"/>
                <a:gd name="T22" fmla="*/ 0 w 215"/>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405"/>
                <a:gd name="T38" fmla="*/ 215 w 215"/>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405">
                  <a:moveTo>
                    <a:pt x="215" y="33"/>
                  </a:moveTo>
                  <a:lnTo>
                    <a:pt x="215" y="1405"/>
                  </a:lnTo>
                  <a:lnTo>
                    <a:pt x="139" y="1405"/>
                  </a:lnTo>
                  <a:lnTo>
                    <a:pt x="139" y="204"/>
                  </a:lnTo>
                  <a:lnTo>
                    <a:pt x="65" y="214"/>
                  </a:lnTo>
                  <a:lnTo>
                    <a:pt x="0" y="150"/>
                  </a:lnTo>
                  <a:lnTo>
                    <a:pt x="0" y="0"/>
                  </a:lnTo>
                  <a:lnTo>
                    <a:pt x="108" y="33"/>
                  </a:lnTo>
                  <a:lnTo>
                    <a:pt x="65" y="97"/>
                  </a:lnTo>
                  <a:lnTo>
                    <a:pt x="151" y="140"/>
                  </a:lnTo>
                  <a:lnTo>
                    <a:pt x="215"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3" name="Freeform 138">
              <a:extLst>
                <a:ext uri="{FF2B5EF4-FFF2-40B4-BE49-F238E27FC236}">
                  <a16:creationId xmlns:a16="http://schemas.microsoft.com/office/drawing/2014/main" id="{B144766D-0229-C940-8B46-91F0863C2792}"/>
                </a:ext>
              </a:extLst>
            </p:cNvPr>
            <p:cNvSpPr>
              <a:spLocks noChangeAspect="1"/>
            </p:cNvSpPr>
            <p:nvPr/>
          </p:nvSpPr>
          <p:spPr bwMode="auto">
            <a:xfrm>
              <a:off x="3414"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5" y="1405"/>
                  </a:lnTo>
                  <a:lnTo>
                    <a:pt x="75" y="204"/>
                  </a:lnTo>
                  <a:lnTo>
                    <a:pt x="149" y="214"/>
                  </a:lnTo>
                  <a:lnTo>
                    <a:pt x="214" y="150"/>
                  </a:lnTo>
                  <a:lnTo>
                    <a:pt x="214" y="0"/>
                  </a:lnTo>
                  <a:lnTo>
                    <a:pt x="107" y="33"/>
                  </a:lnTo>
                  <a:lnTo>
                    <a:pt x="149"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4" name="Freeform 139">
              <a:extLst>
                <a:ext uri="{FF2B5EF4-FFF2-40B4-BE49-F238E27FC236}">
                  <a16:creationId xmlns:a16="http://schemas.microsoft.com/office/drawing/2014/main" id="{0D0E29CD-7D95-4547-98D7-1ADBC41539B1}"/>
                </a:ext>
              </a:extLst>
            </p:cNvPr>
            <p:cNvSpPr>
              <a:spLocks noChangeAspect="1"/>
            </p:cNvSpPr>
            <p:nvPr/>
          </p:nvSpPr>
          <p:spPr bwMode="auto">
            <a:xfrm>
              <a:off x="3283"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214" y="33"/>
                  </a:moveTo>
                  <a:lnTo>
                    <a:pt x="214" y="1405"/>
                  </a:lnTo>
                  <a:lnTo>
                    <a:pt x="139" y="1405"/>
                  </a:lnTo>
                  <a:lnTo>
                    <a:pt x="139" y="204"/>
                  </a:lnTo>
                  <a:lnTo>
                    <a:pt x="64" y="214"/>
                  </a:lnTo>
                  <a:lnTo>
                    <a:pt x="0" y="150"/>
                  </a:lnTo>
                  <a:lnTo>
                    <a:pt x="0" y="0"/>
                  </a:lnTo>
                  <a:lnTo>
                    <a:pt x="107" y="33"/>
                  </a:lnTo>
                  <a:lnTo>
                    <a:pt x="64" y="97"/>
                  </a:lnTo>
                  <a:lnTo>
                    <a:pt x="149" y="140"/>
                  </a:lnTo>
                  <a:lnTo>
                    <a:pt x="214"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5" name="Freeform 140">
              <a:extLst>
                <a:ext uri="{FF2B5EF4-FFF2-40B4-BE49-F238E27FC236}">
                  <a16:creationId xmlns:a16="http://schemas.microsoft.com/office/drawing/2014/main" id="{17D6F1D3-93D9-374D-8A3F-632CE7EE7E05}"/>
                </a:ext>
              </a:extLst>
            </p:cNvPr>
            <p:cNvSpPr>
              <a:spLocks noChangeAspect="1"/>
            </p:cNvSpPr>
            <p:nvPr/>
          </p:nvSpPr>
          <p:spPr bwMode="auto">
            <a:xfrm>
              <a:off x="3229" y="715"/>
              <a:ext cx="72" cy="469"/>
            </a:xfrm>
            <a:custGeom>
              <a:avLst/>
              <a:gdLst>
                <a:gd name="T0" fmla="*/ 0 w 216"/>
                <a:gd name="T1" fmla="*/ 0 h 1405"/>
                <a:gd name="T2" fmla="*/ 0 w 216"/>
                <a:gd name="T3" fmla="*/ 0 h 1405"/>
                <a:gd name="T4" fmla="*/ 0 w 216"/>
                <a:gd name="T5" fmla="*/ 0 h 1405"/>
                <a:gd name="T6" fmla="*/ 0 w 216"/>
                <a:gd name="T7" fmla="*/ 0 h 1405"/>
                <a:gd name="T8" fmla="*/ 0 w 216"/>
                <a:gd name="T9" fmla="*/ 0 h 1405"/>
                <a:gd name="T10" fmla="*/ 0 w 216"/>
                <a:gd name="T11" fmla="*/ 0 h 1405"/>
                <a:gd name="T12" fmla="*/ 0 w 216"/>
                <a:gd name="T13" fmla="*/ 0 h 1405"/>
                <a:gd name="T14" fmla="*/ 0 w 216"/>
                <a:gd name="T15" fmla="*/ 0 h 1405"/>
                <a:gd name="T16" fmla="*/ 0 w 216"/>
                <a:gd name="T17" fmla="*/ 0 h 1405"/>
                <a:gd name="T18" fmla="*/ 0 w 216"/>
                <a:gd name="T19" fmla="*/ 0 h 1405"/>
                <a:gd name="T20" fmla="*/ 0 w 216"/>
                <a:gd name="T21" fmla="*/ 0 h 1405"/>
                <a:gd name="T22" fmla="*/ 0 w 216"/>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6"/>
                <a:gd name="T37" fmla="*/ 0 h 1405"/>
                <a:gd name="T38" fmla="*/ 216 w 216"/>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 h="1405">
                  <a:moveTo>
                    <a:pt x="0" y="33"/>
                  </a:moveTo>
                  <a:lnTo>
                    <a:pt x="0" y="1405"/>
                  </a:lnTo>
                  <a:lnTo>
                    <a:pt x="76" y="1405"/>
                  </a:lnTo>
                  <a:lnTo>
                    <a:pt x="76" y="204"/>
                  </a:lnTo>
                  <a:lnTo>
                    <a:pt x="152" y="214"/>
                  </a:lnTo>
                  <a:lnTo>
                    <a:pt x="216" y="150"/>
                  </a:lnTo>
                  <a:lnTo>
                    <a:pt x="216" y="0"/>
                  </a:lnTo>
                  <a:lnTo>
                    <a:pt x="109" y="33"/>
                  </a:lnTo>
                  <a:lnTo>
                    <a:pt x="152" y="97"/>
                  </a:lnTo>
                  <a:lnTo>
                    <a:pt x="66"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6" name="Freeform 141">
              <a:extLst>
                <a:ext uri="{FF2B5EF4-FFF2-40B4-BE49-F238E27FC236}">
                  <a16:creationId xmlns:a16="http://schemas.microsoft.com/office/drawing/2014/main" id="{9D09BB0A-3AEA-8941-8E3F-2677F644E941}"/>
                </a:ext>
              </a:extLst>
            </p:cNvPr>
            <p:cNvSpPr>
              <a:spLocks noChangeAspect="1"/>
            </p:cNvSpPr>
            <p:nvPr/>
          </p:nvSpPr>
          <p:spPr bwMode="auto">
            <a:xfrm>
              <a:off x="3097" y="715"/>
              <a:ext cx="72" cy="469"/>
            </a:xfrm>
            <a:custGeom>
              <a:avLst/>
              <a:gdLst>
                <a:gd name="T0" fmla="*/ 0 w 216"/>
                <a:gd name="T1" fmla="*/ 0 h 1405"/>
                <a:gd name="T2" fmla="*/ 0 w 216"/>
                <a:gd name="T3" fmla="*/ 0 h 1405"/>
                <a:gd name="T4" fmla="*/ 0 w 216"/>
                <a:gd name="T5" fmla="*/ 0 h 1405"/>
                <a:gd name="T6" fmla="*/ 0 w 216"/>
                <a:gd name="T7" fmla="*/ 0 h 1405"/>
                <a:gd name="T8" fmla="*/ 0 w 216"/>
                <a:gd name="T9" fmla="*/ 0 h 1405"/>
                <a:gd name="T10" fmla="*/ 0 w 216"/>
                <a:gd name="T11" fmla="*/ 0 h 1405"/>
                <a:gd name="T12" fmla="*/ 0 w 216"/>
                <a:gd name="T13" fmla="*/ 0 h 1405"/>
                <a:gd name="T14" fmla="*/ 0 w 216"/>
                <a:gd name="T15" fmla="*/ 0 h 1405"/>
                <a:gd name="T16" fmla="*/ 0 w 216"/>
                <a:gd name="T17" fmla="*/ 0 h 1405"/>
                <a:gd name="T18" fmla="*/ 0 w 216"/>
                <a:gd name="T19" fmla="*/ 0 h 1405"/>
                <a:gd name="T20" fmla="*/ 0 w 216"/>
                <a:gd name="T21" fmla="*/ 0 h 1405"/>
                <a:gd name="T22" fmla="*/ 0 w 216"/>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6"/>
                <a:gd name="T37" fmla="*/ 0 h 1405"/>
                <a:gd name="T38" fmla="*/ 216 w 216"/>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 h="1405">
                  <a:moveTo>
                    <a:pt x="216" y="33"/>
                  </a:moveTo>
                  <a:lnTo>
                    <a:pt x="216" y="1405"/>
                  </a:lnTo>
                  <a:lnTo>
                    <a:pt x="140" y="1405"/>
                  </a:lnTo>
                  <a:lnTo>
                    <a:pt x="140" y="204"/>
                  </a:lnTo>
                  <a:lnTo>
                    <a:pt x="65" y="214"/>
                  </a:lnTo>
                  <a:lnTo>
                    <a:pt x="0" y="150"/>
                  </a:lnTo>
                  <a:lnTo>
                    <a:pt x="0" y="0"/>
                  </a:lnTo>
                  <a:lnTo>
                    <a:pt x="107" y="33"/>
                  </a:lnTo>
                  <a:lnTo>
                    <a:pt x="65" y="97"/>
                  </a:lnTo>
                  <a:lnTo>
                    <a:pt x="150" y="140"/>
                  </a:lnTo>
                  <a:lnTo>
                    <a:pt x="216"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7" name="Freeform 142">
              <a:extLst>
                <a:ext uri="{FF2B5EF4-FFF2-40B4-BE49-F238E27FC236}">
                  <a16:creationId xmlns:a16="http://schemas.microsoft.com/office/drawing/2014/main" id="{75BBB224-21EE-8640-996D-DA1EDF8E890E}"/>
                </a:ext>
              </a:extLst>
            </p:cNvPr>
            <p:cNvSpPr>
              <a:spLocks noChangeAspect="1"/>
            </p:cNvSpPr>
            <p:nvPr/>
          </p:nvSpPr>
          <p:spPr bwMode="auto">
            <a:xfrm>
              <a:off x="2674" y="1165"/>
              <a:ext cx="332" cy="58"/>
            </a:xfrm>
            <a:custGeom>
              <a:avLst/>
              <a:gdLst>
                <a:gd name="T0" fmla="*/ 0 w 995"/>
                <a:gd name="T1" fmla="*/ 0 h 175"/>
                <a:gd name="T2" fmla="*/ 0 w 995"/>
                <a:gd name="T3" fmla="*/ 0 h 175"/>
                <a:gd name="T4" fmla="*/ 0 w 995"/>
                <a:gd name="T5" fmla="*/ 0 h 175"/>
                <a:gd name="T6" fmla="*/ 0 w 995"/>
                <a:gd name="T7" fmla="*/ 0 h 175"/>
                <a:gd name="T8" fmla="*/ 0 w 995"/>
                <a:gd name="T9" fmla="*/ 0 h 175"/>
                <a:gd name="T10" fmla="*/ 0 w 995"/>
                <a:gd name="T11" fmla="*/ 0 h 175"/>
                <a:gd name="T12" fmla="*/ 0 w 995"/>
                <a:gd name="T13" fmla="*/ 0 h 175"/>
                <a:gd name="T14" fmla="*/ 0 w 995"/>
                <a:gd name="T15" fmla="*/ 0 h 175"/>
                <a:gd name="T16" fmla="*/ 0 w 995"/>
                <a:gd name="T17" fmla="*/ 0 h 175"/>
                <a:gd name="T18" fmla="*/ 0 w 995"/>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95"/>
                <a:gd name="T31" fmla="*/ 0 h 175"/>
                <a:gd name="T32" fmla="*/ 995 w 995"/>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95" h="175">
                  <a:moveTo>
                    <a:pt x="0" y="165"/>
                  </a:moveTo>
                  <a:lnTo>
                    <a:pt x="0" y="0"/>
                  </a:lnTo>
                  <a:lnTo>
                    <a:pt x="995" y="0"/>
                  </a:lnTo>
                  <a:lnTo>
                    <a:pt x="995" y="160"/>
                  </a:lnTo>
                  <a:lnTo>
                    <a:pt x="921" y="160"/>
                  </a:lnTo>
                  <a:lnTo>
                    <a:pt x="921" y="64"/>
                  </a:lnTo>
                  <a:lnTo>
                    <a:pt x="75" y="64"/>
                  </a:lnTo>
                  <a:lnTo>
                    <a:pt x="75" y="175"/>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8" name="Freeform 143">
              <a:extLst>
                <a:ext uri="{FF2B5EF4-FFF2-40B4-BE49-F238E27FC236}">
                  <a16:creationId xmlns:a16="http://schemas.microsoft.com/office/drawing/2014/main" id="{0216CD92-6EF0-734D-98E9-FEDB1C9CBDB1}"/>
                </a:ext>
              </a:extLst>
            </p:cNvPr>
            <p:cNvSpPr>
              <a:spLocks noChangeAspect="1"/>
            </p:cNvSpPr>
            <p:nvPr/>
          </p:nvSpPr>
          <p:spPr bwMode="auto">
            <a:xfrm>
              <a:off x="3125" y="1165"/>
              <a:ext cx="332" cy="59"/>
            </a:xfrm>
            <a:custGeom>
              <a:avLst/>
              <a:gdLst>
                <a:gd name="T0" fmla="*/ 0 w 996"/>
                <a:gd name="T1" fmla="*/ 0 h 177"/>
                <a:gd name="T2" fmla="*/ 0 w 996"/>
                <a:gd name="T3" fmla="*/ 0 h 177"/>
                <a:gd name="T4" fmla="*/ 0 w 996"/>
                <a:gd name="T5" fmla="*/ 0 h 177"/>
                <a:gd name="T6" fmla="*/ 0 w 996"/>
                <a:gd name="T7" fmla="*/ 0 h 177"/>
                <a:gd name="T8" fmla="*/ 0 w 996"/>
                <a:gd name="T9" fmla="*/ 0 h 177"/>
                <a:gd name="T10" fmla="*/ 0 w 996"/>
                <a:gd name="T11" fmla="*/ 0 h 177"/>
                <a:gd name="T12" fmla="*/ 0 w 996"/>
                <a:gd name="T13" fmla="*/ 0 h 177"/>
                <a:gd name="T14" fmla="*/ 0 w 996"/>
                <a:gd name="T15" fmla="*/ 0 h 177"/>
                <a:gd name="T16" fmla="*/ 0 w 996"/>
                <a:gd name="T17" fmla="*/ 0 h 177"/>
                <a:gd name="T18" fmla="*/ 0 w 996"/>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96"/>
                <a:gd name="T31" fmla="*/ 0 h 177"/>
                <a:gd name="T32" fmla="*/ 996 w 996"/>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96" h="177">
                  <a:moveTo>
                    <a:pt x="0" y="166"/>
                  </a:moveTo>
                  <a:lnTo>
                    <a:pt x="0" y="0"/>
                  </a:lnTo>
                  <a:lnTo>
                    <a:pt x="996" y="0"/>
                  </a:lnTo>
                  <a:lnTo>
                    <a:pt x="996" y="162"/>
                  </a:lnTo>
                  <a:lnTo>
                    <a:pt x="922" y="162"/>
                  </a:lnTo>
                  <a:lnTo>
                    <a:pt x="922" y="65"/>
                  </a:lnTo>
                  <a:lnTo>
                    <a:pt x="75" y="65"/>
                  </a:lnTo>
                  <a:lnTo>
                    <a:pt x="75" y="177"/>
                  </a:lnTo>
                  <a:lnTo>
                    <a:pt x="0" y="1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19" name="Freeform 144">
              <a:extLst>
                <a:ext uri="{FF2B5EF4-FFF2-40B4-BE49-F238E27FC236}">
                  <a16:creationId xmlns:a16="http://schemas.microsoft.com/office/drawing/2014/main" id="{5C834E32-8F48-1947-B6B9-FC86C8B48608}"/>
                </a:ext>
              </a:extLst>
            </p:cNvPr>
            <p:cNvSpPr>
              <a:spLocks noChangeAspect="1"/>
            </p:cNvSpPr>
            <p:nvPr/>
          </p:nvSpPr>
          <p:spPr bwMode="auto">
            <a:xfrm>
              <a:off x="2653" y="1206"/>
              <a:ext cx="823" cy="48"/>
            </a:xfrm>
            <a:custGeom>
              <a:avLst/>
              <a:gdLst>
                <a:gd name="T0" fmla="*/ 0 w 2468"/>
                <a:gd name="T1" fmla="*/ 0 h 144"/>
                <a:gd name="T2" fmla="*/ 0 w 2468"/>
                <a:gd name="T3" fmla="*/ 0 h 144"/>
                <a:gd name="T4" fmla="*/ 0 w 2468"/>
                <a:gd name="T5" fmla="*/ 0 h 144"/>
                <a:gd name="T6" fmla="*/ 0 w 2468"/>
                <a:gd name="T7" fmla="*/ 0 h 144"/>
                <a:gd name="T8" fmla="*/ 0 w 2468"/>
                <a:gd name="T9" fmla="*/ 0 h 144"/>
                <a:gd name="T10" fmla="*/ 0 w 2468"/>
                <a:gd name="T11" fmla="*/ 0 h 144"/>
                <a:gd name="T12" fmla="*/ 0 w 2468"/>
                <a:gd name="T13" fmla="*/ 0 h 144"/>
                <a:gd name="T14" fmla="*/ 0 w 2468"/>
                <a:gd name="T15" fmla="*/ 0 h 144"/>
                <a:gd name="T16" fmla="*/ 0 w 2468"/>
                <a:gd name="T17" fmla="*/ 0 h 144"/>
                <a:gd name="T18" fmla="*/ 0 w 2468"/>
                <a:gd name="T19" fmla="*/ 0 h 1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68"/>
                <a:gd name="T31" fmla="*/ 0 h 144"/>
                <a:gd name="T32" fmla="*/ 2468 w 2468"/>
                <a:gd name="T33" fmla="*/ 144 h 1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68" h="144">
                  <a:moveTo>
                    <a:pt x="0" y="138"/>
                  </a:moveTo>
                  <a:lnTo>
                    <a:pt x="0" y="0"/>
                  </a:lnTo>
                  <a:lnTo>
                    <a:pt x="2468" y="0"/>
                  </a:lnTo>
                  <a:lnTo>
                    <a:pt x="2468" y="122"/>
                  </a:lnTo>
                  <a:lnTo>
                    <a:pt x="2410" y="122"/>
                  </a:lnTo>
                  <a:lnTo>
                    <a:pt x="2410" y="58"/>
                  </a:lnTo>
                  <a:lnTo>
                    <a:pt x="69" y="58"/>
                  </a:lnTo>
                  <a:lnTo>
                    <a:pt x="69" y="144"/>
                  </a:lnTo>
                  <a:lnTo>
                    <a:pt x="0" y="1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0" name="Freeform 145">
              <a:extLst>
                <a:ext uri="{FF2B5EF4-FFF2-40B4-BE49-F238E27FC236}">
                  <a16:creationId xmlns:a16="http://schemas.microsoft.com/office/drawing/2014/main" id="{4F3F6E32-7987-354F-86E1-17BD5CBFB367}"/>
                </a:ext>
              </a:extLst>
            </p:cNvPr>
            <p:cNvSpPr>
              <a:spLocks noChangeAspect="1"/>
            </p:cNvSpPr>
            <p:nvPr/>
          </p:nvSpPr>
          <p:spPr bwMode="auto">
            <a:xfrm>
              <a:off x="2615" y="1243"/>
              <a:ext cx="896" cy="75"/>
            </a:xfrm>
            <a:custGeom>
              <a:avLst/>
              <a:gdLst>
                <a:gd name="T0" fmla="*/ 0 w 2688"/>
                <a:gd name="T1" fmla="*/ 0 h 225"/>
                <a:gd name="T2" fmla="*/ 0 w 2688"/>
                <a:gd name="T3" fmla="*/ 0 h 225"/>
                <a:gd name="T4" fmla="*/ 0 w 2688"/>
                <a:gd name="T5" fmla="*/ 0 h 225"/>
                <a:gd name="T6" fmla="*/ 0 w 2688"/>
                <a:gd name="T7" fmla="*/ 0 h 225"/>
                <a:gd name="T8" fmla="*/ 0 w 2688"/>
                <a:gd name="T9" fmla="*/ 0 h 225"/>
                <a:gd name="T10" fmla="*/ 0 w 2688"/>
                <a:gd name="T11" fmla="*/ 0 h 225"/>
                <a:gd name="T12" fmla="*/ 0 w 2688"/>
                <a:gd name="T13" fmla="*/ 0 h 225"/>
                <a:gd name="T14" fmla="*/ 0 w 2688"/>
                <a:gd name="T15" fmla="*/ 0 h 225"/>
                <a:gd name="T16" fmla="*/ 0 w 2688"/>
                <a:gd name="T17" fmla="*/ 0 h 225"/>
                <a:gd name="T18" fmla="*/ 0 w 2688"/>
                <a:gd name="T19" fmla="*/ 0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225"/>
                <a:gd name="T32" fmla="*/ 2688 w 2688"/>
                <a:gd name="T33" fmla="*/ 225 h 2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225">
                  <a:moveTo>
                    <a:pt x="0" y="215"/>
                  </a:moveTo>
                  <a:lnTo>
                    <a:pt x="0" y="5"/>
                  </a:lnTo>
                  <a:lnTo>
                    <a:pt x="2688" y="0"/>
                  </a:lnTo>
                  <a:lnTo>
                    <a:pt x="2688" y="225"/>
                  </a:lnTo>
                  <a:lnTo>
                    <a:pt x="2603" y="225"/>
                  </a:lnTo>
                  <a:lnTo>
                    <a:pt x="2603" y="92"/>
                  </a:lnTo>
                  <a:lnTo>
                    <a:pt x="86" y="92"/>
                  </a:lnTo>
                  <a:lnTo>
                    <a:pt x="86" y="215"/>
                  </a:lnTo>
                  <a:lnTo>
                    <a:pt x="0" y="2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1" name="Freeform 146">
              <a:extLst>
                <a:ext uri="{FF2B5EF4-FFF2-40B4-BE49-F238E27FC236}">
                  <a16:creationId xmlns:a16="http://schemas.microsoft.com/office/drawing/2014/main" id="{2EEBE1C8-51F8-6044-BFB4-D6D8F8BBCB38}"/>
                </a:ext>
              </a:extLst>
            </p:cNvPr>
            <p:cNvSpPr>
              <a:spLocks noChangeAspect="1"/>
            </p:cNvSpPr>
            <p:nvPr/>
          </p:nvSpPr>
          <p:spPr bwMode="auto">
            <a:xfrm>
              <a:off x="2597" y="1297"/>
              <a:ext cx="932" cy="41"/>
            </a:xfrm>
            <a:custGeom>
              <a:avLst/>
              <a:gdLst>
                <a:gd name="T0" fmla="*/ 0 w 2796"/>
                <a:gd name="T1" fmla="*/ 0 h 124"/>
                <a:gd name="T2" fmla="*/ 0 w 2796"/>
                <a:gd name="T3" fmla="*/ 0 h 124"/>
                <a:gd name="T4" fmla="*/ 0 w 2796"/>
                <a:gd name="T5" fmla="*/ 0 h 124"/>
                <a:gd name="T6" fmla="*/ 0 w 2796"/>
                <a:gd name="T7" fmla="*/ 0 h 124"/>
                <a:gd name="T8" fmla="*/ 0 w 2796"/>
                <a:gd name="T9" fmla="*/ 0 h 124"/>
                <a:gd name="T10" fmla="*/ 0 w 2796"/>
                <a:gd name="T11" fmla="*/ 0 h 124"/>
                <a:gd name="T12" fmla="*/ 0 60000 65536"/>
                <a:gd name="T13" fmla="*/ 0 60000 65536"/>
                <a:gd name="T14" fmla="*/ 0 60000 65536"/>
                <a:gd name="T15" fmla="*/ 0 60000 65536"/>
                <a:gd name="T16" fmla="*/ 0 60000 65536"/>
                <a:gd name="T17" fmla="*/ 0 60000 65536"/>
                <a:gd name="T18" fmla="*/ 0 w 2796"/>
                <a:gd name="T19" fmla="*/ 0 h 124"/>
                <a:gd name="T20" fmla="*/ 2796 w 2796"/>
                <a:gd name="T21" fmla="*/ 124 h 124"/>
              </a:gdLst>
              <a:ahLst/>
              <a:cxnLst>
                <a:cxn ang="T12">
                  <a:pos x="T0" y="T1"/>
                </a:cxn>
                <a:cxn ang="T13">
                  <a:pos x="T2" y="T3"/>
                </a:cxn>
                <a:cxn ang="T14">
                  <a:pos x="T4" y="T5"/>
                </a:cxn>
                <a:cxn ang="T15">
                  <a:pos x="T6" y="T7"/>
                </a:cxn>
                <a:cxn ang="T16">
                  <a:pos x="T8" y="T9"/>
                </a:cxn>
                <a:cxn ang="T17">
                  <a:pos x="T10" y="T11"/>
                </a:cxn>
              </a:cxnLst>
              <a:rect l="T18" t="T19" r="T20" b="T21"/>
              <a:pathLst>
                <a:path w="2796" h="124">
                  <a:moveTo>
                    <a:pt x="0" y="124"/>
                  </a:moveTo>
                  <a:lnTo>
                    <a:pt x="2796" y="124"/>
                  </a:lnTo>
                  <a:lnTo>
                    <a:pt x="2796" y="0"/>
                  </a:lnTo>
                  <a:lnTo>
                    <a:pt x="0" y="0"/>
                  </a:lnTo>
                  <a:lnTo>
                    <a:pt x="0" y="1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2" name="Freeform 147">
              <a:extLst>
                <a:ext uri="{FF2B5EF4-FFF2-40B4-BE49-F238E27FC236}">
                  <a16:creationId xmlns:a16="http://schemas.microsoft.com/office/drawing/2014/main" id="{C4A1D416-FB28-2540-91A8-2A76C0EB64B9}"/>
                </a:ext>
              </a:extLst>
            </p:cNvPr>
            <p:cNvSpPr>
              <a:spLocks noChangeAspect="1"/>
            </p:cNvSpPr>
            <p:nvPr/>
          </p:nvSpPr>
          <p:spPr bwMode="auto">
            <a:xfrm>
              <a:off x="3019" y="1041"/>
              <a:ext cx="91" cy="172"/>
            </a:xfrm>
            <a:custGeom>
              <a:avLst/>
              <a:gdLst>
                <a:gd name="T0" fmla="*/ 0 w 272"/>
                <a:gd name="T1" fmla="*/ 0 h 515"/>
                <a:gd name="T2" fmla="*/ 0 w 272"/>
                <a:gd name="T3" fmla="*/ 0 h 515"/>
                <a:gd name="T4" fmla="*/ 0 w 272"/>
                <a:gd name="T5" fmla="*/ 0 h 515"/>
                <a:gd name="T6" fmla="*/ 0 w 272"/>
                <a:gd name="T7" fmla="*/ 0 h 515"/>
                <a:gd name="T8" fmla="*/ 0 w 272"/>
                <a:gd name="T9" fmla="*/ 0 h 515"/>
                <a:gd name="T10" fmla="*/ 0 w 272"/>
                <a:gd name="T11" fmla="*/ 0 h 515"/>
                <a:gd name="T12" fmla="*/ 0 w 272"/>
                <a:gd name="T13" fmla="*/ 0 h 515"/>
                <a:gd name="T14" fmla="*/ 0 w 272"/>
                <a:gd name="T15" fmla="*/ 0 h 515"/>
                <a:gd name="T16" fmla="*/ 0 w 272"/>
                <a:gd name="T17" fmla="*/ 0 h 515"/>
                <a:gd name="T18" fmla="*/ 0 w 272"/>
                <a:gd name="T19" fmla="*/ 0 h 5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2"/>
                <a:gd name="T31" fmla="*/ 0 h 515"/>
                <a:gd name="T32" fmla="*/ 272 w 272"/>
                <a:gd name="T33" fmla="*/ 515 h 5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2" h="515">
                  <a:moveTo>
                    <a:pt x="0" y="504"/>
                  </a:moveTo>
                  <a:lnTo>
                    <a:pt x="0" y="0"/>
                  </a:lnTo>
                  <a:lnTo>
                    <a:pt x="272" y="0"/>
                  </a:lnTo>
                  <a:lnTo>
                    <a:pt x="272" y="515"/>
                  </a:lnTo>
                  <a:lnTo>
                    <a:pt x="228" y="509"/>
                  </a:lnTo>
                  <a:lnTo>
                    <a:pt x="228" y="48"/>
                  </a:lnTo>
                  <a:lnTo>
                    <a:pt x="43" y="48"/>
                  </a:lnTo>
                  <a:lnTo>
                    <a:pt x="43" y="515"/>
                  </a:lnTo>
                  <a:lnTo>
                    <a:pt x="0" y="5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3" name="Freeform 148">
              <a:extLst>
                <a:ext uri="{FF2B5EF4-FFF2-40B4-BE49-F238E27FC236}">
                  <a16:creationId xmlns:a16="http://schemas.microsoft.com/office/drawing/2014/main" id="{D80D5EE4-1BD0-5E4D-9398-AE80BC96B782}"/>
                </a:ext>
              </a:extLst>
            </p:cNvPr>
            <p:cNvSpPr>
              <a:spLocks noChangeAspect="1"/>
            </p:cNvSpPr>
            <p:nvPr/>
          </p:nvSpPr>
          <p:spPr bwMode="auto">
            <a:xfrm>
              <a:off x="2789" y="859"/>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4" name="Freeform 149">
              <a:extLst>
                <a:ext uri="{FF2B5EF4-FFF2-40B4-BE49-F238E27FC236}">
                  <a16:creationId xmlns:a16="http://schemas.microsoft.com/office/drawing/2014/main" id="{320B1893-E57C-A145-8495-AF939A54DF53}"/>
                </a:ext>
              </a:extLst>
            </p:cNvPr>
            <p:cNvSpPr>
              <a:spLocks noChangeAspect="1"/>
            </p:cNvSpPr>
            <p:nvPr/>
          </p:nvSpPr>
          <p:spPr bwMode="auto">
            <a:xfrm>
              <a:off x="2788" y="927"/>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5" name="Freeform 150">
              <a:extLst>
                <a:ext uri="{FF2B5EF4-FFF2-40B4-BE49-F238E27FC236}">
                  <a16:creationId xmlns:a16="http://schemas.microsoft.com/office/drawing/2014/main" id="{2741BCCF-0673-EF4C-9930-51BF891585F8}"/>
                </a:ext>
              </a:extLst>
            </p:cNvPr>
            <p:cNvSpPr>
              <a:spLocks noChangeAspect="1"/>
            </p:cNvSpPr>
            <p:nvPr/>
          </p:nvSpPr>
          <p:spPr bwMode="auto">
            <a:xfrm>
              <a:off x="2787" y="996"/>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6" name="Freeform 151">
              <a:extLst>
                <a:ext uri="{FF2B5EF4-FFF2-40B4-BE49-F238E27FC236}">
                  <a16:creationId xmlns:a16="http://schemas.microsoft.com/office/drawing/2014/main" id="{31CE9EAB-9F9D-0445-ABCC-754588531ADC}"/>
                </a:ext>
              </a:extLst>
            </p:cNvPr>
            <p:cNvSpPr>
              <a:spLocks noChangeAspect="1"/>
            </p:cNvSpPr>
            <p:nvPr/>
          </p:nvSpPr>
          <p:spPr bwMode="auto">
            <a:xfrm>
              <a:off x="2831" y="870"/>
              <a:ext cx="18" cy="132"/>
            </a:xfrm>
            <a:custGeom>
              <a:avLst/>
              <a:gdLst>
                <a:gd name="T0" fmla="*/ 0 w 53"/>
                <a:gd name="T1" fmla="*/ 0 h 397"/>
                <a:gd name="T2" fmla="*/ 0 w 53"/>
                <a:gd name="T3" fmla="*/ 0 h 397"/>
                <a:gd name="T4" fmla="*/ 0 w 53"/>
                <a:gd name="T5" fmla="*/ 0 h 397"/>
                <a:gd name="T6" fmla="*/ 0 w 53"/>
                <a:gd name="T7" fmla="*/ 0 h 397"/>
                <a:gd name="T8" fmla="*/ 0 w 53"/>
                <a:gd name="T9" fmla="*/ 0 h 397"/>
                <a:gd name="T10" fmla="*/ 0 w 53"/>
                <a:gd name="T11" fmla="*/ 0 h 397"/>
                <a:gd name="T12" fmla="*/ 0 60000 65536"/>
                <a:gd name="T13" fmla="*/ 0 60000 65536"/>
                <a:gd name="T14" fmla="*/ 0 60000 65536"/>
                <a:gd name="T15" fmla="*/ 0 60000 65536"/>
                <a:gd name="T16" fmla="*/ 0 60000 65536"/>
                <a:gd name="T17" fmla="*/ 0 60000 65536"/>
                <a:gd name="T18" fmla="*/ 0 w 53"/>
                <a:gd name="T19" fmla="*/ 0 h 397"/>
                <a:gd name="T20" fmla="*/ 53 w 53"/>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3" h="397">
                  <a:moveTo>
                    <a:pt x="0" y="397"/>
                  </a:moveTo>
                  <a:lnTo>
                    <a:pt x="53" y="397"/>
                  </a:lnTo>
                  <a:lnTo>
                    <a:pt x="53"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7" name="Freeform 152">
              <a:extLst>
                <a:ext uri="{FF2B5EF4-FFF2-40B4-BE49-F238E27FC236}">
                  <a16:creationId xmlns:a16="http://schemas.microsoft.com/office/drawing/2014/main" id="{EF64E2F8-955F-D34A-88A8-4470A22F1C0B}"/>
                </a:ext>
              </a:extLst>
            </p:cNvPr>
            <p:cNvSpPr>
              <a:spLocks noChangeAspect="1"/>
            </p:cNvSpPr>
            <p:nvPr/>
          </p:nvSpPr>
          <p:spPr bwMode="auto">
            <a:xfrm>
              <a:off x="3239" y="856"/>
              <a:ext cx="103" cy="22"/>
            </a:xfrm>
            <a:custGeom>
              <a:avLst/>
              <a:gdLst>
                <a:gd name="T0" fmla="*/ 0 w 309"/>
                <a:gd name="T1" fmla="*/ 0 h 65"/>
                <a:gd name="T2" fmla="*/ 0 w 309"/>
                <a:gd name="T3" fmla="*/ 0 h 65"/>
                <a:gd name="T4" fmla="*/ 0 w 309"/>
                <a:gd name="T5" fmla="*/ 0 h 65"/>
                <a:gd name="T6" fmla="*/ 0 w 309"/>
                <a:gd name="T7" fmla="*/ 0 h 65"/>
                <a:gd name="T8" fmla="*/ 0 w 309"/>
                <a:gd name="T9" fmla="*/ 0 h 65"/>
                <a:gd name="T10" fmla="*/ 0 w 309"/>
                <a:gd name="T11" fmla="*/ 0 h 65"/>
                <a:gd name="T12" fmla="*/ 0 60000 65536"/>
                <a:gd name="T13" fmla="*/ 0 60000 65536"/>
                <a:gd name="T14" fmla="*/ 0 60000 65536"/>
                <a:gd name="T15" fmla="*/ 0 60000 65536"/>
                <a:gd name="T16" fmla="*/ 0 60000 65536"/>
                <a:gd name="T17" fmla="*/ 0 60000 65536"/>
                <a:gd name="T18" fmla="*/ 0 w 309"/>
                <a:gd name="T19" fmla="*/ 0 h 65"/>
                <a:gd name="T20" fmla="*/ 309 w 309"/>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309" h="65">
                  <a:moveTo>
                    <a:pt x="0" y="65"/>
                  </a:moveTo>
                  <a:lnTo>
                    <a:pt x="309" y="65"/>
                  </a:lnTo>
                  <a:lnTo>
                    <a:pt x="309" y="0"/>
                  </a:lnTo>
                  <a:lnTo>
                    <a:pt x="0" y="0"/>
                  </a:lnTo>
                  <a:lnTo>
                    <a:pt x="0"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8" name="Freeform 153">
              <a:extLst>
                <a:ext uri="{FF2B5EF4-FFF2-40B4-BE49-F238E27FC236}">
                  <a16:creationId xmlns:a16="http://schemas.microsoft.com/office/drawing/2014/main" id="{67538F02-2316-A048-A25D-67F07EE0A876}"/>
                </a:ext>
              </a:extLst>
            </p:cNvPr>
            <p:cNvSpPr>
              <a:spLocks noChangeAspect="1"/>
            </p:cNvSpPr>
            <p:nvPr/>
          </p:nvSpPr>
          <p:spPr bwMode="auto">
            <a:xfrm>
              <a:off x="3238" y="924"/>
              <a:ext cx="104" cy="22"/>
            </a:xfrm>
            <a:custGeom>
              <a:avLst/>
              <a:gdLst>
                <a:gd name="T0" fmla="*/ 0 w 312"/>
                <a:gd name="T1" fmla="*/ 0 h 65"/>
                <a:gd name="T2" fmla="*/ 0 w 312"/>
                <a:gd name="T3" fmla="*/ 0 h 65"/>
                <a:gd name="T4" fmla="*/ 0 w 312"/>
                <a:gd name="T5" fmla="*/ 0 h 65"/>
                <a:gd name="T6" fmla="*/ 0 w 312"/>
                <a:gd name="T7" fmla="*/ 0 h 65"/>
                <a:gd name="T8" fmla="*/ 0 w 312"/>
                <a:gd name="T9" fmla="*/ 0 h 65"/>
                <a:gd name="T10" fmla="*/ 0 w 312"/>
                <a:gd name="T11" fmla="*/ 0 h 65"/>
                <a:gd name="T12" fmla="*/ 0 60000 65536"/>
                <a:gd name="T13" fmla="*/ 0 60000 65536"/>
                <a:gd name="T14" fmla="*/ 0 60000 65536"/>
                <a:gd name="T15" fmla="*/ 0 60000 65536"/>
                <a:gd name="T16" fmla="*/ 0 60000 65536"/>
                <a:gd name="T17" fmla="*/ 0 60000 65536"/>
                <a:gd name="T18" fmla="*/ 0 w 312"/>
                <a:gd name="T19" fmla="*/ 0 h 65"/>
                <a:gd name="T20" fmla="*/ 312 w 312"/>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312" h="65">
                  <a:moveTo>
                    <a:pt x="0" y="65"/>
                  </a:moveTo>
                  <a:lnTo>
                    <a:pt x="312" y="65"/>
                  </a:lnTo>
                  <a:lnTo>
                    <a:pt x="312" y="0"/>
                  </a:lnTo>
                  <a:lnTo>
                    <a:pt x="0" y="0"/>
                  </a:lnTo>
                  <a:lnTo>
                    <a:pt x="0"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29" name="Freeform 154">
              <a:extLst>
                <a:ext uri="{FF2B5EF4-FFF2-40B4-BE49-F238E27FC236}">
                  <a16:creationId xmlns:a16="http://schemas.microsoft.com/office/drawing/2014/main" id="{2C9EF270-D0D2-C149-B7CD-FF5CBDA4B2B0}"/>
                </a:ext>
              </a:extLst>
            </p:cNvPr>
            <p:cNvSpPr>
              <a:spLocks noChangeAspect="1"/>
            </p:cNvSpPr>
            <p:nvPr/>
          </p:nvSpPr>
          <p:spPr bwMode="auto">
            <a:xfrm>
              <a:off x="3237" y="993"/>
              <a:ext cx="104"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0" name="Freeform 155">
              <a:extLst>
                <a:ext uri="{FF2B5EF4-FFF2-40B4-BE49-F238E27FC236}">
                  <a16:creationId xmlns:a16="http://schemas.microsoft.com/office/drawing/2014/main" id="{8E0611BF-B051-A54B-8386-3BC988EF6F0D}"/>
                </a:ext>
              </a:extLst>
            </p:cNvPr>
            <p:cNvSpPr>
              <a:spLocks noChangeAspect="1"/>
            </p:cNvSpPr>
            <p:nvPr/>
          </p:nvSpPr>
          <p:spPr bwMode="auto">
            <a:xfrm>
              <a:off x="3282" y="867"/>
              <a:ext cx="18" cy="132"/>
            </a:xfrm>
            <a:custGeom>
              <a:avLst/>
              <a:gdLst>
                <a:gd name="T0" fmla="*/ 0 w 53"/>
                <a:gd name="T1" fmla="*/ 0 h 397"/>
                <a:gd name="T2" fmla="*/ 0 w 53"/>
                <a:gd name="T3" fmla="*/ 0 h 397"/>
                <a:gd name="T4" fmla="*/ 0 w 53"/>
                <a:gd name="T5" fmla="*/ 0 h 397"/>
                <a:gd name="T6" fmla="*/ 0 w 53"/>
                <a:gd name="T7" fmla="*/ 0 h 397"/>
                <a:gd name="T8" fmla="*/ 0 w 53"/>
                <a:gd name="T9" fmla="*/ 0 h 397"/>
                <a:gd name="T10" fmla="*/ 0 w 53"/>
                <a:gd name="T11" fmla="*/ 0 h 397"/>
                <a:gd name="T12" fmla="*/ 0 60000 65536"/>
                <a:gd name="T13" fmla="*/ 0 60000 65536"/>
                <a:gd name="T14" fmla="*/ 0 60000 65536"/>
                <a:gd name="T15" fmla="*/ 0 60000 65536"/>
                <a:gd name="T16" fmla="*/ 0 60000 65536"/>
                <a:gd name="T17" fmla="*/ 0 60000 65536"/>
                <a:gd name="T18" fmla="*/ 0 w 53"/>
                <a:gd name="T19" fmla="*/ 0 h 397"/>
                <a:gd name="T20" fmla="*/ 53 w 53"/>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3" h="397">
                  <a:moveTo>
                    <a:pt x="0" y="397"/>
                  </a:moveTo>
                  <a:lnTo>
                    <a:pt x="53" y="397"/>
                  </a:lnTo>
                  <a:lnTo>
                    <a:pt x="53"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1" name="Freeform 156">
              <a:extLst>
                <a:ext uri="{FF2B5EF4-FFF2-40B4-BE49-F238E27FC236}">
                  <a16:creationId xmlns:a16="http://schemas.microsoft.com/office/drawing/2014/main" id="{BCB076F4-170E-0545-86E3-A2BF24AA4799}"/>
                </a:ext>
              </a:extLst>
            </p:cNvPr>
            <p:cNvSpPr>
              <a:spLocks noChangeAspect="1"/>
            </p:cNvSpPr>
            <p:nvPr/>
          </p:nvSpPr>
          <p:spPr bwMode="auto">
            <a:xfrm>
              <a:off x="3012" y="859"/>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2" name="Freeform 157">
              <a:extLst>
                <a:ext uri="{FF2B5EF4-FFF2-40B4-BE49-F238E27FC236}">
                  <a16:creationId xmlns:a16="http://schemas.microsoft.com/office/drawing/2014/main" id="{DA0BD706-42D0-AF4D-B6BE-49238201A8FC}"/>
                </a:ext>
              </a:extLst>
            </p:cNvPr>
            <p:cNvSpPr>
              <a:spLocks noChangeAspect="1"/>
            </p:cNvSpPr>
            <p:nvPr/>
          </p:nvSpPr>
          <p:spPr bwMode="auto">
            <a:xfrm>
              <a:off x="3011" y="927"/>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3" name="Freeform 158">
              <a:extLst>
                <a:ext uri="{FF2B5EF4-FFF2-40B4-BE49-F238E27FC236}">
                  <a16:creationId xmlns:a16="http://schemas.microsoft.com/office/drawing/2014/main" id="{820F9252-CCA1-2C46-9D57-0F00B0EF31CE}"/>
                </a:ext>
              </a:extLst>
            </p:cNvPr>
            <p:cNvSpPr>
              <a:spLocks noChangeAspect="1"/>
            </p:cNvSpPr>
            <p:nvPr/>
          </p:nvSpPr>
          <p:spPr bwMode="auto">
            <a:xfrm>
              <a:off x="3010" y="996"/>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4" name="Freeform 159">
              <a:extLst>
                <a:ext uri="{FF2B5EF4-FFF2-40B4-BE49-F238E27FC236}">
                  <a16:creationId xmlns:a16="http://schemas.microsoft.com/office/drawing/2014/main" id="{EC89A14E-8246-9C4A-92B5-FB4A960903CD}"/>
                </a:ext>
              </a:extLst>
            </p:cNvPr>
            <p:cNvSpPr>
              <a:spLocks noChangeAspect="1"/>
            </p:cNvSpPr>
            <p:nvPr/>
          </p:nvSpPr>
          <p:spPr bwMode="auto">
            <a:xfrm>
              <a:off x="3056" y="870"/>
              <a:ext cx="18" cy="132"/>
            </a:xfrm>
            <a:custGeom>
              <a:avLst/>
              <a:gdLst>
                <a:gd name="T0" fmla="*/ 0 w 54"/>
                <a:gd name="T1" fmla="*/ 0 h 397"/>
                <a:gd name="T2" fmla="*/ 0 w 54"/>
                <a:gd name="T3" fmla="*/ 0 h 397"/>
                <a:gd name="T4" fmla="*/ 0 w 54"/>
                <a:gd name="T5" fmla="*/ 0 h 397"/>
                <a:gd name="T6" fmla="*/ 0 w 54"/>
                <a:gd name="T7" fmla="*/ 0 h 397"/>
                <a:gd name="T8" fmla="*/ 0 w 54"/>
                <a:gd name="T9" fmla="*/ 0 h 397"/>
                <a:gd name="T10" fmla="*/ 0 w 54"/>
                <a:gd name="T11" fmla="*/ 0 h 397"/>
                <a:gd name="T12" fmla="*/ 0 60000 65536"/>
                <a:gd name="T13" fmla="*/ 0 60000 65536"/>
                <a:gd name="T14" fmla="*/ 0 60000 65536"/>
                <a:gd name="T15" fmla="*/ 0 60000 65536"/>
                <a:gd name="T16" fmla="*/ 0 60000 65536"/>
                <a:gd name="T17" fmla="*/ 0 60000 65536"/>
                <a:gd name="T18" fmla="*/ 0 w 54"/>
                <a:gd name="T19" fmla="*/ 0 h 397"/>
                <a:gd name="T20" fmla="*/ 54 w 54"/>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4" h="397">
                  <a:moveTo>
                    <a:pt x="0" y="397"/>
                  </a:moveTo>
                  <a:lnTo>
                    <a:pt x="54" y="397"/>
                  </a:lnTo>
                  <a:lnTo>
                    <a:pt x="54"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5" name="Freeform 160">
              <a:extLst>
                <a:ext uri="{FF2B5EF4-FFF2-40B4-BE49-F238E27FC236}">
                  <a16:creationId xmlns:a16="http://schemas.microsoft.com/office/drawing/2014/main" id="{AF9ABC3B-A038-8446-8B3B-CEEDE0217EB6}"/>
                </a:ext>
              </a:extLst>
            </p:cNvPr>
            <p:cNvSpPr>
              <a:spLocks noChangeAspect="1"/>
            </p:cNvSpPr>
            <p:nvPr/>
          </p:nvSpPr>
          <p:spPr bwMode="auto">
            <a:xfrm>
              <a:off x="3010" y="858"/>
              <a:ext cx="18" cy="159"/>
            </a:xfrm>
            <a:custGeom>
              <a:avLst/>
              <a:gdLst>
                <a:gd name="T0" fmla="*/ 0 w 54"/>
                <a:gd name="T1" fmla="*/ 0 h 476"/>
                <a:gd name="T2" fmla="*/ 0 w 54"/>
                <a:gd name="T3" fmla="*/ 0 h 476"/>
                <a:gd name="T4" fmla="*/ 0 w 54"/>
                <a:gd name="T5" fmla="*/ 0 h 476"/>
                <a:gd name="T6" fmla="*/ 0 w 54"/>
                <a:gd name="T7" fmla="*/ 0 h 476"/>
                <a:gd name="T8" fmla="*/ 0 w 54"/>
                <a:gd name="T9" fmla="*/ 0 h 476"/>
                <a:gd name="T10" fmla="*/ 0 w 54"/>
                <a:gd name="T11" fmla="*/ 0 h 476"/>
                <a:gd name="T12" fmla="*/ 0 60000 65536"/>
                <a:gd name="T13" fmla="*/ 0 60000 65536"/>
                <a:gd name="T14" fmla="*/ 0 60000 65536"/>
                <a:gd name="T15" fmla="*/ 0 60000 65536"/>
                <a:gd name="T16" fmla="*/ 0 60000 65536"/>
                <a:gd name="T17" fmla="*/ 0 60000 65536"/>
                <a:gd name="T18" fmla="*/ 0 w 54"/>
                <a:gd name="T19" fmla="*/ 0 h 476"/>
                <a:gd name="T20" fmla="*/ 54 w 54"/>
                <a:gd name="T21" fmla="*/ 476 h 476"/>
              </a:gdLst>
              <a:ahLst/>
              <a:cxnLst>
                <a:cxn ang="T12">
                  <a:pos x="T0" y="T1"/>
                </a:cxn>
                <a:cxn ang="T13">
                  <a:pos x="T2" y="T3"/>
                </a:cxn>
                <a:cxn ang="T14">
                  <a:pos x="T4" y="T5"/>
                </a:cxn>
                <a:cxn ang="T15">
                  <a:pos x="T6" y="T7"/>
                </a:cxn>
                <a:cxn ang="T16">
                  <a:pos x="T8" y="T9"/>
                </a:cxn>
                <a:cxn ang="T17">
                  <a:pos x="T10" y="T11"/>
                </a:cxn>
              </a:cxnLst>
              <a:rect l="T18" t="T19" r="T20" b="T21"/>
              <a:pathLst>
                <a:path w="54" h="476">
                  <a:moveTo>
                    <a:pt x="0" y="0"/>
                  </a:moveTo>
                  <a:lnTo>
                    <a:pt x="54" y="23"/>
                  </a:lnTo>
                  <a:lnTo>
                    <a:pt x="54" y="423"/>
                  </a:lnTo>
                  <a:lnTo>
                    <a:pt x="0" y="47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436" name="Freeform 161">
              <a:extLst>
                <a:ext uri="{FF2B5EF4-FFF2-40B4-BE49-F238E27FC236}">
                  <a16:creationId xmlns:a16="http://schemas.microsoft.com/office/drawing/2014/main" id="{CC22C874-D286-AC41-9E4E-DC59BC42D796}"/>
                </a:ext>
              </a:extLst>
            </p:cNvPr>
            <p:cNvSpPr>
              <a:spLocks noChangeAspect="1"/>
            </p:cNvSpPr>
            <p:nvPr/>
          </p:nvSpPr>
          <p:spPr bwMode="auto">
            <a:xfrm>
              <a:off x="3099" y="859"/>
              <a:ext cx="18" cy="158"/>
            </a:xfrm>
            <a:custGeom>
              <a:avLst/>
              <a:gdLst>
                <a:gd name="T0" fmla="*/ 0 w 54"/>
                <a:gd name="T1" fmla="*/ 0 h 474"/>
                <a:gd name="T2" fmla="*/ 0 w 54"/>
                <a:gd name="T3" fmla="*/ 0 h 474"/>
                <a:gd name="T4" fmla="*/ 0 w 54"/>
                <a:gd name="T5" fmla="*/ 0 h 474"/>
                <a:gd name="T6" fmla="*/ 0 w 54"/>
                <a:gd name="T7" fmla="*/ 0 h 474"/>
                <a:gd name="T8" fmla="*/ 0 w 54"/>
                <a:gd name="T9" fmla="*/ 0 h 474"/>
                <a:gd name="T10" fmla="*/ 0 w 54"/>
                <a:gd name="T11" fmla="*/ 0 h 474"/>
                <a:gd name="T12" fmla="*/ 0 60000 65536"/>
                <a:gd name="T13" fmla="*/ 0 60000 65536"/>
                <a:gd name="T14" fmla="*/ 0 60000 65536"/>
                <a:gd name="T15" fmla="*/ 0 60000 65536"/>
                <a:gd name="T16" fmla="*/ 0 60000 65536"/>
                <a:gd name="T17" fmla="*/ 0 60000 65536"/>
                <a:gd name="T18" fmla="*/ 0 w 54"/>
                <a:gd name="T19" fmla="*/ 0 h 474"/>
                <a:gd name="T20" fmla="*/ 54 w 54"/>
                <a:gd name="T21" fmla="*/ 474 h 474"/>
              </a:gdLst>
              <a:ahLst/>
              <a:cxnLst>
                <a:cxn ang="T12">
                  <a:pos x="T0" y="T1"/>
                </a:cxn>
                <a:cxn ang="T13">
                  <a:pos x="T2" y="T3"/>
                </a:cxn>
                <a:cxn ang="T14">
                  <a:pos x="T4" y="T5"/>
                </a:cxn>
                <a:cxn ang="T15">
                  <a:pos x="T6" y="T7"/>
                </a:cxn>
                <a:cxn ang="T16">
                  <a:pos x="T8" y="T9"/>
                </a:cxn>
                <a:cxn ang="T17">
                  <a:pos x="T10" y="T11"/>
                </a:cxn>
              </a:cxnLst>
              <a:rect l="T18" t="T19" r="T20" b="T21"/>
              <a:pathLst>
                <a:path w="54" h="474">
                  <a:moveTo>
                    <a:pt x="54" y="0"/>
                  </a:moveTo>
                  <a:lnTo>
                    <a:pt x="0" y="23"/>
                  </a:lnTo>
                  <a:lnTo>
                    <a:pt x="0" y="421"/>
                  </a:lnTo>
                  <a:lnTo>
                    <a:pt x="54" y="474"/>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6330" name="Text Box 162">
            <a:extLst>
              <a:ext uri="{FF2B5EF4-FFF2-40B4-BE49-F238E27FC236}">
                <a16:creationId xmlns:a16="http://schemas.microsoft.com/office/drawing/2014/main" id="{76498682-4D73-1C42-94C1-D333D669967B}"/>
              </a:ext>
            </a:extLst>
          </p:cNvPr>
          <p:cNvSpPr txBox="1">
            <a:spLocks noChangeArrowheads="1"/>
          </p:cNvSpPr>
          <p:nvPr/>
        </p:nvSpPr>
        <p:spPr bwMode="auto">
          <a:xfrm>
            <a:off x="8059738" y="1917700"/>
            <a:ext cx="9826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a:latin typeface="Times New Roman" panose="02020603050405020304" pitchFamily="18" charset="0"/>
              </a:rPr>
              <a:t>Bank</a:t>
            </a:r>
            <a:endParaRPr lang="en-US" altLang="tr-TR" sz="1800" b="1">
              <a:latin typeface="Times New Roman" panose="02020603050405020304" pitchFamily="18" charset="0"/>
            </a:endParaRPr>
          </a:p>
        </p:txBody>
      </p:sp>
      <p:sp>
        <p:nvSpPr>
          <p:cNvPr id="56331" name="Text Box 163">
            <a:extLst>
              <a:ext uri="{FF2B5EF4-FFF2-40B4-BE49-F238E27FC236}">
                <a16:creationId xmlns:a16="http://schemas.microsoft.com/office/drawing/2014/main" id="{2FE3C090-0F49-0A43-BA7A-6D40BD1BBB83}"/>
              </a:ext>
            </a:extLst>
          </p:cNvPr>
          <p:cNvSpPr txBox="1">
            <a:spLocks noChangeArrowheads="1"/>
          </p:cNvSpPr>
          <p:nvPr/>
        </p:nvSpPr>
        <p:spPr bwMode="auto">
          <a:xfrm>
            <a:off x="7391400" y="304800"/>
            <a:ext cx="3048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b="1">
                <a:latin typeface="Times New Roman" panose="02020603050405020304" pitchFamily="18" charset="0"/>
              </a:rPr>
              <a:t> </a:t>
            </a:r>
            <a:endParaRPr lang="en-US" altLang="tr-TR" sz="4000" b="1" u="sng">
              <a:latin typeface="Times New Roman" panose="02020603050405020304" pitchFamily="18" charset="0"/>
            </a:endParaRPr>
          </a:p>
        </p:txBody>
      </p:sp>
      <p:sp>
        <p:nvSpPr>
          <p:cNvPr id="56332" name="Text Box 164">
            <a:extLst>
              <a:ext uri="{FF2B5EF4-FFF2-40B4-BE49-F238E27FC236}">
                <a16:creationId xmlns:a16="http://schemas.microsoft.com/office/drawing/2014/main" id="{5F9AB077-BAC6-D342-B440-A3B2E8E27C0E}"/>
              </a:ext>
            </a:extLst>
          </p:cNvPr>
          <p:cNvSpPr txBox="1">
            <a:spLocks noChangeArrowheads="1"/>
          </p:cNvSpPr>
          <p:nvPr/>
        </p:nvSpPr>
        <p:spPr bwMode="auto">
          <a:xfrm>
            <a:off x="4343400" y="0"/>
            <a:ext cx="411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endParaRPr lang="tr-TR" altLang="tr-TR" sz="2400">
              <a:latin typeface="Times New Roman" panose="02020603050405020304" pitchFamily="18" charset="0"/>
            </a:endParaRPr>
          </a:p>
        </p:txBody>
      </p:sp>
      <p:sp>
        <p:nvSpPr>
          <p:cNvPr id="56333" name="Text Box 165">
            <a:extLst>
              <a:ext uri="{FF2B5EF4-FFF2-40B4-BE49-F238E27FC236}">
                <a16:creationId xmlns:a16="http://schemas.microsoft.com/office/drawing/2014/main" id="{F741D464-33BB-CA4B-A04D-529C6B9892FC}"/>
              </a:ext>
            </a:extLst>
          </p:cNvPr>
          <p:cNvSpPr txBox="1">
            <a:spLocks noChangeArrowheads="1"/>
          </p:cNvSpPr>
          <p:nvPr/>
        </p:nvSpPr>
        <p:spPr bwMode="auto">
          <a:xfrm>
            <a:off x="3276600" y="304801"/>
            <a:ext cx="5181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800" b="1">
                <a:latin typeface="Times New Roman" panose="02020603050405020304" pitchFamily="18" charset="0"/>
              </a:rPr>
              <a:t>Risk Management in Banks</a:t>
            </a:r>
            <a:endParaRPr lang="en-US" altLang="tr-TR" sz="2800" b="1">
              <a:latin typeface="Times New Roman" panose="02020603050405020304" pitchFamily="18" charset="0"/>
            </a:endParaRPr>
          </a:p>
        </p:txBody>
      </p:sp>
      <p:sp>
        <p:nvSpPr>
          <p:cNvPr id="56334" name="Text Box 166">
            <a:extLst>
              <a:ext uri="{FF2B5EF4-FFF2-40B4-BE49-F238E27FC236}">
                <a16:creationId xmlns:a16="http://schemas.microsoft.com/office/drawing/2014/main" id="{7C211A8E-2739-DF4B-9C78-189134B0346A}"/>
              </a:ext>
            </a:extLst>
          </p:cNvPr>
          <p:cNvSpPr txBox="1">
            <a:spLocks noChangeArrowheads="1"/>
          </p:cNvSpPr>
          <p:nvPr/>
        </p:nvSpPr>
        <p:spPr bwMode="auto">
          <a:xfrm>
            <a:off x="5715000" y="1600200"/>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R1</a:t>
            </a:r>
            <a:endParaRPr lang="en-US" altLang="tr-TR" sz="2400" b="1">
              <a:latin typeface="Times New Roman" panose="02020603050405020304" pitchFamily="18" charset="0"/>
            </a:endParaRPr>
          </a:p>
        </p:txBody>
      </p:sp>
      <p:sp>
        <p:nvSpPr>
          <p:cNvPr id="56335" name="Text Box 167">
            <a:extLst>
              <a:ext uri="{FF2B5EF4-FFF2-40B4-BE49-F238E27FC236}">
                <a16:creationId xmlns:a16="http://schemas.microsoft.com/office/drawing/2014/main" id="{8BA349BC-C077-2C45-BEFF-C5CF7290F56A}"/>
              </a:ext>
            </a:extLst>
          </p:cNvPr>
          <p:cNvSpPr txBox="1">
            <a:spLocks noChangeArrowheads="1"/>
          </p:cNvSpPr>
          <p:nvPr/>
        </p:nvSpPr>
        <p:spPr bwMode="auto">
          <a:xfrm>
            <a:off x="6400800" y="2887663"/>
            <a:ext cx="1143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R2</a:t>
            </a:r>
            <a:endParaRPr lang="en-US" altLang="tr-TR" sz="2400" b="1">
              <a:latin typeface="Times New Roman" panose="02020603050405020304" pitchFamily="18" charset="0"/>
            </a:endParaRPr>
          </a:p>
        </p:txBody>
      </p:sp>
      <p:sp>
        <p:nvSpPr>
          <p:cNvPr id="56336" name="Text Box 168">
            <a:extLst>
              <a:ext uri="{FF2B5EF4-FFF2-40B4-BE49-F238E27FC236}">
                <a16:creationId xmlns:a16="http://schemas.microsoft.com/office/drawing/2014/main" id="{99588524-3C78-5748-B2C8-55408CF7D6FE}"/>
              </a:ext>
            </a:extLst>
          </p:cNvPr>
          <p:cNvSpPr txBox="1">
            <a:spLocks noChangeArrowheads="1"/>
          </p:cNvSpPr>
          <p:nvPr/>
        </p:nvSpPr>
        <p:spPr bwMode="auto">
          <a:xfrm>
            <a:off x="2895600" y="2735263"/>
            <a:ext cx="990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R3</a:t>
            </a:r>
            <a:endParaRPr lang="en-US" altLang="tr-TR" sz="2400" b="1">
              <a:latin typeface="Times New Roman" panose="02020603050405020304" pitchFamily="18" charset="0"/>
            </a:endParaRPr>
          </a:p>
        </p:txBody>
      </p:sp>
      <p:sp>
        <p:nvSpPr>
          <p:cNvPr id="56337" name="Text Box 169">
            <a:extLst>
              <a:ext uri="{FF2B5EF4-FFF2-40B4-BE49-F238E27FC236}">
                <a16:creationId xmlns:a16="http://schemas.microsoft.com/office/drawing/2014/main" id="{5B059966-F104-7548-959B-7EE7E82A74A1}"/>
              </a:ext>
            </a:extLst>
          </p:cNvPr>
          <p:cNvSpPr txBox="1">
            <a:spLocks noChangeArrowheads="1"/>
          </p:cNvSpPr>
          <p:nvPr/>
        </p:nvSpPr>
        <p:spPr bwMode="auto">
          <a:xfrm>
            <a:off x="3352800" y="4800600"/>
            <a:ext cx="106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R4</a:t>
            </a:r>
            <a:endParaRPr lang="en-US" altLang="tr-TR" sz="2400" b="1">
              <a:latin typeface="Times New Roman" panose="02020603050405020304" pitchFamily="18" charset="0"/>
            </a:endParaRPr>
          </a:p>
        </p:txBody>
      </p:sp>
      <p:sp>
        <p:nvSpPr>
          <p:cNvPr id="56338" name="Text Box 170">
            <a:extLst>
              <a:ext uri="{FF2B5EF4-FFF2-40B4-BE49-F238E27FC236}">
                <a16:creationId xmlns:a16="http://schemas.microsoft.com/office/drawing/2014/main" id="{88FDC826-B0FA-0B4C-A7A6-32A2B3CA7DC5}"/>
              </a:ext>
            </a:extLst>
          </p:cNvPr>
          <p:cNvSpPr txBox="1">
            <a:spLocks noChangeArrowheads="1"/>
          </p:cNvSpPr>
          <p:nvPr/>
        </p:nvSpPr>
        <p:spPr bwMode="auto">
          <a:xfrm>
            <a:off x="6019800" y="57150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R5</a:t>
            </a:r>
            <a:endParaRPr lang="en-US" altLang="tr-TR" sz="2400" b="1">
              <a:latin typeface="Times New Roman" panose="02020603050405020304" pitchFamily="18" charset="0"/>
            </a:endParaRPr>
          </a:p>
        </p:txBody>
      </p:sp>
      <p:grpSp>
        <p:nvGrpSpPr>
          <p:cNvPr id="56339" name="Group 2">
            <a:extLst>
              <a:ext uri="{FF2B5EF4-FFF2-40B4-BE49-F238E27FC236}">
                <a16:creationId xmlns:a16="http://schemas.microsoft.com/office/drawing/2014/main" id="{6126BA80-D1C4-364B-A617-A44AF6EED37A}"/>
              </a:ext>
            </a:extLst>
          </p:cNvPr>
          <p:cNvGrpSpPr>
            <a:grpSpLocks/>
          </p:cNvGrpSpPr>
          <p:nvPr/>
        </p:nvGrpSpPr>
        <p:grpSpPr bwMode="auto">
          <a:xfrm rot="14217880" flipH="1">
            <a:off x="7900988" y="4318000"/>
            <a:ext cx="2286000" cy="1676400"/>
            <a:chOff x="1584" y="2400"/>
            <a:chExt cx="1201" cy="834"/>
          </a:xfrm>
        </p:grpSpPr>
        <p:sp>
          <p:nvSpPr>
            <p:cNvPr id="56363" name="Freeform 3">
              <a:extLst>
                <a:ext uri="{FF2B5EF4-FFF2-40B4-BE49-F238E27FC236}">
                  <a16:creationId xmlns:a16="http://schemas.microsoft.com/office/drawing/2014/main" id="{454E5A93-444B-8D45-ACF6-6296F042419C}"/>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4" name="Freeform 4">
              <a:extLst>
                <a:ext uri="{FF2B5EF4-FFF2-40B4-BE49-F238E27FC236}">
                  <a16:creationId xmlns:a16="http://schemas.microsoft.com/office/drawing/2014/main" id="{C54FE920-5F44-FC49-8D73-E417B49AAB49}"/>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5" name="Freeform 5">
              <a:extLst>
                <a:ext uri="{FF2B5EF4-FFF2-40B4-BE49-F238E27FC236}">
                  <a16:creationId xmlns:a16="http://schemas.microsoft.com/office/drawing/2014/main" id="{8905B9B6-2565-C24F-99A5-90992E40AE9C}"/>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6" name="Freeform 6">
              <a:extLst>
                <a:ext uri="{FF2B5EF4-FFF2-40B4-BE49-F238E27FC236}">
                  <a16:creationId xmlns:a16="http://schemas.microsoft.com/office/drawing/2014/main" id="{85937EB9-7CBA-B145-A011-A8250C748BB9}"/>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7" name="Freeform 7">
              <a:extLst>
                <a:ext uri="{FF2B5EF4-FFF2-40B4-BE49-F238E27FC236}">
                  <a16:creationId xmlns:a16="http://schemas.microsoft.com/office/drawing/2014/main" id="{D174FA21-093F-C34C-AD38-0FBEFAC4E469}"/>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8" name="Freeform 8">
              <a:extLst>
                <a:ext uri="{FF2B5EF4-FFF2-40B4-BE49-F238E27FC236}">
                  <a16:creationId xmlns:a16="http://schemas.microsoft.com/office/drawing/2014/main" id="{F36316C1-0EA4-1C4B-A2B8-863A6857ADE5}"/>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9" name="Freeform 9">
              <a:extLst>
                <a:ext uri="{FF2B5EF4-FFF2-40B4-BE49-F238E27FC236}">
                  <a16:creationId xmlns:a16="http://schemas.microsoft.com/office/drawing/2014/main" id="{8172AF79-F43C-4943-8670-5E6B02D98A00}"/>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0" name="Freeform 10">
              <a:extLst>
                <a:ext uri="{FF2B5EF4-FFF2-40B4-BE49-F238E27FC236}">
                  <a16:creationId xmlns:a16="http://schemas.microsoft.com/office/drawing/2014/main" id="{4ABDCFAC-7047-2D42-910B-CE835128716E}"/>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1" name="Freeform 11">
              <a:extLst>
                <a:ext uri="{FF2B5EF4-FFF2-40B4-BE49-F238E27FC236}">
                  <a16:creationId xmlns:a16="http://schemas.microsoft.com/office/drawing/2014/main" id="{391B7AAA-04D7-3A43-9AD7-2CF3DE055741}"/>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2" name="Freeform 12">
              <a:extLst>
                <a:ext uri="{FF2B5EF4-FFF2-40B4-BE49-F238E27FC236}">
                  <a16:creationId xmlns:a16="http://schemas.microsoft.com/office/drawing/2014/main" id="{178291E0-D2E4-F941-9304-E862D2157B3F}"/>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3" name="Freeform 13">
              <a:extLst>
                <a:ext uri="{FF2B5EF4-FFF2-40B4-BE49-F238E27FC236}">
                  <a16:creationId xmlns:a16="http://schemas.microsoft.com/office/drawing/2014/main" id="{C32A85C2-ECBF-FB43-8B23-4FD87758BC59}"/>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4" name="Freeform 14">
              <a:extLst>
                <a:ext uri="{FF2B5EF4-FFF2-40B4-BE49-F238E27FC236}">
                  <a16:creationId xmlns:a16="http://schemas.microsoft.com/office/drawing/2014/main" id="{60E6DDCC-6DD5-4641-9018-27B4C38B48CC}"/>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5" name="Freeform 15">
              <a:extLst>
                <a:ext uri="{FF2B5EF4-FFF2-40B4-BE49-F238E27FC236}">
                  <a16:creationId xmlns:a16="http://schemas.microsoft.com/office/drawing/2014/main" id="{260453B8-A56A-E942-9D12-CCF939E05085}"/>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6" name="Freeform 16">
              <a:extLst>
                <a:ext uri="{FF2B5EF4-FFF2-40B4-BE49-F238E27FC236}">
                  <a16:creationId xmlns:a16="http://schemas.microsoft.com/office/drawing/2014/main" id="{71049139-91EF-824C-A8DE-57EEA447E74C}"/>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7" name="Freeform 17">
              <a:extLst>
                <a:ext uri="{FF2B5EF4-FFF2-40B4-BE49-F238E27FC236}">
                  <a16:creationId xmlns:a16="http://schemas.microsoft.com/office/drawing/2014/main" id="{6706AC82-29FE-4141-A711-D0B14AE10A79}"/>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8" name="Freeform 18">
              <a:extLst>
                <a:ext uri="{FF2B5EF4-FFF2-40B4-BE49-F238E27FC236}">
                  <a16:creationId xmlns:a16="http://schemas.microsoft.com/office/drawing/2014/main" id="{FE604107-ACF7-A74E-A52D-E58E7D3C7B74}"/>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79" name="Freeform 19">
              <a:extLst>
                <a:ext uri="{FF2B5EF4-FFF2-40B4-BE49-F238E27FC236}">
                  <a16:creationId xmlns:a16="http://schemas.microsoft.com/office/drawing/2014/main" id="{83D412D0-9942-E44E-B22A-C1D4FACADCA1}"/>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0" name="Freeform 20">
              <a:extLst>
                <a:ext uri="{FF2B5EF4-FFF2-40B4-BE49-F238E27FC236}">
                  <a16:creationId xmlns:a16="http://schemas.microsoft.com/office/drawing/2014/main" id="{40F3B1E0-E002-0548-A0E1-215C2DFE4880}"/>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1" name="Freeform 21">
              <a:extLst>
                <a:ext uri="{FF2B5EF4-FFF2-40B4-BE49-F238E27FC236}">
                  <a16:creationId xmlns:a16="http://schemas.microsoft.com/office/drawing/2014/main" id="{BCF4870E-5716-E041-ABC6-6428CEC6388B}"/>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82" name="Freeform 22">
              <a:extLst>
                <a:ext uri="{FF2B5EF4-FFF2-40B4-BE49-F238E27FC236}">
                  <a16:creationId xmlns:a16="http://schemas.microsoft.com/office/drawing/2014/main" id="{3F55C0A9-9CF9-D54A-848D-C7C61D810EAC}"/>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6340" name="Group 2">
            <a:extLst>
              <a:ext uri="{FF2B5EF4-FFF2-40B4-BE49-F238E27FC236}">
                <a16:creationId xmlns:a16="http://schemas.microsoft.com/office/drawing/2014/main" id="{068FCC86-A998-504F-AB1E-C7D0BD49F24F}"/>
              </a:ext>
            </a:extLst>
          </p:cNvPr>
          <p:cNvGrpSpPr>
            <a:grpSpLocks/>
          </p:cNvGrpSpPr>
          <p:nvPr/>
        </p:nvGrpSpPr>
        <p:grpSpPr bwMode="auto">
          <a:xfrm rot="15650324" flipH="1">
            <a:off x="6518275" y="4562475"/>
            <a:ext cx="2286000" cy="1676400"/>
            <a:chOff x="1584" y="2400"/>
            <a:chExt cx="1201" cy="834"/>
          </a:xfrm>
        </p:grpSpPr>
        <p:sp>
          <p:nvSpPr>
            <p:cNvPr id="56343" name="Freeform 3">
              <a:extLst>
                <a:ext uri="{FF2B5EF4-FFF2-40B4-BE49-F238E27FC236}">
                  <a16:creationId xmlns:a16="http://schemas.microsoft.com/office/drawing/2014/main" id="{A4D2604E-14FB-A242-A445-5E584BBF1F1C}"/>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4" name="Freeform 4">
              <a:extLst>
                <a:ext uri="{FF2B5EF4-FFF2-40B4-BE49-F238E27FC236}">
                  <a16:creationId xmlns:a16="http://schemas.microsoft.com/office/drawing/2014/main" id="{8C557B88-2977-D94D-9FF9-15FC77DE6D5C}"/>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5" name="Freeform 5">
              <a:extLst>
                <a:ext uri="{FF2B5EF4-FFF2-40B4-BE49-F238E27FC236}">
                  <a16:creationId xmlns:a16="http://schemas.microsoft.com/office/drawing/2014/main" id="{DDF67B6F-54C8-7C48-A49A-C18FE894A122}"/>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6" name="Freeform 6">
              <a:extLst>
                <a:ext uri="{FF2B5EF4-FFF2-40B4-BE49-F238E27FC236}">
                  <a16:creationId xmlns:a16="http://schemas.microsoft.com/office/drawing/2014/main" id="{74DB957A-C378-D446-AB35-B37341C46A46}"/>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7" name="Freeform 7">
              <a:extLst>
                <a:ext uri="{FF2B5EF4-FFF2-40B4-BE49-F238E27FC236}">
                  <a16:creationId xmlns:a16="http://schemas.microsoft.com/office/drawing/2014/main" id="{C2C48D1D-4FE9-E847-888B-A6108D7F3C8A}"/>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8" name="Freeform 8">
              <a:extLst>
                <a:ext uri="{FF2B5EF4-FFF2-40B4-BE49-F238E27FC236}">
                  <a16:creationId xmlns:a16="http://schemas.microsoft.com/office/drawing/2014/main" id="{36FEE4F1-7C92-7448-8A7C-428587550EFA}"/>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49" name="Freeform 9">
              <a:extLst>
                <a:ext uri="{FF2B5EF4-FFF2-40B4-BE49-F238E27FC236}">
                  <a16:creationId xmlns:a16="http://schemas.microsoft.com/office/drawing/2014/main" id="{2A968EB5-4EE7-0F41-A835-AADC371857D5}"/>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0" name="Freeform 10">
              <a:extLst>
                <a:ext uri="{FF2B5EF4-FFF2-40B4-BE49-F238E27FC236}">
                  <a16:creationId xmlns:a16="http://schemas.microsoft.com/office/drawing/2014/main" id="{2D131847-3F11-4B40-92A2-CD3698C13303}"/>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1" name="Freeform 11">
              <a:extLst>
                <a:ext uri="{FF2B5EF4-FFF2-40B4-BE49-F238E27FC236}">
                  <a16:creationId xmlns:a16="http://schemas.microsoft.com/office/drawing/2014/main" id="{2E8F1117-CB14-9844-9075-F03DC4918B35}"/>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2" name="Freeform 12">
              <a:extLst>
                <a:ext uri="{FF2B5EF4-FFF2-40B4-BE49-F238E27FC236}">
                  <a16:creationId xmlns:a16="http://schemas.microsoft.com/office/drawing/2014/main" id="{D1B69358-79B1-7249-BD4C-292933C53113}"/>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3" name="Freeform 13">
              <a:extLst>
                <a:ext uri="{FF2B5EF4-FFF2-40B4-BE49-F238E27FC236}">
                  <a16:creationId xmlns:a16="http://schemas.microsoft.com/office/drawing/2014/main" id="{FE804890-19B1-8C4E-950F-6532F5A312E3}"/>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4" name="Freeform 14">
              <a:extLst>
                <a:ext uri="{FF2B5EF4-FFF2-40B4-BE49-F238E27FC236}">
                  <a16:creationId xmlns:a16="http://schemas.microsoft.com/office/drawing/2014/main" id="{0B86B6B6-D361-8248-BF4A-DA760A58E26A}"/>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5" name="Freeform 15">
              <a:extLst>
                <a:ext uri="{FF2B5EF4-FFF2-40B4-BE49-F238E27FC236}">
                  <a16:creationId xmlns:a16="http://schemas.microsoft.com/office/drawing/2014/main" id="{12832A02-EB46-3E49-929E-B73C6B3A098A}"/>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6" name="Freeform 16">
              <a:extLst>
                <a:ext uri="{FF2B5EF4-FFF2-40B4-BE49-F238E27FC236}">
                  <a16:creationId xmlns:a16="http://schemas.microsoft.com/office/drawing/2014/main" id="{793F3EF4-2C10-774D-B0D4-63823067BE25}"/>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7" name="Freeform 17">
              <a:extLst>
                <a:ext uri="{FF2B5EF4-FFF2-40B4-BE49-F238E27FC236}">
                  <a16:creationId xmlns:a16="http://schemas.microsoft.com/office/drawing/2014/main" id="{A75CBFB3-BBA5-1D41-B153-26E3DA917BCA}"/>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8" name="Freeform 18">
              <a:extLst>
                <a:ext uri="{FF2B5EF4-FFF2-40B4-BE49-F238E27FC236}">
                  <a16:creationId xmlns:a16="http://schemas.microsoft.com/office/drawing/2014/main" id="{FCDCD9C4-3EBC-4F44-B308-074291A3896C}"/>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59" name="Freeform 19">
              <a:extLst>
                <a:ext uri="{FF2B5EF4-FFF2-40B4-BE49-F238E27FC236}">
                  <a16:creationId xmlns:a16="http://schemas.microsoft.com/office/drawing/2014/main" id="{6CBF3DBF-1896-674D-ACE1-BF62545A9074}"/>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0" name="Freeform 20">
              <a:extLst>
                <a:ext uri="{FF2B5EF4-FFF2-40B4-BE49-F238E27FC236}">
                  <a16:creationId xmlns:a16="http://schemas.microsoft.com/office/drawing/2014/main" id="{22730544-4027-8A49-A9D0-198AFC978303}"/>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1" name="Freeform 21">
              <a:extLst>
                <a:ext uri="{FF2B5EF4-FFF2-40B4-BE49-F238E27FC236}">
                  <a16:creationId xmlns:a16="http://schemas.microsoft.com/office/drawing/2014/main" id="{7AF70267-5569-1D4A-B001-A2135F99FDE9}"/>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6362" name="Freeform 22">
              <a:extLst>
                <a:ext uri="{FF2B5EF4-FFF2-40B4-BE49-F238E27FC236}">
                  <a16:creationId xmlns:a16="http://schemas.microsoft.com/office/drawing/2014/main" id="{C089AC67-B17A-A94F-A753-D1523A8B9FAB}"/>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6341" name="Text Box 170">
            <a:extLst>
              <a:ext uri="{FF2B5EF4-FFF2-40B4-BE49-F238E27FC236}">
                <a16:creationId xmlns:a16="http://schemas.microsoft.com/office/drawing/2014/main" id="{8E03BEB7-1AC8-E345-A487-8F009D09BB53}"/>
              </a:ext>
            </a:extLst>
          </p:cNvPr>
          <p:cNvSpPr txBox="1">
            <a:spLocks noChangeArrowheads="1"/>
          </p:cNvSpPr>
          <p:nvPr/>
        </p:nvSpPr>
        <p:spPr bwMode="auto">
          <a:xfrm>
            <a:off x="8701089" y="6205538"/>
            <a:ext cx="1152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R6</a:t>
            </a:r>
            <a:endParaRPr lang="en-US" altLang="tr-TR" sz="2400" b="1">
              <a:latin typeface="Times New Roman" panose="02020603050405020304" pitchFamily="18" charset="0"/>
            </a:endParaRPr>
          </a:p>
        </p:txBody>
      </p:sp>
      <p:sp>
        <p:nvSpPr>
          <p:cNvPr id="56342" name="Text Box 170">
            <a:extLst>
              <a:ext uri="{FF2B5EF4-FFF2-40B4-BE49-F238E27FC236}">
                <a16:creationId xmlns:a16="http://schemas.microsoft.com/office/drawing/2014/main" id="{18B3E0F5-DDE4-014F-B096-3EC5A3F9E9CA}"/>
              </a:ext>
            </a:extLst>
          </p:cNvPr>
          <p:cNvSpPr txBox="1">
            <a:spLocks noChangeArrowheads="1"/>
          </p:cNvSpPr>
          <p:nvPr/>
        </p:nvSpPr>
        <p:spPr bwMode="auto">
          <a:xfrm>
            <a:off x="9242425" y="4194175"/>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R7</a:t>
            </a:r>
            <a:endParaRPr lang="en-US" altLang="tr-TR" sz="2400" b="1">
              <a:latin typeface="Times New Roman" panose="02020603050405020304" pitchFamily="18" charset="0"/>
            </a:endParaRPr>
          </a:p>
        </p:txBody>
      </p:sp>
    </p:spTree>
    <p:extLst>
      <p:ext uri="{BB962C8B-B14F-4D97-AF65-F5344CB8AC3E}">
        <p14:creationId xmlns:p14="http://schemas.microsoft.com/office/powerpoint/2010/main" val="2958881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Footer Placeholder 2">
            <a:extLst>
              <a:ext uri="{FF2B5EF4-FFF2-40B4-BE49-F238E27FC236}">
                <a16:creationId xmlns:a16="http://schemas.microsoft.com/office/drawing/2014/main" id="{66B7F865-E7B7-0141-AA48-9304D46EEC23}"/>
              </a:ext>
            </a:extLst>
          </p:cNvPr>
          <p:cNvSpPr>
            <a:spLocks noGrp="1"/>
          </p:cNvSpPr>
          <p:nvPr>
            <p:ph type="ftr" sz="quarter" idx="11"/>
          </p:nvPr>
        </p:nvSpPr>
        <p:spPr/>
        <p:txBody>
          <a:bodyPr/>
          <a:lstStyle/>
          <a:p>
            <a:pPr>
              <a:defRPr/>
            </a:pPr>
            <a:r>
              <a:rPr lang="en-US"/>
              <a:t>bulentsenver@gmail.com</a:t>
            </a:r>
          </a:p>
        </p:txBody>
      </p:sp>
      <p:sp>
        <p:nvSpPr>
          <p:cNvPr id="57347" name="Slide Number Placeholder 3">
            <a:extLst>
              <a:ext uri="{FF2B5EF4-FFF2-40B4-BE49-F238E27FC236}">
                <a16:creationId xmlns:a16="http://schemas.microsoft.com/office/drawing/2014/main" id="{4F854AFC-0AA3-1A4B-9899-0358396797F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1B35791B-A90A-144F-9E1B-CF3B1ABCBFAE}" type="slidenum">
              <a:rPr lang="en-US" altLang="tr-TR" sz="1200">
                <a:solidFill>
                  <a:srgbClr val="898989"/>
                </a:solidFill>
              </a:rPr>
              <a:pPr>
                <a:spcBef>
                  <a:spcPct val="0"/>
                </a:spcBef>
                <a:buFontTx/>
                <a:buNone/>
              </a:pPr>
              <a:t>4</a:t>
            </a:fld>
            <a:endParaRPr lang="en-US" altLang="tr-TR" sz="1200">
              <a:solidFill>
                <a:srgbClr val="898989"/>
              </a:solidFill>
            </a:endParaRPr>
          </a:p>
        </p:txBody>
      </p:sp>
      <p:grpSp>
        <p:nvGrpSpPr>
          <p:cNvPr id="2" name="Group 2">
            <a:extLst>
              <a:ext uri="{FF2B5EF4-FFF2-40B4-BE49-F238E27FC236}">
                <a16:creationId xmlns:a16="http://schemas.microsoft.com/office/drawing/2014/main" id="{E413FE64-0792-B145-AABC-FE10ED91F6C2}"/>
              </a:ext>
            </a:extLst>
          </p:cNvPr>
          <p:cNvGrpSpPr>
            <a:grpSpLocks/>
          </p:cNvGrpSpPr>
          <p:nvPr/>
        </p:nvGrpSpPr>
        <p:grpSpPr bwMode="auto">
          <a:xfrm rot="18738857" flipH="1">
            <a:off x="4114800" y="1752600"/>
            <a:ext cx="2286000" cy="1676400"/>
            <a:chOff x="1584" y="2400"/>
            <a:chExt cx="1201" cy="834"/>
          </a:xfrm>
        </p:grpSpPr>
        <p:sp>
          <p:nvSpPr>
            <p:cNvPr id="57540" name="Freeform 3">
              <a:extLst>
                <a:ext uri="{FF2B5EF4-FFF2-40B4-BE49-F238E27FC236}">
                  <a16:creationId xmlns:a16="http://schemas.microsoft.com/office/drawing/2014/main" id="{ADFBCD37-0364-9E47-BBBE-C0C8731249D5}"/>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1" name="Freeform 4">
              <a:extLst>
                <a:ext uri="{FF2B5EF4-FFF2-40B4-BE49-F238E27FC236}">
                  <a16:creationId xmlns:a16="http://schemas.microsoft.com/office/drawing/2014/main" id="{064483D9-C8F7-0743-A7F5-08F98DCFEE74}"/>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2" name="Freeform 5">
              <a:extLst>
                <a:ext uri="{FF2B5EF4-FFF2-40B4-BE49-F238E27FC236}">
                  <a16:creationId xmlns:a16="http://schemas.microsoft.com/office/drawing/2014/main" id="{92B28FF9-91F1-8C4A-B6C5-71C7E1846BA9}"/>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3" name="Freeform 6">
              <a:extLst>
                <a:ext uri="{FF2B5EF4-FFF2-40B4-BE49-F238E27FC236}">
                  <a16:creationId xmlns:a16="http://schemas.microsoft.com/office/drawing/2014/main" id="{B4C7E44F-5BD9-1241-B475-E8BB3BF22B64}"/>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4" name="Freeform 7">
              <a:extLst>
                <a:ext uri="{FF2B5EF4-FFF2-40B4-BE49-F238E27FC236}">
                  <a16:creationId xmlns:a16="http://schemas.microsoft.com/office/drawing/2014/main" id="{6A11241A-131E-6348-887D-554D338930D7}"/>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5" name="Freeform 8">
              <a:extLst>
                <a:ext uri="{FF2B5EF4-FFF2-40B4-BE49-F238E27FC236}">
                  <a16:creationId xmlns:a16="http://schemas.microsoft.com/office/drawing/2014/main" id="{9D970257-F6CB-2543-8B19-B288DD75033B}"/>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6" name="Freeform 9">
              <a:extLst>
                <a:ext uri="{FF2B5EF4-FFF2-40B4-BE49-F238E27FC236}">
                  <a16:creationId xmlns:a16="http://schemas.microsoft.com/office/drawing/2014/main" id="{84CE8DA3-248A-7C42-85F6-789485C47CE2}"/>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7" name="Freeform 10">
              <a:extLst>
                <a:ext uri="{FF2B5EF4-FFF2-40B4-BE49-F238E27FC236}">
                  <a16:creationId xmlns:a16="http://schemas.microsoft.com/office/drawing/2014/main" id="{79E0571C-72EF-4E4B-B6D9-DC7F9581B041}"/>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8" name="Freeform 11">
              <a:extLst>
                <a:ext uri="{FF2B5EF4-FFF2-40B4-BE49-F238E27FC236}">
                  <a16:creationId xmlns:a16="http://schemas.microsoft.com/office/drawing/2014/main" id="{E445C662-8BFC-FB43-837E-9118DDEA74E5}"/>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49" name="Freeform 12">
              <a:extLst>
                <a:ext uri="{FF2B5EF4-FFF2-40B4-BE49-F238E27FC236}">
                  <a16:creationId xmlns:a16="http://schemas.microsoft.com/office/drawing/2014/main" id="{43B6F35F-08AA-7F49-B7AE-AE034596881C}"/>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0" name="Freeform 13">
              <a:extLst>
                <a:ext uri="{FF2B5EF4-FFF2-40B4-BE49-F238E27FC236}">
                  <a16:creationId xmlns:a16="http://schemas.microsoft.com/office/drawing/2014/main" id="{D0CB4C8D-E839-5F48-9022-6BC4F5939AAE}"/>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1" name="Freeform 14">
              <a:extLst>
                <a:ext uri="{FF2B5EF4-FFF2-40B4-BE49-F238E27FC236}">
                  <a16:creationId xmlns:a16="http://schemas.microsoft.com/office/drawing/2014/main" id="{929BC329-548B-0C4A-B99F-0EE26028F476}"/>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2" name="Freeform 15">
              <a:extLst>
                <a:ext uri="{FF2B5EF4-FFF2-40B4-BE49-F238E27FC236}">
                  <a16:creationId xmlns:a16="http://schemas.microsoft.com/office/drawing/2014/main" id="{61C67409-052A-B449-85C7-CBDF94650599}"/>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3" name="Freeform 16">
              <a:extLst>
                <a:ext uri="{FF2B5EF4-FFF2-40B4-BE49-F238E27FC236}">
                  <a16:creationId xmlns:a16="http://schemas.microsoft.com/office/drawing/2014/main" id="{C30CF002-00BE-3B40-9C24-56312889B027}"/>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4" name="Freeform 17">
              <a:extLst>
                <a:ext uri="{FF2B5EF4-FFF2-40B4-BE49-F238E27FC236}">
                  <a16:creationId xmlns:a16="http://schemas.microsoft.com/office/drawing/2014/main" id="{341FF8BF-CDC9-974A-B194-8A496371466E}"/>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5" name="Freeform 18">
              <a:extLst>
                <a:ext uri="{FF2B5EF4-FFF2-40B4-BE49-F238E27FC236}">
                  <a16:creationId xmlns:a16="http://schemas.microsoft.com/office/drawing/2014/main" id="{18192AD9-4DAF-604E-BA9C-B530FB051E0F}"/>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6" name="Freeform 19">
              <a:extLst>
                <a:ext uri="{FF2B5EF4-FFF2-40B4-BE49-F238E27FC236}">
                  <a16:creationId xmlns:a16="http://schemas.microsoft.com/office/drawing/2014/main" id="{85A124F8-774F-A141-A1A5-3DE20990EA67}"/>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7" name="Freeform 20">
              <a:extLst>
                <a:ext uri="{FF2B5EF4-FFF2-40B4-BE49-F238E27FC236}">
                  <a16:creationId xmlns:a16="http://schemas.microsoft.com/office/drawing/2014/main" id="{85F0F233-E5B8-9645-BF83-58BF4428E08B}"/>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8" name="Freeform 21">
              <a:extLst>
                <a:ext uri="{FF2B5EF4-FFF2-40B4-BE49-F238E27FC236}">
                  <a16:creationId xmlns:a16="http://schemas.microsoft.com/office/drawing/2014/main" id="{1C4A88C4-B8B9-5F4C-A44A-804DF3374796}"/>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59" name="Freeform 22">
              <a:extLst>
                <a:ext uri="{FF2B5EF4-FFF2-40B4-BE49-F238E27FC236}">
                  <a16:creationId xmlns:a16="http://schemas.microsoft.com/office/drawing/2014/main" id="{8469542E-1D62-2B40-AF6C-7DF48F93148E}"/>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 name="Group 23">
            <a:extLst>
              <a:ext uri="{FF2B5EF4-FFF2-40B4-BE49-F238E27FC236}">
                <a16:creationId xmlns:a16="http://schemas.microsoft.com/office/drawing/2014/main" id="{B3B52A8F-001B-1A42-800A-15A4E0CDE1BE}"/>
              </a:ext>
            </a:extLst>
          </p:cNvPr>
          <p:cNvGrpSpPr>
            <a:grpSpLocks/>
          </p:cNvGrpSpPr>
          <p:nvPr/>
        </p:nvGrpSpPr>
        <p:grpSpPr bwMode="auto">
          <a:xfrm rot="18738857" flipH="1">
            <a:off x="1219200" y="1422400"/>
            <a:ext cx="2286000" cy="1676400"/>
            <a:chOff x="1584" y="2400"/>
            <a:chExt cx="1201" cy="834"/>
          </a:xfrm>
        </p:grpSpPr>
        <p:sp>
          <p:nvSpPr>
            <p:cNvPr id="57520" name="Freeform 24">
              <a:extLst>
                <a:ext uri="{FF2B5EF4-FFF2-40B4-BE49-F238E27FC236}">
                  <a16:creationId xmlns:a16="http://schemas.microsoft.com/office/drawing/2014/main" id="{1A8938D1-56AD-7549-B3D8-56141B39DAD9}"/>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1" name="Freeform 25">
              <a:extLst>
                <a:ext uri="{FF2B5EF4-FFF2-40B4-BE49-F238E27FC236}">
                  <a16:creationId xmlns:a16="http://schemas.microsoft.com/office/drawing/2014/main" id="{34E1C374-665B-FE46-9E95-4BF4C03CF37E}"/>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2" name="Freeform 26">
              <a:extLst>
                <a:ext uri="{FF2B5EF4-FFF2-40B4-BE49-F238E27FC236}">
                  <a16:creationId xmlns:a16="http://schemas.microsoft.com/office/drawing/2014/main" id="{C64E8AB3-1703-2540-BE0B-6BC10E5B5EEA}"/>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3" name="Freeform 27">
              <a:extLst>
                <a:ext uri="{FF2B5EF4-FFF2-40B4-BE49-F238E27FC236}">
                  <a16:creationId xmlns:a16="http://schemas.microsoft.com/office/drawing/2014/main" id="{FF5D1BAB-693F-FA42-941D-8BC392E22241}"/>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4" name="Freeform 28">
              <a:extLst>
                <a:ext uri="{FF2B5EF4-FFF2-40B4-BE49-F238E27FC236}">
                  <a16:creationId xmlns:a16="http://schemas.microsoft.com/office/drawing/2014/main" id="{7C88B40B-D7E7-CA47-AA48-EAEE80E4C0A2}"/>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5" name="Freeform 29">
              <a:extLst>
                <a:ext uri="{FF2B5EF4-FFF2-40B4-BE49-F238E27FC236}">
                  <a16:creationId xmlns:a16="http://schemas.microsoft.com/office/drawing/2014/main" id="{621B0E8C-7E9D-CE4E-A3A4-F95248A4642B}"/>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6" name="Freeform 30">
              <a:extLst>
                <a:ext uri="{FF2B5EF4-FFF2-40B4-BE49-F238E27FC236}">
                  <a16:creationId xmlns:a16="http://schemas.microsoft.com/office/drawing/2014/main" id="{898DEED8-E6EB-5E4B-AE5B-8B774E95C23F}"/>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7" name="Freeform 31">
              <a:extLst>
                <a:ext uri="{FF2B5EF4-FFF2-40B4-BE49-F238E27FC236}">
                  <a16:creationId xmlns:a16="http://schemas.microsoft.com/office/drawing/2014/main" id="{79FB56FF-1814-F74C-821E-F12769284A07}"/>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8" name="Freeform 32">
              <a:extLst>
                <a:ext uri="{FF2B5EF4-FFF2-40B4-BE49-F238E27FC236}">
                  <a16:creationId xmlns:a16="http://schemas.microsoft.com/office/drawing/2014/main" id="{F6A2F7D4-48EA-C846-B875-9F1AACF9302F}"/>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29" name="Freeform 33">
              <a:extLst>
                <a:ext uri="{FF2B5EF4-FFF2-40B4-BE49-F238E27FC236}">
                  <a16:creationId xmlns:a16="http://schemas.microsoft.com/office/drawing/2014/main" id="{EA09F70F-FC48-144D-A674-256635E78750}"/>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0" name="Freeform 34">
              <a:extLst>
                <a:ext uri="{FF2B5EF4-FFF2-40B4-BE49-F238E27FC236}">
                  <a16:creationId xmlns:a16="http://schemas.microsoft.com/office/drawing/2014/main" id="{D4F984EC-919B-D542-899C-7F46C3567D3D}"/>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1" name="Freeform 35">
              <a:extLst>
                <a:ext uri="{FF2B5EF4-FFF2-40B4-BE49-F238E27FC236}">
                  <a16:creationId xmlns:a16="http://schemas.microsoft.com/office/drawing/2014/main" id="{7A410D1B-08C7-D949-8FA2-6492B4F82A81}"/>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2" name="Freeform 36">
              <a:extLst>
                <a:ext uri="{FF2B5EF4-FFF2-40B4-BE49-F238E27FC236}">
                  <a16:creationId xmlns:a16="http://schemas.microsoft.com/office/drawing/2014/main" id="{5C6EF143-8585-FA40-A9B3-66A7A6762D92}"/>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3" name="Freeform 37">
              <a:extLst>
                <a:ext uri="{FF2B5EF4-FFF2-40B4-BE49-F238E27FC236}">
                  <a16:creationId xmlns:a16="http://schemas.microsoft.com/office/drawing/2014/main" id="{5FE04BE5-173A-9B4D-B592-7FC570FEE921}"/>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4" name="Freeform 38">
              <a:extLst>
                <a:ext uri="{FF2B5EF4-FFF2-40B4-BE49-F238E27FC236}">
                  <a16:creationId xmlns:a16="http://schemas.microsoft.com/office/drawing/2014/main" id="{E1C53333-49A5-F243-970E-E54C06028036}"/>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5" name="Freeform 39">
              <a:extLst>
                <a:ext uri="{FF2B5EF4-FFF2-40B4-BE49-F238E27FC236}">
                  <a16:creationId xmlns:a16="http://schemas.microsoft.com/office/drawing/2014/main" id="{79ED5F1D-7593-654D-AB16-CFF18762B5C4}"/>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6" name="Freeform 40">
              <a:extLst>
                <a:ext uri="{FF2B5EF4-FFF2-40B4-BE49-F238E27FC236}">
                  <a16:creationId xmlns:a16="http://schemas.microsoft.com/office/drawing/2014/main" id="{CC3F2AC6-EFD4-EF4A-9E42-44C7EF646860}"/>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7" name="Freeform 41">
              <a:extLst>
                <a:ext uri="{FF2B5EF4-FFF2-40B4-BE49-F238E27FC236}">
                  <a16:creationId xmlns:a16="http://schemas.microsoft.com/office/drawing/2014/main" id="{DC72CD3C-17F7-ED46-BB65-052925EF4C95}"/>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8" name="Freeform 42">
              <a:extLst>
                <a:ext uri="{FF2B5EF4-FFF2-40B4-BE49-F238E27FC236}">
                  <a16:creationId xmlns:a16="http://schemas.microsoft.com/office/drawing/2014/main" id="{F8CAF492-B5C1-5741-8A52-659F906F2CFD}"/>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39" name="Freeform 43">
              <a:extLst>
                <a:ext uri="{FF2B5EF4-FFF2-40B4-BE49-F238E27FC236}">
                  <a16:creationId xmlns:a16="http://schemas.microsoft.com/office/drawing/2014/main" id="{00720432-2DB4-BB47-8AEA-6D66C68531EA}"/>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4" name="Group 44">
            <a:extLst>
              <a:ext uri="{FF2B5EF4-FFF2-40B4-BE49-F238E27FC236}">
                <a16:creationId xmlns:a16="http://schemas.microsoft.com/office/drawing/2014/main" id="{346253E7-CC31-FC40-8402-5FD484E215EC}"/>
              </a:ext>
            </a:extLst>
          </p:cNvPr>
          <p:cNvGrpSpPr>
            <a:grpSpLocks/>
          </p:cNvGrpSpPr>
          <p:nvPr/>
        </p:nvGrpSpPr>
        <p:grpSpPr bwMode="auto">
          <a:xfrm rot="18738857" flipH="1">
            <a:off x="6248400" y="2362200"/>
            <a:ext cx="2286000" cy="1676400"/>
            <a:chOff x="1584" y="2400"/>
            <a:chExt cx="1201" cy="834"/>
          </a:xfrm>
        </p:grpSpPr>
        <p:sp>
          <p:nvSpPr>
            <p:cNvPr id="57500" name="Freeform 45">
              <a:extLst>
                <a:ext uri="{FF2B5EF4-FFF2-40B4-BE49-F238E27FC236}">
                  <a16:creationId xmlns:a16="http://schemas.microsoft.com/office/drawing/2014/main" id="{1F0E85EB-C380-624E-BB19-84857E7D957B}"/>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1" name="Freeform 46">
              <a:extLst>
                <a:ext uri="{FF2B5EF4-FFF2-40B4-BE49-F238E27FC236}">
                  <a16:creationId xmlns:a16="http://schemas.microsoft.com/office/drawing/2014/main" id="{EC27E979-9706-1544-9BB4-D2BAF1D1B2F7}"/>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2" name="Freeform 47">
              <a:extLst>
                <a:ext uri="{FF2B5EF4-FFF2-40B4-BE49-F238E27FC236}">
                  <a16:creationId xmlns:a16="http://schemas.microsoft.com/office/drawing/2014/main" id="{6D9A330D-9F17-8440-ACA0-4ABB2478DE13}"/>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3" name="Freeform 48">
              <a:extLst>
                <a:ext uri="{FF2B5EF4-FFF2-40B4-BE49-F238E27FC236}">
                  <a16:creationId xmlns:a16="http://schemas.microsoft.com/office/drawing/2014/main" id="{F3CE6080-2A42-3943-9920-97CEFC5821EF}"/>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4" name="Freeform 49">
              <a:extLst>
                <a:ext uri="{FF2B5EF4-FFF2-40B4-BE49-F238E27FC236}">
                  <a16:creationId xmlns:a16="http://schemas.microsoft.com/office/drawing/2014/main" id="{13A661B0-F8DE-CA44-A416-C1561211AB3A}"/>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5" name="Freeform 50">
              <a:extLst>
                <a:ext uri="{FF2B5EF4-FFF2-40B4-BE49-F238E27FC236}">
                  <a16:creationId xmlns:a16="http://schemas.microsoft.com/office/drawing/2014/main" id="{A04602B5-2E57-4A44-BB2D-49DFEA2B070B}"/>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6" name="Freeform 51">
              <a:extLst>
                <a:ext uri="{FF2B5EF4-FFF2-40B4-BE49-F238E27FC236}">
                  <a16:creationId xmlns:a16="http://schemas.microsoft.com/office/drawing/2014/main" id="{E1E23BDC-8470-1149-B0A0-676E71D25830}"/>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7" name="Freeform 52">
              <a:extLst>
                <a:ext uri="{FF2B5EF4-FFF2-40B4-BE49-F238E27FC236}">
                  <a16:creationId xmlns:a16="http://schemas.microsoft.com/office/drawing/2014/main" id="{0B9DB0FD-2041-4443-A38A-7D36BDCB9077}"/>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8" name="Freeform 53">
              <a:extLst>
                <a:ext uri="{FF2B5EF4-FFF2-40B4-BE49-F238E27FC236}">
                  <a16:creationId xmlns:a16="http://schemas.microsoft.com/office/drawing/2014/main" id="{A40D7B1C-C8A0-564D-A01C-C18D5FACA24D}"/>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09" name="Freeform 54">
              <a:extLst>
                <a:ext uri="{FF2B5EF4-FFF2-40B4-BE49-F238E27FC236}">
                  <a16:creationId xmlns:a16="http://schemas.microsoft.com/office/drawing/2014/main" id="{2D779D7B-6497-2548-84DB-3D4A2F6531F3}"/>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0" name="Freeform 55">
              <a:extLst>
                <a:ext uri="{FF2B5EF4-FFF2-40B4-BE49-F238E27FC236}">
                  <a16:creationId xmlns:a16="http://schemas.microsoft.com/office/drawing/2014/main" id="{729B31D7-EAB9-7E46-AC73-4AA2DD8502CF}"/>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1" name="Freeform 56">
              <a:extLst>
                <a:ext uri="{FF2B5EF4-FFF2-40B4-BE49-F238E27FC236}">
                  <a16:creationId xmlns:a16="http://schemas.microsoft.com/office/drawing/2014/main" id="{2AE2AE34-F538-1247-B755-0C51731C7C56}"/>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2" name="Freeform 57">
              <a:extLst>
                <a:ext uri="{FF2B5EF4-FFF2-40B4-BE49-F238E27FC236}">
                  <a16:creationId xmlns:a16="http://schemas.microsoft.com/office/drawing/2014/main" id="{3DF6EDBB-5A0E-CE4F-97DD-27A07515E8CE}"/>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3" name="Freeform 58">
              <a:extLst>
                <a:ext uri="{FF2B5EF4-FFF2-40B4-BE49-F238E27FC236}">
                  <a16:creationId xmlns:a16="http://schemas.microsoft.com/office/drawing/2014/main" id="{C65F408A-BAD2-9A41-ADF1-24CD395E4C19}"/>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4" name="Freeform 59">
              <a:extLst>
                <a:ext uri="{FF2B5EF4-FFF2-40B4-BE49-F238E27FC236}">
                  <a16:creationId xmlns:a16="http://schemas.microsoft.com/office/drawing/2014/main" id="{6AA814BC-1467-854E-A02D-0131BA4A9CA3}"/>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5" name="Freeform 60">
              <a:extLst>
                <a:ext uri="{FF2B5EF4-FFF2-40B4-BE49-F238E27FC236}">
                  <a16:creationId xmlns:a16="http://schemas.microsoft.com/office/drawing/2014/main" id="{EC7FE0EE-59AD-8D4E-B116-55344E108846}"/>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6" name="Freeform 61">
              <a:extLst>
                <a:ext uri="{FF2B5EF4-FFF2-40B4-BE49-F238E27FC236}">
                  <a16:creationId xmlns:a16="http://schemas.microsoft.com/office/drawing/2014/main" id="{27F96E62-B97D-8C4D-9A8B-3CEEE16B11DF}"/>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7" name="Freeform 62">
              <a:extLst>
                <a:ext uri="{FF2B5EF4-FFF2-40B4-BE49-F238E27FC236}">
                  <a16:creationId xmlns:a16="http://schemas.microsoft.com/office/drawing/2014/main" id="{5B325E92-7D52-694C-B45A-FD0867AEB442}"/>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8" name="Freeform 63">
              <a:extLst>
                <a:ext uri="{FF2B5EF4-FFF2-40B4-BE49-F238E27FC236}">
                  <a16:creationId xmlns:a16="http://schemas.microsoft.com/office/drawing/2014/main" id="{8334C22A-CCDF-7A4A-8FA7-C49043A40A6A}"/>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519" name="Freeform 64">
              <a:extLst>
                <a:ext uri="{FF2B5EF4-FFF2-40B4-BE49-F238E27FC236}">
                  <a16:creationId xmlns:a16="http://schemas.microsoft.com/office/drawing/2014/main" id="{F23B1534-D9A5-9140-959F-860A992B95ED}"/>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 name="Group 65">
            <a:extLst>
              <a:ext uri="{FF2B5EF4-FFF2-40B4-BE49-F238E27FC236}">
                <a16:creationId xmlns:a16="http://schemas.microsoft.com/office/drawing/2014/main" id="{E0C6C456-431D-6D4A-8964-B6C302886F71}"/>
              </a:ext>
            </a:extLst>
          </p:cNvPr>
          <p:cNvGrpSpPr>
            <a:grpSpLocks/>
          </p:cNvGrpSpPr>
          <p:nvPr/>
        </p:nvGrpSpPr>
        <p:grpSpPr bwMode="auto">
          <a:xfrm rot="18738857" flipH="1">
            <a:off x="4622800" y="4470400"/>
            <a:ext cx="2286000" cy="1676400"/>
            <a:chOff x="1584" y="2400"/>
            <a:chExt cx="1201" cy="834"/>
          </a:xfrm>
        </p:grpSpPr>
        <p:sp>
          <p:nvSpPr>
            <p:cNvPr id="57480" name="Freeform 66">
              <a:extLst>
                <a:ext uri="{FF2B5EF4-FFF2-40B4-BE49-F238E27FC236}">
                  <a16:creationId xmlns:a16="http://schemas.microsoft.com/office/drawing/2014/main" id="{F26BC0C2-8D6A-3B45-855F-5B431F290345}"/>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1" name="Freeform 67">
              <a:extLst>
                <a:ext uri="{FF2B5EF4-FFF2-40B4-BE49-F238E27FC236}">
                  <a16:creationId xmlns:a16="http://schemas.microsoft.com/office/drawing/2014/main" id="{E6635484-3CCB-E54D-AC67-8ADF77A12A75}"/>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2" name="Freeform 68">
              <a:extLst>
                <a:ext uri="{FF2B5EF4-FFF2-40B4-BE49-F238E27FC236}">
                  <a16:creationId xmlns:a16="http://schemas.microsoft.com/office/drawing/2014/main" id="{74727CB6-1024-294A-9BB0-019F78D05A34}"/>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3" name="Freeform 69">
              <a:extLst>
                <a:ext uri="{FF2B5EF4-FFF2-40B4-BE49-F238E27FC236}">
                  <a16:creationId xmlns:a16="http://schemas.microsoft.com/office/drawing/2014/main" id="{F341EDE3-19B6-1546-8083-71A54310345D}"/>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4" name="Freeform 70">
              <a:extLst>
                <a:ext uri="{FF2B5EF4-FFF2-40B4-BE49-F238E27FC236}">
                  <a16:creationId xmlns:a16="http://schemas.microsoft.com/office/drawing/2014/main" id="{43B5F1B4-EC1B-5B46-ACB9-0A9A5C846103}"/>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5" name="Freeform 71">
              <a:extLst>
                <a:ext uri="{FF2B5EF4-FFF2-40B4-BE49-F238E27FC236}">
                  <a16:creationId xmlns:a16="http://schemas.microsoft.com/office/drawing/2014/main" id="{CC9C72DB-46F2-3441-A8FF-CC5BBB4A417F}"/>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6" name="Freeform 72">
              <a:extLst>
                <a:ext uri="{FF2B5EF4-FFF2-40B4-BE49-F238E27FC236}">
                  <a16:creationId xmlns:a16="http://schemas.microsoft.com/office/drawing/2014/main" id="{3FF5394D-1267-2C46-8195-AACC42915D98}"/>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7" name="Freeform 73">
              <a:extLst>
                <a:ext uri="{FF2B5EF4-FFF2-40B4-BE49-F238E27FC236}">
                  <a16:creationId xmlns:a16="http://schemas.microsoft.com/office/drawing/2014/main" id="{61F0C995-7A8F-B24B-981C-50BE91465EA4}"/>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8" name="Freeform 74">
              <a:extLst>
                <a:ext uri="{FF2B5EF4-FFF2-40B4-BE49-F238E27FC236}">
                  <a16:creationId xmlns:a16="http://schemas.microsoft.com/office/drawing/2014/main" id="{F9CCE756-A24D-D44F-B8E3-95B20DF8161E}"/>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89" name="Freeform 75">
              <a:extLst>
                <a:ext uri="{FF2B5EF4-FFF2-40B4-BE49-F238E27FC236}">
                  <a16:creationId xmlns:a16="http://schemas.microsoft.com/office/drawing/2014/main" id="{CFAF0FEB-DFF9-7A40-9902-308B01628B06}"/>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0" name="Freeform 76">
              <a:extLst>
                <a:ext uri="{FF2B5EF4-FFF2-40B4-BE49-F238E27FC236}">
                  <a16:creationId xmlns:a16="http://schemas.microsoft.com/office/drawing/2014/main" id="{513AE48B-C63E-4A4E-94CB-3571F2178C4C}"/>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1" name="Freeform 77">
              <a:extLst>
                <a:ext uri="{FF2B5EF4-FFF2-40B4-BE49-F238E27FC236}">
                  <a16:creationId xmlns:a16="http://schemas.microsoft.com/office/drawing/2014/main" id="{BDAA0B42-6DBA-FF4B-90C6-67044EADFE01}"/>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2" name="Freeform 78">
              <a:extLst>
                <a:ext uri="{FF2B5EF4-FFF2-40B4-BE49-F238E27FC236}">
                  <a16:creationId xmlns:a16="http://schemas.microsoft.com/office/drawing/2014/main" id="{B07C7089-4BE7-DC43-8F9A-657F88AD8AAF}"/>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3" name="Freeform 79">
              <a:extLst>
                <a:ext uri="{FF2B5EF4-FFF2-40B4-BE49-F238E27FC236}">
                  <a16:creationId xmlns:a16="http://schemas.microsoft.com/office/drawing/2014/main" id="{A80409A5-E83D-9949-A864-0EE39445FFBB}"/>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4" name="Freeform 80">
              <a:extLst>
                <a:ext uri="{FF2B5EF4-FFF2-40B4-BE49-F238E27FC236}">
                  <a16:creationId xmlns:a16="http://schemas.microsoft.com/office/drawing/2014/main" id="{18AEEC58-08BE-3D43-887A-767D4AEB5495}"/>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5" name="Freeform 81">
              <a:extLst>
                <a:ext uri="{FF2B5EF4-FFF2-40B4-BE49-F238E27FC236}">
                  <a16:creationId xmlns:a16="http://schemas.microsoft.com/office/drawing/2014/main" id="{2D8A84F6-EEF5-194A-AF16-509295DA0740}"/>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6" name="Freeform 82">
              <a:extLst>
                <a:ext uri="{FF2B5EF4-FFF2-40B4-BE49-F238E27FC236}">
                  <a16:creationId xmlns:a16="http://schemas.microsoft.com/office/drawing/2014/main" id="{C4ECF337-1251-514B-A9FE-FBD7C7D4092B}"/>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7" name="Freeform 83">
              <a:extLst>
                <a:ext uri="{FF2B5EF4-FFF2-40B4-BE49-F238E27FC236}">
                  <a16:creationId xmlns:a16="http://schemas.microsoft.com/office/drawing/2014/main" id="{32351D07-D864-5941-9FCF-8DB056B06800}"/>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8" name="Freeform 84">
              <a:extLst>
                <a:ext uri="{FF2B5EF4-FFF2-40B4-BE49-F238E27FC236}">
                  <a16:creationId xmlns:a16="http://schemas.microsoft.com/office/drawing/2014/main" id="{38430EC2-C23F-0D41-BDC5-1487C7250B26}"/>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99" name="Freeform 85">
              <a:extLst>
                <a:ext uri="{FF2B5EF4-FFF2-40B4-BE49-F238E27FC236}">
                  <a16:creationId xmlns:a16="http://schemas.microsoft.com/office/drawing/2014/main" id="{31C8F815-41F5-F643-A652-3ADC0292B6D2}"/>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6" name="Group 86">
            <a:extLst>
              <a:ext uri="{FF2B5EF4-FFF2-40B4-BE49-F238E27FC236}">
                <a16:creationId xmlns:a16="http://schemas.microsoft.com/office/drawing/2014/main" id="{B80A0070-35E4-424E-B537-A61C8FE90173}"/>
              </a:ext>
            </a:extLst>
          </p:cNvPr>
          <p:cNvGrpSpPr>
            <a:grpSpLocks/>
          </p:cNvGrpSpPr>
          <p:nvPr/>
        </p:nvGrpSpPr>
        <p:grpSpPr bwMode="auto">
          <a:xfrm rot="18738857" flipH="1">
            <a:off x="1828800" y="3733800"/>
            <a:ext cx="2286000" cy="1676400"/>
            <a:chOff x="1584" y="2400"/>
            <a:chExt cx="1201" cy="834"/>
          </a:xfrm>
        </p:grpSpPr>
        <p:sp>
          <p:nvSpPr>
            <p:cNvPr id="57460" name="Freeform 87">
              <a:extLst>
                <a:ext uri="{FF2B5EF4-FFF2-40B4-BE49-F238E27FC236}">
                  <a16:creationId xmlns:a16="http://schemas.microsoft.com/office/drawing/2014/main" id="{585B9E97-F160-BF48-8DDB-414F0EB50C3F}"/>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1" name="Freeform 88">
              <a:extLst>
                <a:ext uri="{FF2B5EF4-FFF2-40B4-BE49-F238E27FC236}">
                  <a16:creationId xmlns:a16="http://schemas.microsoft.com/office/drawing/2014/main" id="{35BEADF2-E5F3-4A44-9E19-5B491BCC2C9F}"/>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2" name="Freeform 89">
              <a:extLst>
                <a:ext uri="{FF2B5EF4-FFF2-40B4-BE49-F238E27FC236}">
                  <a16:creationId xmlns:a16="http://schemas.microsoft.com/office/drawing/2014/main" id="{1C4613ED-1324-3345-A6AC-660D79CA8085}"/>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3" name="Freeform 90">
              <a:extLst>
                <a:ext uri="{FF2B5EF4-FFF2-40B4-BE49-F238E27FC236}">
                  <a16:creationId xmlns:a16="http://schemas.microsoft.com/office/drawing/2014/main" id="{6B36CADC-C836-8D42-AEAC-BB23E23A1721}"/>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4" name="Freeform 91">
              <a:extLst>
                <a:ext uri="{FF2B5EF4-FFF2-40B4-BE49-F238E27FC236}">
                  <a16:creationId xmlns:a16="http://schemas.microsoft.com/office/drawing/2014/main" id="{5094127C-DAEE-DC45-B2EF-7A6AB8B4DEE9}"/>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5" name="Freeform 92">
              <a:extLst>
                <a:ext uri="{FF2B5EF4-FFF2-40B4-BE49-F238E27FC236}">
                  <a16:creationId xmlns:a16="http://schemas.microsoft.com/office/drawing/2014/main" id="{18EC4EFB-6BD0-2C4F-BA3E-BB35623969AC}"/>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6" name="Freeform 93">
              <a:extLst>
                <a:ext uri="{FF2B5EF4-FFF2-40B4-BE49-F238E27FC236}">
                  <a16:creationId xmlns:a16="http://schemas.microsoft.com/office/drawing/2014/main" id="{65A2FBB5-249B-5043-8DAD-C23560419523}"/>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7" name="Freeform 94">
              <a:extLst>
                <a:ext uri="{FF2B5EF4-FFF2-40B4-BE49-F238E27FC236}">
                  <a16:creationId xmlns:a16="http://schemas.microsoft.com/office/drawing/2014/main" id="{4224FE02-E9CE-C24B-9DC4-3D8BC79EB659}"/>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8" name="Freeform 95">
              <a:extLst>
                <a:ext uri="{FF2B5EF4-FFF2-40B4-BE49-F238E27FC236}">
                  <a16:creationId xmlns:a16="http://schemas.microsoft.com/office/drawing/2014/main" id="{192C8ED6-EC85-5D42-A4FB-65F47805594E}"/>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69" name="Freeform 96">
              <a:extLst>
                <a:ext uri="{FF2B5EF4-FFF2-40B4-BE49-F238E27FC236}">
                  <a16:creationId xmlns:a16="http://schemas.microsoft.com/office/drawing/2014/main" id="{CE862E32-8A17-C647-A130-A4ABF4177261}"/>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0" name="Freeform 97">
              <a:extLst>
                <a:ext uri="{FF2B5EF4-FFF2-40B4-BE49-F238E27FC236}">
                  <a16:creationId xmlns:a16="http://schemas.microsoft.com/office/drawing/2014/main" id="{0A128491-A8A5-9241-9187-7CD8AB098547}"/>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1" name="Freeform 98">
              <a:extLst>
                <a:ext uri="{FF2B5EF4-FFF2-40B4-BE49-F238E27FC236}">
                  <a16:creationId xmlns:a16="http://schemas.microsoft.com/office/drawing/2014/main" id="{C7DA1627-FB6A-6044-8015-A4649C9C6688}"/>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2" name="Freeform 99">
              <a:extLst>
                <a:ext uri="{FF2B5EF4-FFF2-40B4-BE49-F238E27FC236}">
                  <a16:creationId xmlns:a16="http://schemas.microsoft.com/office/drawing/2014/main" id="{1168C488-0D24-3448-BBB8-B5E65D8965ED}"/>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3" name="Freeform 100">
              <a:extLst>
                <a:ext uri="{FF2B5EF4-FFF2-40B4-BE49-F238E27FC236}">
                  <a16:creationId xmlns:a16="http://schemas.microsoft.com/office/drawing/2014/main" id="{1A1E404F-D7A9-3141-9B2E-41F504C7D2DA}"/>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4" name="Freeform 101">
              <a:extLst>
                <a:ext uri="{FF2B5EF4-FFF2-40B4-BE49-F238E27FC236}">
                  <a16:creationId xmlns:a16="http://schemas.microsoft.com/office/drawing/2014/main" id="{CBCB913F-6FA2-B442-8E8D-DFB77D03335C}"/>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5" name="Freeform 102">
              <a:extLst>
                <a:ext uri="{FF2B5EF4-FFF2-40B4-BE49-F238E27FC236}">
                  <a16:creationId xmlns:a16="http://schemas.microsoft.com/office/drawing/2014/main" id="{04D36B8E-938E-D14E-8F97-84CB72CE5ACF}"/>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6" name="Freeform 103">
              <a:extLst>
                <a:ext uri="{FF2B5EF4-FFF2-40B4-BE49-F238E27FC236}">
                  <a16:creationId xmlns:a16="http://schemas.microsoft.com/office/drawing/2014/main" id="{4A501348-72F9-FD41-8E9B-88524A10C604}"/>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7" name="Freeform 104">
              <a:extLst>
                <a:ext uri="{FF2B5EF4-FFF2-40B4-BE49-F238E27FC236}">
                  <a16:creationId xmlns:a16="http://schemas.microsoft.com/office/drawing/2014/main" id="{10B542E1-9E4C-1B4B-82D5-FAD6CBE350F7}"/>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8" name="Freeform 105">
              <a:extLst>
                <a:ext uri="{FF2B5EF4-FFF2-40B4-BE49-F238E27FC236}">
                  <a16:creationId xmlns:a16="http://schemas.microsoft.com/office/drawing/2014/main" id="{B31B79AD-AFFF-FB46-994D-4C77097BFB6D}"/>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79" name="Freeform 106">
              <a:extLst>
                <a:ext uri="{FF2B5EF4-FFF2-40B4-BE49-F238E27FC236}">
                  <a16:creationId xmlns:a16="http://schemas.microsoft.com/office/drawing/2014/main" id="{0E1016E1-9473-DA4D-941A-029F5EA7587B}"/>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57353" name="Group 107">
            <a:extLst>
              <a:ext uri="{FF2B5EF4-FFF2-40B4-BE49-F238E27FC236}">
                <a16:creationId xmlns:a16="http://schemas.microsoft.com/office/drawing/2014/main" id="{A723F4A3-6AAA-2542-BCF6-E832363EA2DF}"/>
              </a:ext>
            </a:extLst>
          </p:cNvPr>
          <p:cNvGrpSpPr>
            <a:grpSpLocks noChangeAspect="1"/>
          </p:cNvGrpSpPr>
          <p:nvPr/>
        </p:nvGrpSpPr>
        <p:grpSpPr bwMode="auto">
          <a:xfrm>
            <a:off x="8839200" y="2286000"/>
            <a:ext cx="1181100" cy="1258888"/>
            <a:chOff x="2597" y="344"/>
            <a:chExt cx="932" cy="994"/>
          </a:xfrm>
        </p:grpSpPr>
        <p:sp>
          <p:nvSpPr>
            <p:cNvPr id="57406" name="Freeform 108">
              <a:extLst>
                <a:ext uri="{FF2B5EF4-FFF2-40B4-BE49-F238E27FC236}">
                  <a16:creationId xmlns:a16="http://schemas.microsoft.com/office/drawing/2014/main" id="{65E19950-C9CB-6442-BBE4-EADD918E2905}"/>
                </a:ext>
              </a:extLst>
            </p:cNvPr>
            <p:cNvSpPr>
              <a:spLocks noChangeAspect="1"/>
            </p:cNvSpPr>
            <p:nvPr/>
          </p:nvSpPr>
          <p:spPr bwMode="auto">
            <a:xfrm>
              <a:off x="2606" y="384"/>
              <a:ext cx="907" cy="938"/>
            </a:xfrm>
            <a:custGeom>
              <a:avLst/>
              <a:gdLst>
                <a:gd name="T0" fmla="*/ 0 w 2721"/>
                <a:gd name="T1" fmla="*/ 0 h 2815"/>
                <a:gd name="T2" fmla="*/ 0 w 2721"/>
                <a:gd name="T3" fmla="*/ 0 h 2815"/>
                <a:gd name="T4" fmla="*/ 0 w 2721"/>
                <a:gd name="T5" fmla="*/ 0 h 2815"/>
                <a:gd name="T6" fmla="*/ 0 w 2721"/>
                <a:gd name="T7" fmla="*/ 0 h 2815"/>
                <a:gd name="T8" fmla="*/ 0 w 2721"/>
                <a:gd name="T9" fmla="*/ 0 h 2815"/>
                <a:gd name="T10" fmla="*/ 0 w 2721"/>
                <a:gd name="T11" fmla="*/ 0 h 2815"/>
                <a:gd name="T12" fmla="*/ 0 w 2721"/>
                <a:gd name="T13" fmla="*/ 0 h 2815"/>
                <a:gd name="T14" fmla="*/ 0 w 2721"/>
                <a:gd name="T15" fmla="*/ 0 h 2815"/>
                <a:gd name="T16" fmla="*/ 0 w 2721"/>
                <a:gd name="T17" fmla="*/ 0 h 2815"/>
                <a:gd name="T18" fmla="*/ 0 w 2721"/>
                <a:gd name="T19" fmla="*/ 0 h 2815"/>
                <a:gd name="T20" fmla="*/ 0 w 2721"/>
                <a:gd name="T21" fmla="*/ 0 h 2815"/>
                <a:gd name="T22" fmla="*/ 0 w 2721"/>
                <a:gd name="T23" fmla="*/ 0 h 2815"/>
                <a:gd name="T24" fmla="*/ 0 w 2721"/>
                <a:gd name="T25" fmla="*/ 0 h 28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21"/>
                <a:gd name="T40" fmla="*/ 0 h 2815"/>
                <a:gd name="T41" fmla="*/ 2721 w 2721"/>
                <a:gd name="T42" fmla="*/ 2815 h 281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21" h="2815">
                  <a:moveTo>
                    <a:pt x="32" y="2815"/>
                  </a:moveTo>
                  <a:lnTo>
                    <a:pt x="2688" y="2809"/>
                  </a:lnTo>
                  <a:lnTo>
                    <a:pt x="2468" y="2360"/>
                  </a:lnTo>
                  <a:lnTo>
                    <a:pt x="2443" y="1142"/>
                  </a:lnTo>
                  <a:lnTo>
                    <a:pt x="2721" y="922"/>
                  </a:lnTo>
                  <a:lnTo>
                    <a:pt x="2684" y="714"/>
                  </a:lnTo>
                  <a:lnTo>
                    <a:pt x="1403" y="0"/>
                  </a:lnTo>
                  <a:lnTo>
                    <a:pt x="59" y="708"/>
                  </a:lnTo>
                  <a:lnTo>
                    <a:pt x="0" y="1029"/>
                  </a:lnTo>
                  <a:lnTo>
                    <a:pt x="386" y="1002"/>
                  </a:lnTo>
                  <a:lnTo>
                    <a:pt x="311" y="2344"/>
                  </a:lnTo>
                  <a:lnTo>
                    <a:pt x="32" y="2815"/>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7" name="Freeform 109">
              <a:extLst>
                <a:ext uri="{FF2B5EF4-FFF2-40B4-BE49-F238E27FC236}">
                  <a16:creationId xmlns:a16="http://schemas.microsoft.com/office/drawing/2014/main" id="{EB80BB0F-3692-C54D-A51F-FF5D3210795E}"/>
                </a:ext>
              </a:extLst>
            </p:cNvPr>
            <p:cNvSpPr>
              <a:spLocks noChangeAspect="1"/>
            </p:cNvSpPr>
            <p:nvPr/>
          </p:nvSpPr>
          <p:spPr bwMode="auto">
            <a:xfrm>
              <a:off x="3024" y="1061"/>
              <a:ext cx="72" cy="148"/>
            </a:xfrm>
            <a:custGeom>
              <a:avLst/>
              <a:gdLst>
                <a:gd name="T0" fmla="*/ 0 w 215"/>
                <a:gd name="T1" fmla="*/ 0 h 444"/>
                <a:gd name="T2" fmla="*/ 0 w 215"/>
                <a:gd name="T3" fmla="*/ 0 h 444"/>
                <a:gd name="T4" fmla="*/ 0 w 215"/>
                <a:gd name="T5" fmla="*/ 0 h 444"/>
                <a:gd name="T6" fmla="*/ 0 w 215"/>
                <a:gd name="T7" fmla="*/ 0 h 444"/>
                <a:gd name="T8" fmla="*/ 0 w 215"/>
                <a:gd name="T9" fmla="*/ 0 h 444"/>
                <a:gd name="T10" fmla="*/ 0 w 215"/>
                <a:gd name="T11" fmla="*/ 0 h 444"/>
                <a:gd name="T12" fmla="*/ 0 60000 65536"/>
                <a:gd name="T13" fmla="*/ 0 60000 65536"/>
                <a:gd name="T14" fmla="*/ 0 60000 65536"/>
                <a:gd name="T15" fmla="*/ 0 60000 65536"/>
                <a:gd name="T16" fmla="*/ 0 60000 65536"/>
                <a:gd name="T17" fmla="*/ 0 60000 65536"/>
                <a:gd name="T18" fmla="*/ 0 w 215"/>
                <a:gd name="T19" fmla="*/ 0 h 444"/>
                <a:gd name="T20" fmla="*/ 215 w 215"/>
                <a:gd name="T21" fmla="*/ 444 h 444"/>
              </a:gdLst>
              <a:ahLst/>
              <a:cxnLst>
                <a:cxn ang="T12">
                  <a:pos x="T0" y="T1"/>
                </a:cxn>
                <a:cxn ang="T13">
                  <a:pos x="T2" y="T3"/>
                </a:cxn>
                <a:cxn ang="T14">
                  <a:pos x="T4" y="T5"/>
                </a:cxn>
                <a:cxn ang="T15">
                  <a:pos x="T6" y="T7"/>
                </a:cxn>
                <a:cxn ang="T16">
                  <a:pos x="T8" y="T9"/>
                </a:cxn>
                <a:cxn ang="T17">
                  <a:pos x="T10" y="T11"/>
                </a:cxn>
              </a:cxnLst>
              <a:rect l="T18" t="T19" r="T20" b="T21"/>
              <a:pathLst>
                <a:path w="215" h="444">
                  <a:moveTo>
                    <a:pt x="0" y="444"/>
                  </a:moveTo>
                  <a:lnTo>
                    <a:pt x="28" y="0"/>
                  </a:lnTo>
                  <a:lnTo>
                    <a:pt x="187" y="15"/>
                  </a:lnTo>
                  <a:lnTo>
                    <a:pt x="215" y="418"/>
                  </a:lnTo>
                  <a:lnTo>
                    <a:pt x="0" y="444"/>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8" name="Freeform 110">
              <a:extLst>
                <a:ext uri="{FF2B5EF4-FFF2-40B4-BE49-F238E27FC236}">
                  <a16:creationId xmlns:a16="http://schemas.microsoft.com/office/drawing/2014/main" id="{313A812F-492D-D943-B3A4-24E56ABDF97F}"/>
                </a:ext>
              </a:extLst>
            </p:cNvPr>
            <p:cNvSpPr>
              <a:spLocks noChangeAspect="1"/>
            </p:cNvSpPr>
            <p:nvPr/>
          </p:nvSpPr>
          <p:spPr bwMode="auto">
            <a:xfrm>
              <a:off x="2744" y="707"/>
              <a:ext cx="677" cy="132"/>
            </a:xfrm>
            <a:custGeom>
              <a:avLst/>
              <a:gdLst>
                <a:gd name="T0" fmla="*/ 0 w 2030"/>
                <a:gd name="T1" fmla="*/ 0 h 396"/>
                <a:gd name="T2" fmla="*/ 0 w 2030"/>
                <a:gd name="T3" fmla="*/ 0 h 396"/>
                <a:gd name="T4" fmla="*/ 0 w 2030"/>
                <a:gd name="T5" fmla="*/ 0 h 396"/>
                <a:gd name="T6" fmla="*/ 0 w 2030"/>
                <a:gd name="T7" fmla="*/ 0 h 396"/>
                <a:gd name="T8" fmla="*/ 0 w 2030"/>
                <a:gd name="T9" fmla="*/ 0 h 396"/>
                <a:gd name="T10" fmla="*/ 0 w 2030"/>
                <a:gd name="T11" fmla="*/ 0 h 396"/>
                <a:gd name="T12" fmla="*/ 0 w 2030"/>
                <a:gd name="T13" fmla="*/ 0 h 396"/>
                <a:gd name="T14" fmla="*/ 0 w 2030"/>
                <a:gd name="T15" fmla="*/ 0 h 396"/>
                <a:gd name="T16" fmla="*/ 0 60000 65536"/>
                <a:gd name="T17" fmla="*/ 0 60000 65536"/>
                <a:gd name="T18" fmla="*/ 0 60000 65536"/>
                <a:gd name="T19" fmla="*/ 0 60000 65536"/>
                <a:gd name="T20" fmla="*/ 0 60000 65536"/>
                <a:gd name="T21" fmla="*/ 0 60000 65536"/>
                <a:gd name="T22" fmla="*/ 0 60000 65536"/>
                <a:gd name="T23" fmla="*/ 0 60000 65536"/>
                <a:gd name="T24" fmla="*/ 0 w 2030"/>
                <a:gd name="T25" fmla="*/ 0 h 396"/>
                <a:gd name="T26" fmla="*/ 2030 w 2030"/>
                <a:gd name="T27" fmla="*/ 396 h 39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030" h="396">
                  <a:moveTo>
                    <a:pt x="0" y="251"/>
                  </a:moveTo>
                  <a:lnTo>
                    <a:pt x="920" y="396"/>
                  </a:lnTo>
                  <a:lnTo>
                    <a:pt x="1627" y="311"/>
                  </a:lnTo>
                  <a:lnTo>
                    <a:pt x="2030" y="381"/>
                  </a:lnTo>
                  <a:lnTo>
                    <a:pt x="2018" y="15"/>
                  </a:lnTo>
                  <a:lnTo>
                    <a:pt x="0" y="0"/>
                  </a:lnTo>
                  <a:lnTo>
                    <a:pt x="0" y="25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9" name="Freeform 111">
              <a:extLst>
                <a:ext uri="{FF2B5EF4-FFF2-40B4-BE49-F238E27FC236}">
                  <a16:creationId xmlns:a16="http://schemas.microsoft.com/office/drawing/2014/main" id="{5CFE01D7-79AC-5947-A5EE-3ECCE9A90CA9}"/>
                </a:ext>
              </a:extLst>
            </p:cNvPr>
            <p:cNvSpPr>
              <a:spLocks noChangeAspect="1"/>
            </p:cNvSpPr>
            <p:nvPr/>
          </p:nvSpPr>
          <p:spPr bwMode="auto">
            <a:xfrm>
              <a:off x="3108" y="703"/>
              <a:ext cx="368" cy="467"/>
            </a:xfrm>
            <a:custGeom>
              <a:avLst/>
              <a:gdLst>
                <a:gd name="T0" fmla="*/ 0 w 1103"/>
                <a:gd name="T1" fmla="*/ 0 h 1401"/>
                <a:gd name="T2" fmla="*/ 0 w 1103"/>
                <a:gd name="T3" fmla="*/ 0 h 1401"/>
                <a:gd name="T4" fmla="*/ 0 w 1103"/>
                <a:gd name="T5" fmla="*/ 0 h 1401"/>
                <a:gd name="T6" fmla="*/ 0 w 1103"/>
                <a:gd name="T7" fmla="*/ 0 h 1401"/>
                <a:gd name="T8" fmla="*/ 0 w 1103"/>
                <a:gd name="T9" fmla="*/ 0 h 1401"/>
                <a:gd name="T10" fmla="*/ 0 w 1103"/>
                <a:gd name="T11" fmla="*/ 0 h 1401"/>
                <a:gd name="T12" fmla="*/ 0 w 1103"/>
                <a:gd name="T13" fmla="*/ 0 h 1401"/>
                <a:gd name="T14" fmla="*/ 0 w 1103"/>
                <a:gd name="T15" fmla="*/ 0 h 1401"/>
                <a:gd name="T16" fmla="*/ 0 w 1103"/>
                <a:gd name="T17" fmla="*/ 0 h 1401"/>
                <a:gd name="T18" fmla="*/ 0 w 1103"/>
                <a:gd name="T19" fmla="*/ 0 h 1401"/>
                <a:gd name="T20" fmla="*/ 0 w 1103"/>
                <a:gd name="T21" fmla="*/ 0 h 1401"/>
                <a:gd name="T22" fmla="*/ 0 w 1103"/>
                <a:gd name="T23" fmla="*/ 0 h 1401"/>
                <a:gd name="T24" fmla="*/ 0 w 1103"/>
                <a:gd name="T25" fmla="*/ 0 h 1401"/>
                <a:gd name="T26" fmla="*/ 0 w 1103"/>
                <a:gd name="T27" fmla="*/ 0 h 1401"/>
                <a:gd name="T28" fmla="*/ 0 w 1103"/>
                <a:gd name="T29" fmla="*/ 0 h 140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03"/>
                <a:gd name="T46" fmla="*/ 0 h 1401"/>
                <a:gd name="T47" fmla="*/ 1103 w 1103"/>
                <a:gd name="T48" fmla="*/ 1401 h 140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03" h="1401">
                  <a:moveTo>
                    <a:pt x="54" y="0"/>
                  </a:moveTo>
                  <a:lnTo>
                    <a:pt x="0" y="151"/>
                  </a:lnTo>
                  <a:lnTo>
                    <a:pt x="134" y="226"/>
                  </a:lnTo>
                  <a:lnTo>
                    <a:pt x="140" y="1401"/>
                  </a:lnTo>
                  <a:lnTo>
                    <a:pt x="397" y="1401"/>
                  </a:lnTo>
                  <a:lnTo>
                    <a:pt x="397" y="199"/>
                  </a:lnTo>
                  <a:lnTo>
                    <a:pt x="552" y="167"/>
                  </a:lnTo>
                  <a:lnTo>
                    <a:pt x="685" y="226"/>
                  </a:lnTo>
                  <a:lnTo>
                    <a:pt x="685" y="1395"/>
                  </a:lnTo>
                  <a:lnTo>
                    <a:pt x="943" y="1389"/>
                  </a:lnTo>
                  <a:lnTo>
                    <a:pt x="959" y="226"/>
                  </a:lnTo>
                  <a:lnTo>
                    <a:pt x="1103" y="146"/>
                  </a:lnTo>
                  <a:lnTo>
                    <a:pt x="1060" y="6"/>
                  </a:lnTo>
                  <a:lnTo>
                    <a:pt x="54"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0" name="Freeform 112">
              <a:extLst>
                <a:ext uri="{FF2B5EF4-FFF2-40B4-BE49-F238E27FC236}">
                  <a16:creationId xmlns:a16="http://schemas.microsoft.com/office/drawing/2014/main" id="{B84820C9-9D6E-8048-B37C-8C2131A80FDC}"/>
                </a:ext>
              </a:extLst>
            </p:cNvPr>
            <p:cNvSpPr>
              <a:spLocks noChangeAspect="1"/>
            </p:cNvSpPr>
            <p:nvPr/>
          </p:nvSpPr>
          <p:spPr bwMode="auto">
            <a:xfrm>
              <a:off x="2656" y="705"/>
              <a:ext cx="371" cy="465"/>
            </a:xfrm>
            <a:custGeom>
              <a:avLst/>
              <a:gdLst>
                <a:gd name="T0" fmla="*/ 0 w 1113"/>
                <a:gd name="T1" fmla="*/ 0 h 1395"/>
                <a:gd name="T2" fmla="*/ 0 w 1113"/>
                <a:gd name="T3" fmla="*/ 0 h 1395"/>
                <a:gd name="T4" fmla="*/ 0 w 1113"/>
                <a:gd name="T5" fmla="*/ 0 h 1395"/>
                <a:gd name="T6" fmla="*/ 0 w 1113"/>
                <a:gd name="T7" fmla="*/ 0 h 1395"/>
                <a:gd name="T8" fmla="*/ 0 w 1113"/>
                <a:gd name="T9" fmla="*/ 0 h 1395"/>
                <a:gd name="T10" fmla="*/ 0 w 1113"/>
                <a:gd name="T11" fmla="*/ 0 h 1395"/>
                <a:gd name="T12" fmla="*/ 0 w 1113"/>
                <a:gd name="T13" fmla="*/ 0 h 1395"/>
                <a:gd name="T14" fmla="*/ 0 w 1113"/>
                <a:gd name="T15" fmla="*/ 0 h 1395"/>
                <a:gd name="T16" fmla="*/ 0 w 1113"/>
                <a:gd name="T17" fmla="*/ 0 h 1395"/>
                <a:gd name="T18" fmla="*/ 0 w 1113"/>
                <a:gd name="T19" fmla="*/ 0 h 1395"/>
                <a:gd name="T20" fmla="*/ 0 w 1113"/>
                <a:gd name="T21" fmla="*/ 0 h 1395"/>
                <a:gd name="T22" fmla="*/ 0 w 1113"/>
                <a:gd name="T23" fmla="*/ 0 h 1395"/>
                <a:gd name="T24" fmla="*/ 0 w 1113"/>
                <a:gd name="T25" fmla="*/ 0 h 1395"/>
                <a:gd name="T26" fmla="*/ 0 w 1113"/>
                <a:gd name="T27" fmla="*/ 0 h 1395"/>
                <a:gd name="T28" fmla="*/ 0 w 1113"/>
                <a:gd name="T29" fmla="*/ 0 h 13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113"/>
                <a:gd name="T46" fmla="*/ 0 h 1395"/>
                <a:gd name="T47" fmla="*/ 1113 w 1113"/>
                <a:gd name="T48" fmla="*/ 1395 h 13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113" h="1395">
                  <a:moveTo>
                    <a:pt x="33" y="27"/>
                  </a:moveTo>
                  <a:lnTo>
                    <a:pt x="0" y="161"/>
                  </a:lnTo>
                  <a:lnTo>
                    <a:pt x="134" y="220"/>
                  </a:lnTo>
                  <a:lnTo>
                    <a:pt x="134" y="1389"/>
                  </a:lnTo>
                  <a:lnTo>
                    <a:pt x="401" y="1389"/>
                  </a:lnTo>
                  <a:lnTo>
                    <a:pt x="401" y="210"/>
                  </a:lnTo>
                  <a:lnTo>
                    <a:pt x="551" y="150"/>
                  </a:lnTo>
                  <a:lnTo>
                    <a:pt x="712" y="220"/>
                  </a:lnTo>
                  <a:lnTo>
                    <a:pt x="712" y="1395"/>
                  </a:lnTo>
                  <a:lnTo>
                    <a:pt x="969" y="1395"/>
                  </a:lnTo>
                  <a:lnTo>
                    <a:pt x="964" y="225"/>
                  </a:lnTo>
                  <a:lnTo>
                    <a:pt x="1113" y="145"/>
                  </a:lnTo>
                  <a:lnTo>
                    <a:pt x="1071" y="0"/>
                  </a:lnTo>
                  <a:lnTo>
                    <a:pt x="33" y="27"/>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1" name="Freeform 113">
              <a:extLst>
                <a:ext uri="{FF2B5EF4-FFF2-40B4-BE49-F238E27FC236}">
                  <a16:creationId xmlns:a16="http://schemas.microsoft.com/office/drawing/2014/main" id="{862C50C0-6B48-4845-B697-2B408CF9E985}"/>
                </a:ext>
              </a:extLst>
            </p:cNvPr>
            <p:cNvSpPr>
              <a:spLocks noChangeAspect="1"/>
            </p:cNvSpPr>
            <p:nvPr/>
          </p:nvSpPr>
          <p:spPr bwMode="auto">
            <a:xfrm>
              <a:off x="2694" y="459"/>
              <a:ext cx="687" cy="200"/>
            </a:xfrm>
            <a:custGeom>
              <a:avLst/>
              <a:gdLst>
                <a:gd name="T0" fmla="*/ 0 w 2061"/>
                <a:gd name="T1" fmla="*/ 0 h 601"/>
                <a:gd name="T2" fmla="*/ 0 w 2061"/>
                <a:gd name="T3" fmla="*/ 0 h 601"/>
                <a:gd name="T4" fmla="*/ 0 w 2061"/>
                <a:gd name="T5" fmla="*/ 0 h 601"/>
                <a:gd name="T6" fmla="*/ 0 w 2061"/>
                <a:gd name="T7" fmla="*/ 0 h 601"/>
                <a:gd name="T8" fmla="*/ 0 w 2061"/>
                <a:gd name="T9" fmla="*/ 0 h 601"/>
                <a:gd name="T10" fmla="*/ 0 60000 65536"/>
                <a:gd name="T11" fmla="*/ 0 60000 65536"/>
                <a:gd name="T12" fmla="*/ 0 60000 65536"/>
                <a:gd name="T13" fmla="*/ 0 60000 65536"/>
                <a:gd name="T14" fmla="*/ 0 60000 65536"/>
                <a:gd name="T15" fmla="*/ 0 w 2061"/>
                <a:gd name="T16" fmla="*/ 0 h 601"/>
                <a:gd name="T17" fmla="*/ 2061 w 2061"/>
                <a:gd name="T18" fmla="*/ 601 h 601"/>
              </a:gdLst>
              <a:ahLst/>
              <a:cxnLst>
                <a:cxn ang="T10">
                  <a:pos x="T0" y="T1"/>
                </a:cxn>
                <a:cxn ang="T11">
                  <a:pos x="T2" y="T3"/>
                </a:cxn>
                <a:cxn ang="T12">
                  <a:pos x="T4" y="T5"/>
                </a:cxn>
                <a:cxn ang="T13">
                  <a:pos x="T6" y="T7"/>
                </a:cxn>
                <a:cxn ang="T14">
                  <a:pos x="T8" y="T9"/>
                </a:cxn>
              </a:cxnLst>
              <a:rect l="T15" t="T16" r="T17" b="T18"/>
              <a:pathLst>
                <a:path w="2061" h="601">
                  <a:moveTo>
                    <a:pt x="0" y="601"/>
                  </a:moveTo>
                  <a:lnTo>
                    <a:pt x="1177" y="0"/>
                  </a:lnTo>
                  <a:lnTo>
                    <a:pt x="2061" y="578"/>
                  </a:lnTo>
                  <a:lnTo>
                    <a:pt x="0" y="60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2" name="Freeform 114">
              <a:extLst>
                <a:ext uri="{FF2B5EF4-FFF2-40B4-BE49-F238E27FC236}">
                  <a16:creationId xmlns:a16="http://schemas.microsoft.com/office/drawing/2014/main" id="{92536587-8380-4346-B577-F407550FEFFF}"/>
                </a:ext>
              </a:extLst>
            </p:cNvPr>
            <p:cNvSpPr>
              <a:spLocks noChangeAspect="1"/>
            </p:cNvSpPr>
            <p:nvPr/>
          </p:nvSpPr>
          <p:spPr bwMode="auto">
            <a:xfrm>
              <a:off x="2785" y="866"/>
              <a:ext cx="105" cy="136"/>
            </a:xfrm>
            <a:custGeom>
              <a:avLst/>
              <a:gdLst>
                <a:gd name="T0" fmla="*/ 0 w 316"/>
                <a:gd name="T1" fmla="*/ 0 h 409"/>
                <a:gd name="T2" fmla="*/ 0 w 316"/>
                <a:gd name="T3" fmla="*/ 0 h 409"/>
                <a:gd name="T4" fmla="*/ 0 w 316"/>
                <a:gd name="T5" fmla="*/ 0 h 409"/>
                <a:gd name="T6" fmla="*/ 0 w 316"/>
                <a:gd name="T7" fmla="*/ 0 h 409"/>
                <a:gd name="T8" fmla="*/ 0 w 316"/>
                <a:gd name="T9" fmla="*/ 0 h 409"/>
                <a:gd name="T10" fmla="*/ 0 w 316"/>
                <a:gd name="T11" fmla="*/ 0 h 409"/>
                <a:gd name="T12" fmla="*/ 0 60000 65536"/>
                <a:gd name="T13" fmla="*/ 0 60000 65536"/>
                <a:gd name="T14" fmla="*/ 0 60000 65536"/>
                <a:gd name="T15" fmla="*/ 0 60000 65536"/>
                <a:gd name="T16" fmla="*/ 0 60000 65536"/>
                <a:gd name="T17" fmla="*/ 0 60000 65536"/>
                <a:gd name="T18" fmla="*/ 0 w 316"/>
                <a:gd name="T19" fmla="*/ 0 h 409"/>
                <a:gd name="T20" fmla="*/ 316 w 316"/>
                <a:gd name="T21" fmla="*/ 409 h 409"/>
              </a:gdLst>
              <a:ahLst/>
              <a:cxnLst>
                <a:cxn ang="T12">
                  <a:pos x="T0" y="T1"/>
                </a:cxn>
                <a:cxn ang="T13">
                  <a:pos x="T2" y="T3"/>
                </a:cxn>
                <a:cxn ang="T14">
                  <a:pos x="T4" y="T5"/>
                </a:cxn>
                <a:cxn ang="T15">
                  <a:pos x="T6" y="T7"/>
                </a:cxn>
                <a:cxn ang="T16">
                  <a:pos x="T8" y="T9"/>
                </a:cxn>
                <a:cxn ang="T17">
                  <a:pos x="T10" y="T11"/>
                </a:cxn>
              </a:cxnLst>
              <a:rect l="T18" t="T19" r="T20" b="T21"/>
              <a:pathLst>
                <a:path w="316" h="409">
                  <a:moveTo>
                    <a:pt x="0" y="0"/>
                  </a:moveTo>
                  <a:lnTo>
                    <a:pt x="316" y="12"/>
                  </a:lnTo>
                  <a:lnTo>
                    <a:pt x="316" y="403"/>
                  </a:lnTo>
                  <a:lnTo>
                    <a:pt x="28" y="40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3" name="Freeform 115">
              <a:extLst>
                <a:ext uri="{FF2B5EF4-FFF2-40B4-BE49-F238E27FC236}">
                  <a16:creationId xmlns:a16="http://schemas.microsoft.com/office/drawing/2014/main" id="{D9E86A69-424A-2F41-9EDB-16275319A362}"/>
                </a:ext>
              </a:extLst>
            </p:cNvPr>
            <p:cNvSpPr>
              <a:spLocks noChangeAspect="1"/>
            </p:cNvSpPr>
            <p:nvPr/>
          </p:nvSpPr>
          <p:spPr bwMode="auto">
            <a:xfrm>
              <a:off x="3017" y="868"/>
              <a:ext cx="88" cy="139"/>
            </a:xfrm>
            <a:custGeom>
              <a:avLst/>
              <a:gdLst>
                <a:gd name="T0" fmla="*/ 0 w 263"/>
                <a:gd name="T1" fmla="*/ 0 h 418"/>
                <a:gd name="T2" fmla="*/ 0 w 263"/>
                <a:gd name="T3" fmla="*/ 0 h 418"/>
                <a:gd name="T4" fmla="*/ 0 w 263"/>
                <a:gd name="T5" fmla="*/ 0 h 418"/>
                <a:gd name="T6" fmla="*/ 0 w 263"/>
                <a:gd name="T7" fmla="*/ 0 h 418"/>
                <a:gd name="T8" fmla="*/ 0 w 263"/>
                <a:gd name="T9" fmla="*/ 0 h 418"/>
                <a:gd name="T10" fmla="*/ 0 w 263"/>
                <a:gd name="T11" fmla="*/ 0 h 418"/>
                <a:gd name="T12" fmla="*/ 0 60000 65536"/>
                <a:gd name="T13" fmla="*/ 0 60000 65536"/>
                <a:gd name="T14" fmla="*/ 0 60000 65536"/>
                <a:gd name="T15" fmla="*/ 0 60000 65536"/>
                <a:gd name="T16" fmla="*/ 0 60000 65536"/>
                <a:gd name="T17" fmla="*/ 0 60000 65536"/>
                <a:gd name="T18" fmla="*/ 0 w 263"/>
                <a:gd name="T19" fmla="*/ 0 h 418"/>
                <a:gd name="T20" fmla="*/ 263 w 263"/>
                <a:gd name="T21" fmla="*/ 418 h 418"/>
              </a:gdLst>
              <a:ahLst/>
              <a:cxnLst>
                <a:cxn ang="T12">
                  <a:pos x="T0" y="T1"/>
                </a:cxn>
                <a:cxn ang="T13">
                  <a:pos x="T2" y="T3"/>
                </a:cxn>
                <a:cxn ang="T14">
                  <a:pos x="T4" y="T5"/>
                </a:cxn>
                <a:cxn ang="T15">
                  <a:pos x="T6" y="T7"/>
                </a:cxn>
                <a:cxn ang="T16">
                  <a:pos x="T8" y="T9"/>
                </a:cxn>
                <a:cxn ang="T17">
                  <a:pos x="T10" y="T11"/>
                </a:cxn>
              </a:cxnLst>
              <a:rect l="T18" t="T19" r="T20" b="T21"/>
              <a:pathLst>
                <a:path w="263" h="418">
                  <a:moveTo>
                    <a:pt x="6" y="0"/>
                  </a:moveTo>
                  <a:lnTo>
                    <a:pt x="251" y="10"/>
                  </a:lnTo>
                  <a:lnTo>
                    <a:pt x="263" y="418"/>
                  </a:lnTo>
                  <a:lnTo>
                    <a:pt x="0" y="397"/>
                  </a:lnTo>
                  <a:lnTo>
                    <a:pt x="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4" name="Freeform 116">
              <a:extLst>
                <a:ext uri="{FF2B5EF4-FFF2-40B4-BE49-F238E27FC236}">
                  <a16:creationId xmlns:a16="http://schemas.microsoft.com/office/drawing/2014/main" id="{9876FCFB-EB40-574F-835D-4BC84D17FA5D}"/>
                </a:ext>
              </a:extLst>
            </p:cNvPr>
            <p:cNvSpPr>
              <a:spLocks noChangeAspect="1"/>
            </p:cNvSpPr>
            <p:nvPr/>
          </p:nvSpPr>
          <p:spPr bwMode="auto">
            <a:xfrm>
              <a:off x="3240" y="864"/>
              <a:ext cx="102" cy="136"/>
            </a:xfrm>
            <a:custGeom>
              <a:avLst/>
              <a:gdLst>
                <a:gd name="T0" fmla="*/ 0 w 305"/>
                <a:gd name="T1" fmla="*/ 0 h 408"/>
                <a:gd name="T2" fmla="*/ 0 w 305"/>
                <a:gd name="T3" fmla="*/ 0 h 408"/>
                <a:gd name="T4" fmla="*/ 0 w 305"/>
                <a:gd name="T5" fmla="*/ 0 h 408"/>
                <a:gd name="T6" fmla="*/ 0 w 305"/>
                <a:gd name="T7" fmla="*/ 0 h 408"/>
                <a:gd name="T8" fmla="*/ 0 w 305"/>
                <a:gd name="T9" fmla="*/ 0 h 408"/>
                <a:gd name="T10" fmla="*/ 0 w 305"/>
                <a:gd name="T11" fmla="*/ 0 h 408"/>
                <a:gd name="T12" fmla="*/ 0 60000 65536"/>
                <a:gd name="T13" fmla="*/ 0 60000 65536"/>
                <a:gd name="T14" fmla="*/ 0 60000 65536"/>
                <a:gd name="T15" fmla="*/ 0 60000 65536"/>
                <a:gd name="T16" fmla="*/ 0 60000 65536"/>
                <a:gd name="T17" fmla="*/ 0 60000 65536"/>
                <a:gd name="T18" fmla="*/ 0 w 305"/>
                <a:gd name="T19" fmla="*/ 0 h 408"/>
                <a:gd name="T20" fmla="*/ 305 w 305"/>
                <a:gd name="T21" fmla="*/ 408 h 408"/>
              </a:gdLst>
              <a:ahLst/>
              <a:cxnLst>
                <a:cxn ang="T12">
                  <a:pos x="T0" y="T1"/>
                </a:cxn>
                <a:cxn ang="T13">
                  <a:pos x="T2" y="T3"/>
                </a:cxn>
                <a:cxn ang="T14">
                  <a:pos x="T4" y="T5"/>
                </a:cxn>
                <a:cxn ang="T15">
                  <a:pos x="T6" y="T7"/>
                </a:cxn>
                <a:cxn ang="T16">
                  <a:pos x="T8" y="T9"/>
                </a:cxn>
                <a:cxn ang="T17">
                  <a:pos x="T10" y="T11"/>
                </a:cxn>
              </a:cxnLst>
              <a:rect l="T18" t="T19" r="T20" b="T21"/>
              <a:pathLst>
                <a:path w="305" h="408">
                  <a:moveTo>
                    <a:pt x="10" y="0"/>
                  </a:moveTo>
                  <a:lnTo>
                    <a:pt x="305" y="0"/>
                  </a:lnTo>
                  <a:lnTo>
                    <a:pt x="305" y="408"/>
                  </a:lnTo>
                  <a:lnTo>
                    <a:pt x="0" y="402"/>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5" name="Freeform 117">
              <a:extLst>
                <a:ext uri="{FF2B5EF4-FFF2-40B4-BE49-F238E27FC236}">
                  <a16:creationId xmlns:a16="http://schemas.microsoft.com/office/drawing/2014/main" id="{7B61E7EF-A079-8443-8D73-6C8A5AE645DD}"/>
                </a:ext>
              </a:extLst>
            </p:cNvPr>
            <p:cNvSpPr>
              <a:spLocks noChangeAspect="1"/>
            </p:cNvSpPr>
            <p:nvPr/>
          </p:nvSpPr>
          <p:spPr bwMode="auto">
            <a:xfrm>
              <a:off x="2794" y="884"/>
              <a:ext cx="87" cy="107"/>
            </a:xfrm>
            <a:custGeom>
              <a:avLst/>
              <a:gdLst>
                <a:gd name="T0" fmla="*/ 0 w 262"/>
                <a:gd name="T1" fmla="*/ 0 h 321"/>
                <a:gd name="T2" fmla="*/ 0 w 262"/>
                <a:gd name="T3" fmla="*/ 0 h 321"/>
                <a:gd name="T4" fmla="*/ 0 w 262"/>
                <a:gd name="T5" fmla="*/ 0 h 321"/>
                <a:gd name="T6" fmla="*/ 0 w 262"/>
                <a:gd name="T7" fmla="*/ 0 h 321"/>
                <a:gd name="T8" fmla="*/ 0 w 262"/>
                <a:gd name="T9" fmla="*/ 0 h 321"/>
                <a:gd name="T10" fmla="*/ 0 w 262"/>
                <a:gd name="T11" fmla="*/ 0 h 321"/>
                <a:gd name="T12" fmla="*/ 0 60000 65536"/>
                <a:gd name="T13" fmla="*/ 0 60000 65536"/>
                <a:gd name="T14" fmla="*/ 0 60000 65536"/>
                <a:gd name="T15" fmla="*/ 0 60000 65536"/>
                <a:gd name="T16" fmla="*/ 0 60000 65536"/>
                <a:gd name="T17" fmla="*/ 0 60000 65536"/>
                <a:gd name="T18" fmla="*/ 0 w 262"/>
                <a:gd name="T19" fmla="*/ 0 h 321"/>
                <a:gd name="T20" fmla="*/ 262 w 262"/>
                <a:gd name="T21" fmla="*/ 321 h 321"/>
              </a:gdLst>
              <a:ahLst/>
              <a:cxnLst>
                <a:cxn ang="T12">
                  <a:pos x="T0" y="T1"/>
                </a:cxn>
                <a:cxn ang="T13">
                  <a:pos x="T2" y="T3"/>
                </a:cxn>
                <a:cxn ang="T14">
                  <a:pos x="T4" y="T5"/>
                </a:cxn>
                <a:cxn ang="T15">
                  <a:pos x="T6" y="T7"/>
                </a:cxn>
                <a:cxn ang="T16">
                  <a:pos x="T8" y="T9"/>
                </a:cxn>
                <a:cxn ang="T17">
                  <a:pos x="T10" y="T11"/>
                </a:cxn>
              </a:cxnLst>
              <a:rect l="T18" t="T19" r="T20" b="T21"/>
              <a:pathLst>
                <a:path w="262" h="321">
                  <a:moveTo>
                    <a:pt x="0" y="0"/>
                  </a:moveTo>
                  <a:lnTo>
                    <a:pt x="262" y="21"/>
                  </a:lnTo>
                  <a:lnTo>
                    <a:pt x="262" y="299"/>
                  </a:lnTo>
                  <a:lnTo>
                    <a:pt x="21" y="321"/>
                  </a:lnTo>
                  <a:lnTo>
                    <a:pt x="0" y="0"/>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6" name="Freeform 118">
              <a:extLst>
                <a:ext uri="{FF2B5EF4-FFF2-40B4-BE49-F238E27FC236}">
                  <a16:creationId xmlns:a16="http://schemas.microsoft.com/office/drawing/2014/main" id="{CAEA14BC-03D9-A447-B5C3-F72C3FEE95C0}"/>
                </a:ext>
              </a:extLst>
            </p:cNvPr>
            <p:cNvSpPr>
              <a:spLocks noChangeAspect="1"/>
            </p:cNvSpPr>
            <p:nvPr/>
          </p:nvSpPr>
          <p:spPr bwMode="auto">
            <a:xfrm>
              <a:off x="3026" y="878"/>
              <a:ext cx="77" cy="126"/>
            </a:xfrm>
            <a:custGeom>
              <a:avLst/>
              <a:gdLst>
                <a:gd name="T0" fmla="*/ 0 w 230"/>
                <a:gd name="T1" fmla="*/ 0 h 376"/>
                <a:gd name="T2" fmla="*/ 0 w 230"/>
                <a:gd name="T3" fmla="*/ 0 h 376"/>
                <a:gd name="T4" fmla="*/ 0 w 230"/>
                <a:gd name="T5" fmla="*/ 0 h 376"/>
                <a:gd name="T6" fmla="*/ 0 w 230"/>
                <a:gd name="T7" fmla="*/ 0 h 376"/>
                <a:gd name="T8" fmla="*/ 0 w 230"/>
                <a:gd name="T9" fmla="*/ 0 h 376"/>
                <a:gd name="T10" fmla="*/ 0 w 230"/>
                <a:gd name="T11" fmla="*/ 0 h 376"/>
                <a:gd name="T12" fmla="*/ 0 60000 65536"/>
                <a:gd name="T13" fmla="*/ 0 60000 65536"/>
                <a:gd name="T14" fmla="*/ 0 60000 65536"/>
                <a:gd name="T15" fmla="*/ 0 60000 65536"/>
                <a:gd name="T16" fmla="*/ 0 60000 65536"/>
                <a:gd name="T17" fmla="*/ 0 60000 65536"/>
                <a:gd name="T18" fmla="*/ 0 w 230"/>
                <a:gd name="T19" fmla="*/ 0 h 376"/>
                <a:gd name="T20" fmla="*/ 230 w 230"/>
                <a:gd name="T21" fmla="*/ 376 h 376"/>
              </a:gdLst>
              <a:ahLst/>
              <a:cxnLst>
                <a:cxn ang="T12">
                  <a:pos x="T0" y="T1"/>
                </a:cxn>
                <a:cxn ang="T13">
                  <a:pos x="T2" y="T3"/>
                </a:cxn>
                <a:cxn ang="T14">
                  <a:pos x="T4" y="T5"/>
                </a:cxn>
                <a:cxn ang="T15">
                  <a:pos x="T6" y="T7"/>
                </a:cxn>
                <a:cxn ang="T16">
                  <a:pos x="T8" y="T9"/>
                </a:cxn>
                <a:cxn ang="T17">
                  <a:pos x="T10" y="T11"/>
                </a:cxn>
              </a:cxnLst>
              <a:rect l="T18" t="T19" r="T20" b="T21"/>
              <a:pathLst>
                <a:path w="230" h="376">
                  <a:moveTo>
                    <a:pt x="4" y="18"/>
                  </a:moveTo>
                  <a:lnTo>
                    <a:pt x="230" y="0"/>
                  </a:lnTo>
                  <a:lnTo>
                    <a:pt x="193" y="376"/>
                  </a:lnTo>
                  <a:lnTo>
                    <a:pt x="0" y="344"/>
                  </a:lnTo>
                  <a:lnTo>
                    <a:pt x="4" y="18"/>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7" name="Freeform 119">
              <a:extLst>
                <a:ext uri="{FF2B5EF4-FFF2-40B4-BE49-F238E27FC236}">
                  <a16:creationId xmlns:a16="http://schemas.microsoft.com/office/drawing/2014/main" id="{A4932F32-D073-0E4A-BF9A-56113460A5EF}"/>
                </a:ext>
              </a:extLst>
            </p:cNvPr>
            <p:cNvSpPr>
              <a:spLocks noChangeAspect="1"/>
            </p:cNvSpPr>
            <p:nvPr/>
          </p:nvSpPr>
          <p:spPr bwMode="auto">
            <a:xfrm>
              <a:off x="3247" y="873"/>
              <a:ext cx="88" cy="129"/>
            </a:xfrm>
            <a:custGeom>
              <a:avLst/>
              <a:gdLst>
                <a:gd name="T0" fmla="*/ 0 w 263"/>
                <a:gd name="T1" fmla="*/ 0 h 387"/>
                <a:gd name="T2" fmla="*/ 0 w 263"/>
                <a:gd name="T3" fmla="*/ 0 h 387"/>
                <a:gd name="T4" fmla="*/ 0 w 263"/>
                <a:gd name="T5" fmla="*/ 0 h 387"/>
                <a:gd name="T6" fmla="*/ 0 w 263"/>
                <a:gd name="T7" fmla="*/ 0 h 387"/>
                <a:gd name="T8" fmla="*/ 0 w 263"/>
                <a:gd name="T9" fmla="*/ 0 h 387"/>
                <a:gd name="T10" fmla="*/ 0 w 263"/>
                <a:gd name="T11" fmla="*/ 0 h 387"/>
                <a:gd name="T12" fmla="*/ 0 60000 65536"/>
                <a:gd name="T13" fmla="*/ 0 60000 65536"/>
                <a:gd name="T14" fmla="*/ 0 60000 65536"/>
                <a:gd name="T15" fmla="*/ 0 60000 65536"/>
                <a:gd name="T16" fmla="*/ 0 60000 65536"/>
                <a:gd name="T17" fmla="*/ 0 60000 65536"/>
                <a:gd name="T18" fmla="*/ 0 w 263"/>
                <a:gd name="T19" fmla="*/ 0 h 387"/>
                <a:gd name="T20" fmla="*/ 263 w 263"/>
                <a:gd name="T21" fmla="*/ 387 h 387"/>
              </a:gdLst>
              <a:ahLst/>
              <a:cxnLst>
                <a:cxn ang="T12">
                  <a:pos x="T0" y="T1"/>
                </a:cxn>
                <a:cxn ang="T13">
                  <a:pos x="T2" y="T3"/>
                </a:cxn>
                <a:cxn ang="T14">
                  <a:pos x="T4" y="T5"/>
                </a:cxn>
                <a:cxn ang="T15">
                  <a:pos x="T6" y="T7"/>
                </a:cxn>
                <a:cxn ang="T16">
                  <a:pos x="T8" y="T9"/>
                </a:cxn>
                <a:cxn ang="T17">
                  <a:pos x="T10" y="T11"/>
                </a:cxn>
              </a:cxnLst>
              <a:rect l="T18" t="T19" r="T20" b="T21"/>
              <a:pathLst>
                <a:path w="263" h="387">
                  <a:moveTo>
                    <a:pt x="0" y="21"/>
                  </a:moveTo>
                  <a:lnTo>
                    <a:pt x="263" y="0"/>
                  </a:lnTo>
                  <a:lnTo>
                    <a:pt x="241" y="387"/>
                  </a:lnTo>
                  <a:lnTo>
                    <a:pt x="10" y="354"/>
                  </a:lnTo>
                  <a:lnTo>
                    <a:pt x="0" y="21"/>
                  </a:lnTo>
                  <a:close/>
                </a:path>
              </a:pathLst>
            </a:custGeom>
            <a:solidFill>
              <a:srgbClr val="FFF5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8" name="Freeform 120">
              <a:extLst>
                <a:ext uri="{FF2B5EF4-FFF2-40B4-BE49-F238E27FC236}">
                  <a16:creationId xmlns:a16="http://schemas.microsoft.com/office/drawing/2014/main" id="{B5A35094-01CA-5E48-8830-A0AD73DFB250}"/>
                </a:ext>
              </a:extLst>
            </p:cNvPr>
            <p:cNvSpPr>
              <a:spLocks noChangeAspect="1"/>
            </p:cNvSpPr>
            <p:nvPr/>
          </p:nvSpPr>
          <p:spPr bwMode="auto">
            <a:xfrm>
              <a:off x="3017" y="539"/>
              <a:ext cx="204" cy="79"/>
            </a:xfrm>
            <a:custGeom>
              <a:avLst/>
              <a:gdLst>
                <a:gd name="T0" fmla="*/ 0 w 611"/>
                <a:gd name="T1" fmla="*/ 0 h 235"/>
                <a:gd name="T2" fmla="*/ 0 w 611"/>
                <a:gd name="T3" fmla="*/ 0 h 235"/>
                <a:gd name="T4" fmla="*/ 0 w 611"/>
                <a:gd name="T5" fmla="*/ 0 h 235"/>
                <a:gd name="T6" fmla="*/ 0 w 611"/>
                <a:gd name="T7" fmla="*/ 0 h 235"/>
                <a:gd name="T8" fmla="*/ 0 w 611"/>
                <a:gd name="T9" fmla="*/ 0 h 235"/>
                <a:gd name="T10" fmla="*/ 0 w 611"/>
                <a:gd name="T11" fmla="*/ 0 h 235"/>
                <a:gd name="T12" fmla="*/ 0 w 611"/>
                <a:gd name="T13" fmla="*/ 0 h 235"/>
                <a:gd name="T14" fmla="*/ 0 w 611"/>
                <a:gd name="T15" fmla="*/ 0 h 235"/>
                <a:gd name="T16" fmla="*/ 0 60000 65536"/>
                <a:gd name="T17" fmla="*/ 0 60000 65536"/>
                <a:gd name="T18" fmla="*/ 0 60000 65536"/>
                <a:gd name="T19" fmla="*/ 0 60000 65536"/>
                <a:gd name="T20" fmla="*/ 0 60000 65536"/>
                <a:gd name="T21" fmla="*/ 0 60000 65536"/>
                <a:gd name="T22" fmla="*/ 0 60000 65536"/>
                <a:gd name="T23" fmla="*/ 0 60000 65536"/>
                <a:gd name="T24" fmla="*/ 0 w 611"/>
                <a:gd name="T25" fmla="*/ 0 h 235"/>
                <a:gd name="T26" fmla="*/ 611 w 611"/>
                <a:gd name="T27" fmla="*/ 235 h 23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11" h="235">
                  <a:moveTo>
                    <a:pt x="611" y="21"/>
                  </a:moveTo>
                  <a:lnTo>
                    <a:pt x="348" y="0"/>
                  </a:lnTo>
                  <a:lnTo>
                    <a:pt x="241" y="192"/>
                  </a:lnTo>
                  <a:lnTo>
                    <a:pt x="0" y="177"/>
                  </a:lnTo>
                  <a:lnTo>
                    <a:pt x="288" y="235"/>
                  </a:lnTo>
                  <a:lnTo>
                    <a:pt x="465" y="48"/>
                  </a:lnTo>
                  <a:lnTo>
                    <a:pt x="611" y="21"/>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19" name="Freeform 121">
              <a:extLst>
                <a:ext uri="{FF2B5EF4-FFF2-40B4-BE49-F238E27FC236}">
                  <a16:creationId xmlns:a16="http://schemas.microsoft.com/office/drawing/2014/main" id="{A4826D01-8D49-314B-A1A1-F70EF67367FF}"/>
                </a:ext>
              </a:extLst>
            </p:cNvPr>
            <p:cNvSpPr>
              <a:spLocks noChangeAspect="1"/>
            </p:cNvSpPr>
            <p:nvPr/>
          </p:nvSpPr>
          <p:spPr bwMode="auto">
            <a:xfrm>
              <a:off x="3046" y="493"/>
              <a:ext cx="42" cy="53"/>
            </a:xfrm>
            <a:custGeom>
              <a:avLst/>
              <a:gdLst>
                <a:gd name="T0" fmla="*/ 0 w 128"/>
                <a:gd name="T1" fmla="*/ 0 h 161"/>
                <a:gd name="T2" fmla="*/ 0 w 128"/>
                <a:gd name="T3" fmla="*/ 0 h 161"/>
                <a:gd name="T4" fmla="*/ 0 w 128"/>
                <a:gd name="T5" fmla="*/ 0 h 161"/>
                <a:gd name="T6" fmla="*/ 0 w 128"/>
                <a:gd name="T7" fmla="*/ 0 h 161"/>
                <a:gd name="T8" fmla="*/ 0 w 128"/>
                <a:gd name="T9" fmla="*/ 0 h 161"/>
                <a:gd name="T10" fmla="*/ 0 60000 65536"/>
                <a:gd name="T11" fmla="*/ 0 60000 65536"/>
                <a:gd name="T12" fmla="*/ 0 60000 65536"/>
                <a:gd name="T13" fmla="*/ 0 60000 65536"/>
                <a:gd name="T14" fmla="*/ 0 60000 65536"/>
                <a:gd name="T15" fmla="*/ 0 w 128"/>
                <a:gd name="T16" fmla="*/ 0 h 161"/>
                <a:gd name="T17" fmla="*/ 128 w 128"/>
                <a:gd name="T18" fmla="*/ 161 h 161"/>
              </a:gdLst>
              <a:ahLst/>
              <a:cxnLst>
                <a:cxn ang="T10">
                  <a:pos x="T0" y="T1"/>
                </a:cxn>
                <a:cxn ang="T11">
                  <a:pos x="T2" y="T3"/>
                </a:cxn>
                <a:cxn ang="T12">
                  <a:pos x="T4" y="T5"/>
                </a:cxn>
                <a:cxn ang="T13">
                  <a:pos x="T6" y="T7"/>
                </a:cxn>
                <a:cxn ang="T14">
                  <a:pos x="T8" y="T9"/>
                </a:cxn>
              </a:cxnLst>
              <a:rect l="T15" t="T16" r="T17" b="T18"/>
              <a:pathLst>
                <a:path w="128" h="161">
                  <a:moveTo>
                    <a:pt x="128" y="0"/>
                  </a:moveTo>
                  <a:lnTo>
                    <a:pt x="0" y="48"/>
                  </a:lnTo>
                  <a:lnTo>
                    <a:pt x="43" y="161"/>
                  </a:lnTo>
                  <a:lnTo>
                    <a:pt x="128"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0" name="Freeform 122">
              <a:extLst>
                <a:ext uri="{FF2B5EF4-FFF2-40B4-BE49-F238E27FC236}">
                  <a16:creationId xmlns:a16="http://schemas.microsoft.com/office/drawing/2014/main" id="{75BD0626-84BB-F34B-8257-929600B05ACD}"/>
                </a:ext>
              </a:extLst>
            </p:cNvPr>
            <p:cNvSpPr>
              <a:spLocks noChangeAspect="1"/>
            </p:cNvSpPr>
            <p:nvPr/>
          </p:nvSpPr>
          <p:spPr bwMode="auto">
            <a:xfrm>
              <a:off x="2817" y="578"/>
              <a:ext cx="150" cy="56"/>
            </a:xfrm>
            <a:custGeom>
              <a:avLst/>
              <a:gdLst>
                <a:gd name="T0" fmla="*/ 0 w 449"/>
                <a:gd name="T1" fmla="*/ 0 h 167"/>
                <a:gd name="T2" fmla="*/ 0 w 449"/>
                <a:gd name="T3" fmla="*/ 0 h 167"/>
                <a:gd name="T4" fmla="*/ 0 w 449"/>
                <a:gd name="T5" fmla="*/ 0 h 167"/>
                <a:gd name="T6" fmla="*/ 0 w 449"/>
                <a:gd name="T7" fmla="*/ 0 h 167"/>
                <a:gd name="T8" fmla="*/ 0 w 449"/>
                <a:gd name="T9" fmla="*/ 0 h 167"/>
                <a:gd name="T10" fmla="*/ 0 w 449"/>
                <a:gd name="T11" fmla="*/ 0 h 167"/>
                <a:gd name="T12" fmla="*/ 0 60000 65536"/>
                <a:gd name="T13" fmla="*/ 0 60000 65536"/>
                <a:gd name="T14" fmla="*/ 0 60000 65536"/>
                <a:gd name="T15" fmla="*/ 0 60000 65536"/>
                <a:gd name="T16" fmla="*/ 0 60000 65536"/>
                <a:gd name="T17" fmla="*/ 0 60000 65536"/>
                <a:gd name="T18" fmla="*/ 0 w 449"/>
                <a:gd name="T19" fmla="*/ 0 h 167"/>
                <a:gd name="T20" fmla="*/ 449 w 449"/>
                <a:gd name="T21" fmla="*/ 167 h 167"/>
              </a:gdLst>
              <a:ahLst/>
              <a:cxnLst>
                <a:cxn ang="T12">
                  <a:pos x="T0" y="T1"/>
                </a:cxn>
                <a:cxn ang="T13">
                  <a:pos x="T2" y="T3"/>
                </a:cxn>
                <a:cxn ang="T14">
                  <a:pos x="T4" y="T5"/>
                </a:cxn>
                <a:cxn ang="T15">
                  <a:pos x="T6" y="T7"/>
                </a:cxn>
                <a:cxn ang="T16">
                  <a:pos x="T8" y="T9"/>
                </a:cxn>
                <a:cxn ang="T17">
                  <a:pos x="T10" y="T11"/>
                </a:cxn>
              </a:cxnLst>
              <a:rect l="T18" t="T19" r="T20" b="T21"/>
              <a:pathLst>
                <a:path w="449" h="167">
                  <a:moveTo>
                    <a:pt x="331" y="0"/>
                  </a:moveTo>
                  <a:lnTo>
                    <a:pt x="0" y="151"/>
                  </a:lnTo>
                  <a:lnTo>
                    <a:pt x="449" y="167"/>
                  </a:lnTo>
                  <a:lnTo>
                    <a:pt x="214" y="97"/>
                  </a:lnTo>
                  <a:lnTo>
                    <a:pt x="331" y="0"/>
                  </a:lnTo>
                  <a:close/>
                </a:path>
              </a:pathLst>
            </a:custGeom>
            <a:solidFill>
              <a:srgbClr val="BACEB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1" name="Freeform 123">
              <a:extLst>
                <a:ext uri="{FF2B5EF4-FFF2-40B4-BE49-F238E27FC236}">
                  <a16:creationId xmlns:a16="http://schemas.microsoft.com/office/drawing/2014/main" id="{39A6073D-3576-EA49-A947-D252467CB165}"/>
                </a:ext>
              </a:extLst>
            </p:cNvPr>
            <p:cNvSpPr>
              <a:spLocks noChangeAspect="1"/>
            </p:cNvSpPr>
            <p:nvPr/>
          </p:nvSpPr>
          <p:spPr bwMode="auto">
            <a:xfrm>
              <a:off x="2703" y="716"/>
              <a:ext cx="32" cy="454"/>
            </a:xfrm>
            <a:custGeom>
              <a:avLst/>
              <a:gdLst>
                <a:gd name="T0" fmla="*/ 0 w 96"/>
                <a:gd name="T1" fmla="*/ 0 h 1362"/>
                <a:gd name="T2" fmla="*/ 0 w 96"/>
                <a:gd name="T3" fmla="*/ 0 h 1362"/>
                <a:gd name="T4" fmla="*/ 0 w 96"/>
                <a:gd name="T5" fmla="*/ 0 h 1362"/>
                <a:gd name="T6" fmla="*/ 0 w 96"/>
                <a:gd name="T7" fmla="*/ 0 h 1362"/>
                <a:gd name="T8" fmla="*/ 0 w 96"/>
                <a:gd name="T9" fmla="*/ 0 h 1362"/>
                <a:gd name="T10" fmla="*/ 0 w 96"/>
                <a:gd name="T11" fmla="*/ 0 h 1362"/>
                <a:gd name="T12" fmla="*/ 0 60000 65536"/>
                <a:gd name="T13" fmla="*/ 0 60000 65536"/>
                <a:gd name="T14" fmla="*/ 0 60000 65536"/>
                <a:gd name="T15" fmla="*/ 0 60000 65536"/>
                <a:gd name="T16" fmla="*/ 0 60000 65536"/>
                <a:gd name="T17" fmla="*/ 0 60000 65536"/>
                <a:gd name="T18" fmla="*/ 0 w 96"/>
                <a:gd name="T19" fmla="*/ 0 h 1362"/>
                <a:gd name="T20" fmla="*/ 96 w 96"/>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6" h="1362">
                  <a:moveTo>
                    <a:pt x="96" y="21"/>
                  </a:moveTo>
                  <a:lnTo>
                    <a:pt x="96" y="1362"/>
                  </a:lnTo>
                  <a:lnTo>
                    <a:pt x="0" y="1362"/>
                  </a:lnTo>
                  <a:lnTo>
                    <a:pt x="31" y="0"/>
                  </a:lnTo>
                  <a:lnTo>
                    <a:pt x="96"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2" name="Freeform 124">
              <a:extLst>
                <a:ext uri="{FF2B5EF4-FFF2-40B4-BE49-F238E27FC236}">
                  <a16:creationId xmlns:a16="http://schemas.microsoft.com/office/drawing/2014/main" id="{66493EDC-7478-D941-AA95-D52AB46EC4E2}"/>
                </a:ext>
              </a:extLst>
            </p:cNvPr>
            <p:cNvSpPr>
              <a:spLocks noChangeAspect="1"/>
            </p:cNvSpPr>
            <p:nvPr/>
          </p:nvSpPr>
          <p:spPr bwMode="auto">
            <a:xfrm>
              <a:off x="2891" y="713"/>
              <a:ext cx="32" cy="454"/>
            </a:xfrm>
            <a:custGeom>
              <a:avLst/>
              <a:gdLst>
                <a:gd name="T0" fmla="*/ 0 w 97"/>
                <a:gd name="T1" fmla="*/ 0 h 1362"/>
                <a:gd name="T2" fmla="*/ 0 w 97"/>
                <a:gd name="T3" fmla="*/ 0 h 1362"/>
                <a:gd name="T4" fmla="*/ 0 w 97"/>
                <a:gd name="T5" fmla="*/ 0 h 1362"/>
                <a:gd name="T6" fmla="*/ 0 w 97"/>
                <a:gd name="T7" fmla="*/ 0 h 1362"/>
                <a:gd name="T8" fmla="*/ 0 w 97"/>
                <a:gd name="T9" fmla="*/ 0 h 1362"/>
                <a:gd name="T10" fmla="*/ 0 w 97"/>
                <a:gd name="T11" fmla="*/ 0 h 1362"/>
                <a:gd name="T12" fmla="*/ 0 60000 65536"/>
                <a:gd name="T13" fmla="*/ 0 60000 65536"/>
                <a:gd name="T14" fmla="*/ 0 60000 65536"/>
                <a:gd name="T15" fmla="*/ 0 60000 65536"/>
                <a:gd name="T16" fmla="*/ 0 60000 65536"/>
                <a:gd name="T17" fmla="*/ 0 60000 65536"/>
                <a:gd name="T18" fmla="*/ 0 w 97"/>
                <a:gd name="T19" fmla="*/ 0 h 1362"/>
                <a:gd name="T20" fmla="*/ 97 w 97"/>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7" h="1362">
                  <a:moveTo>
                    <a:pt x="97" y="21"/>
                  </a:moveTo>
                  <a:lnTo>
                    <a:pt x="97" y="1362"/>
                  </a:lnTo>
                  <a:lnTo>
                    <a:pt x="0" y="1362"/>
                  </a:lnTo>
                  <a:lnTo>
                    <a:pt x="31" y="0"/>
                  </a:lnTo>
                  <a:lnTo>
                    <a:pt x="97"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3" name="Freeform 125">
              <a:extLst>
                <a:ext uri="{FF2B5EF4-FFF2-40B4-BE49-F238E27FC236}">
                  <a16:creationId xmlns:a16="http://schemas.microsoft.com/office/drawing/2014/main" id="{9F28DFDC-89BE-3C43-AAB4-81C537935980}"/>
                </a:ext>
              </a:extLst>
            </p:cNvPr>
            <p:cNvSpPr>
              <a:spLocks noChangeAspect="1"/>
            </p:cNvSpPr>
            <p:nvPr/>
          </p:nvSpPr>
          <p:spPr bwMode="auto">
            <a:xfrm>
              <a:off x="3156" y="719"/>
              <a:ext cx="32" cy="454"/>
            </a:xfrm>
            <a:custGeom>
              <a:avLst/>
              <a:gdLst>
                <a:gd name="T0" fmla="*/ 0 w 96"/>
                <a:gd name="T1" fmla="*/ 0 h 1362"/>
                <a:gd name="T2" fmla="*/ 0 w 96"/>
                <a:gd name="T3" fmla="*/ 0 h 1362"/>
                <a:gd name="T4" fmla="*/ 0 w 96"/>
                <a:gd name="T5" fmla="*/ 0 h 1362"/>
                <a:gd name="T6" fmla="*/ 0 w 96"/>
                <a:gd name="T7" fmla="*/ 0 h 1362"/>
                <a:gd name="T8" fmla="*/ 0 w 96"/>
                <a:gd name="T9" fmla="*/ 0 h 1362"/>
                <a:gd name="T10" fmla="*/ 0 w 96"/>
                <a:gd name="T11" fmla="*/ 0 h 1362"/>
                <a:gd name="T12" fmla="*/ 0 60000 65536"/>
                <a:gd name="T13" fmla="*/ 0 60000 65536"/>
                <a:gd name="T14" fmla="*/ 0 60000 65536"/>
                <a:gd name="T15" fmla="*/ 0 60000 65536"/>
                <a:gd name="T16" fmla="*/ 0 60000 65536"/>
                <a:gd name="T17" fmla="*/ 0 60000 65536"/>
                <a:gd name="T18" fmla="*/ 0 w 96"/>
                <a:gd name="T19" fmla="*/ 0 h 1362"/>
                <a:gd name="T20" fmla="*/ 96 w 96"/>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6" h="1362">
                  <a:moveTo>
                    <a:pt x="96" y="22"/>
                  </a:moveTo>
                  <a:lnTo>
                    <a:pt x="96" y="1362"/>
                  </a:lnTo>
                  <a:lnTo>
                    <a:pt x="0" y="1362"/>
                  </a:lnTo>
                  <a:lnTo>
                    <a:pt x="31" y="0"/>
                  </a:lnTo>
                  <a:lnTo>
                    <a:pt x="96" y="22"/>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4" name="Freeform 126">
              <a:extLst>
                <a:ext uri="{FF2B5EF4-FFF2-40B4-BE49-F238E27FC236}">
                  <a16:creationId xmlns:a16="http://schemas.microsoft.com/office/drawing/2014/main" id="{686785C9-668E-7546-B232-A1027BBC8987}"/>
                </a:ext>
              </a:extLst>
            </p:cNvPr>
            <p:cNvSpPr>
              <a:spLocks noChangeAspect="1"/>
            </p:cNvSpPr>
            <p:nvPr/>
          </p:nvSpPr>
          <p:spPr bwMode="auto">
            <a:xfrm>
              <a:off x="3344" y="716"/>
              <a:ext cx="32" cy="454"/>
            </a:xfrm>
            <a:custGeom>
              <a:avLst/>
              <a:gdLst>
                <a:gd name="T0" fmla="*/ 0 w 97"/>
                <a:gd name="T1" fmla="*/ 0 h 1362"/>
                <a:gd name="T2" fmla="*/ 0 w 97"/>
                <a:gd name="T3" fmla="*/ 0 h 1362"/>
                <a:gd name="T4" fmla="*/ 0 w 97"/>
                <a:gd name="T5" fmla="*/ 0 h 1362"/>
                <a:gd name="T6" fmla="*/ 0 w 97"/>
                <a:gd name="T7" fmla="*/ 0 h 1362"/>
                <a:gd name="T8" fmla="*/ 0 w 97"/>
                <a:gd name="T9" fmla="*/ 0 h 1362"/>
                <a:gd name="T10" fmla="*/ 0 w 97"/>
                <a:gd name="T11" fmla="*/ 0 h 1362"/>
                <a:gd name="T12" fmla="*/ 0 60000 65536"/>
                <a:gd name="T13" fmla="*/ 0 60000 65536"/>
                <a:gd name="T14" fmla="*/ 0 60000 65536"/>
                <a:gd name="T15" fmla="*/ 0 60000 65536"/>
                <a:gd name="T16" fmla="*/ 0 60000 65536"/>
                <a:gd name="T17" fmla="*/ 0 60000 65536"/>
                <a:gd name="T18" fmla="*/ 0 w 97"/>
                <a:gd name="T19" fmla="*/ 0 h 1362"/>
                <a:gd name="T20" fmla="*/ 97 w 97"/>
                <a:gd name="T21" fmla="*/ 1362 h 1362"/>
              </a:gdLst>
              <a:ahLst/>
              <a:cxnLst>
                <a:cxn ang="T12">
                  <a:pos x="T0" y="T1"/>
                </a:cxn>
                <a:cxn ang="T13">
                  <a:pos x="T2" y="T3"/>
                </a:cxn>
                <a:cxn ang="T14">
                  <a:pos x="T4" y="T5"/>
                </a:cxn>
                <a:cxn ang="T15">
                  <a:pos x="T6" y="T7"/>
                </a:cxn>
                <a:cxn ang="T16">
                  <a:pos x="T8" y="T9"/>
                </a:cxn>
                <a:cxn ang="T17">
                  <a:pos x="T10" y="T11"/>
                </a:cxn>
              </a:cxnLst>
              <a:rect l="T18" t="T19" r="T20" b="T21"/>
              <a:pathLst>
                <a:path w="97" h="1362">
                  <a:moveTo>
                    <a:pt x="97" y="21"/>
                  </a:moveTo>
                  <a:lnTo>
                    <a:pt x="97" y="1362"/>
                  </a:lnTo>
                  <a:lnTo>
                    <a:pt x="0" y="1362"/>
                  </a:lnTo>
                  <a:lnTo>
                    <a:pt x="33" y="0"/>
                  </a:lnTo>
                  <a:lnTo>
                    <a:pt x="97" y="21"/>
                  </a:lnTo>
                  <a:close/>
                </a:path>
              </a:pathLst>
            </a:custGeom>
            <a:solidFill>
              <a:srgbClr val="86AA8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5" name="Freeform 127">
              <a:extLst>
                <a:ext uri="{FF2B5EF4-FFF2-40B4-BE49-F238E27FC236}">
                  <a16:creationId xmlns:a16="http://schemas.microsoft.com/office/drawing/2014/main" id="{17B2C49A-DB55-F144-B5DA-1EF894A884CC}"/>
                </a:ext>
              </a:extLst>
            </p:cNvPr>
            <p:cNvSpPr>
              <a:spLocks noChangeAspect="1"/>
            </p:cNvSpPr>
            <p:nvPr/>
          </p:nvSpPr>
          <p:spPr bwMode="auto">
            <a:xfrm>
              <a:off x="2763" y="725"/>
              <a:ext cx="31" cy="447"/>
            </a:xfrm>
            <a:custGeom>
              <a:avLst/>
              <a:gdLst>
                <a:gd name="T0" fmla="*/ 0 w 92"/>
                <a:gd name="T1" fmla="*/ 0 h 1339"/>
                <a:gd name="T2" fmla="*/ 0 w 92"/>
                <a:gd name="T3" fmla="*/ 0 h 1339"/>
                <a:gd name="T4" fmla="*/ 0 w 92"/>
                <a:gd name="T5" fmla="*/ 0 h 1339"/>
                <a:gd name="T6" fmla="*/ 0 w 92"/>
                <a:gd name="T7" fmla="*/ 0 h 1339"/>
                <a:gd name="T8" fmla="*/ 0 w 92"/>
                <a:gd name="T9" fmla="*/ 0 h 1339"/>
                <a:gd name="T10" fmla="*/ 0 w 92"/>
                <a:gd name="T11" fmla="*/ 0 h 1339"/>
                <a:gd name="T12" fmla="*/ 0 60000 65536"/>
                <a:gd name="T13" fmla="*/ 0 60000 65536"/>
                <a:gd name="T14" fmla="*/ 0 60000 65536"/>
                <a:gd name="T15" fmla="*/ 0 60000 65536"/>
                <a:gd name="T16" fmla="*/ 0 60000 65536"/>
                <a:gd name="T17" fmla="*/ 0 60000 65536"/>
                <a:gd name="T18" fmla="*/ 0 w 92"/>
                <a:gd name="T19" fmla="*/ 0 h 1339"/>
                <a:gd name="T20" fmla="*/ 92 w 92"/>
                <a:gd name="T21" fmla="*/ 1339 h 1339"/>
              </a:gdLst>
              <a:ahLst/>
              <a:cxnLst>
                <a:cxn ang="T12">
                  <a:pos x="T0" y="T1"/>
                </a:cxn>
                <a:cxn ang="T13">
                  <a:pos x="T2" y="T3"/>
                </a:cxn>
                <a:cxn ang="T14">
                  <a:pos x="T4" y="T5"/>
                </a:cxn>
                <a:cxn ang="T15">
                  <a:pos x="T6" y="T7"/>
                </a:cxn>
                <a:cxn ang="T16">
                  <a:pos x="T8" y="T9"/>
                </a:cxn>
                <a:cxn ang="T17">
                  <a:pos x="T10" y="T11"/>
                </a:cxn>
              </a:cxnLst>
              <a:rect l="T18" t="T19" r="T20" b="T21"/>
              <a:pathLst>
                <a:path w="92" h="1339">
                  <a:moveTo>
                    <a:pt x="0" y="0"/>
                  </a:moveTo>
                  <a:lnTo>
                    <a:pt x="0" y="1335"/>
                  </a:lnTo>
                  <a:lnTo>
                    <a:pt x="92" y="1339"/>
                  </a:lnTo>
                  <a:lnTo>
                    <a:pt x="33"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6" name="Freeform 128">
              <a:extLst>
                <a:ext uri="{FF2B5EF4-FFF2-40B4-BE49-F238E27FC236}">
                  <a16:creationId xmlns:a16="http://schemas.microsoft.com/office/drawing/2014/main" id="{CB078528-D8AE-6144-AF4A-511F524E91F6}"/>
                </a:ext>
              </a:extLst>
            </p:cNvPr>
            <p:cNvSpPr>
              <a:spLocks noChangeAspect="1"/>
            </p:cNvSpPr>
            <p:nvPr/>
          </p:nvSpPr>
          <p:spPr bwMode="auto">
            <a:xfrm>
              <a:off x="2955" y="732"/>
              <a:ext cx="23" cy="442"/>
            </a:xfrm>
            <a:custGeom>
              <a:avLst/>
              <a:gdLst>
                <a:gd name="T0" fmla="*/ 0 w 69"/>
                <a:gd name="T1" fmla="*/ 0 h 1325"/>
                <a:gd name="T2" fmla="*/ 0 w 69"/>
                <a:gd name="T3" fmla="*/ 0 h 1325"/>
                <a:gd name="T4" fmla="*/ 0 w 69"/>
                <a:gd name="T5" fmla="*/ 0 h 1325"/>
                <a:gd name="T6" fmla="*/ 0 w 69"/>
                <a:gd name="T7" fmla="*/ 0 h 1325"/>
                <a:gd name="T8" fmla="*/ 0 w 69"/>
                <a:gd name="T9" fmla="*/ 0 h 1325"/>
                <a:gd name="T10" fmla="*/ 0 w 69"/>
                <a:gd name="T11" fmla="*/ 0 h 1325"/>
                <a:gd name="T12" fmla="*/ 0 60000 65536"/>
                <a:gd name="T13" fmla="*/ 0 60000 65536"/>
                <a:gd name="T14" fmla="*/ 0 60000 65536"/>
                <a:gd name="T15" fmla="*/ 0 60000 65536"/>
                <a:gd name="T16" fmla="*/ 0 60000 65536"/>
                <a:gd name="T17" fmla="*/ 0 60000 65536"/>
                <a:gd name="T18" fmla="*/ 0 w 69"/>
                <a:gd name="T19" fmla="*/ 0 h 1325"/>
                <a:gd name="T20" fmla="*/ 69 w 69"/>
                <a:gd name="T21" fmla="*/ 1325 h 1325"/>
              </a:gdLst>
              <a:ahLst/>
              <a:cxnLst>
                <a:cxn ang="T12">
                  <a:pos x="T0" y="T1"/>
                </a:cxn>
                <a:cxn ang="T13">
                  <a:pos x="T2" y="T3"/>
                </a:cxn>
                <a:cxn ang="T14">
                  <a:pos x="T4" y="T5"/>
                </a:cxn>
                <a:cxn ang="T15">
                  <a:pos x="T6" y="T7"/>
                </a:cxn>
                <a:cxn ang="T16">
                  <a:pos x="T8" y="T9"/>
                </a:cxn>
                <a:cxn ang="T17">
                  <a:pos x="T10" y="T11"/>
                </a:cxn>
              </a:cxnLst>
              <a:rect l="T18" t="T19" r="T20" b="T21"/>
              <a:pathLst>
                <a:path w="69" h="1325">
                  <a:moveTo>
                    <a:pt x="10" y="0"/>
                  </a:moveTo>
                  <a:lnTo>
                    <a:pt x="0" y="1325"/>
                  </a:lnTo>
                  <a:lnTo>
                    <a:pt x="69" y="1315"/>
                  </a:lnTo>
                  <a:lnTo>
                    <a:pt x="59" y="54"/>
                  </a:lnTo>
                  <a:lnTo>
                    <a:pt x="1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7" name="Freeform 129">
              <a:extLst>
                <a:ext uri="{FF2B5EF4-FFF2-40B4-BE49-F238E27FC236}">
                  <a16:creationId xmlns:a16="http://schemas.microsoft.com/office/drawing/2014/main" id="{5ABAE925-A283-7B46-B47C-57FAD428922B}"/>
                </a:ext>
              </a:extLst>
            </p:cNvPr>
            <p:cNvSpPr>
              <a:spLocks noChangeAspect="1"/>
            </p:cNvSpPr>
            <p:nvPr/>
          </p:nvSpPr>
          <p:spPr bwMode="auto">
            <a:xfrm>
              <a:off x="3217" y="727"/>
              <a:ext cx="27" cy="443"/>
            </a:xfrm>
            <a:custGeom>
              <a:avLst/>
              <a:gdLst>
                <a:gd name="T0" fmla="*/ 0 w 80"/>
                <a:gd name="T1" fmla="*/ 0 h 1331"/>
                <a:gd name="T2" fmla="*/ 0 w 80"/>
                <a:gd name="T3" fmla="*/ 0 h 1331"/>
                <a:gd name="T4" fmla="*/ 0 w 80"/>
                <a:gd name="T5" fmla="*/ 0 h 1331"/>
                <a:gd name="T6" fmla="*/ 0 w 80"/>
                <a:gd name="T7" fmla="*/ 0 h 1331"/>
                <a:gd name="T8" fmla="*/ 0 w 80"/>
                <a:gd name="T9" fmla="*/ 0 h 1331"/>
                <a:gd name="T10" fmla="*/ 0 w 80"/>
                <a:gd name="T11" fmla="*/ 0 h 1331"/>
                <a:gd name="T12" fmla="*/ 0 60000 65536"/>
                <a:gd name="T13" fmla="*/ 0 60000 65536"/>
                <a:gd name="T14" fmla="*/ 0 60000 65536"/>
                <a:gd name="T15" fmla="*/ 0 60000 65536"/>
                <a:gd name="T16" fmla="*/ 0 60000 65536"/>
                <a:gd name="T17" fmla="*/ 0 60000 65536"/>
                <a:gd name="T18" fmla="*/ 0 w 80"/>
                <a:gd name="T19" fmla="*/ 0 h 1331"/>
                <a:gd name="T20" fmla="*/ 80 w 80"/>
                <a:gd name="T21" fmla="*/ 1331 h 1331"/>
              </a:gdLst>
              <a:ahLst/>
              <a:cxnLst>
                <a:cxn ang="T12">
                  <a:pos x="T0" y="T1"/>
                </a:cxn>
                <a:cxn ang="T13">
                  <a:pos x="T2" y="T3"/>
                </a:cxn>
                <a:cxn ang="T14">
                  <a:pos x="T4" y="T5"/>
                </a:cxn>
                <a:cxn ang="T15">
                  <a:pos x="T6" y="T7"/>
                </a:cxn>
                <a:cxn ang="T16">
                  <a:pos x="T8" y="T9"/>
                </a:cxn>
                <a:cxn ang="T17">
                  <a:pos x="T10" y="T11"/>
                </a:cxn>
              </a:cxnLst>
              <a:rect l="T18" t="T19" r="T20" b="T21"/>
              <a:pathLst>
                <a:path w="80" h="1331">
                  <a:moveTo>
                    <a:pt x="0" y="0"/>
                  </a:moveTo>
                  <a:lnTo>
                    <a:pt x="5" y="1331"/>
                  </a:lnTo>
                  <a:lnTo>
                    <a:pt x="80" y="1331"/>
                  </a:lnTo>
                  <a:lnTo>
                    <a:pt x="32" y="1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8" name="Freeform 130">
              <a:extLst>
                <a:ext uri="{FF2B5EF4-FFF2-40B4-BE49-F238E27FC236}">
                  <a16:creationId xmlns:a16="http://schemas.microsoft.com/office/drawing/2014/main" id="{6D6BE21E-8B34-3044-91B0-7551074468A5}"/>
                </a:ext>
              </a:extLst>
            </p:cNvPr>
            <p:cNvSpPr>
              <a:spLocks noChangeAspect="1"/>
            </p:cNvSpPr>
            <p:nvPr/>
          </p:nvSpPr>
          <p:spPr bwMode="auto">
            <a:xfrm>
              <a:off x="3404" y="734"/>
              <a:ext cx="18" cy="438"/>
            </a:xfrm>
            <a:custGeom>
              <a:avLst/>
              <a:gdLst>
                <a:gd name="T0" fmla="*/ 0 w 54"/>
                <a:gd name="T1" fmla="*/ 0 h 1314"/>
                <a:gd name="T2" fmla="*/ 0 w 54"/>
                <a:gd name="T3" fmla="*/ 0 h 1314"/>
                <a:gd name="T4" fmla="*/ 0 w 54"/>
                <a:gd name="T5" fmla="*/ 0 h 1314"/>
                <a:gd name="T6" fmla="*/ 0 w 54"/>
                <a:gd name="T7" fmla="*/ 0 h 1314"/>
                <a:gd name="T8" fmla="*/ 0 w 54"/>
                <a:gd name="T9" fmla="*/ 0 h 1314"/>
                <a:gd name="T10" fmla="*/ 0 w 54"/>
                <a:gd name="T11" fmla="*/ 0 h 1314"/>
                <a:gd name="T12" fmla="*/ 0 60000 65536"/>
                <a:gd name="T13" fmla="*/ 0 60000 65536"/>
                <a:gd name="T14" fmla="*/ 0 60000 65536"/>
                <a:gd name="T15" fmla="*/ 0 60000 65536"/>
                <a:gd name="T16" fmla="*/ 0 60000 65536"/>
                <a:gd name="T17" fmla="*/ 0 60000 65536"/>
                <a:gd name="T18" fmla="*/ 0 w 54"/>
                <a:gd name="T19" fmla="*/ 0 h 1314"/>
                <a:gd name="T20" fmla="*/ 54 w 54"/>
                <a:gd name="T21" fmla="*/ 1314 h 1314"/>
              </a:gdLst>
              <a:ahLst/>
              <a:cxnLst>
                <a:cxn ang="T12">
                  <a:pos x="T0" y="T1"/>
                </a:cxn>
                <a:cxn ang="T13">
                  <a:pos x="T2" y="T3"/>
                </a:cxn>
                <a:cxn ang="T14">
                  <a:pos x="T4" y="T5"/>
                </a:cxn>
                <a:cxn ang="T15">
                  <a:pos x="T6" y="T7"/>
                </a:cxn>
                <a:cxn ang="T16">
                  <a:pos x="T8" y="T9"/>
                </a:cxn>
                <a:cxn ang="T17">
                  <a:pos x="T10" y="T11"/>
                </a:cxn>
              </a:cxnLst>
              <a:rect l="T18" t="T19" r="T20" b="T21"/>
              <a:pathLst>
                <a:path w="54" h="1314">
                  <a:moveTo>
                    <a:pt x="0" y="0"/>
                  </a:moveTo>
                  <a:lnTo>
                    <a:pt x="0" y="1304"/>
                  </a:lnTo>
                  <a:lnTo>
                    <a:pt x="54" y="1314"/>
                  </a:lnTo>
                  <a:lnTo>
                    <a:pt x="21" y="3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29" name="Freeform 131">
              <a:extLst>
                <a:ext uri="{FF2B5EF4-FFF2-40B4-BE49-F238E27FC236}">
                  <a16:creationId xmlns:a16="http://schemas.microsoft.com/office/drawing/2014/main" id="{53640DF0-DD55-3447-8978-383FF468A41E}"/>
                </a:ext>
              </a:extLst>
            </p:cNvPr>
            <p:cNvSpPr>
              <a:spLocks noChangeAspect="1"/>
            </p:cNvSpPr>
            <p:nvPr/>
          </p:nvSpPr>
          <p:spPr bwMode="auto">
            <a:xfrm>
              <a:off x="2610" y="344"/>
              <a:ext cx="918" cy="382"/>
            </a:xfrm>
            <a:custGeom>
              <a:avLst/>
              <a:gdLst>
                <a:gd name="T0" fmla="*/ 0 w 2754"/>
                <a:gd name="T1" fmla="*/ 0 h 1147"/>
                <a:gd name="T2" fmla="*/ 0 w 2754"/>
                <a:gd name="T3" fmla="*/ 0 h 1147"/>
                <a:gd name="T4" fmla="*/ 0 w 2754"/>
                <a:gd name="T5" fmla="*/ 0 h 1147"/>
                <a:gd name="T6" fmla="*/ 0 w 2754"/>
                <a:gd name="T7" fmla="*/ 0 h 1147"/>
                <a:gd name="T8" fmla="*/ 0 w 2754"/>
                <a:gd name="T9" fmla="*/ 0 h 1147"/>
                <a:gd name="T10" fmla="*/ 0 w 2754"/>
                <a:gd name="T11" fmla="*/ 0 h 1147"/>
                <a:gd name="T12" fmla="*/ 0 w 2754"/>
                <a:gd name="T13" fmla="*/ 0 h 1147"/>
                <a:gd name="T14" fmla="*/ 0 w 2754"/>
                <a:gd name="T15" fmla="*/ 0 h 1147"/>
                <a:gd name="T16" fmla="*/ 0 w 2754"/>
                <a:gd name="T17" fmla="*/ 0 h 1147"/>
                <a:gd name="T18" fmla="*/ 0 w 2754"/>
                <a:gd name="T19" fmla="*/ 0 h 1147"/>
                <a:gd name="T20" fmla="*/ 0 w 2754"/>
                <a:gd name="T21" fmla="*/ 0 h 1147"/>
                <a:gd name="T22" fmla="*/ 0 w 2754"/>
                <a:gd name="T23" fmla="*/ 0 h 1147"/>
                <a:gd name="T24" fmla="*/ 0 w 2754"/>
                <a:gd name="T25" fmla="*/ 0 h 114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54"/>
                <a:gd name="T40" fmla="*/ 0 h 1147"/>
                <a:gd name="T41" fmla="*/ 2754 w 2754"/>
                <a:gd name="T42" fmla="*/ 1147 h 114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54" h="1147">
                  <a:moveTo>
                    <a:pt x="84" y="1147"/>
                  </a:moveTo>
                  <a:lnTo>
                    <a:pt x="2754" y="1138"/>
                  </a:lnTo>
                  <a:lnTo>
                    <a:pt x="2754" y="837"/>
                  </a:lnTo>
                  <a:lnTo>
                    <a:pt x="1410" y="0"/>
                  </a:lnTo>
                  <a:lnTo>
                    <a:pt x="12" y="773"/>
                  </a:lnTo>
                  <a:lnTo>
                    <a:pt x="0" y="1105"/>
                  </a:lnTo>
                  <a:lnTo>
                    <a:pt x="130" y="805"/>
                  </a:lnTo>
                  <a:lnTo>
                    <a:pt x="1399" y="160"/>
                  </a:lnTo>
                  <a:lnTo>
                    <a:pt x="2635" y="891"/>
                  </a:lnTo>
                  <a:lnTo>
                    <a:pt x="2635" y="1052"/>
                  </a:lnTo>
                  <a:lnTo>
                    <a:pt x="183" y="1052"/>
                  </a:lnTo>
                  <a:lnTo>
                    <a:pt x="84" y="114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0" name="Freeform 132">
              <a:extLst>
                <a:ext uri="{FF2B5EF4-FFF2-40B4-BE49-F238E27FC236}">
                  <a16:creationId xmlns:a16="http://schemas.microsoft.com/office/drawing/2014/main" id="{10234634-4CB3-734C-8348-C5A328CF2631}"/>
                </a:ext>
              </a:extLst>
            </p:cNvPr>
            <p:cNvSpPr>
              <a:spLocks noChangeAspect="1"/>
            </p:cNvSpPr>
            <p:nvPr/>
          </p:nvSpPr>
          <p:spPr bwMode="auto">
            <a:xfrm>
              <a:off x="2664" y="439"/>
              <a:ext cx="765" cy="229"/>
            </a:xfrm>
            <a:custGeom>
              <a:avLst/>
              <a:gdLst>
                <a:gd name="T0" fmla="*/ 0 w 2294"/>
                <a:gd name="T1" fmla="*/ 0 h 687"/>
                <a:gd name="T2" fmla="*/ 0 w 2294"/>
                <a:gd name="T3" fmla="*/ 0 h 687"/>
                <a:gd name="T4" fmla="*/ 0 w 2294"/>
                <a:gd name="T5" fmla="*/ 0 h 687"/>
                <a:gd name="T6" fmla="*/ 0 w 2294"/>
                <a:gd name="T7" fmla="*/ 0 h 687"/>
                <a:gd name="T8" fmla="*/ 0 w 2294"/>
                <a:gd name="T9" fmla="*/ 0 h 687"/>
                <a:gd name="T10" fmla="*/ 0 w 2294"/>
                <a:gd name="T11" fmla="*/ 0 h 687"/>
                <a:gd name="T12" fmla="*/ 0 w 2294"/>
                <a:gd name="T13" fmla="*/ 0 h 687"/>
                <a:gd name="T14" fmla="*/ 0 w 2294"/>
                <a:gd name="T15" fmla="*/ 0 h 687"/>
                <a:gd name="T16" fmla="*/ 0 w 2294"/>
                <a:gd name="T17" fmla="*/ 0 h 687"/>
                <a:gd name="T18" fmla="*/ 0 w 2294"/>
                <a:gd name="T19" fmla="*/ 0 h 687"/>
                <a:gd name="T20" fmla="*/ 0 w 2294"/>
                <a:gd name="T21" fmla="*/ 0 h 687"/>
                <a:gd name="T22" fmla="*/ 0 w 2294"/>
                <a:gd name="T23" fmla="*/ 0 h 687"/>
                <a:gd name="T24" fmla="*/ 0 w 2294"/>
                <a:gd name="T25" fmla="*/ 0 h 687"/>
                <a:gd name="T26" fmla="*/ 0 w 2294"/>
                <a:gd name="T27" fmla="*/ 0 h 687"/>
                <a:gd name="T28" fmla="*/ 0 w 2294"/>
                <a:gd name="T29" fmla="*/ 0 h 687"/>
                <a:gd name="T30" fmla="*/ 0 w 2294"/>
                <a:gd name="T31" fmla="*/ 0 h 687"/>
                <a:gd name="T32" fmla="*/ 0 w 2294"/>
                <a:gd name="T33" fmla="*/ 0 h 687"/>
                <a:gd name="T34" fmla="*/ 0 w 2294"/>
                <a:gd name="T35" fmla="*/ 0 h 6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294"/>
                <a:gd name="T55" fmla="*/ 0 h 687"/>
                <a:gd name="T56" fmla="*/ 2294 w 2294"/>
                <a:gd name="T57" fmla="*/ 687 h 68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294" h="687">
                  <a:moveTo>
                    <a:pt x="1218" y="0"/>
                  </a:moveTo>
                  <a:lnTo>
                    <a:pt x="1658" y="284"/>
                  </a:lnTo>
                  <a:lnTo>
                    <a:pt x="1394" y="256"/>
                  </a:lnTo>
                  <a:lnTo>
                    <a:pt x="1338" y="153"/>
                  </a:lnTo>
                  <a:lnTo>
                    <a:pt x="1212" y="119"/>
                  </a:lnTo>
                  <a:lnTo>
                    <a:pt x="1054" y="210"/>
                  </a:lnTo>
                  <a:lnTo>
                    <a:pt x="1145" y="380"/>
                  </a:lnTo>
                  <a:lnTo>
                    <a:pt x="1338" y="323"/>
                  </a:lnTo>
                  <a:lnTo>
                    <a:pt x="1269" y="460"/>
                  </a:lnTo>
                  <a:lnTo>
                    <a:pt x="1077" y="449"/>
                  </a:lnTo>
                  <a:lnTo>
                    <a:pt x="918" y="334"/>
                  </a:lnTo>
                  <a:lnTo>
                    <a:pt x="244" y="617"/>
                  </a:lnTo>
                  <a:lnTo>
                    <a:pt x="1984" y="617"/>
                  </a:lnTo>
                  <a:lnTo>
                    <a:pt x="1797" y="382"/>
                  </a:lnTo>
                  <a:lnTo>
                    <a:pt x="2294" y="687"/>
                  </a:lnTo>
                  <a:lnTo>
                    <a:pt x="0" y="687"/>
                  </a:lnTo>
                  <a:lnTo>
                    <a:pt x="121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1" name="Freeform 133">
              <a:extLst>
                <a:ext uri="{FF2B5EF4-FFF2-40B4-BE49-F238E27FC236}">
                  <a16:creationId xmlns:a16="http://schemas.microsoft.com/office/drawing/2014/main" id="{4396FEF3-5DBF-4344-B9CC-30620E42E67B}"/>
                </a:ext>
              </a:extLst>
            </p:cNvPr>
            <p:cNvSpPr>
              <a:spLocks noChangeAspect="1"/>
            </p:cNvSpPr>
            <p:nvPr/>
          </p:nvSpPr>
          <p:spPr bwMode="auto">
            <a:xfrm>
              <a:off x="2910" y="567"/>
              <a:ext cx="366" cy="80"/>
            </a:xfrm>
            <a:custGeom>
              <a:avLst/>
              <a:gdLst>
                <a:gd name="T0" fmla="*/ 0 w 1099"/>
                <a:gd name="T1" fmla="*/ 0 h 238"/>
                <a:gd name="T2" fmla="*/ 0 w 1099"/>
                <a:gd name="T3" fmla="*/ 0 h 238"/>
                <a:gd name="T4" fmla="*/ 0 w 1099"/>
                <a:gd name="T5" fmla="*/ 0 h 238"/>
                <a:gd name="T6" fmla="*/ 0 w 1099"/>
                <a:gd name="T7" fmla="*/ 0 h 238"/>
                <a:gd name="T8" fmla="*/ 0 w 1099"/>
                <a:gd name="T9" fmla="*/ 0 h 238"/>
                <a:gd name="T10" fmla="*/ 0 w 1099"/>
                <a:gd name="T11" fmla="*/ 0 h 238"/>
                <a:gd name="T12" fmla="*/ 0 w 1099"/>
                <a:gd name="T13" fmla="*/ 0 h 238"/>
                <a:gd name="T14" fmla="*/ 0 w 1099"/>
                <a:gd name="T15" fmla="*/ 0 h 238"/>
                <a:gd name="T16" fmla="*/ 0 w 1099"/>
                <a:gd name="T17" fmla="*/ 0 h 238"/>
                <a:gd name="T18" fmla="*/ 0 w 1099"/>
                <a:gd name="T19" fmla="*/ 0 h 238"/>
                <a:gd name="T20" fmla="*/ 0 w 1099"/>
                <a:gd name="T21" fmla="*/ 0 h 238"/>
                <a:gd name="T22" fmla="*/ 0 w 1099"/>
                <a:gd name="T23" fmla="*/ 0 h 238"/>
                <a:gd name="T24" fmla="*/ 0 w 1099"/>
                <a:gd name="T25" fmla="*/ 0 h 23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99"/>
                <a:gd name="T40" fmla="*/ 0 h 238"/>
                <a:gd name="T41" fmla="*/ 1099 w 1099"/>
                <a:gd name="T42" fmla="*/ 238 h 238"/>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99" h="238">
                  <a:moveTo>
                    <a:pt x="1099" y="183"/>
                  </a:moveTo>
                  <a:lnTo>
                    <a:pt x="929" y="0"/>
                  </a:lnTo>
                  <a:lnTo>
                    <a:pt x="815" y="0"/>
                  </a:lnTo>
                  <a:lnTo>
                    <a:pt x="714" y="125"/>
                  </a:lnTo>
                  <a:lnTo>
                    <a:pt x="555" y="183"/>
                  </a:lnTo>
                  <a:lnTo>
                    <a:pt x="101" y="68"/>
                  </a:lnTo>
                  <a:lnTo>
                    <a:pt x="0" y="137"/>
                  </a:lnTo>
                  <a:lnTo>
                    <a:pt x="578" y="238"/>
                  </a:lnTo>
                  <a:lnTo>
                    <a:pt x="759" y="171"/>
                  </a:lnTo>
                  <a:lnTo>
                    <a:pt x="872" y="68"/>
                  </a:lnTo>
                  <a:lnTo>
                    <a:pt x="952" y="193"/>
                  </a:lnTo>
                  <a:lnTo>
                    <a:pt x="1099" y="18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2" name="Freeform 134">
              <a:extLst>
                <a:ext uri="{FF2B5EF4-FFF2-40B4-BE49-F238E27FC236}">
                  <a16:creationId xmlns:a16="http://schemas.microsoft.com/office/drawing/2014/main" id="{C8813644-660B-654A-AA2D-0ECDE81CFB65}"/>
                </a:ext>
              </a:extLst>
            </p:cNvPr>
            <p:cNvSpPr>
              <a:spLocks noChangeAspect="1"/>
            </p:cNvSpPr>
            <p:nvPr/>
          </p:nvSpPr>
          <p:spPr bwMode="auto">
            <a:xfrm>
              <a:off x="2963" y="715"/>
              <a:ext cx="72"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5" y="1405"/>
                  </a:lnTo>
                  <a:lnTo>
                    <a:pt x="75" y="204"/>
                  </a:lnTo>
                  <a:lnTo>
                    <a:pt x="150" y="214"/>
                  </a:lnTo>
                  <a:lnTo>
                    <a:pt x="214" y="150"/>
                  </a:lnTo>
                  <a:lnTo>
                    <a:pt x="214" y="0"/>
                  </a:lnTo>
                  <a:lnTo>
                    <a:pt x="107" y="33"/>
                  </a:lnTo>
                  <a:lnTo>
                    <a:pt x="150"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3" name="Freeform 135">
              <a:extLst>
                <a:ext uri="{FF2B5EF4-FFF2-40B4-BE49-F238E27FC236}">
                  <a16:creationId xmlns:a16="http://schemas.microsoft.com/office/drawing/2014/main" id="{FB5E5ACE-C2A6-E748-9F0F-E82C2BB681E6}"/>
                </a:ext>
              </a:extLst>
            </p:cNvPr>
            <p:cNvSpPr>
              <a:spLocks noChangeAspect="1"/>
            </p:cNvSpPr>
            <p:nvPr/>
          </p:nvSpPr>
          <p:spPr bwMode="auto">
            <a:xfrm>
              <a:off x="2832"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214" y="33"/>
                  </a:moveTo>
                  <a:lnTo>
                    <a:pt x="214" y="1405"/>
                  </a:lnTo>
                  <a:lnTo>
                    <a:pt x="140" y="1405"/>
                  </a:lnTo>
                  <a:lnTo>
                    <a:pt x="140" y="204"/>
                  </a:lnTo>
                  <a:lnTo>
                    <a:pt x="64" y="214"/>
                  </a:lnTo>
                  <a:lnTo>
                    <a:pt x="0" y="150"/>
                  </a:lnTo>
                  <a:lnTo>
                    <a:pt x="0" y="0"/>
                  </a:lnTo>
                  <a:lnTo>
                    <a:pt x="107" y="33"/>
                  </a:lnTo>
                  <a:lnTo>
                    <a:pt x="64" y="97"/>
                  </a:lnTo>
                  <a:lnTo>
                    <a:pt x="150" y="140"/>
                  </a:lnTo>
                  <a:lnTo>
                    <a:pt x="214"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4" name="Freeform 136">
              <a:extLst>
                <a:ext uri="{FF2B5EF4-FFF2-40B4-BE49-F238E27FC236}">
                  <a16:creationId xmlns:a16="http://schemas.microsoft.com/office/drawing/2014/main" id="{32C7576C-E8B9-A04F-B90E-F1D280ECE9F9}"/>
                </a:ext>
              </a:extLst>
            </p:cNvPr>
            <p:cNvSpPr>
              <a:spLocks noChangeAspect="1"/>
            </p:cNvSpPr>
            <p:nvPr/>
          </p:nvSpPr>
          <p:spPr bwMode="auto">
            <a:xfrm>
              <a:off x="2779"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4" y="1405"/>
                  </a:lnTo>
                  <a:lnTo>
                    <a:pt x="74" y="204"/>
                  </a:lnTo>
                  <a:lnTo>
                    <a:pt x="150" y="214"/>
                  </a:lnTo>
                  <a:lnTo>
                    <a:pt x="214" y="150"/>
                  </a:lnTo>
                  <a:lnTo>
                    <a:pt x="214" y="0"/>
                  </a:lnTo>
                  <a:lnTo>
                    <a:pt x="107" y="33"/>
                  </a:lnTo>
                  <a:lnTo>
                    <a:pt x="150"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5" name="Freeform 137">
              <a:extLst>
                <a:ext uri="{FF2B5EF4-FFF2-40B4-BE49-F238E27FC236}">
                  <a16:creationId xmlns:a16="http://schemas.microsoft.com/office/drawing/2014/main" id="{B2801703-820A-264D-A683-50BE6C84C562}"/>
                </a:ext>
              </a:extLst>
            </p:cNvPr>
            <p:cNvSpPr>
              <a:spLocks noChangeAspect="1"/>
            </p:cNvSpPr>
            <p:nvPr/>
          </p:nvSpPr>
          <p:spPr bwMode="auto">
            <a:xfrm>
              <a:off x="2647" y="715"/>
              <a:ext cx="72" cy="469"/>
            </a:xfrm>
            <a:custGeom>
              <a:avLst/>
              <a:gdLst>
                <a:gd name="T0" fmla="*/ 0 w 215"/>
                <a:gd name="T1" fmla="*/ 0 h 1405"/>
                <a:gd name="T2" fmla="*/ 0 w 215"/>
                <a:gd name="T3" fmla="*/ 0 h 1405"/>
                <a:gd name="T4" fmla="*/ 0 w 215"/>
                <a:gd name="T5" fmla="*/ 0 h 1405"/>
                <a:gd name="T6" fmla="*/ 0 w 215"/>
                <a:gd name="T7" fmla="*/ 0 h 1405"/>
                <a:gd name="T8" fmla="*/ 0 w 215"/>
                <a:gd name="T9" fmla="*/ 0 h 1405"/>
                <a:gd name="T10" fmla="*/ 0 w 215"/>
                <a:gd name="T11" fmla="*/ 0 h 1405"/>
                <a:gd name="T12" fmla="*/ 0 w 215"/>
                <a:gd name="T13" fmla="*/ 0 h 1405"/>
                <a:gd name="T14" fmla="*/ 0 w 215"/>
                <a:gd name="T15" fmla="*/ 0 h 1405"/>
                <a:gd name="T16" fmla="*/ 0 w 215"/>
                <a:gd name="T17" fmla="*/ 0 h 1405"/>
                <a:gd name="T18" fmla="*/ 0 w 215"/>
                <a:gd name="T19" fmla="*/ 0 h 1405"/>
                <a:gd name="T20" fmla="*/ 0 w 215"/>
                <a:gd name="T21" fmla="*/ 0 h 1405"/>
                <a:gd name="T22" fmla="*/ 0 w 215"/>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5"/>
                <a:gd name="T37" fmla="*/ 0 h 1405"/>
                <a:gd name="T38" fmla="*/ 215 w 215"/>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5" h="1405">
                  <a:moveTo>
                    <a:pt x="215" y="33"/>
                  </a:moveTo>
                  <a:lnTo>
                    <a:pt x="215" y="1405"/>
                  </a:lnTo>
                  <a:lnTo>
                    <a:pt x="139" y="1405"/>
                  </a:lnTo>
                  <a:lnTo>
                    <a:pt x="139" y="204"/>
                  </a:lnTo>
                  <a:lnTo>
                    <a:pt x="65" y="214"/>
                  </a:lnTo>
                  <a:lnTo>
                    <a:pt x="0" y="150"/>
                  </a:lnTo>
                  <a:lnTo>
                    <a:pt x="0" y="0"/>
                  </a:lnTo>
                  <a:lnTo>
                    <a:pt x="108" y="33"/>
                  </a:lnTo>
                  <a:lnTo>
                    <a:pt x="65" y="97"/>
                  </a:lnTo>
                  <a:lnTo>
                    <a:pt x="151" y="140"/>
                  </a:lnTo>
                  <a:lnTo>
                    <a:pt x="215"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6" name="Freeform 138">
              <a:extLst>
                <a:ext uri="{FF2B5EF4-FFF2-40B4-BE49-F238E27FC236}">
                  <a16:creationId xmlns:a16="http://schemas.microsoft.com/office/drawing/2014/main" id="{08BCFB8C-DFFD-E045-B78E-47EB6F0CB567}"/>
                </a:ext>
              </a:extLst>
            </p:cNvPr>
            <p:cNvSpPr>
              <a:spLocks noChangeAspect="1"/>
            </p:cNvSpPr>
            <p:nvPr/>
          </p:nvSpPr>
          <p:spPr bwMode="auto">
            <a:xfrm>
              <a:off x="3414"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0" y="33"/>
                  </a:moveTo>
                  <a:lnTo>
                    <a:pt x="0" y="1405"/>
                  </a:lnTo>
                  <a:lnTo>
                    <a:pt x="75" y="1405"/>
                  </a:lnTo>
                  <a:lnTo>
                    <a:pt x="75" y="204"/>
                  </a:lnTo>
                  <a:lnTo>
                    <a:pt x="149" y="214"/>
                  </a:lnTo>
                  <a:lnTo>
                    <a:pt x="214" y="150"/>
                  </a:lnTo>
                  <a:lnTo>
                    <a:pt x="214" y="0"/>
                  </a:lnTo>
                  <a:lnTo>
                    <a:pt x="107" y="33"/>
                  </a:lnTo>
                  <a:lnTo>
                    <a:pt x="149" y="97"/>
                  </a:lnTo>
                  <a:lnTo>
                    <a:pt x="64"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7" name="Freeform 139">
              <a:extLst>
                <a:ext uri="{FF2B5EF4-FFF2-40B4-BE49-F238E27FC236}">
                  <a16:creationId xmlns:a16="http://schemas.microsoft.com/office/drawing/2014/main" id="{A0856AF2-2247-A740-B3BF-31F30A9DA647}"/>
                </a:ext>
              </a:extLst>
            </p:cNvPr>
            <p:cNvSpPr>
              <a:spLocks noChangeAspect="1"/>
            </p:cNvSpPr>
            <p:nvPr/>
          </p:nvSpPr>
          <p:spPr bwMode="auto">
            <a:xfrm>
              <a:off x="3283" y="715"/>
              <a:ext cx="71" cy="469"/>
            </a:xfrm>
            <a:custGeom>
              <a:avLst/>
              <a:gdLst>
                <a:gd name="T0" fmla="*/ 0 w 214"/>
                <a:gd name="T1" fmla="*/ 0 h 1405"/>
                <a:gd name="T2" fmla="*/ 0 w 214"/>
                <a:gd name="T3" fmla="*/ 0 h 1405"/>
                <a:gd name="T4" fmla="*/ 0 w 214"/>
                <a:gd name="T5" fmla="*/ 0 h 1405"/>
                <a:gd name="T6" fmla="*/ 0 w 214"/>
                <a:gd name="T7" fmla="*/ 0 h 1405"/>
                <a:gd name="T8" fmla="*/ 0 w 214"/>
                <a:gd name="T9" fmla="*/ 0 h 1405"/>
                <a:gd name="T10" fmla="*/ 0 w 214"/>
                <a:gd name="T11" fmla="*/ 0 h 1405"/>
                <a:gd name="T12" fmla="*/ 0 w 214"/>
                <a:gd name="T13" fmla="*/ 0 h 1405"/>
                <a:gd name="T14" fmla="*/ 0 w 214"/>
                <a:gd name="T15" fmla="*/ 0 h 1405"/>
                <a:gd name="T16" fmla="*/ 0 w 214"/>
                <a:gd name="T17" fmla="*/ 0 h 1405"/>
                <a:gd name="T18" fmla="*/ 0 w 214"/>
                <a:gd name="T19" fmla="*/ 0 h 1405"/>
                <a:gd name="T20" fmla="*/ 0 w 214"/>
                <a:gd name="T21" fmla="*/ 0 h 1405"/>
                <a:gd name="T22" fmla="*/ 0 w 214"/>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4"/>
                <a:gd name="T37" fmla="*/ 0 h 1405"/>
                <a:gd name="T38" fmla="*/ 214 w 214"/>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4" h="1405">
                  <a:moveTo>
                    <a:pt x="214" y="33"/>
                  </a:moveTo>
                  <a:lnTo>
                    <a:pt x="214" y="1405"/>
                  </a:lnTo>
                  <a:lnTo>
                    <a:pt x="139" y="1405"/>
                  </a:lnTo>
                  <a:lnTo>
                    <a:pt x="139" y="204"/>
                  </a:lnTo>
                  <a:lnTo>
                    <a:pt x="64" y="214"/>
                  </a:lnTo>
                  <a:lnTo>
                    <a:pt x="0" y="150"/>
                  </a:lnTo>
                  <a:lnTo>
                    <a:pt x="0" y="0"/>
                  </a:lnTo>
                  <a:lnTo>
                    <a:pt x="107" y="33"/>
                  </a:lnTo>
                  <a:lnTo>
                    <a:pt x="64" y="97"/>
                  </a:lnTo>
                  <a:lnTo>
                    <a:pt x="149" y="140"/>
                  </a:lnTo>
                  <a:lnTo>
                    <a:pt x="214"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8" name="Freeform 140">
              <a:extLst>
                <a:ext uri="{FF2B5EF4-FFF2-40B4-BE49-F238E27FC236}">
                  <a16:creationId xmlns:a16="http://schemas.microsoft.com/office/drawing/2014/main" id="{0E7BF2DF-DD6D-7646-95D7-D0A7EF988B0A}"/>
                </a:ext>
              </a:extLst>
            </p:cNvPr>
            <p:cNvSpPr>
              <a:spLocks noChangeAspect="1"/>
            </p:cNvSpPr>
            <p:nvPr/>
          </p:nvSpPr>
          <p:spPr bwMode="auto">
            <a:xfrm>
              <a:off x="3229" y="715"/>
              <a:ext cx="72" cy="469"/>
            </a:xfrm>
            <a:custGeom>
              <a:avLst/>
              <a:gdLst>
                <a:gd name="T0" fmla="*/ 0 w 216"/>
                <a:gd name="T1" fmla="*/ 0 h 1405"/>
                <a:gd name="T2" fmla="*/ 0 w 216"/>
                <a:gd name="T3" fmla="*/ 0 h 1405"/>
                <a:gd name="T4" fmla="*/ 0 w 216"/>
                <a:gd name="T5" fmla="*/ 0 h 1405"/>
                <a:gd name="T6" fmla="*/ 0 w 216"/>
                <a:gd name="T7" fmla="*/ 0 h 1405"/>
                <a:gd name="T8" fmla="*/ 0 w 216"/>
                <a:gd name="T9" fmla="*/ 0 h 1405"/>
                <a:gd name="T10" fmla="*/ 0 w 216"/>
                <a:gd name="T11" fmla="*/ 0 h 1405"/>
                <a:gd name="T12" fmla="*/ 0 w 216"/>
                <a:gd name="T13" fmla="*/ 0 h 1405"/>
                <a:gd name="T14" fmla="*/ 0 w 216"/>
                <a:gd name="T15" fmla="*/ 0 h 1405"/>
                <a:gd name="T16" fmla="*/ 0 w 216"/>
                <a:gd name="T17" fmla="*/ 0 h 1405"/>
                <a:gd name="T18" fmla="*/ 0 w 216"/>
                <a:gd name="T19" fmla="*/ 0 h 1405"/>
                <a:gd name="T20" fmla="*/ 0 w 216"/>
                <a:gd name="T21" fmla="*/ 0 h 1405"/>
                <a:gd name="T22" fmla="*/ 0 w 216"/>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6"/>
                <a:gd name="T37" fmla="*/ 0 h 1405"/>
                <a:gd name="T38" fmla="*/ 216 w 216"/>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 h="1405">
                  <a:moveTo>
                    <a:pt x="0" y="33"/>
                  </a:moveTo>
                  <a:lnTo>
                    <a:pt x="0" y="1405"/>
                  </a:lnTo>
                  <a:lnTo>
                    <a:pt x="76" y="1405"/>
                  </a:lnTo>
                  <a:lnTo>
                    <a:pt x="76" y="204"/>
                  </a:lnTo>
                  <a:lnTo>
                    <a:pt x="152" y="214"/>
                  </a:lnTo>
                  <a:lnTo>
                    <a:pt x="216" y="150"/>
                  </a:lnTo>
                  <a:lnTo>
                    <a:pt x="216" y="0"/>
                  </a:lnTo>
                  <a:lnTo>
                    <a:pt x="109" y="33"/>
                  </a:lnTo>
                  <a:lnTo>
                    <a:pt x="152" y="97"/>
                  </a:lnTo>
                  <a:lnTo>
                    <a:pt x="66" y="140"/>
                  </a:lnTo>
                  <a:lnTo>
                    <a:pt x="0"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39" name="Freeform 141">
              <a:extLst>
                <a:ext uri="{FF2B5EF4-FFF2-40B4-BE49-F238E27FC236}">
                  <a16:creationId xmlns:a16="http://schemas.microsoft.com/office/drawing/2014/main" id="{D8D25A2F-6B2E-F34E-AF87-3F31F759D2F9}"/>
                </a:ext>
              </a:extLst>
            </p:cNvPr>
            <p:cNvSpPr>
              <a:spLocks noChangeAspect="1"/>
            </p:cNvSpPr>
            <p:nvPr/>
          </p:nvSpPr>
          <p:spPr bwMode="auto">
            <a:xfrm>
              <a:off x="3097" y="715"/>
              <a:ext cx="72" cy="469"/>
            </a:xfrm>
            <a:custGeom>
              <a:avLst/>
              <a:gdLst>
                <a:gd name="T0" fmla="*/ 0 w 216"/>
                <a:gd name="T1" fmla="*/ 0 h 1405"/>
                <a:gd name="T2" fmla="*/ 0 w 216"/>
                <a:gd name="T3" fmla="*/ 0 h 1405"/>
                <a:gd name="T4" fmla="*/ 0 w 216"/>
                <a:gd name="T5" fmla="*/ 0 h 1405"/>
                <a:gd name="T6" fmla="*/ 0 w 216"/>
                <a:gd name="T7" fmla="*/ 0 h 1405"/>
                <a:gd name="T8" fmla="*/ 0 w 216"/>
                <a:gd name="T9" fmla="*/ 0 h 1405"/>
                <a:gd name="T10" fmla="*/ 0 w 216"/>
                <a:gd name="T11" fmla="*/ 0 h 1405"/>
                <a:gd name="T12" fmla="*/ 0 w 216"/>
                <a:gd name="T13" fmla="*/ 0 h 1405"/>
                <a:gd name="T14" fmla="*/ 0 w 216"/>
                <a:gd name="T15" fmla="*/ 0 h 1405"/>
                <a:gd name="T16" fmla="*/ 0 w 216"/>
                <a:gd name="T17" fmla="*/ 0 h 1405"/>
                <a:gd name="T18" fmla="*/ 0 w 216"/>
                <a:gd name="T19" fmla="*/ 0 h 1405"/>
                <a:gd name="T20" fmla="*/ 0 w 216"/>
                <a:gd name="T21" fmla="*/ 0 h 1405"/>
                <a:gd name="T22" fmla="*/ 0 w 216"/>
                <a:gd name="T23" fmla="*/ 0 h 140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216"/>
                <a:gd name="T37" fmla="*/ 0 h 1405"/>
                <a:gd name="T38" fmla="*/ 216 w 216"/>
                <a:gd name="T39" fmla="*/ 1405 h 140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216" h="1405">
                  <a:moveTo>
                    <a:pt x="216" y="33"/>
                  </a:moveTo>
                  <a:lnTo>
                    <a:pt x="216" y="1405"/>
                  </a:lnTo>
                  <a:lnTo>
                    <a:pt x="140" y="1405"/>
                  </a:lnTo>
                  <a:lnTo>
                    <a:pt x="140" y="204"/>
                  </a:lnTo>
                  <a:lnTo>
                    <a:pt x="65" y="214"/>
                  </a:lnTo>
                  <a:lnTo>
                    <a:pt x="0" y="150"/>
                  </a:lnTo>
                  <a:lnTo>
                    <a:pt x="0" y="0"/>
                  </a:lnTo>
                  <a:lnTo>
                    <a:pt x="107" y="33"/>
                  </a:lnTo>
                  <a:lnTo>
                    <a:pt x="65" y="97"/>
                  </a:lnTo>
                  <a:lnTo>
                    <a:pt x="150" y="140"/>
                  </a:lnTo>
                  <a:lnTo>
                    <a:pt x="216" y="3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0" name="Freeform 142">
              <a:extLst>
                <a:ext uri="{FF2B5EF4-FFF2-40B4-BE49-F238E27FC236}">
                  <a16:creationId xmlns:a16="http://schemas.microsoft.com/office/drawing/2014/main" id="{E570B9C1-2FBB-9D4D-9D8D-E3A535A2FDF0}"/>
                </a:ext>
              </a:extLst>
            </p:cNvPr>
            <p:cNvSpPr>
              <a:spLocks noChangeAspect="1"/>
            </p:cNvSpPr>
            <p:nvPr/>
          </p:nvSpPr>
          <p:spPr bwMode="auto">
            <a:xfrm>
              <a:off x="2674" y="1165"/>
              <a:ext cx="332" cy="58"/>
            </a:xfrm>
            <a:custGeom>
              <a:avLst/>
              <a:gdLst>
                <a:gd name="T0" fmla="*/ 0 w 995"/>
                <a:gd name="T1" fmla="*/ 0 h 175"/>
                <a:gd name="T2" fmla="*/ 0 w 995"/>
                <a:gd name="T3" fmla="*/ 0 h 175"/>
                <a:gd name="T4" fmla="*/ 0 w 995"/>
                <a:gd name="T5" fmla="*/ 0 h 175"/>
                <a:gd name="T6" fmla="*/ 0 w 995"/>
                <a:gd name="T7" fmla="*/ 0 h 175"/>
                <a:gd name="T8" fmla="*/ 0 w 995"/>
                <a:gd name="T9" fmla="*/ 0 h 175"/>
                <a:gd name="T10" fmla="*/ 0 w 995"/>
                <a:gd name="T11" fmla="*/ 0 h 175"/>
                <a:gd name="T12" fmla="*/ 0 w 995"/>
                <a:gd name="T13" fmla="*/ 0 h 175"/>
                <a:gd name="T14" fmla="*/ 0 w 995"/>
                <a:gd name="T15" fmla="*/ 0 h 175"/>
                <a:gd name="T16" fmla="*/ 0 w 995"/>
                <a:gd name="T17" fmla="*/ 0 h 175"/>
                <a:gd name="T18" fmla="*/ 0 w 995"/>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95"/>
                <a:gd name="T31" fmla="*/ 0 h 175"/>
                <a:gd name="T32" fmla="*/ 995 w 995"/>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95" h="175">
                  <a:moveTo>
                    <a:pt x="0" y="165"/>
                  </a:moveTo>
                  <a:lnTo>
                    <a:pt x="0" y="0"/>
                  </a:lnTo>
                  <a:lnTo>
                    <a:pt x="995" y="0"/>
                  </a:lnTo>
                  <a:lnTo>
                    <a:pt x="995" y="160"/>
                  </a:lnTo>
                  <a:lnTo>
                    <a:pt x="921" y="160"/>
                  </a:lnTo>
                  <a:lnTo>
                    <a:pt x="921" y="64"/>
                  </a:lnTo>
                  <a:lnTo>
                    <a:pt x="75" y="64"/>
                  </a:lnTo>
                  <a:lnTo>
                    <a:pt x="75" y="175"/>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1" name="Freeform 143">
              <a:extLst>
                <a:ext uri="{FF2B5EF4-FFF2-40B4-BE49-F238E27FC236}">
                  <a16:creationId xmlns:a16="http://schemas.microsoft.com/office/drawing/2014/main" id="{00490279-7AA4-D74E-8116-73661FC2C07C}"/>
                </a:ext>
              </a:extLst>
            </p:cNvPr>
            <p:cNvSpPr>
              <a:spLocks noChangeAspect="1"/>
            </p:cNvSpPr>
            <p:nvPr/>
          </p:nvSpPr>
          <p:spPr bwMode="auto">
            <a:xfrm>
              <a:off x="3125" y="1165"/>
              <a:ext cx="332" cy="59"/>
            </a:xfrm>
            <a:custGeom>
              <a:avLst/>
              <a:gdLst>
                <a:gd name="T0" fmla="*/ 0 w 996"/>
                <a:gd name="T1" fmla="*/ 0 h 177"/>
                <a:gd name="T2" fmla="*/ 0 w 996"/>
                <a:gd name="T3" fmla="*/ 0 h 177"/>
                <a:gd name="T4" fmla="*/ 0 w 996"/>
                <a:gd name="T5" fmla="*/ 0 h 177"/>
                <a:gd name="T6" fmla="*/ 0 w 996"/>
                <a:gd name="T7" fmla="*/ 0 h 177"/>
                <a:gd name="T8" fmla="*/ 0 w 996"/>
                <a:gd name="T9" fmla="*/ 0 h 177"/>
                <a:gd name="T10" fmla="*/ 0 w 996"/>
                <a:gd name="T11" fmla="*/ 0 h 177"/>
                <a:gd name="T12" fmla="*/ 0 w 996"/>
                <a:gd name="T13" fmla="*/ 0 h 177"/>
                <a:gd name="T14" fmla="*/ 0 w 996"/>
                <a:gd name="T15" fmla="*/ 0 h 177"/>
                <a:gd name="T16" fmla="*/ 0 w 996"/>
                <a:gd name="T17" fmla="*/ 0 h 177"/>
                <a:gd name="T18" fmla="*/ 0 w 996"/>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96"/>
                <a:gd name="T31" fmla="*/ 0 h 177"/>
                <a:gd name="T32" fmla="*/ 996 w 996"/>
                <a:gd name="T33" fmla="*/ 177 h 17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96" h="177">
                  <a:moveTo>
                    <a:pt x="0" y="166"/>
                  </a:moveTo>
                  <a:lnTo>
                    <a:pt x="0" y="0"/>
                  </a:lnTo>
                  <a:lnTo>
                    <a:pt x="996" y="0"/>
                  </a:lnTo>
                  <a:lnTo>
                    <a:pt x="996" y="162"/>
                  </a:lnTo>
                  <a:lnTo>
                    <a:pt x="922" y="162"/>
                  </a:lnTo>
                  <a:lnTo>
                    <a:pt x="922" y="65"/>
                  </a:lnTo>
                  <a:lnTo>
                    <a:pt x="75" y="65"/>
                  </a:lnTo>
                  <a:lnTo>
                    <a:pt x="75" y="177"/>
                  </a:lnTo>
                  <a:lnTo>
                    <a:pt x="0" y="1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2" name="Freeform 144">
              <a:extLst>
                <a:ext uri="{FF2B5EF4-FFF2-40B4-BE49-F238E27FC236}">
                  <a16:creationId xmlns:a16="http://schemas.microsoft.com/office/drawing/2014/main" id="{FF74A976-4FE5-A040-B7E6-D80DBCBD7218}"/>
                </a:ext>
              </a:extLst>
            </p:cNvPr>
            <p:cNvSpPr>
              <a:spLocks noChangeAspect="1"/>
            </p:cNvSpPr>
            <p:nvPr/>
          </p:nvSpPr>
          <p:spPr bwMode="auto">
            <a:xfrm>
              <a:off x="2653" y="1206"/>
              <a:ext cx="823" cy="48"/>
            </a:xfrm>
            <a:custGeom>
              <a:avLst/>
              <a:gdLst>
                <a:gd name="T0" fmla="*/ 0 w 2468"/>
                <a:gd name="T1" fmla="*/ 0 h 144"/>
                <a:gd name="T2" fmla="*/ 0 w 2468"/>
                <a:gd name="T3" fmla="*/ 0 h 144"/>
                <a:gd name="T4" fmla="*/ 0 w 2468"/>
                <a:gd name="T5" fmla="*/ 0 h 144"/>
                <a:gd name="T6" fmla="*/ 0 w 2468"/>
                <a:gd name="T7" fmla="*/ 0 h 144"/>
                <a:gd name="T8" fmla="*/ 0 w 2468"/>
                <a:gd name="T9" fmla="*/ 0 h 144"/>
                <a:gd name="T10" fmla="*/ 0 w 2468"/>
                <a:gd name="T11" fmla="*/ 0 h 144"/>
                <a:gd name="T12" fmla="*/ 0 w 2468"/>
                <a:gd name="T13" fmla="*/ 0 h 144"/>
                <a:gd name="T14" fmla="*/ 0 w 2468"/>
                <a:gd name="T15" fmla="*/ 0 h 144"/>
                <a:gd name="T16" fmla="*/ 0 w 2468"/>
                <a:gd name="T17" fmla="*/ 0 h 144"/>
                <a:gd name="T18" fmla="*/ 0 w 2468"/>
                <a:gd name="T19" fmla="*/ 0 h 14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68"/>
                <a:gd name="T31" fmla="*/ 0 h 144"/>
                <a:gd name="T32" fmla="*/ 2468 w 2468"/>
                <a:gd name="T33" fmla="*/ 144 h 14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68" h="144">
                  <a:moveTo>
                    <a:pt x="0" y="138"/>
                  </a:moveTo>
                  <a:lnTo>
                    <a:pt x="0" y="0"/>
                  </a:lnTo>
                  <a:lnTo>
                    <a:pt x="2468" y="0"/>
                  </a:lnTo>
                  <a:lnTo>
                    <a:pt x="2468" y="122"/>
                  </a:lnTo>
                  <a:lnTo>
                    <a:pt x="2410" y="122"/>
                  </a:lnTo>
                  <a:lnTo>
                    <a:pt x="2410" y="58"/>
                  </a:lnTo>
                  <a:lnTo>
                    <a:pt x="69" y="58"/>
                  </a:lnTo>
                  <a:lnTo>
                    <a:pt x="69" y="144"/>
                  </a:lnTo>
                  <a:lnTo>
                    <a:pt x="0" y="13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3" name="Freeform 145">
              <a:extLst>
                <a:ext uri="{FF2B5EF4-FFF2-40B4-BE49-F238E27FC236}">
                  <a16:creationId xmlns:a16="http://schemas.microsoft.com/office/drawing/2014/main" id="{EB725D27-D2B8-DE45-AC77-7ADC162FA33B}"/>
                </a:ext>
              </a:extLst>
            </p:cNvPr>
            <p:cNvSpPr>
              <a:spLocks noChangeAspect="1"/>
            </p:cNvSpPr>
            <p:nvPr/>
          </p:nvSpPr>
          <p:spPr bwMode="auto">
            <a:xfrm>
              <a:off x="2615" y="1243"/>
              <a:ext cx="896" cy="75"/>
            </a:xfrm>
            <a:custGeom>
              <a:avLst/>
              <a:gdLst>
                <a:gd name="T0" fmla="*/ 0 w 2688"/>
                <a:gd name="T1" fmla="*/ 0 h 225"/>
                <a:gd name="T2" fmla="*/ 0 w 2688"/>
                <a:gd name="T3" fmla="*/ 0 h 225"/>
                <a:gd name="T4" fmla="*/ 0 w 2688"/>
                <a:gd name="T5" fmla="*/ 0 h 225"/>
                <a:gd name="T6" fmla="*/ 0 w 2688"/>
                <a:gd name="T7" fmla="*/ 0 h 225"/>
                <a:gd name="T8" fmla="*/ 0 w 2688"/>
                <a:gd name="T9" fmla="*/ 0 h 225"/>
                <a:gd name="T10" fmla="*/ 0 w 2688"/>
                <a:gd name="T11" fmla="*/ 0 h 225"/>
                <a:gd name="T12" fmla="*/ 0 w 2688"/>
                <a:gd name="T13" fmla="*/ 0 h 225"/>
                <a:gd name="T14" fmla="*/ 0 w 2688"/>
                <a:gd name="T15" fmla="*/ 0 h 225"/>
                <a:gd name="T16" fmla="*/ 0 w 2688"/>
                <a:gd name="T17" fmla="*/ 0 h 225"/>
                <a:gd name="T18" fmla="*/ 0 w 2688"/>
                <a:gd name="T19" fmla="*/ 0 h 22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688"/>
                <a:gd name="T31" fmla="*/ 0 h 225"/>
                <a:gd name="T32" fmla="*/ 2688 w 2688"/>
                <a:gd name="T33" fmla="*/ 225 h 22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688" h="225">
                  <a:moveTo>
                    <a:pt x="0" y="215"/>
                  </a:moveTo>
                  <a:lnTo>
                    <a:pt x="0" y="5"/>
                  </a:lnTo>
                  <a:lnTo>
                    <a:pt x="2688" y="0"/>
                  </a:lnTo>
                  <a:lnTo>
                    <a:pt x="2688" y="225"/>
                  </a:lnTo>
                  <a:lnTo>
                    <a:pt x="2603" y="225"/>
                  </a:lnTo>
                  <a:lnTo>
                    <a:pt x="2603" y="92"/>
                  </a:lnTo>
                  <a:lnTo>
                    <a:pt x="86" y="92"/>
                  </a:lnTo>
                  <a:lnTo>
                    <a:pt x="86" y="215"/>
                  </a:lnTo>
                  <a:lnTo>
                    <a:pt x="0" y="21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4" name="Freeform 146">
              <a:extLst>
                <a:ext uri="{FF2B5EF4-FFF2-40B4-BE49-F238E27FC236}">
                  <a16:creationId xmlns:a16="http://schemas.microsoft.com/office/drawing/2014/main" id="{821F4A2C-695D-8C49-93A7-69C33FA97235}"/>
                </a:ext>
              </a:extLst>
            </p:cNvPr>
            <p:cNvSpPr>
              <a:spLocks noChangeAspect="1"/>
            </p:cNvSpPr>
            <p:nvPr/>
          </p:nvSpPr>
          <p:spPr bwMode="auto">
            <a:xfrm>
              <a:off x="2597" y="1297"/>
              <a:ext cx="932" cy="41"/>
            </a:xfrm>
            <a:custGeom>
              <a:avLst/>
              <a:gdLst>
                <a:gd name="T0" fmla="*/ 0 w 2796"/>
                <a:gd name="T1" fmla="*/ 0 h 124"/>
                <a:gd name="T2" fmla="*/ 0 w 2796"/>
                <a:gd name="T3" fmla="*/ 0 h 124"/>
                <a:gd name="T4" fmla="*/ 0 w 2796"/>
                <a:gd name="T5" fmla="*/ 0 h 124"/>
                <a:gd name="T6" fmla="*/ 0 w 2796"/>
                <a:gd name="T7" fmla="*/ 0 h 124"/>
                <a:gd name="T8" fmla="*/ 0 w 2796"/>
                <a:gd name="T9" fmla="*/ 0 h 124"/>
                <a:gd name="T10" fmla="*/ 0 w 2796"/>
                <a:gd name="T11" fmla="*/ 0 h 124"/>
                <a:gd name="T12" fmla="*/ 0 60000 65536"/>
                <a:gd name="T13" fmla="*/ 0 60000 65536"/>
                <a:gd name="T14" fmla="*/ 0 60000 65536"/>
                <a:gd name="T15" fmla="*/ 0 60000 65536"/>
                <a:gd name="T16" fmla="*/ 0 60000 65536"/>
                <a:gd name="T17" fmla="*/ 0 60000 65536"/>
                <a:gd name="T18" fmla="*/ 0 w 2796"/>
                <a:gd name="T19" fmla="*/ 0 h 124"/>
                <a:gd name="T20" fmla="*/ 2796 w 2796"/>
                <a:gd name="T21" fmla="*/ 124 h 124"/>
              </a:gdLst>
              <a:ahLst/>
              <a:cxnLst>
                <a:cxn ang="T12">
                  <a:pos x="T0" y="T1"/>
                </a:cxn>
                <a:cxn ang="T13">
                  <a:pos x="T2" y="T3"/>
                </a:cxn>
                <a:cxn ang="T14">
                  <a:pos x="T4" y="T5"/>
                </a:cxn>
                <a:cxn ang="T15">
                  <a:pos x="T6" y="T7"/>
                </a:cxn>
                <a:cxn ang="T16">
                  <a:pos x="T8" y="T9"/>
                </a:cxn>
                <a:cxn ang="T17">
                  <a:pos x="T10" y="T11"/>
                </a:cxn>
              </a:cxnLst>
              <a:rect l="T18" t="T19" r="T20" b="T21"/>
              <a:pathLst>
                <a:path w="2796" h="124">
                  <a:moveTo>
                    <a:pt x="0" y="124"/>
                  </a:moveTo>
                  <a:lnTo>
                    <a:pt x="2796" y="124"/>
                  </a:lnTo>
                  <a:lnTo>
                    <a:pt x="2796" y="0"/>
                  </a:lnTo>
                  <a:lnTo>
                    <a:pt x="0" y="0"/>
                  </a:lnTo>
                  <a:lnTo>
                    <a:pt x="0" y="1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5" name="Freeform 147">
              <a:extLst>
                <a:ext uri="{FF2B5EF4-FFF2-40B4-BE49-F238E27FC236}">
                  <a16:creationId xmlns:a16="http://schemas.microsoft.com/office/drawing/2014/main" id="{4DC77A00-19AB-4E4D-BECD-4EAE54149A19}"/>
                </a:ext>
              </a:extLst>
            </p:cNvPr>
            <p:cNvSpPr>
              <a:spLocks noChangeAspect="1"/>
            </p:cNvSpPr>
            <p:nvPr/>
          </p:nvSpPr>
          <p:spPr bwMode="auto">
            <a:xfrm>
              <a:off x="3019" y="1041"/>
              <a:ext cx="91" cy="172"/>
            </a:xfrm>
            <a:custGeom>
              <a:avLst/>
              <a:gdLst>
                <a:gd name="T0" fmla="*/ 0 w 272"/>
                <a:gd name="T1" fmla="*/ 0 h 515"/>
                <a:gd name="T2" fmla="*/ 0 w 272"/>
                <a:gd name="T3" fmla="*/ 0 h 515"/>
                <a:gd name="T4" fmla="*/ 0 w 272"/>
                <a:gd name="T5" fmla="*/ 0 h 515"/>
                <a:gd name="T6" fmla="*/ 0 w 272"/>
                <a:gd name="T7" fmla="*/ 0 h 515"/>
                <a:gd name="T8" fmla="*/ 0 w 272"/>
                <a:gd name="T9" fmla="*/ 0 h 515"/>
                <a:gd name="T10" fmla="*/ 0 w 272"/>
                <a:gd name="T11" fmla="*/ 0 h 515"/>
                <a:gd name="T12" fmla="*/ 0 w 272"/>
                <a:gd name="T13" fmla="*/ 0 h 515"/>
                <a:gd name="T14" fmla="*/ 0 w 272"/>
                <a:gd name="T15" fmla="*/ 0 h 515"/>
                <a:gd name="T16" fmla="*/ 0 w 272"/>
                <a:gd name="T17" fmla="*/ 0 h 515"/>
                <a:gd name="T18" fmla="*/ 0 w 272"/>
                <a:gd name="T19" fmla="*/ 0 h 5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72"/>
                <a:gd name="T31" fmla="*/ 0 h 515"/>
                <a:gd name="T32" fmla="*/ 272 w 272"/>
                <a:gd name="T33" fmla="*/ 515 h 5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72" h="515">
                  <a:moveTo>
                    <a:pt x="0" y="504"/>
                  </a:moveTo>
                  <a:lnTo>
                    <a:pt x="0" y="0"/>
                  </a:lnTo>
                  <a:lnTo>
                    <a:pt x="272" y="0"/>
                  </a:lnTo>
                  <a:lnTo>
                    <a:pt x="272" y="515"/>
                  </a:lnTo>
                  <a:lnTo>
                    <a:pt x="228" y="509"/>
                  </a:lnTo>
                  <a:lnTo>
                    <a:pt x="228" y="48"/>
                  </a:lnTo>
                  <a:lnTo>
                    <a:pt x="43" y="48"/>
                  </a:lnTo>
                  <a:lnTo>
                    <a:pt x="43" y="515"/>
                  </a:lnTo>
                  <a:lnTo>
                    <a:pt x="0" y="50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6" name="Freeform 148">
              <a:extLst>
                <a:ext uri="{FF2B5EF4-FFF2-40B4-BE49-F238E27FC236}">
                  <a16:creationId xmlns:a16="http://schemas.microsoft.com/office/drawing/2014/main" id="{CDB86D6B-C05C-9248-99BA-5902482E8223}"/>
                </a:ext>
              </a:extLst>
            </p:cNvPr>
            <p:cNvSpPr>
              <a:spLocks noChangeAspect="1"/>
            </p:cNvSpPr>
            <p:nvPr/>
          </p:nvSpPr>
          <p:spPr bwMode="auto">
            <a:xfrm>
              <a:off x="2789" y="859"/>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7" name="Freeform 149">
              <a:extLst>
                <a:ext uri="{FF2B5EF4-FFF2-40B4-BE49-F238E27FC236}">
                  <a16:creationId xmlns:a16="http://schemas.microsoft.com/office/drawing/2014/main" id="{E1648203-BA4A-BA43-BF9A-0F4A8DEEC477}"/>
                </a:ext>
              </a:extLst>
            </p:cNvPr>
            <p:cNvSpPr>
              <a:spLocks noChangeAspect="1"/>
            </p:cNvSpPr>
            <p:nvPr/>
          </p:nvSpPr>
          <p:spPr bwMode="auto">
            <a:xfrm>
              <a:off x="2788" y="927"/>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8" name="Freeform 150">
              <a:extLst>
                <a:ext uri="{FF2B5EF4-FFF2-40B4-BE49-F238E27FC236}">
                  <a16:creationId xmlns:a16="http://schemas.microsoft.com/office/drawing/2014/main" id="{0B9CCDE5-21A7-DC4C-A3AE-9ABEE3594896}"/>
                </a:ext>
              </a:extLst>
            </p:cNvPr>
            <p:cNvSpPr>
              <a:spLocks noChangeAspect="1"/>
            </p:cNvSpPr>
            <p:nvPr/>
          </p:nvSpPr>
          <p:spPr bwMode="auto">
            <a:xfrm>
              <a:off x="2787" y="996"/>
              <a:ext cx="103"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49" name="Freeform 151">
              <a:extLst>
                <a:ext uri="{FF2B5EF4-FFF2-40B4-BE49-F238E27FC236}">
                  <a16:creationId xmlns:a16="http://schemas.microsoft.com/office/drawing/2014/main" id="{64D028C4-ACD8-9040-9076-23F66447AC49}"/>
                </a:ext>
              </a:extLst>
            </p:cNvPr>
            <p:cNvSpPr>
              <a:spLocks noChangeAspect="1"/>
            </p:cNvSpPr>
            <p:nvPr/>
          </p:nvSpPr>
          <p:spPr bwMode="auto">
            <a:xfrm>
              <a:off x="2831" y="870"/>
              <a:ext cx="18" cy="132"/>
            </a:xfrm>
            <a:custGeom>
              <a:avLst/>
              <a:gdLst>
                <a:gd name="T0" fmla="*/ 0 w 53"/>
                <a:gd name="T1" fmla="*/ 0 h 397"/>
                <a:gd name="T2" fmla="*/ 0 w 53"/>
                <a:gd name="T3" fmla="*/ 0 h 397"/>
                <a:gd name="T4" fmla="*/ 0 w 53"/>
                <a:gd name="T5" fmla="*/ 0 h 397"/>
                <a:gd name="T6" fmla="*/ 0 w 53"/>
                <a:gd name="T7" fmla="*/ 0 h 397"/>
                <a:gd name="T8" fmla="*/ 0 w 53"/>
                <a:gd name="T9" fmla="*/ 0 h 397"/>
                <a:gd name="T10" fmla="*/ 0 w 53"/>
                <a:gd name="T11" fmla="*/ 0 h 397"/>
                <a:gd name="T12" fmla="*/ 0 60000 65536"/>
                <a:gd name="T13" fmla="*/ 0 60000 65536"/>
                <a:gd name="T14" fmla="*/ 0 60000 65536"/>
                <a:gd name="T15" fmla="*/ 0 60000 65536"/>
                <a:gd name="T16" fmla="*/ 0 60000 65536"/>
                <a:gd name="T17" fmla="*/ 0 60000 65536"/>
                <a:gd name="T18" fmla="*/ 0 w 53"/>
                <a:gd name="T19" fmla="*/ 0 h 397"/>
                <a:gd name="T20" fmla="*/ 53 w 53"/>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3" h="397">
                  <a:moveTo>
                    <a:pt x="0" y="397"/>
                  </a:moveTo>
                  <a:lnTo>
                    <a:pt x="53" y="397"/>
                  </a:lnTo>
                  <a:lnTo>
                    <a:pt x="53"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0" name="Freeform 152">
              <a:extLst>
                <a:ext uri="{FF2B5EF4-FFF2-40B4-BE49-F238E27FC236}">
                  <a16:creationId xmlns:a16="http://schemas.microsoft.com/office/drawing/2014/main" id="{BFB66996-9474-3746-9BAC-80743D5D6BA6}"/>
                </a:ext>
              </a:extLst>
            </p:cNvPr>
            <p:cNvSpPr>
              <a:spLocks noChangeAspect="1"/>
            </p:cNvSpPr>
            <p:nvPr/>
          </p:nvSpPr>
          <p:spPr bwMode="auto">
            <a:xfrm>
              <a:off x="3239" y="856"/>
              <a:ext cx="103" cy="22"/>
            </a:xfrm>
            <a:custGeom>
              <a:avLst/>
              <a:gdLst>
                <a:gd name="T0" fmla="*/ 0 w 309"/>
                <a:gd name="T1" fmla="*/ 0 h 65"/>
                <a:gd name="T2" fmla="*/ 0 w 309"/>
                <a:gd name="T3" fmla="*/ 0 h 65"/>
                <a:gd name="T4" fmla="*/ 0 w 309"/>
                <a:gd name="T5" fmla="*/ 0 h 65"/>
                <a:gd name="T6" fmla="*/ 0 w 309"/>
                <a:gd name="T7" fmla="*/ 0 h 65"/>
                <a:gd name="T8" fmla="*/ 0 w 309"/>
                <a:gd name="T9" fmla="*/ 0 h 65"/>
                <a:gd name="T10" fmla="*/ 0 w 309"/>
                <a:gd name="T11" fmla="*/ 0 h 65"/>
                <a:gd name="T12" fmla="*/ 0 60000 65536"/>
                <a:gd name="T13" fmla="*/ 0 60000 65536"/>
                <a:gd name="T14" fmla="*/ 0 60000 65536"/>
                <a:gd name="T15" fmla="*/ 0 60000 65536"/>
                <a:gd name="T16" fmla="*/ 0 60000 65536"/>
                <a:gd name="T17" fmla="*/ 0 60000 65536"/>
                <a:gd name="T18" fmla="*/ 0 w 309"/>
                <a:gd name="T19" fmla="*/ 0 h 65"/>
                <a:gd name="T20" fmla="*/ 309 w 309"/>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309" h="65">
                  <a:moveTo>
                    <a:pt x="0" y="65"/>
                  </a:moveTo>
                  <a:lnTo>
                    <a:pt x="309" y="65"/>
                  </a:lnTo>
                  <a:lnTo>
                    <a:pt x="309" y="0"/>
                  </a:lnTo>
                  <a:lnTo>
                    <a:pt x="0" y="0"/>
                  </a:lnTo>
                  <a:lnTo>
                    <a:pt x="0"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1" name="Freeform 153">
              <a:extLst>
                <a:ext uri="{FF2B5EF4-FFF2-40B4-BE49-F238E27FC236}">
                  <a16:creationId xmlns:a16="http://schemas.microsoft.com/office/drawing/2014/main" id="{B0425949-BC79-7D4A-A835-89A71B3C88AE}"/>
                </a:ext>
              </a:extLst>
            </p:cNvPr>
            <p:cNvSpPr>
              <a:spLocks noChangeAspect="1"/>
            </p:cNvSpPr>
            <p:nvPr/>
          </p:nvSpPr>
          <p:spPr bwMode="auto">
            <a:xfrm>
              <a:off x="3238" y="924"/>
              <a:ext cx="104" cy="22"/>
            </a:xfrm>
            <a:custGeom>
              <a:avLst/>
              <a:gdLst>
                <a:gd name="T0" fmla="*/ 0 w 312"/>
                <a:gd name="T1" fmla="*/ 0 h 65"/>
                <a:gd name="T2" fmla="*/ 0 w 312"/>
                <a:gd name="T3" fmla="*/ 0 h 65"/>
                <a:gd name="T4" fmla="*/ 0 w 312"/>
                <a:gd name="T5" fmla="*/ 0 h 65"/>
                <a:gd name="T6" fmla="*/ 0 w 312"/>
                <a:gd name="T7" fmla="*/ 0 h 65"/>
                <a:gd name="T8" fmla="*/ 0 w 312"/>
                <a:gd name="T9" fmla="*/ 0 h 65"/>
                <a:gd name="T10" fmla="*/ 0 w 312"/>
                <a:gd name="T11" fmla="*/ 0 h 65"/>
                <a:gd name="T12" fmla="*/ 0 60000 65536"/>
                <a:gd name="T13" fmla="*/ 0 60000 65536"/>
                <a:gd name="T14" fmla="*/ 0 60000 65536"/>
                <a:gd name="T15" fmla="*/ 0 60000 65536"/>
                <a:gd name="T16" fmla="*/ 0 60000 65536"/>
                <a:gd name="T17" fmla="*/ 0 60000 65536"/>
                <a:gd name="T18" fmla="*/ 0 w 312"/>
                <a:gd name="T19" fmla="*/ 0 h 65"/>
                <a:gd name="T20" fmla="*/ 312 w 312"/>
                <a:gd name="T21" fmla="*/ 65 h 65"/>
              </a:gdLst>
              <a:ahLst/>
              <a:cxnLst>
                <a:cxn ang="T12">
                  <a:pos x="T0" y="T1"/>
                </a:cxn>
                <a:cxn ang="T13">
                  <a:pos x="T2" y="T3"/>
                </a:cxn>
                <a:cxn ang="T14">
                  <a:pos x="T4" y="T5"/>
                </a:cxn>
                <a:cxn ang="T15">
                  <a:pos x="T6" y="T7"/>
                </a:cxn>
                <a:cxn ang="T16">
                  <a:pos x="T8" y="T9"/>
                </a:cxn>
                <a:cxn ang="T17">
                  <a:pos x="T10" y="T11"/>
                </a:cxn>
              </a:cxnLst>
              <a:rect l="T18" t="T19" r="T20" b="T21"/>
              <a:pathLst>
                <a:path w="312" h="65">
                  <a:moveTo>
                    <a:pt x="0" y="65"/>
                  </a:moveTo>
                  <a:lnTo>
                    <a:pt x="312" y="65"/>
                  </a:lnTo>
                  <a:lnTo>
                    <a:pt x="312" y="0"/>
                  </a:lnTo>
                  <a:lnTo>
                    <a:pt x="0" y="0"/>
                  </a:lnTo>
                  <a:lnTo>
                    <a:pt x="0" y="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2" name="Freeform 154">
              <a:extLst>
                <a:ext uri="{FF2B5EF4-FFF2-40B4-BE49-F238E27FC236}">
                  <a16:creationId xmlns:a16="http://schemas.microsoft.com/office/drawing/2014/main" id="{23360980-F169-3047-AFFE-8432FEC75F66}"/>
                </a:ext>
              </a:extLst>
            </p:cNvPr>
            <p:cNvSpPr>
              <a:spLocks noChangeAspect="1"/>
            </p:cNvSpPr>
            <p:nvPr/>
          </p:nvSpPr>
          <p:spPr bwMode="auto">
            <a:xfrm>
              <a:off x="3237" y="993"/>
              <a:ext cx="104" cy="21"/>
            </a:xfrm>
            <a:custGeom>
              <a:avLst/>
              <a:gdLst>
                <a:gd name="T0" fmla="*/ 0 w 310"/>
                <a:gd name="T1" fmla="*/ 0 h 64"/>
                <a:gd name="T2" fmla="*/ 0 w 310"/>
                <a:gd name="T3" fmla="*/ 0 h 64"/>
                <a:gd name="T4" fmla="*/ 0 w 310"/>
                <a:gd name="T5" fmla="*/ 0 h 64"/>
                <a:gd name="T6" fmla="*/ 0 w 310"/>
                <a:gd name="T7" fmla="*/ 0 h 64"/>
                <a:gd name="T8" fmla="*/ 0 w 310"/>
                <a:gd name="T9" fmla="*/ 0 h 64"/>
                <a:gd name="T10" fmla="*/ 0 w 310"/>
                <a:gd name="T11" fmla="*/ 0 h 64"/>
                <a:gd name="T12" fmla="*/ 0 60000 65536"/>
                <a:gd name="T13" fmla="*/ 0 60000 65536"/>
                <a:gd name="T14" fmla="*/ 0 60000 65536"/>
                <a:gd name="T15" fmla="*/ 0 60000 65536"/>
                <a:gd name="T16" fmla="*/ 0 60000 65536"/>
                <a:gd name="T17" fmla="*/ 0 60000 65536"/>
                <a:gd name="T18" fmla="*/ 0 w 310"/>
                <a:gd name="T19" fmla="*/ 0 h 64"/>
                <a:gd name="T20" fmla="*/ 310 w 310"/>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0" h="64">
                  <a:moveTo>
                    <a:pt x="0" y="64"/>
                  </a:moveTo>
                  <a:lnTo>
                    <a:pt x="310" y="64"/>
                  </a:lnTo>
                  <a:lnTo>
                    <a:pt x="310"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3" name="Freeform 155">
              <a:extLst>
                <a:ext uri="{FF2B5EF4-FFF2-40B4-BE49-F238E27FC236}">
                  <a16:creationId xmlns:a16="http://schemas.microsoft.com/office/drawing/2014/main" id="{9F82C2D9-E0E6-3840-8E60-4B7224438D4A}"/>
                </a:ext>
              </a:extLst>
            </p:cNvPr>
            <p:cNvSpPr>
              <a:spLocks noChangeAspect="1"/>
            </p:cNvSpPr>
            <p:nvPr/>
          </p:nvSpPr>
          <p:spPr bwMode="auto">
            <a:xfrm>
              <a:off x="3282" y="867"/>
              <a:ext cx="18" cy="132"/>
            </a:xfrm>
            <a:custGeom>
              <a:avLst/>
              <a:gdLst>
                <a:gd name="T0" fmla="*/ 0 w 53"/>
                <a:gd name="T1" fmla="*/ 0 h 397"/>
                <a:gd name="T2" fmla="*/ 0 w 53"/>
                <a:gd name="T3" fmla="*/ 0 h 397"/>
                <a:gd name="T4" fmla="*/ 0 w 53"/>
                <a:gd name="T5" fmla="*/ 0 h 397"/>
                <a:gd name="T6" fmla="*/ 0 w 53"/>
                <a:gd name="T7" fmla="*/ 0 h 397"/>
                <a:gd name="T8" fmla="*/ 0 w 53"/>
                <a:gd name="T9" fmla="*/ 0 h 397"/>
                <a:gd name="T10" fmla="*/ 0 w 53"/>
                <a:gd name="T11" fmla="*/ 0 h 397"/>
                <a:gd name="T12" fmla="*/ 0 60000 65536"/>
                <a:gd name="T13" fmla="*/ 0 60000 65536"/>
                <a:gd name="T14" fmla="*/ 0 60000 65536"/>
                <a:gd name="T15" fmla="*/ 0 60000 65536"/>
                <a:gd name="T16" fmla="*/ 0 60000 65536"/>
                <a:gd name="T17" fmla="*/ 0 60000 65536"/>
                <a:gd name="T18" fmla="*/ 0 w 53"/>
                <a:gd name="T19" fmla="*/ 0 h 397"/>
                <a:gd name="T20" fmla="*/ 53 w 53"/>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3" h="397">
                  <a:moveTo>
                    <a:pt x="0" y="397"/>
                  </a:moveTo>
                  <a:lnTo>
                    <a:pt x="53" y="397"/>
                  </a:lnTo>
                  <a:lnTo>
                    <a:pt x="53"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4" name="Freeform 156">
              <a:extLst>
                <a:ext uri="{FF2B5EF4-FFF2-40B4-BE49-F238E27FC236}">
                  <a16:creationId xmlns:a16="http://schemas.microsoft.com/office/drawing/2014/main" id="{C7CAB5C3-6204-5F48-B49C-3B6C1CAC7830}"/>
                </a:ext>
              </a:extLst>
            </p:cNvPr>
            <p:cNvSpPr>
              <a:spLocks noChangeAspect="1"/>
            </p:cNvSpPr>
            <p:nvPr/>
          </p:nvSpPr>
          <p:spPr bwMode="auto">
            <a:xfrm>
              <a:off x="3012" y="859"/>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5" name="Freeform 157">
              <a:extLst>
                <a:ext uri="{FF2B5EF4-FFF2-40B4-BE49-F238E27FC236}">
                  <a16:creationId xmlns:a16="http://schemas.microsoft.com/office/drawing/2014/main" id="{823FEBFF-0B5A-7542-BBC9-F5F7B417CD54}"/>
                </a:ext>
              </a:extLst>
            </p:cNvPr>
            <p:cNvSpPr>
              <a:spLocks noChangeAspect="1"/>
            </p:cNvSpPr>
            <p:nvPr/>
          </p:nvSpPr>
          <p:spPr bwMode="auto">
            <a:xfrm>
              <a:off x="3011" y="927"/>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6" name="Freeform 158">
              <a:extLst>
                <a:ext uri="{FF2B5EF4-FFF2-40B4-BE49-F238E27FC236}">
                  <a16:creationId xmlns:a16="http://schemas.microsoft.com/office/drawing/2014/main" id="{45843964-D528-3B4F-A650-C72D93EE8A55}"/>
                </a:ext>
              </a:extLst>
            </p:cNvPr>
            <p:cNvSpPr>
              <a:spLocks noChangeAspect="1"/>
            </p:cNvSpPr>
            <p:nvPr/>
          </p:nvSpPr>
          <p:spPr bwMode="auto">
            <a:xfrm>
              <a:off x="3010" y="996"/>
              <a:ext cx="106" cy="21"/>
            </a:xfrm>
            <a:custGeom>
              <a:avLst/>
              <a:gdLst>
                <a:gd name="T0" fmla="*/ 0 w 317"/>
                <a:gd name="T1" fmla="*/ 0 h 64"/>
                <a:gd name="T2" fmla="*/ 0 w 317"/>
                <a:gd name="T3" fmla="*/ 0 h 64"/>
                <a:gd name="T4" fmla="*/ 0 w 317"/>
                <a:gd name="T5" fmla="*/ 0 h 64"/>
                <a:gd name="T6" fmla="*/ 0 w 317"/>
                <a:gd name="T7" fmla="*/ 0 h 64"/>
                <a:gd name="T8" fmla="*/ 0 w 317"/>
                <a:gd name="T9" fmla="*/ 0 h 64"/>
                <a:gd name="T10" fmla="*/ 0 w 317"/>
                <a:gd name="T11" fmla="*/ 0 h 64"/>
                <a:gd name="T12" fmla="*/ 0 60000 65536"/>
                <a:gd name="T13" fmla="*/ 0 60000 65536"/>
                <a:gd name="T14" fmla="*/ 0 60000 65536"/>
                <a:gd name="T15" fmla="*/ 0 60000 65536"/>
                <a:gd name="T16" fmla="*/ 0 60000 65536"/>
                <a:gd name="T17" fmla="*/ 0 60000 65536"/>
                <a:gd name="T18" fmla="*/ 0 w 317"/>
                <a:gd name="T19" fmla="*/ 0 h 64"/>
                <a:gd name="T20" fmla="*/ 317 w 317"/>
                <a:gd name="T21" fmla="*/ 64 h 64"/>
              </a:gdLst>
              <a:ahLst/>
              <a:cxnLst>
                <a:cxn ang="T12">
                  <a:pos x="T0" y="T1"/>
                </a:cxn>
                <a:cxn ang="T13">
                  <a:pos x="T2" y="T3"/>
                </a:cxn>
                <a:cxn ang="T14">
                  <a:pos x="T4" y="T5"/>
                </a:cxn>
                <a:cxn ang="T15">
                  <a:pos x="T6" y="T7"/>
                </a:cxn>
                <a:cxn ang="T16">
                  <a:pos x="T8" y="T9"/>
                </a:cxn>
                <a:cxn ang="T17">
                  <a:pos x="T10" y="T11"/>
                </a:cxn>
              </a:cxnLst>
              <a:rect l="T18" t="T19" r="T20" b="T21"/>
              <a:pathLst>
                <a:path w="317" h="64">
                  <a:moveTo>
                    <a:pt x="0" y="64"/>
                  </a:moveTo>
                  <a:lnTo>
                    <a:pt x="317" y="64"/>
                  </a:lnTo>
                  <a:lnTo>
                    <a:pt x="317" y="0"/>
                  </a:lnTo>
                  <a:lnTo>
                    <a:pt x="0" y="0"/>
                  </a:lnTo>
                  <a:lnTo>
                    <a:pt x="0" y="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7" name="Freeform 159">
              <a:extLst>
                <a:ext uri="{FF2B5EF4-FFF2-40B4-BE49-F238E27FC236}">
                  <a16:creationId xmlns:a16="http://schemas.microsoft.com/office/drawing/2014/main" id="{8C9A6E7B-F8D0-C94F-96CF-0BC730DBBA19}"/>
                </a:ext>
              </a:extLst>
            </p:cNvPr>
            <p:cNvSpPr>
              <a:spLocks noChangeAspect="1"/>
            </p:cNvSpPr>
            <p:nvPr/>
          </p:nvSpPr>
          <p:spPr bwMode="auto">
            <a:xfrm>
              <a:off x="3056" y="870"/>
              <a:ext cx="18" cy="132"/>
            </a:xfrm>
            <a:custGeom>
              <a:avLst/>
              <a:gdLst>
                <a:gd name="T0" fmla="*/ 0 w 54"/>
                <a:gd name="T1" fmla="*/ 0 h 397"/>
                <a:gd name="T2" fmla="*/ 0 w 54"/>
                <a:gd name="T3" fmla="*/ 0 h 397"/>
                <a:gd name="T4" fmla="*/ 0 w 54"/>
                <a:gd name="T5" fmla="*/ 0 h 397"/>
                <a:gd name="T6" fmla="*/ 0 w 54"/>
                <a:gd name="T7" fmla="*/ 0 h 397"/>
                <a:gd name="T8" fmla="*/ 0 w 54"/>
                <a:gd name="T9" fmla="*/ 0 h 397"/>
                <a:gd name="T10" fmla="*/ 0 w 54"/>
                <a:gd name="T11" fmla="*/ 0 h 397"/>
                <a:gd name="T12" fmla="*/ 0 60000 65536"/>
                <a:gd name="T13" fmla="*/ 0 60000 65536"/>
                <a:gd name="T14" fmla="*/ 0 60000 65536"/>
                <a:gd name="T15" fmla="*/ 0 60000 65536"/>
                <a:gd name="T16" fmla="*/ 0 60000 65536"/>
                <a:gd name="T17" fmla="*/ 0 60000 65536"/>
                <a:gd name="T18" fmla="*/ 0 w 54"/>
                <a:gd name="T19" fmla="*/ 0 h 397"/>
                <a:gd name="T20" fmla="*/ 54 w 54"/>
                <a:gd name="T21" fmla="*/ 397 h 397"/>
              </a:gdLst>
              <a:ahLst/>
              <a:cxnLst>
                <a:cxn ang="T12">
                  <a:pos x="T0" y="T1"/>
                </a:cxn>
                <a:cxn ang="T13">
                  <a:pos x="T2" y="T3"/>
                </a:cxn>
                <a:cxn ang="T14">
                  <a:pos x="T4" y="T5"/>
                </a:cxn>
                <a:cxn ang="T15">
                  <a:pos x="T6" y="T7"/>
                </a:cxn>
                <a:cxn ang="T16">
                  <a:pos x="T8" y="T9"/>
                </a:cxn>
                <a:cxn ang="T17">
                  <a:pos x="T10" y="T11"/>
                </a:cxn>
              </a:cxnLst>
              <a:rect l="T18" t="T19" r="T20" b="T21"/>
              <a:pathLst>
                <a:path w="54" h="397">
                  <a:moveTo>
                    <a:pt x="0" y="397"/>
                  </a:moveTo>
                  <a:lnTo>
                    <a:pt x="54" y="397"/>
                  </a:lnTo>
                  <a:lnTo>
                    <a:pt x="54" y="0"/>
                  </a:lnTo>
                  <a:lnTo>
                    <a:pt x="0" y="0"/>
                  </a:lnTo>
                  <a:lnTo>
                    <a:pt x="0" y="39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8" name="Freeform 160">
              <a:extLst>
                <a:ext uri="{FF2B5EF4-FFF2-40B4-BE49-F238E27FC236}">
                  <a16:creationId xmlns:a16="http://schemas.microsoft.com/office/drawing/2014/main" id="{6EAD85BC-DE50-DF48-AEBD-8EFFF08DC762}"/>
                </a:ext>
              </a:extLst>
            </p:cNvPr>
            <p:cNvSpPr>
              <a:spLocks noChangeAspect="1"/>
            </p:cNvSpPr>
            <p:nvPr/>
          </p:nvSpPr>
          <p:spPr bwMode="auto">
            <a:xfrm>
              <a:off x="3010" y="858"/>
              <a:ext cx="18" cy="159"/>
            </a:xfrm>
            <a:custGeom>
              <a:avLst/>
              <a:gdLst>
                <a:gd name="T0" fmla="*/ 0 w 54"/>
                <a:gd name="T1" fmla="*/ 0 h 476"/>
                <a:gd name="T2" fmla="*/ 0 w 54"/>
                <a:gd name="T3" fmla="*/ 0 h 476"/>
                <a:gd name="T4" fmla="*/ 0 w 54"/>
                <a:gd name="T5" fmla="*/ 0 h 476"/>
                <a:gd name="T6" fmla="*/ 0 w 54"/>
                <a:gd name="T7" fmla="*/ 0 h 476"/>
                <a:gd name="T8" fmla="*/ 0 w 54"/>
                <a:gd name="T9" fmla="*/ 0 h 476"/>
                <a:gd name="T10" fmla="*/ 0 w 54"/>
                <a:gd name="T11" fmla="*/ 0 h 476"/>
                <a:gd name="T12" fmla="*/ 0 60000 65536"/>
                <a:gd name="T13" fmla="*/ 0 60000 65536"/>
                <a:gd name="T14" fmla="*/ 0 60000 65536"/>
                <a:gd name="T15" fmla="*/ 0 60000 65536"/>
                <a:gd name="T16" fmla="*/ 0 60000 65536"/>
                <a:gd name="T17" fmla="*/ 0 60000 65536"/>
                <a:gd name="T18" fmla="*/ 0 w 54"/>
                <a:gd name="T19" fmla="*/ 0 h 476"/>
                <a:gd name="T20" fmla="*/ 54 w 54"/>
                <a:gd name="T21" fmla="*/ 476 h 476"/>
              </a:gdLst>
              <a:ahLst/>
              <a:cxnLst>
                <a:cxn ang="T12">
                  <a:pos x="T0" y="T1"/>
                </a:cxn>
                <a:cxn ang="T13">
                  <a:pos x="T2" y="T3"/>
                </a:cxn>
                <a:cxn ang="T14">
                  <a:pos x="T4" y="T5"/>
                </a:cxn>
                <a:cxn ang="T15">
                  <a:pos x="T6" y="T7"/>
                </a:cxn>
                <a:cxn ang="T16">
                  <a:pos x="T8" y="T9"/>
                </a:cxn>
                <a:cxn ang="T17">
                  <a:pos x="T10" y="T11"/>
                </a:cxn>
              </a:cxnLst>
              <a:rect l="T18" t="T19" r="T20" b="T21"/>
              <a:pathLst>
                <a:path w="54" h="476">
                  <a:moveTo>
                    <a:pt x="0" y="0"/>
                  </a:moveTo>
                  <a:lnTo>
                    <a:pt x="54" y="23"/>
                  </a:lnTo>
                  <a:lnTo>
                    <a:pt x="54" y="423"/>
                  </a:lnTo>
                  <a:lnTo>
                    <a:pt x="0" y="476"/>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59" name="Freeform 161">
              <a:extLst>
                <a:ext uri="{FF2B5EF4-FFF2-40B4-BE49-F238E27FC236}">
                  <a16:creationId xmlns:a16="http://schemas.microsoft.com/office/drawing/2014/main" id="{902E24CA-5F9C-8947-8C3F-2D51FB2878AB}"/>
                </a:ext>
              </a:extLst>
            </p:cNvPr>
            <p:cNvSpPr>
              <a:spLocks noChangeAspect="1"/>
            </p:cNvSpPr>
            <p:nvPr/>
          </p:nvSpPr>
          <p:spPr bwMode="auto">
            <a:xfrm>
              <a:off x="3099" y="859"/>
              <a:ext cx="18" cy="158"/>
            </a:xfrm>
            <a:custGeom>
              <a:avLst/>
              <a:gdLst>
                <a:gd name="T0" fmla="*/ 0 w 54"/>
                <a:gd name="T1" fmla="*/ 0 h 474"/>
                <a:gd name="T2" fmla="*/ 0 w 54"/>
                <a:gd name="T3" fmla="*/ 0 h 474"/>
                <a:gd name="T4" fmla="*/ 0 w 54"/>
                <a:gd name="T5" fmla="*/ 0 h 474"/>
                <a:gd name="T6" fmla="*/ 0 w 54"/>
                <a:gd name="T7" fmla="*/ 0 h 474"/>
                <a:gd name="T8" fmla="*/ 0 w 54"/>
                <a:gd name="T9" fmla="*/ 0 h 474"/>
                <a:gd name="T10" fmla="*/ 0 w 54"/>
                <a:gd name="T11" fmla="*/ 0 h 474"/>
                <a:gd name="T12" fmla="*/ 0 60000 65536"/>
                <a:gd name="T13" fmla="*/ 0 60000 65536"/>
                <a:gd name="T14" fmla="*/ 0 60000 65536"/>
                <a:gd name="T15" fmla="*/ 0 60000 65536"/>
                <a:gd name="T16" fmla="*/ 0 60000 65536"/>
                <a:gd name="T17" fmla="*/ 0 60000 65536"/>
                <a:gd name="T18" fmla="*/ 0 w 54"/>
                <a:gd name="T19" fmla="*/ 0 h 474"/>
                <a:gd name="T20" fmla="*/ 54 w 54"/>
                <a:gd name="T21" fmla="*/ 474 h 474"/>
              </a:gdLst>
              <a:ahLst/>
              <a:cxnLst>
                <a:cxn ang="T12">
                  <a:pos x="T0" y="T1"/>
                </a:cxn>
                <a:cxn ang="T13">
                  <a:pos x="T2" y="T3"/>
                </a:cxn>
                <a:cxn ang="T14">
                  <a:pos x="T4" y="T5"/>
                </a:cxn>
                <a:cxn ang="T15">
                  <a:pos x="T6" y="T7"/>
                </a:cxn>
                <a:cxn ang="T16">
                  <a:pos x="T8" y="T9"/>
                </a:cxn>
                <a:cxn ang="T17">
                  <a:pos x="T10" y="T11"/>
                </a:cxn>
              </a:cxnLst>
              <a:rect l="T18" t="T19" r="T20" b="T21"/>
              <a:pathLst>
                <a:path w="54" h="474">
                  <a:moveTo>
                    <a:pt x="54" y="0"/>
                  </a:moveTo>
                  <a:lnTo>
                    <a:pt x="0" y="23"/>
                  </a:lnTo>
                  <a:lnTo>
                    <a:pt x="0" y="421"/>
                  </a:lnTo>
                  <a:lnTo>
                    <a:pt x="54" y="474"/>
                  </a:lnTo>
                  <a:lnTo>
                    <a:pt x="5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7354" name="Text Box 162">
            <a:extLst>
              <a:ext uri="{FF2B5EF4-FFF2-40B4-BE49-F238E27FC236}">
                <a16:creationId xmlns:a16="http://schemas.microsoft.com/office/drawing/2014/main" id="{C90E8480-0925-6F4A-81E0-1DAB3C730345}"/>
              </a:ext>
            </a:extLst>
          </p:cNvPr>
          <p:cNvSpPr txBox="1">
            <a:spLocks noChangeArrowheads="1"/>
          </p:cNvSpPr>
          <p:nvPr/>
        </p:nvSpPr>
        <p:spPr bwMode="auto">
          <a:xfrm>
            <a:off x="8839200" y="3581400"/>
            <a:ext cx="16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a:latin typeface="Times New Roman" panose="02020603050405020304" pitchFamily="18" charset="0"/>
              </a:rPr>
              <a:t>Banka</a:t>
            </a:r>
            <a:endParaRPr lang="en-US" altLang="tr-TR" sz="1800" b="1">
              <a:latin typeface="Times New Roman" panose="02020603050405020304" pitchFamily="18" charset="0"/>
            </a:endParaRPr>
          </a:p>
        </p:txBody>
      </p:sp>
      <p:sp>
        <p:nvSpPr>
          <p:cNvPr id="57355" name="Text Box 163">
            <a:extLst>
              <a:ext uri="{FF2B5EF4-FFF2-40B4-BE49-F238E27FC236}">
                <a16:creationId xmlns:a16="http://schemas.microsoft.com/office/drawing/2014/main" id="{C2D18C67-AA92-984F-BF00-7F043F2882D4}"/>
              </a:ext>
            </a:extLst>
          </p:cNvPr>
          <p:cNvSpPr txBox="1">
            <a:spLocks noChangeArrowheads="1"/>
          </p:cNvSpPr>
          <p:nvPr/>
        </p:nvSpPr>
        <p:spPr bwMode="auto">
          <a:xfrm>
            <a:off x="1524000" y="2286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2400" b="1">
                <a:latin typeface="Times New Roman" panose="02020603050405020304" pitchFamily="18" charset="0"/>
              </a:rPr>
              <a:t>CAMEL OS Risks</a:t>
            </a:r>
            <a:endParaRPr lang="en-US" altLang="tr-TR" sz="2400" b="1">
              <a:latin typeface="Times New Roman" panose="02020603050405020304" pitchFamily="18" charset="0"/>
            </a:endParaRPr>
          </a:p>
        </p:txBody>
      </p:sp>
      <p:sp>
        <p:nvSpPr>
          <p:cNvPr id="57356" name="Text Box 164">
            <a:extLst>
              <a:ext uri="{FF2B5EF4-FFF2-40B4-BE49-F238E27FC236}">
                <a16:creationId xmlns:a16="http://schemas.microsoft.com/office/drawing/2014/main" id="{4BD952A9-9B41-1346-A669-B244D802C926}"/>
              </a:ext>
            </a:extLst>
          </p:cNvPr>
          <p:cNvSpPr txBox="1">
            <a:spLocks noChangeArrowheads="1"/>
          </p:cNvSpPr>
          <p:nvPr/>
        </p:nvSpPr>
        <p:spPr bwMode="auto">
          <a:xfrm>
            <a:off x="6375400" y="304801"/>
            <a:ext cx="4064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b="1">
                <a:latin typeface="Times New Roman" panose="02020603050405020304" pitchFamily="18" charset="0"/>
              </a:rPr>
              <a:t>       </a:t>
            </a:r>
            <a:r>
              <a:rPr lang="tr-TR" altLang="tr-TR" sz="4000" b="1" u="sng">
                <a:latin typeface="Times New Roman" panose="02020603050405020304" pitchFamily="18" charset="0"/>
              </a:rPr>
              <a:t>CAMEL-OS</a:t>
            </a:r>
            <a:endParaRPr lang="en-US" altLang="tr-TR" sz="4000" b="1" u="sng">
              <a:latin typeface="Times New Roman" panose="02020603050405020304" pitchFamily="18" charset="0"/>
            </a:endParaRPr>
          </a:p>
        </p:txBody>
      </p:sp>
      <p:sp>
        <p:nvSpPr>
          <p:cNvPr id="57357" name="Text Box 165">
            <a:extLst>
              <a:ext uri="{FF2B5EF4-FFF2-40B4-BE49-F238E27FC236}">
                <a16:creationId xmlns:a16="http://schemas.microsoft.com/office/drawing/2014/main" id="{6AD18417-B6C2-3946-8A2C-E3A6EA8BAF42}"/>
              </a:ext>
            </a:extLst>
          </p:cNvPr>
          <p:cNvSpPr txBox="1">
            <a:spLocks noChangeArrowheads="1"/>
          </p:cNvSpPr>
          <p:nvPr/>
        </p:nvSpPr>
        <p:spPr bwMode="auto">
          <a:xfrm>
            <a:off x="6934200" y="1676401"/>
            <a:ext cx="1752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Management Qaulity R</a:t>
            </a:r>
            <a:endParaRPr lang="en-US" altLang="tr-TR" sz="1800" b="1">
              <a:latin typeface="Times New Roman" panose="02020603050405020304" pitchFamily="18" charset="0"/>
            </a:endParaRPr>
          </a:p>
        </p:txBody>
      </p:sp>
      <p:sp>
        <p:nvSpPr>
          <p:cNvPr id="57358" name="Text Box 166">
            <a:extLst>
              <a:ext uri="{FF2B5EF4-FFF2-40B4-BE49-F238E27FC236}">
                <a16:creationId xmlns:a16="http://schemas.microsoft.com/office/drawing/2014/main" id="{6BDAEBB5-CA22-1C4B-AD5E-68985F0C0CAD}"/>
              </a:ext>
            </a:extLst>
          </p:cNvPr>
          <p:cNvSpPr txBox="1">
            <a:spLocks noChangeArrowheads="1"/>
          </p:cNvSpPr>
          <p:nvPr/>
        </p:nvSpPr>
        <p:spPr bwMode="auto">
          <a:xfrm>
            <a:off x="4648200" y="1143000"/>
            <a:ext cx="18875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Asset Quality R</a:t>
            </a:r>
            <a:endParaRPr lang="en-US" altLang="tr-TR" sz="1800" b="1">
              <a:latin typeface="Times New Roman" panose="02020603050405020304" pitchFamily="18" charset="0"/>
            </a:endParaRPr>
          </a:p>
        </p:txBody>
      </p:sp>
      <p:sp>
        <p:nvSpPr>
          <p:cNvPr id="57359" name="Text Box 167">
            <a:extLst>
              <a:ext uri="{FF2B5EF4-FFF2-40B4-BE49-F238E27FC236}">
                <a16:creationId xmlns:a16="http://schemas.microsoft.com/office/drawing/2014/main" id="{1582E05A-B9B2-8F4F-A822-C1424E186782}"/>
              </a:ext>
            </a:extLst>
          </p:cNvPr>
          <p:cNvSpPr txBox="1">
            <a:spLocks noChangeArrowheads="1"/>
          </p:cNvSpPr>
          <p:nvPr/>
        </p:nvSpPr>
        <p:spPr bwMode="auto">
          <a:xfrm>
            <a:off x="2057400" y="2286001"/>
            <a:ext cx="182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Capital Adequacy R</a:t>
            </a:r>
            <a:endParaRPr lang="en-US" altLang="tr-TR" sz="1800" b="1">
              <a:latin typeface="Times New Roman" panose="02020603050405020304" pitchFamily="18" charset="0"/>
            </a:endParaRPr>
          </a:p>
        </p:txBody>
      </p:sp>
      <p:sp>
        <p:nvSpPr>
          <p:cNvPr id="57360" name="Text Box 168">
            <a:extLst>
              <a:ext uri="{FF2B5EF4-FFF2-40B4-BE49-F238E27FC236}">
                <a16:creationId xmlns:a16="http://schemas.microsoft.com/office/drawing/2014/main" id="{3652EBE2-DE06-324B-82DF-74D406A42155}"/>
              </a:ext>
            </a:extLst>
          </p:cNvPr>
          <p:cNvSpPr txBox="1">
            <a:spLocks noChangeArrowheads="1"/>
          </p:cNvSpPr>
          <p:nvPr/>
        </p:nvSpPr>
        <p:spPr bwMode="auto">
          <a:xfrm>
            <a:off x="3943351" y="6172200"/>
            <a:ext cx="1533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Liquidity R</a:t>
            </a:r>
            <a:endParaRPr lang="en-US" altLang="tr-TR" sz="1800" b="1">
              <a:latin typeface="Times New Roman" panose="02020603050405020304" pitchFamily="18" charset="0"/>
            </a:endParaRPr>
          </a:p>
        </p:txBody>
      </p:sp>
      <p:sp>
        <p:nvSpPr>
          <p:cNvPr id="57361" name="Text Box 169">
            <a:extLst>
              <a:ext uri="{FF2B5EF4-FFF2-40B4-BE49-F238E27FC236}">
                <a16:creationId xmlns:a16="http://schemas.microsoft.com/office/drawing/2014/main" id="{24F7826A-2F6C-D848-94AF-E1FACFE7DB72}"/>
              </a:ext>
            </a:extLst>
          </p:cNvPr>
          <p:cNvSpPr txBox="1">
            <a:spLocks noChangeArrowheads="1"/>
          </p:cNvSpPr>
          <p:nvPr/>
        </p:nvSpPr>
        <p:spPr bwMode="auto">
          <a:xfrm>
            <a:off x="2971800" y="4648201"/>
            <a:ext cx="1600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Earnings Efficiency R</a:t>
            </a:r>
            <a:endParaRPr lang="en-US" altLang="tr-TR" sz="1800" b="1">
              <a:latin typeface="Times New Roman" panose="02020603050405020304" pitchFamily="18" charset="0"/>
            </a:endParaRPr>
          </a:p>
        </p:txBody>
      </p:sp>
      <p:grpSp>
        <p:nvGrpSpPr>
          <p:cNvPr id="8" name="Group 65">
            <a:extLst>
              <a:ext uri="{FF2B5EF4-FFF2-40B4-BE49-F238E27FC236}">
                <a16:creationId xmlns:a16="http://schemas.microsoft.com/office/drawing/2014/main" id="{790348A1-28EA-5B42-893A-D852C8F25345}"/>
              </a:ext>
            </a:extLst>
          </p:cNvPr>
          <p:cNvGrpSpPr>
            <a:grpSpLocks/>
          </p:cNvGrpSpPr>
          <p:nvPr/>
        </p:nvGrpSpPr>
        <p:grpSpPr bwMode="auto">
          <a:xfrm rot="16200000" flipH="1">
            <a:off x="8135938" y="4703763"/>
            <a:ext cx="2286000" cy="1676400"/>
            <a:chOff x="1584" y="2400"/>
            <a:chExt cx="1201" cy="834"/>
          </a:xfrm>
        </p:grpSpPr>
        <p:sp>
          <p:nvSpPr>
            <p:cNvPr id="57386" name="Freeform 66">
              <a:extLst>
                <a:ext uri="{FF2B5EF4-FFF2-40B4-BE49-F238E27FC236}">
                  <a16:creationId xmlns:a16="http://schemas.microsoft.com/office/drawing/2014/main" id="{F9CDF3FB-88E6-8746-A220-25992F56DD40}"/>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7" name="Freeform 67">
              <a:extLst>
                <a:ext uri="{FF2B5EF4-FFF2-40B4-BE49-F238E27FC236}">
                  <a16:creationId xmlns:a16="http://schemas.microsoft.com/office/drawing/2014/main" id="{B55B10D2-DADD-6D49-9274-4D84E064C0B8}"/>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8" name="Freeform 68">
              <a:extLst>
                <a:ext uri="{FF2B5EF4-FFF2-40B4-BE49-F238E27FC236}">
                  <a16:creationId xmlns:a16="http://schemas.microsoft.com/office/drawing/2014/main" id="{C748CE09-0DDD-BC40-AE85-70D862F27148}"/>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9" name="Freeform 69">
              <a:extLst>
                <a:ext uri="{FF2B5EF4-FFF2-40B4-BE49-F238E27FC236}">
                  <a16:creationId xmlns:a16="http://schemas.microsoft.com/office/drawing/2014/main" id="{F309DE85-2020-F14D-A56F-05D2395DACE4}"/>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0" name="Freeform 70">
              <a:extLst>
                <a:ext uri="{FF2B5EF4-FFF2-40B4-BE49-F238E27FC236}">
                  <a16:creationId xmlns:a16="http://schemas.microsoft.com/office/drawing/2014/main" id="{B82B72A7-8C6A-BD45-8E27-D9FFDD3D7FA9}"/>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1" name="Freeform 71">
              <a:extLst>
                <a:ext uri="{FF2B5EF4-FFF2-40B4-BE49-F238E27FC236}">
                  <a16:creationId xmlns:a16="http://schemas.microsoft.com/office/drawing/2014/main" id="{B84E545F-03D7-CC47-8509-C39F2E69B1B2}"/>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2" name="Freeform 72">
              <a:extLst>
                <a:ext uri="{FF2B5EF4-FFF2-40B4-BE49-F238E27FC236}">
                  <a16:creationId xmlns:a16="http://schemas.microsoft.com/office/drawing/2014/main" id="{3B00EDB1-03BE-6F40-9E3A-79F82019E821}"/>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3" name="Freeform 73">
              <a:extLst>
                <a:ext uri="{FF2B5EF4-FFF2-40B4-BE49-F238E27FC236}">
                  <a16:creationId xmlns:a16="http://schemas.microsoft.com/office/drawing/2014/main" id="{6F58B4AE-56BE-F241-9493-184434633614}"/>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4" name="Freeform 74">
              <a:extLst>
                <a:ext uri="{FF2B5EF4-FFF2-40B4-BE49-F238E27FC236}">
                  <a16:creationId xmlns:a16="http://schemas.microsoft.com/office/drawing/2014/main" id="{2962F1A0-D39C-8E44-A385-31CD600D3B8E}"/>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5" name="Freeform 75">
              <a:extLst>
                <a:ext uri="{FF2B5EF4-FFF2-40B4-BE49-F238E27FC236}">
                  <a16:creationId xmlns:a16="http://schemas.microsoft.com/office/drawing/2014/main" id="{A1170094-D55F-F94F-8816-9399BD4906B1}"/>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6" name="Freeform 76">
              <a:extLst>
                <a:ext uri="{FF2B5EF4-FFF2-40B4-BE49-F238E27FC236}">
                  <a16:creationId xmlns:a16="http://schemas.microsoft.com/office/drawing/2014/main" id="{51859413-9DB0-0149-8892-76E8870B10B0}"/>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7" name="Freeform 77">
              <a:extLst>
                <a:ext uri="{FF2B5EF4-FFF2-40B4-BE49-F238E27FC236}">
                  <a16:creationId xmlns:a16="http://schemas.microsoft.com/office/drawing/2014/main" id="{1AAB5AF4-84CB-D144-9915-5A559BE9499D}"/>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8" name="Freeform 78">
              <a:extLst>
                <a:ext uri="{FF2B5EF4-FFF2-40B4-BE49-F238E27FC236}">
                  <a16:creationId xmlns:a16="http://schemas.microsoft.com/office/drawing/2014/main" id="{397BA459-BD45-4D43-8340-33B024D35128}"/>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99" name="Freeform 79">
              <a:extLst>
                <a:ext uri="{FF2B5EF4-FFF2-40B4-BE49-F238E27FC236}">
                  <a16:creationId xmlns:a16="http://schemas.microsoft.com/office/drawing/2014/main" id="{01CF5E0A-4DCC-8F4A-849D-95D9B2FB6C2B}"/>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0" name="Freeform 80">
              <a:extLst>
                <a:ext uri="{FF2B5EF4-FFF2-40B4-BE49-F238E27FC236}">
                  <a16:creationId xmlns:a16="http://schemas.microsoft.com/office/drawing/2014/main" id="{50BFEA97-E19E-6044-8F35-AECF3E53CD2C}"/>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1" name="Freeform 81">
              <a:extLst>
                <a:ext uri="{FF2B5EF4-FFF2-40B4-BE49-F238E27FC236}">
                  <a16:creationId xmlns:a16="http://schemas.microsoft.com/office/drawing/2014/main" id="{9CF3248F-C012-4F41-9A46-2EE1D4ED8D07}"/>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2" name="Freeform 82">
              <a:extLst>
                <a:ext uri="{FF2B5EF4-FFF2-40B4-BE49-F238E27FC236}">
                  <a16:creationId xmlns:a16="http://schemas.microsoft.com/office/drawing/2014/main" id="{7AD21EE4-33F1-6045-AD57-7A69367ADCD2}"/>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3" name="Freeform 83">
              <a:extLst>
                <a:ext uri="{FF2B5EF4-FFF2-40B4-BE49-F238E27FC236}">
                  <a16:creationId xmlns:a16="http://schemas.microsoft.com/office/drawing/2014/main" id="{F48115D8-8C51-C149-81A6-038118BA3BC2}"/>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4" name="Freeform 84">
              <a:extLst>
                <a:ext uri="{FF2B5EF4-FFF2-40B4-BE49-F238E27FC236}">
                  <a16:creationId xmlns:a16="http://schemas.microsoft.com/office/drawing/2014/main" id="{785C2548-BF51-E143-92C0-5680245DD32B}"/>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405" name="Freeform 85">
              <a:extLst>
                <a:ext uri="{FF2B5EF4-FFF2-40B4-BE49-F238E27FC236}">
                  <a16:creationId xmlns:a16="http://schemas.microsoft.com/office/drawing/2014/main" id="{C5E892D8-3632-ED4D-9568-5DD8DCA4FBB1}"/>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9" name="Group 65">
            <a:extLst>
              <a:ext uri="{FF2B5EF4-FFF2-40B4-BE49-F238E27FC236}">
                <a16:creationId xmlns:a16="http://schemas.microsoft.com/office/drawing/2014/main" id="{F0CDB61A-5E7C-ED4D-945F-B23949450165}"/>
              </a:ext>
            </a:extLst>
          </p:cNvPr>
          <p:cNvGrpSpPr>
            <a:grpSpLocks/>
          </p:cNvGrpSpPr>
          <p:nvPr/>
        </p:nvGrpSpPr>
        <p:grpSpPr bwMode="auto">
          <a:xfrm rot="18738857" flipH="1">
            <a:off x="6818313" y="3705225"/>
            <a:ext cx="2286000" cy="1676400"/>
            <a:chOff x="1584" y="2400"/>
            <a:chExt cx="1201" cy="834"/>
          </a:xfrm>
        </p:grpSpPr>
        <p:sp>
          <p:nvSpPr>
            <p:cNvPr id="57366" name="Freeform 66">
              <a:extLst>
                <a:ext uri="{FF2B5EF4-FFF2-40B4-BE49-F238E27FC236}">
                  <a16:creationId xmlns:a16="http://schemas.microsoft.com/office/drawing/2014/main" id="{CA42DA06-6A1D-A941-9631-09C48925438E}"/>
                </a:ext>
              </a:extLst>
            </p:cNvPr>
            <p:cNvSpPr>
              <a:spLocks/>
            </p:cNvSpPr>
            <p:nvPr/>
          </p:nvSpPr>
          <p:spPr bwMode="auto">
            <a:xfrm>
              <a:off x="1618" y="2400"/>
              <a:ext cx="1167" cy="834"/>
            </a:xfrm>
            <a:custGeom>
              <a:avLst/>
              <a:gdLst>
                <a:gd name="T0" fmla="*/ 0 w 16343"/>
                <a:gd name="T1" fmla="*/ 0 h 11676"/>
                <a:gd name="T2" fmla="*/ 0 w 16343"/>
                <a:gd name="T3" fmla="*/ 0 h 11676"/>
                <a:gd name="T4" fmla="*/ 0 w 16343"/>
                <a:gd name="T5" fmla="*/ 0 h 11676"/>
                <a:gd name="T6" fmla="*/ 0 w 16343"/>
                <a:gd name="T7" fmla="*/ 0 h 11676"/>
                <a:gd name="T8" fmla="*/ 0 w 16343"/>
                <a:gd name="T9" fmla="*/ 0 h 11676"/>
                <a:gd name="T10" fmla="*/ 0 w 16343"/>
                <a:gd name="T11" fmla="*/ 0 h 11676"/>
                <a:gd name="T12" fmla="*/ 0 w 16343"/>
                <a:gd name="T13" fmla="*/ 0 h 11676"/>
                <a:gd name="T14" fmla="*/ 0 w 16343"/>
                <a:gd name="T15" fmla="*/ 0 h 11676"/>
                <a:gd name="T16" fmla="*/ 0 w 16343"/>
                <a:gd name="T17" fmla="*/ 0 h 11676"/>
                <a:gd name="T18" fmla="*/ 0 w 16343"/>
                <a:gd name="T19" fmla="*/ 0 h 11676"/>
                <a:gd name="T20" fmla="*/ 0 w 16343"/>
                <a:gd name="T21" fmla="*/ 0 h 11676"/>
                <a:gd name="T22" fmla="*/ 0 w 16343"/>
                <a:gd name="T23" fmla="*/ 0 h 11676"/>
                <a:gd name="T24" fmla="*/ 0 w 16343"/>
                <a:gd name="T25" fmla="*/ 0 h 11676"/>
                <a:gd name="T26" fmla="*/ 0 w 16343"/>
                <a:gd name="T27" fmla="*/ 0 h 11676"/>
                <a:gd name="T28" fmla="*/ 0 w 16343"/>
                <a:gd name="T29" fmla="*/ 0 h 11676"/>
                <a:gd name="T30" fmla="*/ 0 w 16343"/>
                <a:gd name="T31" fmla="*/ 0 h 11676"/>
                <a:gd name="T32" fmla="*/ 0 w 16343"/>
                <a:gd name="T33" fmla="*/ 0 h 11676"/>
                <a:gd name="T34" fmla="*/ 0 w 16343"/>
                <a:gd name="T35" fmla="*/ 0 h 11676"/>
                <a:gd name="T36" fmla="*/ 0 w 16343"/>
                <a:gd name="T37" fmla="*/ 0 h 11676"/>
                <a:gd name="T38" fmla="*/ 0 w 16343"/>
                <a:gd name="T39" fmla="*/ 0 h 11676"/>
                <a:gd name="T40" fmla="*/ 0 w 16343"/>
                <a:gd name="T41" fmla="*/ 0 h 11676"/>
                <a:gd name="T42" fmla="*/ 0 w 16343"/>
                <a:gd name="T43" fmla="*/ 0 h 11676"/>
                <a:gd name="T44" fmla="*/ 0 w 16343"/>
                <a:gd name="T45" fmla="*/ 0 h 11676"/>
                <a:gd name="T46" fmla="*/ 0 w 16343"/>
                <a:gd name="T47" fmla="*/ 0 h 11676"/>
                <a:gd name="T48" fmla="*/ 0 w 16343"/>
                <a:gd name="T49" fmla="*/ 0 h 11676"/>
                <a:gd name="T50" fmla="*/ 0 w 16343"/>
                <a:gd name="T51" fmla="*/ 0 h 11676"/>
                <a:gd name="T52" fmla="*/ 0 w 16343"/>
                <a:gd name="T53" fmla="*/ 0 h 11676"/>
                <a:gd name="T54" fmla="*/ 0 w 16343"/>
                <a:gd name="T55" fmla="*/ 0 h 11676"/>
                <a:gd name="T56" fmla="*/ 0 w 16343"/>
                <a:gd name="T57" fmla="*/ 0 h 11676"/>
                <a:gd name="T58" fmla="*/ 0 w 16343"/>
                <a:gd name="T59" fmla="*/ 0 h 11676"/>
                <a:gd name="T60" fmla="*/ 0 w 16343"/>
                <a:gd name="T61" fmla="*/ 0 h 11676"/>
                <a:gd name="T62" fmla="*/ 0 w 16343"/>
                <a:gd name="T63" fmla="*/ 0 h 11676"/>
                <a:gd name="T64" fmla="*/ 0 w 16343"/>
                <a:gd name="T65" fmla="*/ 0 h 11676"/>
                <a:gd name="T66" fmla="*/ 0 w 16343"/>
                <a:gd name="T67" fmla="*/ 0 h 11676"/>
                <a:gd name="T68" fmla="*/ 0 w 16343"/>
                <a:gd name="T69" fmla="*/ 0 h 11676"/>
                <a:gd name="T70" fmla="*/ 0 w 16343"/>
                <a:gd name="T71" fmla="*/ 0 h 11676"/>
                <a:gd name="T72" fmla="*/ 0 w 16343"/>
                <a:gd name="T73" fmla="*/ 0 h 11676"/>
                <a:gd name="T74" fmla="*/ 0 w 16343"/>
                <a:gd name="T75" fmla="*/ 0 h 11676"/>
                <a:gd name="T76" fmla="*/ 0 w 16343"/>
                <a:gd name="T77" fmla="*/ 0 h 11676"/>
                <a:gd name="T78" fmla="*/ 0 w 16343"/>
                <a:gd name="T79" fmla="*/ 0 h 11676"/>
                <a:gd name="T80" fmla="*/ 0 w 16343"/>
                <a:gd name="T81" fmla="*/ 0 h 11676"/>
                <a:gd name="T82" fmla="*/ 0 w 16343"/>
                <a:gd name="T83" fmla="*/ 0 h 11676"/>
                <a:gd name="T84" fmla="*/ 0 w 16343"/>
                <a:gd name="T85" fmla="*/ 0 h 11676"/>
                <a:gd name="T86" fmla="*/ 0 w 16343"/>
                <a:gd name="T87" fmla="*/ 0 h 11676"/>
                <a:gd name="T88" fmla="*/ 0 w 16343"/>
                <a:gd name="T89" fmla="*/ 0 h 11676"/>
                <a:gd name="T90" fmla="*/ 0 w 16343"/>
                <a:gd name="T91" fmla="*/ 0 h 11676"/>
                <a:gd name="T92" fmla="*/ 0 w 16343"/>
                <a:gd name="T93" fmla="*/ 0 h 11676"/>
                <a:gd name="T94" fmla="*/ 0 w 16343"/>
                <a:gd name="T95" fmla="*/ 0 h 11676"/>
                <a:gd name="T96" fmla="*/ 0 w 16343"/>
                <a:gd name="T97" fmla="*/ 0 h 11676"/>
                <a:gd name="T98" fmla="*/ 0 w 16343"/>
                <a:gd name="T99" fmla="*/ 0 h 11676"/>
                <a:gd name="T100" fmla="*/ 0 w 16343"/>
                <a:gd name="T101" fmla="*/ 0 h 11676"/>
                <a:gd name="T102" fmla="*/ 0 w 16343"/>
                <a:gd name="T103" fmla="*/ 0 h 11676"/>
                <a:gd name="T104" fmla="*/ 0 w 16343"/>
                <a:gd name="T105" fmla="*/ 0 h 11676"/>
                <a:gd name="T106" fmla="*/ 0 w 16343"/>
                <a:gd name="T107" fmla="*/ 0 h 11676"/>
                <a:gd name="T108" fmla="*/ 0 w 16343"/>
                <a:gd name="T109" fmla="*/ 0 h 11676"/>
                <a:gd name="T110" fmla="*/ 0 w 16343"/>
                <a:gd name="T111" fmla="*/ 0 h 11676"/>
                <a:gd name="T112" fmla="*/ 0 w 16343"/>
                <a:gd name="T113" fmla="*/ 0 h 11676"/>
                <a:gd name="T114" fmla="*/ 0 w 16343"/>
                <a:gd name="T115" fmla="*/ 0 h 11676"/>
                <a:gd name="T116" fmla="*/ 0 w 16343"/>
                <a:gd name="T117" fmla="*/ 0 h 1167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6343"/>
                <a:gd name="T178" fmla="*/ 0 h 11676"/>
                <a:gd name="T179" fmla="*/ 16343 w 16343"/>
                <a:gd name="T180" fmla="*/ 11676 h 1167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6343" h="11676">
                  <a:moveTo>
                    <a:pt x="2808" y="3995"/>
                  </a:moveTo>
                  <a:lnTo>
                    <a:pt x="3694" y="3669"/>
                  </a:lnTo>
                  <a:lnTo>
                    <a:pt x="4002" y="3546"/>
                  </a:lnTo>
                  <a:lnTo>
                    <a:pt x="4299" y="3417"/>
                  </a:lnTo>
                  <a:lnTo>
                    <a:pt x="4629" y="3177"/>
                  </a:lnTo>
                  <a:lnTo>
                    <a:pt x="4898" y="2908"/>
                  </a:lnTo>
                  <a:lnTo>
                    <a:pt x="5100" y="2694"/>
                  </a:lnTo>
                  <a:lnTo>
                    <a:pt x="5279" y="2482"/>
                  </a:lnTo>
                  <a:lnTo>
                    <a:pt x="5705" y="1966"/>
                  </a:lnTo>
                  <a:lnTo>
                    <a:pt x="5924" y="1720"/>
                  </a:lnTo>
                  <a:lnTo>
                    <a:pt x="6199" y="1479"/>
                  </a:lnTo>
                  <a:lnTo>
                    <a:pt x="6462" y="1255"/>
                  </a:lnTo>
                  <a:lnTo>
                    <a:pt x="6742" y="1054"/>
                  </a:lnTo>
                  <a:lnTo>
                    <a:pt x="7129" y="824"/>
                  </a:lnTo>
                  <a:lnTo>
                    <a:pt x="7521" y="622"/>
                  </a:lnTo>
                  <a:lnTo>
                    <a:pt x="7796" y="493"/>
                  </a:lnTo>
                  <a:lnTo>
                    <a:pt x="8603" y="157"/>
                  </a:lnTo>
                  <a:lnTo>
                    <a:pt x="8967" y="62"/>
                  </a:lnTo>
                  <a:lnTo>
                    <a:pt x="9382" y="0"/>
                  </a:lnTo>
                  <a:lnTo>
                    <a:pt x="9673" y="17"/>
                  </a:lnTo>
                  <a:lnTo>
                    <a:pt x="9942" y="129"/>
                  </a:lnTo>
                  <a:lnTo>
                    <a:pt x="9780" y="224"/>
                  </a:lnTo>
                  <a:lnTo>
                    <a:pt x="9354" y="454"/>
                  </a:lnTo>
                  <a:lnTo>
                    <a:pt x="8883" y="706"/>
                  </a:lnTo>
                  <a:lnTo>
                    <a:pt x="8486" y="919"/>
                  </a:lnTo>
                  <a:lnTo>
                    <a:pt x="8205" y="1087"/>
                  </a:lnTo>
                  <a:lnTo>
                    <a:pt x="7852" y="1299"/>
                  </a:lnTo>
                  <a:lnTo>
                    <a:pt x="7717" y="1440"/>
                  </a:lnTo>
                  <a:lnTo>
                    <a:pt x="7684" y="1580"/>
                  </a:lnTo>
                  <a:lnTo>
                    <a:pt x="7706" y="1692"/>
                  </a:lnTo>
                  <a:lnTo>
                    <a:pt x="7734" y="1782"/>
                  </a:lnTo>
                  <a:lnTo>
                    <a:pt x="7712" y="1849"/>
                  </a:lnTo>
                  <a:lnTo>
                    <a:pt x="7639" y="1916"/>
                  </a:lnTo>
                  <a:lnTo>
                    <a:pt x="7129" y="2146"/>
                  </a:lnTo>
                  <a:lnTo>
                    <a:pt x="7331" y="2173"/>
                  </a:lnTo>
                  <a:lnTo>
                    <a:pt x="7437" y="2197"/>
                  </a:lnTo>
                  <a:lnTo>
                    <a:pt x="7532" y="2230"/>
                  </a:lnTo>
                  <a:lnTo>
                    <a:pt x="7549" y="2286"/>
                  </a:lnTo>
                  <a:lnTo>
                    <a:pt x="7487" y="2471"/>
                  </a:lnTo>
                  <a:lnTo>
                    <a:pt x="7465" y="2706"/>
                  </a:lnTo>
                  <a:lnTo>
                    <a:pt x="8104" y="2706"/>
                  </a:lnTo>
                  <a:lnTo>
                    <a:pt x="8614" y="2711"/>
                  </a:lnTo>
                  <a:lnTo>
                    <a:pt x="9185" y="2740"/>
                  </a:lnTo>
                  <a:lnTo>
                    <a:pt x="9769" y="2802"/>
                  </a:lnTo>
                  <a:lnTo>
                    <a:pt x="10155" y="2879"/>
                  </a:lnTo>
                  <a:lnTo>
                    <a:pt x="10531" y="2992"/>
                  </a:lnTo>
                  <a:lnTo>
                    <a:pt x="10901" y="3131"/>
                  </a:lnTo>
                  <a:lnTo>
                    <a:pt x="11248" y="3294"/>
                  </a:lnTo>
                  <a:lnTo>
                    <a:pt x="11585" y="3496"/>
                  </a:lnTo>
                  <a:lnTo>
                    <a:pt x="11899" y="3765"/>
                  </a:lnTo>
                  <a:lnTo>
                    <a:pt x="12195" y="4034"/>
                  </a:lnTo>
                  <a:lnTo>
                    <a:pt x="12588" y="4471"/>
                  </a:lnTo>
                  <a:lnTo>
                    <a:pt x="12975" y="4981"/>
                  </a:lnTo>
                  <a:lnTo>
                    <a:pt x="13076" y="5143"/>
                  </a:lnTo>
                  <a:lnTo>
                    <a:pt x="13232" y="5424"/>
                  </a:lnTo>
                  <a:lnTo>
                    <a:pt x="13367" y="5715"/>
                  </a:lnTo>
                  <a:lnTo>
                    <a:pt x="13501" y="5938"/>
                  </a:lnTo>
                  <a:lnTo>
                    <a:pt x="13658" y="6185"/>
                  </a:lnTo>
                  <a:lnTo>
                    <a:pt x="13809" y="6393"/>
                  </a:lnTo>
                  <a:lnTo>
                    <a:pt x="13984" y="6578"/>
                  </a:lnTo>
                  <a:lnTo>
                    <a:pt x="14179" y="6723"/>
                  </a:lnTo>
                  <a:lnTo>
                    <a:pt x="14381" y="6807"/>
                  </a:lnTo>
                  <a:lnTo>
                    <a:pt x="14640" y="6919"/>
                  </a:lnTo>
                  <a:lnTo>
                    <a:pt x="14925" y="7116"/>
                  </a:lnTo>
                  <a:lnTo>
                    <a:pt x="15205" y="7395"/>
                  </a:lnTo>
                  <a:lnTo>
                    <a:pt x="15323" y="7558"/>
                  </a:lnTo>
                  <a:lnTo>
                    <a:pt x="15564" y="7906"/>
                  </a:lnTo>
                  <a:lnTo>
                    <a:pt x="15760" y="8269"/>
                  </a:lnTo>
                  <a:lnTo>
                    <a:pt x="15923" y="8651"/>
                  </a:lnTo>
                  <a:lnTo>
                    <a:pt x="16040" y="8982"/>
                  </a:lnTo>
                  <a:lnTo>
                    <a:pt x="16153" y="9379"/>
                  </a:lnTo>
                  <a:lnTo>
                    <a:pt x="16276" y="9950"/>
                  </a:lnTo>
                  <a:lnTo>
                    <a:pt x="16343" y="10432"/>
                  </a:lnTo>
                  <a:lnTo>
                    <a:pt x="16309" y="10965"/>
                  </a:lnTo>
                  <a:lnTo>
                    <a:pt x="16203" y="11676"/>
                  </a:lnTo>
                  <a:lnTo>
                    <a:pt x="16018" y="10903"/>
                  </a:lnTo>
                  <a:lnTo>
                    <a:pt x="15906" y="10505"/>
                  </a:lnTo>
                  <a:lnTo>
                    <a:pt x="15783" y="10147"/>
                  </a:lnTo>
                  <a:lnTo>
                    <a:pt x="15648" y="9861"/>
                  </a:lnTo>
                  <a:lnTo>
                    <a:pt x="15469" y="9479"/>
                  </a:lnTo>
                  <a:lnTo>
                    <a:pt x="15306" y="9127"/>
                  </a:lnTo>
                  <a:lnTo>
                    <a:pt x="15178" y="8920"/>
                  </a:lnTo>
                  <a:lnTo>
                    <a:pt x="15060" y="8706"/>
                  </a:lnTo>
                  <a:lnTo>
                    <a:pt x="14914" y="8521"/>
                  </a:lnTo>
                  <a:lnTo>
                    <a:pt x="14746" y="8331"/>
                  </a:lnTo>
                  <a:lnTo>
                    <a:pt x="14532" y="8135"/>
                  </a:lnTo>
                  <a:lnTo>
                    <a:pt x="14309" y="7990"/>
                  </a:lnTo>
                  <a:lnTo>
                    <a:pt x="14051" y="7872"/>
                  </a:lnTo>
                  <a:lnTo>
                    <a:pt x="13782" y="7782"/>
                  </a:lnTo>
                  <a:lnTo>
                    <a:pt x="13574" y="7743"/>
                  </a:lnTo>
                  <a:lnTo>
                    <a:pt x="13362" y="7760"/>
                  </a:lnTo>
                  <a:lnTo>
                    <a:pt x="13177" y="7816"/>
                  </a:lnTo>
                  <a:lnTo>
                    <a:pt x="12980" y="7911"/>
                  </a:lnTo>
                  <a:lnTo>
                    <a:pt x="12790" y="8057"/>
                  </a:lnTo>
                  <a:lnTo>
                    <a:pt x="12661" y="8192"/>
                  </a:lnTo>
                  <a:lnTo>
                    <a:pt x="12565" y="8314"/>
                  </a:lnTo>
                  <a:lnTo>
                    <a:pt x="12493" y="8449"/>
                  </a:lnTo>
                  <a:lnTo>
                    <a:pt x="12397" y="8684"/>
                  </a:lnTo>
                  <a:lnTo>
                    <a:pt x="12363" y="8908"/>
                  </a:lnTo>
                  <a:lnTo>
                    <a:pt x="12363" y="9049"/>
                  </a:lnTo>
                  <a:lnTo>
                    <a:pt x="12370" y="9289"/>
                  </a:lnTo>
                  <a:lnTo>
                    <a:pt x="12207" y="9015"/>
                  </a:lnTo>
                  <a:lnTo>
                    <a:pt x="12072" y="8746"/>
                  </a:lnTo>
                  <a:lnTo>
                    <a:pt x="11971" y="8432"/>
                  </a:lnTo>
                  <a:lnTo>
                    <a:pt x="11932" y="8163"/>
                  </a:lnTo>
                  <a:lnTo>
                    <a:pt x="11932" y="7939"/>
                  </a:lnTo>
                  <a:lnTo>
                    <a:pt x="11966" y="7698"/>
                  </a:lnTo>
                  <a:lnTo>
                    <a:pt x="12017" y="7463"/>
                  </a:lnTo>
                  <a:lnTo>
                    <a:pt x="12077" y="7278"/>
                  </a:lnTo>
                  <a:lnTo>
                    <a:pt x="12190" y="6948"/>
                  </a:lnTo>
                  <a:lnTo>
                    <a:pt x="12341" y="6701"/>
                  </a:lnTo>
                  <a:lnTo>
                    <a:pt x="12459" y="6521"/>
                  </a:lnTo>
                  <a:lnTo>
                    <a:pt x="12481" y="6437"/>
                  </a:lnTo>
                  <a:lnTo>
                    <a:pt x="12487" y="6247"/>
                  </a:lnTo>
                  <a:lnTo>
                    <a:pt x="12459" y="6040"/>
                  </a:lnTo>
                  <a:lnTo>
                    <a:pt x="12341" y="5815"/>
                  </a:lnTo>
                  <a:lnTo>
                    <a:pt x="12151" y="5541"/>
                  </a:lnTo>
                  <a:lnTo>
                    <a:pt x="12005" y="5390"/>
                  </a:lnTo>
                  <a:lnTo>
                    <a:pt x="11842" y="5272"/>
                  </a:lnTo>
                  <a:lnTo>
                    <a:pt x="11556" y="5132"/>
                  </a:lnTo>
                  <a:lnTo>
                    <a:pt x="11153" y="4925"/>
                  </a:lnTo>
                  <a:lnTo>
                    <a:pt x="10867" y="4829"/>
                  </a:lnTo>
                  <a:lnTo>
                    <a:pt x="10559" y="4757"/>
                  </a:lnTo>
                  <a:lnTo>
                    <a:pt x="10178" y="4706"/>
                  </a:lnTo>
                  <a:lnTo>
                    <a:pt x="9819" y="4695"/>
                  </a:lnTo>
                  <a:lnTo>
                    <a:pt x="9370" y="4723"/>
                  </a:lnTo>
                  <a:lnTo>
                    <a:pt x="9130" y="4751"/>
                  </a:lnTo>
                  <a:lnTo>
                    <a:pt x="8894" y="4802"/>
                  </a:lnTo>
                  <a:lnTo>
                    <a:pt x="8424" y="4970"/>
                  </a:lnTo>
                  <a:lnTo>
                    <a:pt x="7981" y="5171"/>
                  </a:lnTo>
                  <a:lnTo>
                    <a:pt x="7869" y="5434"/>
                  </a:lnTo>
                  <a:lnTo>
                    <a:pt x="7807" y="5558"/>
                  </a:lnTo>
                  <a:lnTo>
                    <a:pt x="7734" y="5703"/>
                  </a:lnTo>
                  <a:lnTo>
                    <a:pt x="7790" y="5721"/>
                  </a:lnTo>
                  <a:lnTo>
                    <a:pt x="7897" y="5693"/>
                  </a:lnTo>
                  <a:lnTo>
                    <a:pt x="7964" y="5670"/>
                  </a:lnTo>
                  <a:lnTo>
                    <a:pt x="7981" y="5738"/>
                  </a:lnTo>
                  <a:lnTo>
                    <a:pt x="7992" y="5805"/>
                  </a:lnTo>
                  <a:lnTo>
                    <a:pt x="8015" y="5894"/>
                  </a:lnTo>
                  <a:lnTo>
                    <a:pt x="8059" y="5933"/>
                  </a:lnTo>
                  <a:lnTo>
                    <a:pt x="8143" y="5950"/>
                  </a:lnTo>
                  <a:lnTo>
                    <a:pt x="8284" y="5955"/>
                  </a:lnTo>
                  <a:lnTo>
                    <a:pt x="8424" y="5978"/>
                  </a:lnTo>
                  <a:lnTo>
                    <a:pt x="8513" y="6029"/>
                  </a:lnTo>
                  <a:lnTo>
                    <a:pt x="8547" y="6130"/>
                  </a:lnTo>
                  <a:lnTo>
                    <a:pt x="8524" y="6348"/>
                  </a:lnTo>
                  <a:lnTo>
                    <a:pt x="8558" y="6415"/>
                  </a:lnTo>
                  <a:lnTo>
                    <a:pt x="8614" y="6449"/>
                  </a:lnTo>
                  <a:lnTo>
                    <a:pt x="8681" y="6466"/>
                  </a:lnTo>
                  <a:lnTo>
                    <a:pt x="8760" y="6476"/>
                  </a:lnTo>
                  <a:lnTo>
                    <a:pt x="8933" y="6494"/>
                  </a:lnTo>
                  <a:lnTo>
                    <a:pt x="9141" y="6499"/>
                  </a:lnTo>
                  <a:lnTo>
                    <a:pt x="9012" y="6628"/>
                  </a:lnTo>
                  <a:lnTo>
                    <a:pt x="8916" y="6706"/>
                  </a:lnTo>
                  <a:lnTo>
                    <a:pt x="8743" y="6785"/>
                  </a:lnTo>
                  <a:lnTo>
                    <a:pt x="8479" y="6835"/>
                  </a:lnTo>
                  <a:lnTo>
                    <a:pt x="8166" y="6874"/>
                  </a:lnTo>
                  <a:lnTo>
                    <a:pt x="7785" y="6881"/>
                  </a:lnTo>
                  <a:lnTo>
                    <a:pt x="7286" y="6847"/>
                  </a:lnTo>
                  <a:lnTo>
                    <a:pt x="6877" y="6790"/>
                  </a:lnTo>
                  <a:lnTo>
                    <a:pt x="6546" y="6729"/>
                  </a:lnTo>
                  <a:lnTo>
                    <a:pt x="6293" y="6639"/>
                  </a:lnTo>
                  <a:lnTo>
                    <a:pt x="6070" y="6561"/>
                  </a:lnTo>
                  <a:lnTo>
                    <a:pt x="5957" y="6521"/>
                  </a:lnTo>
                  <a:lnTo>
                    <a:pt x="5846" y="6466"/>
                  </a:lnTo>
                  <a:lnTo>
                    <a:pt x="5694" y="6365"/>
                  </a:lnTo>
                  <a:lnTo>
                    <a:pt x="5577" y="6252"/>
                  </a:lnTo>
                  <a:lnTo>
                    <a:pt x="5453" y="6348"/>
                  </a:lnTo>
                  <a:lnTo>
                    <a:pt x="5341" y="6449"/>
                  </a:lnTo>
                  <a:lnTo>
                    <a:pt x="5224" y="6533"/>
                  </a:lnTo>
                  <a:lnTo>
                    <a:pt x="5089" y="6583"/>
                  </a:lnTo>
                  <a:lnTo>
                    <a:pt x="5032" y="6578"/>
                  </a:lnTo>
                  <a:lnTo>
                    <a:pt x="4982" y="6544"/>
                  </a:lnTo>
                  <a:lnTo>
                    <a:pt x="4938" y="6511"/>
                  </a:lnTo>
                  <a:lnTo>
                    <a:pt x="4893" y="6505"/>
                  </a:lnTo>
                  <a:lnTo>
                    <a:pt x="4837" y="6567"/>
                  </a:lnTo>
                  <a:lnTo>
                    <a:pt x="4792" y="6662"/>
                  </a:lnTo>
                  <a:lnTo>
                    <a:pt x="4741" y="6751"/>
                  </a:lnTo>
                  <a:lnTo>
                    <a:pt x="4663" y="6780"/>
                  </a:lnTo>
                  <a:lnTo>
                    <a:pt x="4629" y="6751"/>
                  </a:lnTo>
                  <a:lnTo>
                    <a:pt x="4595" y="6706"/>
                  </a:lnTo>
                  <a:lnTo>
                    <a:pt x="4562" y="6662"/>
                  </a:lnTo>
                  <a:lnTo>
                    <a:pt x="4506" y="6662"/>
                  </a:lnTo>
                  <a:lnTo>
                    <a:pt x="4461" y="6695"/>
                  </a:lnTo>
                  <a:lnTo>
                    <a:pt x="4427" y="6751"/>
                  </a:lnTo>
                  <a:lnTo>
                    <a:pt x="4388" y="6802"/>
                  </a:lnTo>
                  <a:lnTo>
                    <a:pt x="4333" y="6835"/>
                  </a:lnTo>
                  <a:lnTo>
                    <a:pt x="4186" y="6881"/>
                  </a:lnTo>
                  <a:lnTo>
                    <a:pt x="4080" y="6953"/>
                  </a:lnTo>
                  <a:lnTo>
                    <a:pt x="4018" y="7020"/>
                  </a:lnTo>
                  <a:lnTo>
                    <a:pt x="3985" y="7116"/>
                  </a:lnTo>
                  <a:lnTo>
                    <a:pt x="3956" y="7205"/>
                  </a:lnTo>
                  <a:lnTo>
                    <a:pt x="3923" y="7301"/>
                  </a:lnTo>
                  <a:lnTo>
                    <a:pt x="3744" y="7452"/>
                  </a:lnTo>
                  <a:lnTo>
                    <a:pt x="3514" y="7513"/>
                  </a:lnTo>
                  <a:lnTo>
                    <a:pt x="3122" y="7563"/>
                  </a:lnTo>
                  <a:lnTo>
                    <a:pt x="2740" y="7580"/>
                  </a:lnTo>
                  <a:lnTo>
                    <a:pt x="2348" y="7575"/>
                  </a:lnTo>
                  <a:lnTo>
                    <a:pt x="1962" y="7575"/>
                  </a:lnTo>
                  <a:lnTo>
                    <a:pt x="1787" y="7609"/>
                  </a:lnTo>
                  <a:lnTo>
                    <a:pt x="1609" y="7693"/>
                  </a:lnTo>
                  <a:lnTo>
                    <a:pt x="1563" y="7693"/>
                  </a:lnTo>
                  <a:lnTo>
                    <a:pt x="1513" y="7671"/>
                  </a:lnTo>
                  <a:lnTo>
                    <a:pt x="1513" y="7547"/>
                  </a:lnTo>
                  <a:lnTo>
                    <a:pt x="1592" y="7457"/>
                  </a:lnTo>
                  <a:lnTo>
                    <a:pt x="1804" y="7351"/>
                  </a:lnTo>
                  <a:lnTo>
                    <a:pt x="2085" y="7256"/>
                  </a:lnTo>
                  <a:lnTo>
                    <a:pt x="2079" y="7160"/>
                  </a:lnTo>
                  <a:lnTo>
                    <a:pt x="2034" y="7093"/>
                  </a:lnTo>
                  <a:lnTo>
                    <a:pt x="1962" y="7088"/>
                  </a:lnTo>
                  <a:lnTo>
                    <a:pt x="1928" y="7138"/>
                  </a:lnTo>
                  <a:lnTo>
                    <a:pt x="1883" y="7217"/>
                  </a:lnTo>
                  <a:lnTo>
                    <a:pt x="1844" y="7222"/>
                  </a:lnTo>
                  <a:lnTo>
                    <a:pt x="1726" y="7205"/>
                  </a:lnTo>
                  <a:lnTo>
                    <a:pt x="1563" y="7217"/>
                  </a:lnTo>
                  <a:lnTo>
                    <a:pt x="1563" y="7284"/>
                  </a:lnTo>
                  <a:lnTo>
                    <a:pt x="1580" y="7412"/>
                  </a:lnTo>
                  <a:lnTo>
                    <a:pt x="1485" y="7412"/>
                  </a:lnTo>
                  <a:lnTo>
                    <a:pt x="1300" y="7362"/>
                  </a:lnTo>
                  <a:lnTo>
                    <a:pt x="1272" y="7362"/>
                  </a:lnTo>
                  <a:lnTo>
                    <a:pt x="1261" y="7379"/>
                  </a:lnTo>
                  <a:lnTo>
                    <a:pt x="1306" y="7558"/>
                  </a:lnTo>
                  <a:lnTo>
                    <a:pt x="1155" y="7570"/>
                  </a:lnTo>
                  <a:lnTo>
                    <a:pt x="970" y="7469"/>
                  </a:lnTo>
                  <a:lnTo>
                    <a:pt x="970" y="7530"/>
                  </a:lnTo>
                  <a:lnTo>
                    <a:pt x="1009" y="7693"/>
                  </a:lnTo>
                  <a:lnTo>
                    <a:pt x="947" y="7698"/>
                  </a:lnTo>
                  <a:lnTo>
                    <a:pt x="818" y="7637"/>
                  </a:lnTo>
                  <a:lnTo>
                    <a:pt x="756" y="7609"/>
                  </a:lnTo>
                  <a:lnTo>
                    <a:pt x="689" y="7553"/>
                  </a:lnTo>
                  <a:lnTo>
                    <a:pt x="605" y="7592"/>
                  </a:lnTo>
                  <a:lnTo>
                    <a:pt x="409" y="7687"/>
                  </a:lnTo>
                  <a:lnTo>
                    <a:pt x="269" y="7731"/>
                  </a:lnTo>
                  <a:lnTo>
                    <a:pt x="140" y="7748"/>
                  </a:lnTo>
                  <a:lnTo>
                    <a:pt x="0" y="7738"/>
                  </a:lnTo>
                  <a:lnTo>
                    <a:pt x="2808" y="399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7" name="Freeform 67">
              <a:extLst>
                <a:ext uri="{FF2B5EF4-FFF2-40B4-BE49-F238E27FC236}">
                  <a16:creationId xmlns:a16="http://schemas.microsoft.com/office/drawing/2014/main" id="{272F2F7B-45E9-DE4C-AF65-744E3C4216F6}"/>
                </a:ext>
              </a:extLst>
            </p:cNvPr>
            <p:cNvSpPr>
              <a:spLocks/>
            </p:cNvSpPr>
            <p:nvPr/>
          </p:nvSpPr>
          <p:spPr bwMode="auto">
            <a:xfrm>
              <a:off x="1584" y="2685"/>
              <a:ext cx="235" cy="268"/>
            </a:xfrm>
            <a:custGeom>
              <a:avLst/>
              <a:gdLst>
                <a:gd name="T0" fmla="*/ 0 w 3296"/>
                <a:gd name="T1" fmla="*/ 0 h 3755"/>
                <a:gd name="T2" fmla="*/ 0 w 3296"/>
                <a:gd name="T3" fmla="*/ 0 h 3755"/>
                <a:gd name="T4" fmla="*/ 0 w 3296"/>
                <a:gd name="T5" fmla="*/ 0 h 3755"/>
                <a:gd name="T6" fmla="*/ 0 w 3296"/>
                <a:gd name="T7" fmla="*/ 0 h 3755"/>
                <a:gd name="T8" fmla="*/ 0 w 3296"/>
                <a:gd name="T9" fmla="*/ 0 h 3755"/>
                <a:gd name="T10" fmla="*/ 0 w 3296"/>
                <a:gd name="T11" fmla="*/ 0 h 3755"/>
                <a:gd name="T12" fmla="*/ 0 w 3296"/>
                <a:gd name="T13" fmla="*/ 0 h 3755"/>
                <a:gd name="T14" fmla="*/ 0 w 3296"/>
                <a:gd name="T15" fmla="*/ 0 h 3755"/>
                <a:gd name="T16" fmla="*/ 0 w 3296"/>
                <a:gd name="T17" fmla="*/ 0 h 3755"/>
                <a:gd name="T18" fmla="*/ 0 w 3296"/>
                <a:gd name="T19" fmla="*/ 0 h 3755"/>
                <a:gd name="T20" fmla="*/ 0 w 3296"/>
                <a:gd name="T21" fmla="*/ 0 h 3755"/>
                <a:gd name="T22" fmla="*/ 0 w 3296"/>
                <a:gd name="T23" fmla="*/ 0 h 3755"/>
                <a:gd name="T24" fmla="*/ 0 w 3296"/>
                <a:gd name="T25" fmla="*/ 0 h 3755"/>
                <a:gd name="T26" fmla="*/ 0 w 3296"/>
                <a:gd name="T27" fmla="*/ 0 h 3755"/>
                <a:gd name="T28" fmla="*/ 0 w 3296"/>
                <a:gd name="T29" fmla="*/ 0 h 3755"/>
                <a:gd name="T30" fmla="*/ 0 w 3296"/>
                <a:gd name="T31" fmla="*/ 0 h 3755"/>
                <a:gd name="T32" fmla="*/ 0 w 3296"/>
                <a:gd name="T33" fmla="*/ 0 h 3755"/>
                <a:gd name="T34" fmla="*/ 0 w 3296"/>
                <a:gd name="T35" fmla="*/ 0 h 3755"/>
                <a:gd name="T36" fmla="*/ 0 w 3296"/>
                <a:gd name="T37" fmla="*/ 0 h 3755"/>
                <a:gd name="T38" fmla="*/ 0 w 3296"/>
                <a:gd name="T39" fmla="*/ 0 h 3755"/>
                <a:gd name="T40" fmla="*/ 0 w 3296"/>
                <a:gd name="T41" fmla="*/ 0 h 3755"/>
                <a:gd name="T42" fmla="*/ 0 w 3296"/>
                <a:gd name="T43" fmla="*/ 0 h 3755"/>
                <a:gd name="T44" fmla="*/ 0 w 3296"/>
                <a:gd name="T45" fmla="*/ 0 h 37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296"/>
                <a:gd name="T70" fmla="*/ 0 h 3755"/>
                <a:gd name="T71" fmla="*/ 3296 w 3296"/>
                <a:gd name="T72" fmla="*/ 3755 h 37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296" h="3755">
                  <a:moveTo>
                    <a:pt x="476" y="3755"/>
                  </a:moveTo>
                  <a:lnTo>
                    <a:pt x="420" y="3738"/>
                  </a:lnTo>
                  <a:lnTo>
                    <a:pt x="370" y="3726"/>
                  </a:lnTo>
                  <a:lnTo>
                    <a:pt x="241" y="3681"/>
                  </a:lnTo>
                  <a:lnTo>
                    <a:pt x="129" y="3626"/>
                  </a:lnTo>
                  <a:lnTo>
                    <a:pt x="45" y="3553"/>
                  </a:lnTo>
                  <a:lnTo>
                    <a:pt x="0" y="3457"/>
                  </a:lnTo>
                  <a:lnTo>
                    <a:pt x="5" y="3306"/>
                  </a:lnTo>
                  <a:lnTo>
                    <a:pt x="34" y="3160"/>
                  </a:lnTo>
                  <a:lnTo>
                    <a:pt x="84" y="3026"/>
                  </a:lnTo>
                  <a:lnTo>
                    <a:pt x="151" y="2891"/>
                  </a:lnTo>
                  <a:lnTo>
                    <a:pt x="325" y="2629"/>
                  </a:lnTo>
                  <a:lnTo>
                    <a:pt x="504" y="2365"/>
                  </a:lnTo>
                  <a:lnTo>
                    <a:pt x="684" y="2135"/>
                  </a:lnTo>
                  <a:lnTo>
                    <a:pt x="987" y="1732"/>
                  </a:lnTo>
                  <a:lnTo>
                    <a:pt x="1300" y="1350"/>
                  </a:lnTo>
                  <a:lnTo>
                    <a:pt x="1631" y="992"/>
                  </a:lnTo>
                  <a:lnTo>
                    <a:pt x="2001" y="661"/>
                  </a:lnTo>
                  <a:lnTo>
                    <a:pt x="2258" y="459"/>
                  </a:lnTo>
                  <a:lnTo>
                    <a:pt x="2527" y="291"/>
                  </a:lnTo>
                  <a:lnTo>
                    <a:pt x="2897" y="135"/>
                  </a:lnTo>
                  <a:lnTo>
                    <a:pt x="3296" y="0"/>
                  </a:lnTo>
                  <a:lnTo>
                    <a:pt x="476" y="3755"/>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8" name="Freeform 68">
              <a:extLst>
                <a:ext uri="{FF2B5EF4-FFF2-40B4-BE49-F238E27FC236}">
                  <a16:creationId xmlns:a16="http://schemas.microsoft.com/office/drawing/2014/main" id="{15466B30-B777-F446-9434-C39BB63054B4}"/>
                </a:ext>
              </a:extLst>
            </p:cNvPr>
            <p:cNvSpPr>
              <a:spLocks/>
            </p:cNvSpPr>
            <p:nvPr/>
          </p:nvSpPr>
          <p:spPr bwMode="auto">
            <a:xfrm>
              <a:off x="1589" y="2405"/>
              <a:ext cx="1190" cy="807"/>
            </a:xfrm>
            <a:custGeom>
              <a:avLst/>
              <a:gdLst>
                <a:gd name="T0" fmla="*/ 0 w 16662"/>
                <a:gd name="T1" fmla="*/ 0 h 11306"/>
                <a:gd name="T2" fmla="*/ 0 w 16662"/>
                <a:gd name="T3" fmla="*/ 0 h 11306"/>
                <a:gd name="T4" fmla="*/ 0 w 16662"/>
                <a:gd name="T5" fmla="*/ 0 h 11306"/>
                <a:gd name="T6" fmla="*/ 0 w 16662"/>
                <a:gd name="T7" fmla="*/ 0 h 11306"/>
                <a:gd name="T8" fmla="*/ 0 w 16662"/>
                <a:gd name="T9" fmla="*/ 0 h 11306"/>
                <a:gd name="T10" fmla="*/ 0 w 16662"/>
                <a:gd name="T11" fmla="*/ 0 h 11306"/>
                <a:gd name="T12" fmla="*/ 0 w 16662"/>
                <a:gd name="T13" fmla="*/ 0 h 11306"/>
                <a:gd name="T14" fmla="*/ 0 w 16662"/>
                <a:gd name="T15" fmla="*/ 0 h 11306"/>
                <a:gd name="T16" fmla="*/ 0 w 16662"/>
                <a:gd name="T17" fmla="*/ 0 h 11306"/>
                <a:gd name="T18" fmla="*/ 0 w 16662"/>
                <a:gd name="T19" fmla="*/ 0 h 11306"/>
                <a:gd name="T20" fmla="*/ 0 w 16662"/>
                <a:gd name="T21" fmla="*/ 0 h 11306"/>
                <a:gd name="T22" fmla="*/ 0 w 16662"/>
                <a:gd name="T23" fmla="*/ 0 h 11306"/>
                <a:gd name="T24" fmla="*/ 0 w 16662"/>
                <a:gd name="T25" fmla="*/ 0 h 11306"/>
                <a:gd name="T26" fmla="*/ 0 w 16662"/>
                <a:gd name="T27" fmla="*/ 0 h 11306"/>
                <a:gd name="T28" fmla="*/ 0 w 16662"/>
                <a:gd name="T29" fmla="*/ 0 h 11306"/>
                <a:gd name="T30" fmla="*/ 0 w 16662"/>
                <a:gd name="T31" fmla="*/ 0 h 11306"/>
                <a:gd name="T32" fmla="*/ 0 w 16662"/>
                <a:gd name="T33" fmla="*/ 0 h 11306"/>
                <a:gd name="T34" fmla="*/ 0 w 16662"/>
                <a:gd name="T35" fmla="*/ 0 h 11306"/>
                <a:gd name="T36" fmla="*/ 0 w 16662"/>
                <a:gd name="T37" fmla="*/ 0 h 11306"/>
                <a:gd name="T38" fmla="*/ 0 w 16662"/>
                <a:gd name="T39" fmla="*/ 0 h 11306"/>
                <a:gd name="T40" fmla="*/ 0 w 16662"/>
                <a:gd name="T41" fmla="*/ 0 h 11306"/>
                <a:gd name="T42" fmla="*/ 0 w 16662"/>
                <a:gd name="T43" fmla="*/ 0 h 11306"/>
                <a:gd name="T44" fmla="*/ 0 w 16662"/>
                <a:gd name="T45" fmla="*/ 0 h 11306"/>
                <a:gd name="T46" fmla="*/ 0 w 16662"/>
                <a:gd name="T47" fmla="*/ 0 h 11306"/>
                <a:gd name="T48" fmla="*/ 0 w 16662"/>
                <a:gd name="T49" fmla="*/ 0 h 11306"/>
                <a:gd name="T50" fmla="*/ 0 w 16662"/>
                <a:gd name="T51" fmla="*/ 0 h 11306"/>
                <a:gd name="T52" fmla="*/ 0 w 16662"/>
                <a:gd name="T53" fmla="*/ 0 h 11306"/>
                <a:gd name="T54" fmla="*/ 0 w 16662"/>
                <a:gd name="T55" fmla="*/ 0 h 11306"/>
                <a:gd name="T56" fmla="*/ 0 w 16662"/>
                <a:gd name="T57" fmla="*/ 0 h 11306"/>
                <a:gd name="T58" fmla="*/ 0 w 16662"/>
                <a:gd name="T59" fmla="*/ 0 h 11306"/>
                <a:gd name="T60" fmla="*/ 0 w 16662"/>
                <a:gd name="T61" fmla="*/ 0 h 11306"/>
                <a:gd name="T62" fmla="*/ 0 w 16662"/>
                <a:gd name="T63" fmla="*/ 0 h 11306"/>
                <a:gd name="T64" fmla="*/ 0 w 16662"/>
                <a:gd name="T65" fmla="*/ 0 h 11306"/>
                <a:gd name="T66" fmla="*/ 0 w 16662"/>
                <a:gd name="T67" fmla="*/ 0 h 11306"/>
                <a:gd name="T68" fmla="*/ 0 w 16662"/>
                <a:gd name="T69" fmla="*/ 0 h 11306"/>
                <a:gd name="T70" fmla="*/ 0 w 16662"/>
                <a:gd name="T71" fmla="*/ 0 h 11306"/>
                <a:gd name="T72" fmla="*/ 0 w 16662"/>
                <a:gd name="T73" fmla="*/ 0 h 11306"/>
                <a:gd name="T74" fmla="*/ 0 w 16662"/>
                <a:gd name="T75" fmla="*/ 0 h 11306"/>
                <a:gd name="T76" fmla="*/ 0 w 16662"/>
                <a:gd name="T77" fmla="*/ 0 h 11306"/>
                <a:gd name="T78" fmla="*/ 0 w 16662"/>
                <a:gd name="T79" fmla="*/ 0 h 11306"/>
                <a:gd name="T80" fmla="*/ 0 w 16662"/>
                <a:gd name="T81" fmla="*/ 0 h 11306"/>
                <a:gd name="T82" fmla="*/ 0 w 16662"/>
                <a:gd name="T83" fmla="*/ 0 h 11306"/>
                <a:gd name="T84" fmla="*/ 0 w 16662"/>
                <a:gd name="T85" fmla="*/ 0 h 11306"/>
                <a:gd name="T86" fmla="*/ 0 w 16662"/>
                <a:gd name="T87" fmla="*/ 0 h 11306"/>
                <a:gd name="T88" fmla="*/ 0 w 16662"/>
                <a:gd name="T89" fmla="*/ 0 h 11306"/>
                <a:gd name="T90" fmla="*/ 0 w 16662"/>
                <a:gd name="T91" fmla="*/ 0 h 11306"/>
                <a:gd name="T92" fmla="*/ 0 w 16662"/>
                <a:gd name="T93" fmla="*/ 0 h 11306"/>
                <a:gd name="T94" fmla="*/ 0 w 16662"/>
                <a:gd name="T95" fmla="*/ 0 h 11306"/>
                <a:gd name="T96" fmla="*/ 0 w 16662"/>
                <a:gd name="T97" fmla="*/ 0 h 11306"/>
                <a:gd name="T98" fmla="*/ 0 w 16662"/>
                <a:gd name="T99" fmla="*/ 0 h 11306"/>
                <a:gd name="T100" fmla="*/ 0 w 16662"/>
                <a:gd name="T101" fmla="*/ 0 h 11306"/>
                <a:gd name="T102" fmla="*/ 0 w 16662"/>
                <a:gd name="T103" fmla="*/ 0 h 11306"/>
                <a:gd name="T104" fmla="*/ 0 w 16662"/>
                <a:gd name="T105" fmla="*/ 0 h 11306"/>
                <a:gd name="T106" fmla="*/ 0 w 16662"/>
                <a:gd name="T107" fmla="*/ 0 h 11306"/>
                <a:gd name="T108" fmla="*/ 0 w 16662"/>
                <a:gd name="T109" fmla="*/ 0 h 11306"/>
                <a:gd name="T110" fmla="*/ 0 w 16662"/>
                <a:gd name="T111" fmla="*/ 0 h 1130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6662"/>
                <a:gd name="T169" fmla="*/ 0 h 11306"/>
                <a:gd name="T170" fmla="*/ 16662 w 16662"/>
                <a:gd name="T171" fmla="*/ 11306 h 1130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6662" h="11306">
                  <a:moveTo>
                    <a:pt x="8968" y="180"/>
                  </a:moveTo>
                  <a:lnTo>
                    <a:pt x="8329" y="442"/>
                  </a:lnTo>
                  <a:lnTo>
                    <a:pt x="7734" y="723"/>
                  </a:lnTo>
                  <a:lnTo>
                    <a:pt x="7224" y="997"/>
                  </a:lnTo>
                  <a:lnTo>
                    <a:pt x="6782" y="1345"/>
                  </a:lnTo>
                  <a:lnTo>
                    <a:pt x="6355" y="1720"/>
                  </a:lnTo>
                  <a:lnTo>
                    <a:pt x="5918" y="2197"/>
                  </a:lnTo>
                  <a:lnTo>
                    <a:pt x="5605" y="2600"/>
                  </a:lnTo>
                  <a:lnTo>
                    <a:pt x="5346" y="2903"/>
                  </a:lnTo>
                  <a:lnTo>
                    <a:pt x="5061" y="3182"/>
                  </a:lnTo>
                  <a:lnTo>
                    <a:pt x="4719" y="3429"/>
                  </a:lnTo>
                  <a:lnTo>
                    <a:pt x="4361" y="3563"/>
                  </a:lnTo>
                  <a:lnTo>
                    <a:pt x="3946" y="3726"/>
                  </a:lnTo>
                  <a:lnTo>
                    <a:pt x="3648" y="3844"/>
                  </a:lnTo>
                  <a:lnTo>
                    <a:pt x="3301" y="3962"/>
                  </a:lnTo>
                  <a:lnTo>
                    <a:pt x="2976" y="4073"/>
                  </a:lnTo>
                  <a:lnTo>
                    <a:pt x="2562" y="4230"/>
                  </a:lnTo>
                  <a:lnTo>
                    <a:pt x="2259" y="4421"/>
                  </a:lnTo>
                  <a:lnTo>
                    <a:pt x="1945" y="4661"/>
                  </a:lnTo>
                  <a:lnTo>
                    <a:pt x="1664" y="4914"/>
                  </a:lnTo>
                  <a:lnTo>
                    <a:pt x="1284" y="5311"/>
                  </a:lnTo>
                  <a:lnTo>
                    <a:pt x="847" y="5866"/>
                  </a:lnTo>
                  <a:lnTo>
                    <a:pt x="258" y="6662"/>
                  </a:lnTo>
                  <a:lnTo>
                    <a:pt x="62" y="7021"/>
                  </a:lnTo>
                  <a:lnTo>
                    <a:pt x="11" y="7167"/>
                  </a:lnTo>
                  <a:lnTo>
                    <a:pt x="0" y="7312"/>
                  </a:lnTo>
                  <a:lnTo>
                    <a:pt x="23" y="7407"/>
                  </a:lnTo>
                  <a:lnTo>
                    <a:pt x="107" y="7496"/>
                  </a:lnTo>
                  <a:lnTo>
                    <a:pt x="218" y="7542"/>
                  </a:lnTo>
                  <a:lnTo>
                    <a:pt x="325" y="7580"/>
                  </a:lnTo>
                  <a:lnTo>
                    <a:pt x="426" y="7604"/>
                  </a:lnTo>
                  <a:lnTo>
                    <a:pt x="532" y="7614"/>
                  </a:lnTo>
                  <a:lnTo>
                    <a:pt x="650" y="7604"/>
                  </a:lnTo>
                  <a:lnTo>
                    <a:pt x="756" y="7564"/>
                  </a:lnTo>
                  <a:lnTo>
                    <a:pt x="863" y="7508"/>
                  </a:lnTo>
                  <a:lnTo>
                    <a:pt x="1378" y="7234"/>
                  </a:lnTo>
                  <a:lnTo>
                    <a:pt x="1849" y="7004"/>
                  </a:lnTo>
                  <a:lnTo>
                    <a:pt x="2286" y="6881"/>
                  </a:lnTo>
                  <a:lnTo>
                    <a:pt x="2639" y="6819"/>
                  </a:lnTo>
                  <a:lnTo>
                    <a:pt x="2915" y="6807"/>
                  </a:lnTo>
                  <a:lnTo>
                    <a:pt x="3093" y="6814"/>
                  </a:lnTo>
                  <a:lnTo>
                    <a:pt x="3268" y="6858"/>
                  </a:lnTo>
                  <a:lnTo>
                    <a:pt x="3396" y="6914"/>
                  </a:lnTo>
                  <a:lnTo>
                    <a:pt x="3446" y="6992"/>
                  </a:lnTo>
                  <a:lnTo>
                    <a:pt x="3424" y="7076"/>
                  </a:lnTo>
                  <a:lnTo>
                    <a:pt x="3369" y="7160"/>
                  </a:lnTo>
                  <a:lnTo>
                    <a:pt x="3285" y="7200"/>
                  </a:lnTo>
                  <a:lnTo>
                    <a:pt x="3189" y="7222"/>
                  </a:lnTo>
                  <a:lnTo>
                    <a:pt x="3093" y="7234"/>
                  </a:lnTo>
                  <a:lnTo>
                    <a:pt x="2853" y="7256"/>
                  </a:lnTo>
                  <a:lnTo>
                    <a:pt x="2567" y="7251"/>
                  </a:lnTo>
                  <a:lnTo>
                    <a:pt x="2377" y="7273"/>
                  </a:lnTo>
                  <a:lnTo>
                    <a:pt x="2197" y="7340"/>
                  </a:lnTo>
                  <a:lnTo>
                    <a:pt x="2118" y="7379"/>
                  </a:lnTo>
                  <a:lnTo>
                    <a:pt x="2051" y="7446"/>
                  </a:lnTo>
                  <a:lnTo>
                    <a:pt x="2017" y="7469"/>
                  </a:lnTo>
                  <a:lnTo>
                    <a:pt x="2029" y="7508"/>
                  </a:lnTo>
                  <a:lnTo>
                    <a:pt x="2068" y="7525"/>
                  </a:lnTo>
                  <a:lnTo>
                    <a:pt x="2135" y="7513"/>
                  </a:lnTo>
                  <a:lnTo>
                    <a:pt x="2208" y="7491"/>
                  </a:lnTo>
                  <a:lnTo>
                    <a:pt x="2281" y="7469"/>
                  </a:lnTo>
                  <a:lnTo>
                    <a:pt x="2505" y="7458"/>
                  </a:lnTo>
                  <a:lnTo>
                    <a:pt x="2730" y="7446"/>
                  </a:lnTo>
                  <a:lnTo>
                    <a:pt x="3049" y="7429"/>
                  </a:lnTo>
                  <a:lnTo>
                    <a:pt x="3379" y="7419"/>
                  </a:lnTo>
                  <a:lnTo>
                    <a:pt x="3705" y="7385"/>
                  </a:lnTo>
                  <a:lnTo>
                    <a:pt x="4030" y="7312"/>
                  </a:lnTo>
                  <a:lnTo>
                    <a:pt x="4176" y="7244"/>
                  </a:lnTo>
                  <a:lnTo>
                    <a:pt x="4282" y="7138"/>
                  </a:lnTo>
                  <a:lnTo>
                    <a:pt x="4354" y="6925"/>
                  </a:lnTo>
                  <a:lnTo>
                    <a:pt x="4400" y="6713"/>
                  </a:lnTo>
                  <a:lnTo>
                    <a:pt x="4428" y="6606"/>
                  </a:lnTo>
                  <a:lnTo>
                    <a:pt x="4433" y="6494"/>
                  </a:lnTo>
                  <a:lnTo>
                    <a:pt x="4455" y="6387"/>
                  </a:lnTo>
                  <a:lnTo>
                    <a:pt x="4517" y="6303"/>
                  </a:lnTo>
                  <a:lnTo>
                    <a:pt x="4685" y="6197"/>
                  </a:lnTo>
                  <a:lnTo>
                    <a:pt x="4865" y="6107"/>
                  </a:lnTo>
                  <a:lnTo>
                    <a:pt x="4837" y="5978"/>
                  </a:lnTo>
                  <a:lnTo>
                    <a:pt x="4825" y="5933"/>
                  </a:lnTo>
                  <a:lnTo>
                    <a:pt x="4803" y="5906"/>
                  </a:lnTo>
                  <a:lnTo>
                    <a:pt x="4719" y="5849"/>
                  </a:lnTo>
                  <a:lnTo>
                    <a:pt x="4854" y="5861"/>
                  </a:lnTo>
                  <a:lnTo>
                    <a:pt x="4949" y="5916"/>
                  </a:lnTo>
                  <a:lnTo>
                    <a:pt x="5027" y="5995"/>
                  </a:lnTo>
                  <a:lnTo>
                    <a:pt x="5100" y="6068"/>
                  </a:lnTo>
                  <a:lnTo>
                    <a:pt x="5145" y="6169"/>
                  </a:lnTo>
                  <a:lnTo>
                    <a:pt x="5178" y="6303"/>
                  </a:lnTo>
                  <a:lnTo>
                    <a:pt x="5178" y="6477"/>
                  </a:lnTo>
                  <a:lnTo>
                    <a:pt x="5274" y="6259"/>
                  </a:lnTo>
                  <a:lnTo>
                    <a:pt x="5285" y="6029"/>
                  </a:lnTo>
                  <a:lnTo>
                    <a:pt x="5235" y="5794"/>
                  </a:lnTo>
                  <a:lnTo>
                    <a:pt x="5156" y="5569"/>
                  </a:lnTo>
                  <a:lnTo>
                    <a:pt x="5077" y="5547"/>
                  </a:lnTo>
                  <a:lnTo>
                    <a:pt x="5072" y="5541"/>
                  </a:lnTo>
                  <a:lnTo>
                    <a:pt x="5100" y="5491"/>
                  </a:lnTo>
                  <a:lnTo>
                    <a:pt x="5218" y="5503"/>
                  </a:lnTo>
                  <a:lnTo>
                    <a:pt x="5319" y="5564"/>
                  </a:lnTo>
                  <a:lnTo>
                    <a:pt x="5403" y="5654"/>
                  </a:lnTo>
                  <a:lnTo>
                    <a:pt x="5526" y="5765"/>
                  </a:lnTo>
                  <a:lnTo>
                    <a:pt x="5699" y="5671"/>
                  </a:lnTo>
                  <a:lnTo>
                    <a:pt x="5952" y="5518"/>
                  </a:lnTo>
                  <a:lnTo>
                    <a:pt x="6064" y="5412"/>
                  </a:lnTo>
                  <a:lnTo>
                    <a:pt x="6187" y="5317"/>
                  </a:lnTo>
                  <a:lnTo>
                    <a:pt x="6434" y="5165"/>
                  </a:lnTo>
                  <a:lnTo>
                    <a:pt x="6708" y="5081"/>
                  </a:lnTo>
                  <a:lnTo>
                    <a:pt x="6888" y="5037"/>
                  </a:lnTo>
                  <a:lnTo>
                    <a:pt x="7061" y="5004"/>
                  </a:lnTo>
                  <a:lnTo>
                    <a:pt x="7152" y="4942"/>
                  </a:lnTo>
                  <a:lnTo>
                    <a:pt x="7236" y="4891"/>
                  </a:lnTo>
                  <a:lnTo>
                    <a:pt x="7645" y="4728"/>
                  </a:lnTo>
                  <a:lnTo>
                    <a:pt x="8070" y="4600"/>
                  </a:lnTo>
                  <a:lnTo>
                    <a:pt x="8726" y="4449"/>
                  </a:lnTo>
                  <a:lnTo>
                    <a:pt x="9259" y="4365"/>
                  </a:lnTo>
                  <a:lnTo>
                    <a:pt x="9629" y="4325"/>
                  </a:lnTo>
                  <a:lnTo>
                    <a:pt x="9999" y="4298"/>
                  </a:lnTo>
                  <a:lnTo>
                    <a:pt x="10486" y="4325"/>
                  </a:lnTo>
                  <a:lnTo>
                    <a:pt x="11091" y="4387"/>
                  </a:lnTo>
                  <a:lnTo>
                    <a:pt x="11483" y="4483"/>
                  </a:lnTo>
                  <a:lnTo>
                    <a:pt x="11769" y="4628"/>
                  </a:lnTo>
                  <a:lnTo>
                    <a:pt x="11932" y="4735"/>
                  </a:lnTo>
                  <a:lnTo>
                    <a:pt x="12106" y="4896"/>
                  </a:lnTo>
                  <a:lnTo>
                    <a:pt x="12285" y="5076"/>
                  </a:lnTo>
                  <a:lnTo>
                    <a:pt x="12605" y="5435"/>
                  </a:lnTo>
                  <a:lnTo>
                    <a:pt x="12801" y="5715"/>
                  </a:lnTo>
                  <a:lnTo>
                    <a:pt x="12907" y="5888"/>
                  </a:lnTo>
                  <a:lnTo>
                    <a:pt x="12975" y="6063"/>
                  </a:lnTo>
                  <a:lnTo>
                    <a:pt x="13014" y="6236"/>
                  </a:lnTo>
                  <a:lnTo>
                    <a:pt x="13008" y="6343"/>
                  </a:lnTo>
                  <a:lnTo>
                    <a:pt x="12958" y="6454"/>
                  </a:lnTo>
                  <a:lnTo>
                    <a:pt x="12790" y="6684"/>
                  </a:lnTo>
                  <a:lnTo>
                    <a:pt x="12655" y="6965"/>
                  </a:lnTo>
                  <a:lnTo>
                    <a:pt x="12549" y="7256"/>
                  </a:lnTo>
                  <a:lnTo>
                    <a:pt x="12475" y="7520"/>
                  </a:lnTo>
                  <a:lnTo>
                    <a:pt x="12415" y="8029"/>
                  </a:lnTo>
                  <a:lnTo>
                    <a:pt x="12437" y="8303"/>
                  </a:lnTo>
                  <a:lnTo>
                    <a:pt x="12492" y="8533"/>
                  </a:lnTo>
                  <a:lnTo>
                    <a:pt x="12560" y="8718"/>
                  </a:lnTo>
                  <a:lnTo>
                    <a:pt x="12711" y="9049"/>
                  </a:lnTo>
                  <a:lnTo>
                    <a:pt x="12700" y="8847"/>
                  </a:lnTo>
                  <a:lnTo>
                    <a:pt x="12722" y="8668"/>
                  </a:lnTo>
                  <a:lnTo>
                    <a:pt x="12801" y="8438"/>
                  </a:lnTo>
                  <a:lnTo>
                    <a:pt x="12953" y="8141"/>
                  </a:lnTo>
                  <a:lnTo>
                    <a:pt x="13188" y="7866"/>
                  </a:lnTo>
                  <a:lnTo>
                    <a:pt x="13468" y="7693"/>
                  </a:lnTo>
                  <a:lnTo>
                    <a:pt x="13720" y="7587"/>
                  </a:lnTo>
                  <a:lnTo>
                    <a:pt x="13938" y="7570"/>
                  </a:lnTo>
                  <a:lnTo>
                    <a:pt x="14185" y="7626"/>
                  </a:lnTo>
                  <a:lnTo>
                    <a:pt x="14426" y="7704"/>
                  </a:lnTo>
                  <a:lnTo>
                    <a:pt x="14752" y="7833"/>
                  </a:lnTo>
                  <a:lnTo>
                    <a:pt x="14846" y="7895"/>
                  </a:lnTo>
                  <a:lnTo>
                    <a:pt x="15127" y="8108"/>
                  </a:lnTo>
                  <a:lnTo>
                    <a:pt x="15374" y="8360"/>
                  </a:lnTo>
                  <a:lnTo>
                    <a:pt x="15536" y="8600"/>
                  </a:lnTo>
                  <a:lnTo>
                    <a:pt x="15811" y="9121"/>
                  </a:lnTo>
                  <a:lnTo>
                    <a:pt x="16124" y="9772"/>
                  </a:lnTo>
                  <a:lnTo>
                    <a:pt x="16282" y="10147"/>
                  </a:lnTo>
                  <a:lnTo>
                    <a:pt x="16393" y="10483"/>
                  </a:lnTo>
                  <a:lnTo>
                    <a:pt x="16484" y="10847"/>
                  </a:lnTo>
                  <a:lnTo>
                    <a:pt x="16590" y="11306"/>
                  </a:lnTo>
                  <a:lnTo>
                    <a:pt x="16657" y="10713"/>
                  </a:lnTo>
                  <a:lnTo>
                    <a:pt x="16662" y="10461"/>
                  </a:lnTo>
                  <a:lnTo>
                    <a:pt x="16635" y="10209"/>
                  </a:lnTo>
                  <a:lnTo>
                    <a:pt x="16517" y="9503"/>
                  </a:lnTo>
                  <a:lnTo>
                    <a:pt x="16304" y="8807"/>
                  </a:lnTo>
                  <a:lnTo>
                    <a:pt x="16107" y="8303"/>
                  </a:lnTo>
                  <a:lnTo>
                    <a:pt x="15838" y="7816"/>
                  </a:lnTo>
                  <a:lnTo>
                    <a:pt x="15660" y="7570"/>
                  </a:lnTo>
                  <a:lnTo>
                    <a:pt x="15468" y="7357"/>
                  </a:lnTo>
                  <a:lnTo>
                    <a:pt x="15256" y="7160"/>
                  </a:lnTo>
                  <a:lnTo>
                    <a:pt x="15026" y="6982"/>
                  </a:lnTo>
                  <a:lnTo>
                    <a:pt x="14639" y="6790"/>
                  </a:lnTo>
                  <a:lnTo>
                    <a:pt x="14449" y="6668"/>
                  </a:lnTo>
                  <a:lnTo>
                    <a:pt x="14269" y="6528"/>
                  </a:lnTo>
                  <a:lnTo>
                    <a:pt x="14113" y="6360"/>
                  </a:lnTo>
                  <a:lnTo>
                    <a:pt x="13984" y="6158"/>
                  </a:lnTo>
                  <a:lnTo>
                    <a:pt x="13861" y="5973"/>
                  </a:lnTo>
                  <a:lnTo>
                    <a:pt x="13731" y="5770"/>
                  </a:lnTo>
                  <a:lnTo>
                    <a:pt x="13625" y="5558"/>
                  </a:lnTo>
                  <a:lnTo>
                    <a:pt x="13412" y="5121"/>
                  </a:lnTo>
                  <a:lnTo>
                    <a:pt x="13193" y="4824"/>
                  </a:lnTo>
                  <a:lnTo>
                    <a:pt x="12963" y="4521"/>
                  </a:lnTo>
                  <a:lnTo>
                    <a:pt x="12655" y="4169"/>
                  </a:lnTo>
                  <a:lnTo>
                    <a:pt x="12341" y="3838"/>
                  </a:lnTo>
                  <a:lnTo>
                    <a:pt x="12005" y="3585"/>
                  </a:lnTo>
                  <a:lnTo>
                    <a:pt x="11692" y="3390"/>
                  </a:lnTo>
                  <a:lnTo>
                    <a:pt x="11450" y="3261"/>
                  </a:lnTo>
                  <a:lnTo>
                    <a:pt x="11198" y="3148"/>
                  </a:lnTo>
                  <a:lnTo>
                    <a:pt x="10945" y="3042"/>
                  </a:lnTo>
                  <a:lnTo>
                    <a:pt x="10447" y="2913"/>
                  </a:lnTo>
                  <a:lnTo>
                    <a:pt x="9931" y="2812"/>
                  </a:lnTo>
                  <a:lnTo>
                    <a:pt x="9382" y="2735"/>
                  </a:lnTo>
                  <a:lnTo>
                    <a:pt x="8844" y="2711"/>
                  </a:lnTo>
                  <a:lnTo>
                    <a:pt x="8317" y="2718"/>
                  </a:lnTo>
                  <a:lnTo>
                    <a:pt x="7779" y="2718"/>
                  </a:lnTo>
                  <a:lnTo>
                    <a:pt x="7779" y="2533"/>
                  </a:lnTo>
                  <a:lnTo>
                    <a:pt x="7808" y="2365"/>
                  </a:lnTo>
                  <a:lnTo>
                    <a:pt x="7863" y="2236"/>
                  </a:lnTo>
                  <a:lnTo>
                    <a:pt x="7746" y="2190"/>
                  </a:lnTo>
                  <a:lnTo>
                    <a:pt x="7628" y="2168"/>
                  </a:lnTo>
                  <a:lnTo>
                    <a:pt x="7482" y="2168"/>
                  </a:lnTo>
                  <a:lnTo>
                    <a:pt x="7325" y="2214"/>
                  </a:lnTo>
                  <a:lnTo>
                    <a:pt x="7414" y="2096"/>
                  </a:lnTo>
                  <a:lnTo>
                    <a:pt x="7482" y="2022"/>
                  </a:lnTo>
                  <a:lnTo>
                    <a:pt x="7572" y="1967"/>
                  </a:lnTo>
                  <a:lnTo>
                    <a:pt x="7673" y="1922"/>
                  </a:lnTo>
                  <a:lnTo>
                    <a:pt x="7868" y="1838"/>
                  </a:lnTo>
                  <a:lnTo>
                    <a:pt x="7992" y="1748"/>
                  </a:lnTo>
                  <a:lnTo>
                    <a:pt x="8026" y="1669"/>
                  </a:lnTo>
                  <a:lnTo>
                    <a:pt x="8015" y="1563"/>
                  </a:lnTo>
                  <a:lnTo>
                    <a:pt x="8003" y="1474"/>
                  </a:lnTo>
                  <a:lnTo>
                    <a:pt x="8015" y="1395"/>
                  </a:lnTo>
                  <a:lnTo>
                    <a:pt x="8077" y="1289"/>
                  </a:lnTo>
                  <a:lnTo>
                    <a:pt x="8171" y="1199"/>
                  </a:lnTo>
                  <a:lnTo>
                    <a:pt x="8284" y="1115"/>
                  </a:lnTo>
                  <a:lnTo>
                    <a:pt x="8396" y="1042"/>
                  </a:lnTo>
                  <a:lnTo>
                    <a:pt x="8833" y="790"/>
                  </a:lnTo>
                  <a:lnTo>
                    <a:pt x="9270" y="560"/>
                  </a:lnTo>
                  <a:lnTo>
                    <a:pt x="9701" y="336"/>
                  </a:lnTo>
                  <a:lnTo>
                    <a:pt x="9977" y="185"/>
                  </a:lnTo>
                  <a:lnTo>
                    <a:pt x="10206" y="62"/>
                  </a:lnTo>
                  <a:lnTo>
                    <a:pt x="9977" y="0"/>
                  </a:lnTo>
                  <a:lnTo>
                    <a:pt x="9707" y="0"/>
                  </a:lnTo>
                  <a:lnTo>
                    <a:pt x="9354" y="79"/>
                  </a:lnTo>
                  <a:lnTo>
                    <a:pt x="8968" y="180"/>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69" name="Freeform 69">
              <a:extLst>
                <a:ext uri="{FF2B5EF4-FFF2-40B4-BE49-F238E27FC236}">
                  <a16:creationId xmlns:a16="http://schemas.microsoft.com/office/drawing/2014/main" id="{3F6C6A7F-EE5A-A840-9422-C3C231BB9FF2}"/>
                </a:ext>
              </a:extLst>
            </p:cNvPr>
            <p:cNvSpPr>
              <a:spLocks/>
            </p:cNvSpPr>
            <p:nvPr/>
          </p:nvSpPr>
          <p:spPr bwMode="auto">
            <a:xfrm>
              <a:off x="2009" y="2761"/>
              <a:ext cx="253" cy="126"/>
            </a:xfrm>
            <a:custGeom>
              <a:avLst/>
              <a:gdLst>
                <a:gd name="T0" fmla="*/ 0 w 3541"/>
                <a:gd name="T1" fmla="*/ 0 h 1765"/>
                <a:gd name="T2" fmla="*/ 0 w 3541"/>
                <a:gd name="T3" fmla="*/ 0 h 1765"/>
                <a:gd name="T4" fmla="*/ 0 w 3541"/>
                <a:gd name="T5" fmla="*/ 0 h 1765"/>
                <a:gd name="T6" fmla="*/ 0 w 3541"/>
                <a:gd name="T7" fmla="*/ 0 h 1765"/>
                <a:gd name="T8" fmla="*/ 0 w 3541"/>
                <a:gd name="T9" fmla="*/ 0 h 1765"/>
                <a:gd name="T10" fmla="*/ 0 w 3541"/>
                <a:gd name="T11" fmla="*/ 0 h 1765"/>
                <a:gd name="T12" fmla="*/ 0 w 3541"/>
                <a:gd name="T13" fmla="*/ 0 h 1765"/>
                <a:gd name="T14" fmla="*/ 0 w 3541"/>
                <a:gd name="T15" fmla="*/ 0 h 1765"/>
                <a:gd name="T16" fmla="*/ 0 w 3541"/>
                <a:gd name="T17" fmla="*/ 0 h 1765"/>
                <a:gd name="T18" fmla="*/ 0 w 3541"/>
                <a:gd name="T19" fmla="*/ 0 h 1765"/>
                <a:gd name="T20" fmla="*/ 0 w 3541"/>
                <a:gd name="T21" fmla="*/ 0 h 1765"/>
                <a:gd name="T22" fmla="*/ 0 w 3541"/>
                <a:gd name="T23" fmla="*/ 0 h 1765"/>
                <a:gd name="T24" fmla="*/ 0 w 3541"/>
                <a:gd name="T25" fmla="*/ 0 h 1765"/>
                <a:gd name="T26" fmla="*/ 0 w 3541"/>
                <a:gd name="T27" fmla="*/ 0 h 1765"/>
                <a:gd name="T28" fmla="*/ 0 w 3541"/>
                <a:gd name="T29" fmla="*/ 0 h 1765"/>
                <a:gd name="T30" fmla="*/ 0 w 3541"/>
                <a:gd name="T31" fmla="*/ 0 h 1765"/>
                <a:gd name="T32" fmla="*/ 0 w 3541"/>
                <a:gd name="T33" fmla="*/ 0 h 1765"/>
                <a:gd name="T34" fmla="*/ 0 w 3541"/>
                <a:gd name="T35" fmla="*/ 0 h 1765"/>
                <a:gd name="T36" fmla="*/ 0 w 3541"/>
                <a:gd name="T37" fmla="*/ 0 h 1765"/>
                <a:gd name="T38" fmla="*/ 0 w 3541"/>
                <a:gd name="T39" fmla="*/ 0 h 1765"/>
                <a:gd name="T40" fmla="*/ 0 w 3541"/>
                <a:gd name="T41" fmla="*/ 0 h 1765"/>
                <a:gd name="T42" fmla="*/ 0 w 3541"/>
                <a:gd name="T43" fmla="*/ 0 h 1765"/>
                <a:gd name="T44" fmla="*/ 0 w 3541"/>
                <a:gd name="T45" fmla="*/ 0 h 1765"/>
                <a:gd name="T46" fmla="*/ 0 w 3541"/>
                <a:gd name="T47" fmla="*/ 0 h 1765"/>
                <a:gd name="T48" fmla="*/ 0 w 3541"/>
                <a:gd name="T49" fmla="*/ 0 h 1765"/>
                <a:gd name="T50" fmla="*/ 0 w 3541"/>
                <a:gd name="T51" fmla="*/ 0 h 1765"/>
                <a:gd name="T52" fmla="*/ 0 w 3541"/>
                <a:gd name="T53" fmla="*/ 0 h 1765"/>
                <a:gd name="T54" fmla="*/ 0 w 3541"/>
                <a:gd name="T55" fmla="*/ 0 h 1765"/>
                <a:gd name="T56" fmla="*/ 0 w 3541"/>
                <a:gd name="T57" fmla="*/ 0 h 1765"/>
                <a:gd name="T58" fmla="*/ 0 w 3541"/>
                <a:gd name="T59" fmla="*/ 0 h 1765"/>
                <a:gd name="T60" fmla="*/ 0 w 3541"/>
                <a:gd name="T61" fmla="*/ 0 h 1765"/>
                <a:gd name="T62" fmla="*/ 0 w 3541"/>
                <a:gd name="T63" fmla="*/ 0 h 1765"/>
                <a:gd name="T64" fmla="*/ 0 w 3541"/>
                <a:gd name="T65" fmla="*/ 0 h 1765"/>
                <a:gd name="T66" fmla="*/ 0 w 3541"/>
                <a:gd name="T67" fmla="*/ 0 h 1765"/>
                <a:gd name="T68" fmla="*/ 0 w 3541"/>
                <a:gd name="T69" fmla="*/ 0 h 1765"/>
                <a:gd name="T70" fmla="*/ 0 w 3541"/>
                <a:gd name="T71" fmla="*/ 0 h 1765"/>
                <a:gd name="T72" fmla="*/ 0 w 3541"/>
                <a:gd name="T73" fmla="*/ 0 h 1765"/>
                <a:gd name="T74" fmla="*/ 0 w 3541"/>
                <a:gd name="T75" fmla="*/ 0 h 1765"/>
                <a:gd name="T76" fmla="*/ 0 w 3541"/>
                <a:gd name="T77" fmla="*/ 0 h 1765"/>
                <a:gd name="T78" fmla="*/ 0 w 3541"/>
                <a:gd name="T79" fmla="*/ 0 h 1765"/>
                <a:gd name="T80" fmla="*/ 0 w 3541"/>
                <a:gd name="T81" fmla="*/ 0 h 1765"/>
                <a:gd name="T82" fmla="*/ 0 w 3541"/>
                <a:gd name="T83" fmla="*/ 0 h 1765"/>
                <a:gd name="T84" fmla="*/ 0 w 3541"/>
                <a:gd name="T85" fmla="*/ 0 h 1765"/>
                <a:gd name="T86" fmla="*/ 0 w 3541"/>
                <a:gd name="T87" fmla="*/ 0 h 1765"/>
                <a:gd name="T88" fmla="*/ 0 w 3541"/>
                <a:gd name="T89" fmla="*/ 0 h 1765"/>
                <a:gd name="T90" fmla="*/ 0 w 3541"/>
                <a:gd name="T91" fmla="*/ 0 h 1765"/>
                <a:gd name="T92" fmla="*/ 0 w 3541"/>
                <a:gd name="T93" fmla="*/ 0 h 1765"/>
                <a:gd name="T94" fmla="*/ 0 w 3541"/>
                <a:gd name="T95" fmla="*/ 0 h 1765"/>
                <a:gd name="T96" fmla="*/ 0 w 3541"/>
                <a:gd name="T97" fmla="*/ 0 h 1765"/>
                <a:gd name="T98" fmla="*/ 0 w 3541"/>
                <a:gd name="T99" fmla="*/ 0 h 1765"/>
                <a:gd name="T100" fmla="*/ 0 w 3541"/>
                <a:gd name="T101" fmla="*/ 0 h 1765"/>
                <a:gd name="T102" fmla="*/ 0 w 3541"/>
                <a:gd name="T103" fmla="*/ 0 h 1765"/>
                <a:gd name="T104" fmla="*/ 0 w 3541"/>
                <a:gd name="T105" fmla="*/ 0 h 1765"/>
                <a:gd name="T106" fmla="*/ 0 w 3541"/>
                <a:gd name="T107" fmla="*/ 0 h 1765"/>
                <a:gd name="T108" fmla="*/ 0 w 3541"/>
                <a:gd name="T109" fmla="*/ 0 h 1765"/>
                <a:gd name="T110" fmla="*/ 0 w 3541"/>
                <a:gd name="T111" fmla="*/ 0 h 1765"/>
                <a:gd name="T112" fmla="*/ 0 w 3541"/>
                <a:gd name="T113" fmla="*/ 0 h 1765"/>
                <a:gd name="T114" fmla="*/ 0 w 3541"/>
                <a:gd name="T115" fmla="*/ 0 h 1765"/>
                <a:gd name="T116" fmla="*/ 0 w 3541"/>
                <a:gd name="T117" fmla="*/ 0 h 1765"/>
                <a:gd name="T118" fmla="*/ 0 w 3541"/>
                <a:gd name="T119" fmla="*/ 0 h 176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3541"/>
                <a:gd name="T181" fmla="*/ 0 h 1765"/>
                <a:gd name="T182" fmla="*/ 3541 w 3541"/>
                <a:gd name="T183" fmla="*/ 1765 h 176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3541" h="1765">
                  <a:moveTo>
                    <a:pt x="61" y="1025"/>
                  </a:moveTo>
                  <a:lnTo>
                    <a:pt x="134" y="1120"/>
                  </a:lnTo>
                  <a:lnTo>
                    <a:pt x="218" y="1215"/>
                  </a:lnTo>
                  <a:lnTo>
                    <a:pt x="515" y="1373"/>
                  </a:lnTo>
                  <a:lnTo>
                    <a:pt x="817" y="1507"/>
                  </a:lnTo>
                  <a:lnTo>
                    <a:pt x="986" y="1574"/>
                  </a:lnTo>
                  <a:lnTo>
                    <a:pt x="1171" y="1624"/>
                  </a:lnTo>
                  <a:lnTo>
                    <a:pt x="1597" y="1709"/>
                  </a:lnTo>
                  <a:lnTo>
                    <a:pt x="2023" y="1743"/>
                  </a:lnTo>
                  <a:lnTo>
                    <a:pt x="2208" y="1753"/>
                  </a:lnTo>
                  <a:lnTo>
                    <a:pt x="2393" y="1765"/>
                  </a:lnTo>
                  <a:lnTo>
                    <a:pt x="2595" y="1759"/>
                  </a:lnTo>
                  <a:lnTo>
                    <a:pt x="2779" y="1743"/>
                  </a:lnTo>
                  <a:lnTo>
                    <a:pt x="2998" y="1714"/>
                  </a:lnTo>
                  <a:lnTo>
                    <a:pt x="3183" y="1669"/>
                  </a:lnTo>
                  <a:lnTo>
                    <a:pt x="3356" y="1613"/>
                  </a:lnTo>
                  <a:lnTo>
                    <a:pt x="3541" y="1496"/>
                  </a:lnTo>
                  <a:lnTo>
                    <a:pt x="3435" y="1490"/>
                  </a:lnTo>
                  <a:lnTo>
                    <a:pt x="3217" y="1484"/>
                  </a:lnTo>
                  <a:lnTo>
                    <a:pt x="3071" y="1451"/>
                  </a:lnTo>
                  <a:lnTo>
                    <a:pt x="2986" y="1412"/>
                  </a:lnTo>
                  <a:lnTo>
                    <a:pt x="2970" y="1333"/>
                  </a:lnTo>
                  <a:lnTo>
                    <a:pt x="2998" y="1092"/>
                  </a:lnTo>
                  <a:lnTo>
                    <a:pt x="2993" y="1025"/>
                  </a:lnTo>
                  <a:lnTo>
                    <a:pt x="2936" y="980"/>
                  </a:lnTo>
                  <a:lnTo>
                    <a:pt x="2835" y="963"/>
                  </a:lnTo>
                  <a:lnTo>
                    <a:pt x="2746" y="969"/>
                  </a:lnTo>
                  <a:lnTo>
                    <a:pt x="2662" y="975"/>
                  </a:lnTo>
                  <a:lnTo>
                    <a:pt x="2583" y="975"/>
                  </a:lnTo>
                  <a:lnTo>
                    <a:pt x="2505" y="963"/>
                  </a:lnTo>
                  <a:lnTo>
                    <a:pt x="2460" y="936"/>
                  </a:lnTo>
                  <a:lnTo>
                    <a:pt x="2432" y="884"/>
                  </a:lnTo>
                  <a:lnTo>
                    <a:pt x="2421" y="835"/>
                  </a:lnTo>
                  <a:lnTo>
                    <a:pt x="2421" y="717"/>
                  </a:lnTo>
                  <a:lnTo>
                    <a:pt x="2303" y="751"/>
                  </a:lnTo>
                  <a:lnTo>
                    <a:pt x="2196" y="756"/>
                  </a:lnTo>
                  <a:lnTo>
                    <a:pt x="2157" y="745"/>
                  </a:lnTo>
                  <a:lnTo>
                    <a:pt x="2124" y="706"/>
                  </a:lnTo>
                  <a:lnTo>
                    <a:pt x="2107" y="655"/>
                  </a:lnTo>
                  <a:lnTo>
                    <a:pt x="2124" y="605"/>
                  </a:lnTo>
                  <a:lnTo>
                    <a:pt x="2253" y="397"/>
                  </a:lnTo>
                  <a:lnTo>
                    <a:pt x="2371" y="173"/>
                  </a:lnTo>
                  <a:lnTo>
                    <a:pt x="2376" y="134"/>
                  </a:lnTo>
                  <a:lnTo>
                    <a:pt x="2354" y="94"/>
                  </a:lnTo>
                  <a:lnTo>
                    <a:pt x="2152" y="33"/>
                  </a:lnTo>
                  <a:lnTo>
                    <a:pt x="1944" y="0"/>
                  </a:lnTo>
                  <a:lnTo>
                    <a:pt x="1725" y="0"/>
                  </a:lnTo>
                  <a:lnTo>
                    <a:pt x="1507" y="27"/>
                  </a:lnTo>
                  <a:lnTo>
                    <a:pt x="1288" y="72"/>
                  </a:lnTo>
                  <a:lnTo>
                    <a:pt x="1070" y="117"/>
                  </a:lnTo>
                  <a:lnTo>
                    <a:pt x="745" y="202"/>
                  </a:lnTo>
                  <a:lnTo>
                    <a:pt x="426" y="330"/>
                  </a:lnTo>
                  <a:lnTo>
                    <a:pt x="195" y="487"/>
                  </a:lnTo>
                  <a:lnTo>
                    <a:pt x="0" y="699"/>
                  </a:lnTo>
                  <a:lnTo>
                    <a:pt x="17" y="711"/>
                  </a:lnTo>
                  <a:lnTo>
                    <a:pt x="39" y="723"/>
                  </a:lnTo>
                  <a:lnTo>
                    <a:pt x="61" y="733"/>
                  </a:lnTo>
                  <a:lnTo>
                    <a:pt x="61" y="756"/>
                  </a:lnTo>
                  <a:lnTo>
                    <a:pt x="0" y="896"/>
                  </a:lnTo>
                  <a:lnTo>
                    <a:pt x="61" y="1025"/>
                  </a:lnTo>
                  <a:close/>
                </a:path>
              </a:pathLst>
            </a:custGeom>
            <a:solidFill>
              <a:srgbClr val="8FA5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0" name="Freeform 70">
              <a:extLst>
                <a:ext uri="{FF2B5EF4-FFF2-40B4-BE49-F238E27FC236}">
                  <a16:creationId xmlns:a16="http://schemas.microsoft.com/office/drawing/2014/main" id="{CD738EF7-2360-A145-BEFF-6D8BBA8DC0CB}"/>
                </a:ext>
              </a:extLst>
            </p:cNvPr>
            <p:cNvSpPr>
              <a:spLocks/>
            </p:cNvSpPr>
            <p:nvPr/>
          </p:nvSpPr>
          <p:spPr bwMode="auto">
            <a:xfrm>
              <a:off x="1981" y="2812"/>
              <a:ext cx="31" cy="46"/>
            </a:xfrm>
            <a:custGeom>
              <a:avLst/>
              <a:gdLst>
                <a:gd name="T0" fmla="*/ 0 w 432"/>
                <a:gd name="T1" fmla="*/ 0 h 639"/>
                <a:gd name="T2" fmla="*/ 0 w 432"/>
                <a:gd name="T3" fmla="*/ 0 h 639"/>
                <a:gd name="T4" fmla="*/ 0 w 432"/>
                <a:gd name="T5" fmla="*/ 0 h 639"/>
                <a:gd name="T6" fmla="*/ 0 w 432"/>
                <a:gd name="T7" fmla="*/ 0 h 639"/>
                <a:gd name="T8" fmla="*/ 0 w 432"/>
                <a:gd name="T9" fmla="*/ 0 h 639"/>
                <a:gd name="T10" fmla="*/ 0 w 432"/>
                <a:gd name="T11" fmla="*/ 0 h 639"/>
                <a:gd name="T12" fmla="*/ 0 w 432"/>
                <a:gd name="T13" fmla="*/ 0 h 639"/>
                <a:gd name="T14" fmla="*/ 0 w 432"/>
                <a:gd name="T15" fmla="*/ 0 h 639"/>
                <a:gd name="T16" fmla="*/ 0 w 432"/>
                <a:gd name="T17" fmla="*/ 0 h 639"/>
                <a:gd name="T18" fmla="*/ 0 w 432"/>
                <a:gd name="T19" fmla="*/ 0 h 639"/>
                <a:gd name="T20" fmla="*/ 0 w 432"/>
                <a:gd name="T21" fmla="*/ 0 h 639"/>
                <a:gd name="T22" fmla="*/ 0 w 432"/>
                <a:gd name="T23" fmla="*/ 0 h 639"/>
                <a:gd name="T24" fmla="*/ 0 w 432"/>
                <a:gd name="T25" fmla="*/ 0 h 639"/>
                <a:gd name="T26" fmla="*/ 0 w 432"/>
                <a:gd name="T27" fmla="*/ 0 h 639"/>
                <a:gd name="T28" fmla="*/ 0 w 432"/>
                <a:gd name="T29" fmla="*/ 0 h 639"/>
                <a:gd name="T30" fmla="*/ 0 w 432"/>
                <a:gd name="T31" fmla="*/ 0 h 639"/>
                <a:gd name="T32" fmla="*/ 0 w 432"/>
                <a:gd name="T33" fmla="*/ 0 h 639"/>
                <a:gd name="T34" fmla="*/ 0 w 432"/>
                <a:gd name="T35" fmla="*/ 0 h 639"/>
                <a:gd name="T36" fmla="*/ 0 w 432"/>
                <a:gd name="T37" fmla="*/ 0 h 63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32"/>
                <a:gd name="T58" fmla="*/ 0 h 639"/>
                <a:gd name="T59" fmla="*/ 432 w 432"/>
                <a:gd name="T60" fmla="*/ 639 h 63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32" h="639">
                  <a:moveTo>
                    <a:pt x="319" y="481"/>
                  </a:moveTo>
                  <a:lnTo>
                    <a:pt x="376" y="448"/>
                  </a:lnTo>
                  <a:lnTo>
                    <a:pt x="432" y="403"/>
                  </a:lnTo>
                  <a:lnTo>
                    <a:pt x="353" y="320"/>
                  </a:lnTo>
                  <a:lnTo>
                    <a:pt x="314" y="224"/>
                  </a:lnTo>
                  <a:lnTo>
                    <a:pt x="309" y="112"/>
                  </a:lnTo>
                  <a:lnTo>
                    <a:pt x="336" y="0"/>
                  </a:lnTo>
                  <a:lnTo>
                    <a:pt x="258" y="6"/>
                  </a:lnTo>
                  <a:lnTo>
                    <a:pt x="180" y="39"/>
                  </a:lnTo>
                  <a:lnTo>
                    <a:pt x="107" y="66"/>
                  </a:lnTo>
                  <a:lnTo>
                    <a:pt x="23" y="90"/>
                  </a:lnTo>
                  <a:lnTo>
                    <a:pt x="0" y="134"/>
                  </a:lnTo>
                  <a:lnTo>
                    <a:pt x="6" y="167"/>
                  </a:lnTo>
                  <a:lnTo>
                    <a:pt x="57" y="291"/>
                  </a:lnTo>
                  <a:lnTo>
                    <a:pt x="79" y="409"/>
                  </a:lnTo>
                  <a:lnTo>
                    <a:pt x="101" y="527"/>
                  </a:lnTo>
                  <a:lnTo>
                    <a:pt x="141" y="639"/>
                  </a:lnTo>
                  <a:lnTo>
                    <a:pt x="230" y="555"/>
                  </a:lnTo>
                  <a:lnTo>
                    <a:pt x="319" y="481"/>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1" name="Freeform 71">
              <a:extLst>
                <a:ext uri="{FF2B5EF4-FFF2-40B4-BE49-F238E27FC236}">
                  <a16:creationId xmlns:a16="http://schemas.microsoft.com/office/drawing/2014/main" id="{2169A7B6-0610-E346-B88D-B1C7DD96D036}"/>
                </a:ext>
              </a:extLst>
            </p:cNvPr>
            <p:cNvSpPr>
              <a:spLocks/>
            </p:cNvSpPr>
            <p:nvPr/>
          </p:nvSpPr>
          <p:spPr bwMode="auto">
            <a:xfrm>
              <a:off x="1963" y="2805"/>
              <a:ext cx="21" cy="61"/>
            </a:xfrm>
            <a:custGeom>
              <a:avLst/>
              <a:gdLst>
                <a:gd name="T0" fmla="*/ 0 w 296"/>
                <a:gd name="T1" fmla="*/ 0 h 845"/>
                <a:gd name="T2" fmla="*/ 0 w 296"/>
                <a:gd name="T3" fmla="*/ 0 h 845"/>
                <a:gd name="T4" fmla="*/ 0 w 296"/>
                <a:gd name="T5" fmla="*/ 0 h 845"/>
                <a:gd name="T6" fmla="*/ 0 w 296"/>
                <a:gd name="T7" fmla="*/ 0 h 845"/>
                <a:gd name="T8" fmla="*/ 0 w 296"/>
                <a:gd name="T9" fmla="*/ 0 h 845"/>
                <a:gd name="T10" fmla="*/ 0 w 296"/>
                <a:gd name="T11" fmla="*/ 0 h 845"/>
                <a:gd name="T12" fmla="*/ 0 w 296"/>
                <a:gd name="T13" fmla="*/ 0 h 845"/>
                <a:gd name="T14" fmla="*/ 0 w 296"/>
                <a:gd name="T15" fmla="*/ 0 h 845"/>
                <a:gd name="T16" fmla="*/ 0 w 296"/>
                <a:gd name="T17" fmla="*/ 0 h 845"/>
                <a:gd name="T18" fmla="*/ 0 w 296"/>
                <a:gd name="T19" fmla="*/ 0 h 845"/>
                <a:gd name="T20" fmla="*/ 0 w 296"/>
                <a:gd name="T21" fmla="*/ 0 h 845"/>
                <a:gd name="T22" fmla="*/ 0 w 296"/>
                <a:gd name="T23" fmla="*/ 0 h 845"/>
                <a:gd name="T24" fmla="*/ 0 w 296"/>
                <a:gd name="T25" fmla="*/ 0 h 845"/>
                <a:gd name="T26" fmla="*/ 0 w 296"/>
                <a:gd name="T27" fmla="*/ 0 h 845"/>
                <a:gd name="T28" fmla="*/ 0 w 296"/>
                <a:gd name="T29" fmla="*/ 0 h 845"/>
                <a:gd name="T30" fmla="*/ 0 w 296"/>
                <a:gd name="T31" fmla="*/ 0 h 845"/>
                <a:gd name="T32" fmla="*/ 0 w 296"/>
                <a:gd name="T33" fmla="*/ 0 h 845"/>
                <a:gd name="T34" fmla="*/ 0 w 296"/>
                <a:gd name="T35" fmla="*/ 0 h 845"/>
                <a:gd name="T36" fmla="*/ 0 w 296"/>
                <a:gd name="T37" fmla="*/ 0 h 845"/>
                <a:gd name="T38" fmla="*/ 0 w 296"/>
                <a:gd name="T39" fmla="*/ 0 h 845"/>
                <a:gd name="T40" fmla="*/ 0 w 296"/>
                <a:gd name="T41" fmla="*/ 0 h 84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6"/>
                <a:gd name="T64" fmla="*/ 0 h 845"/>
                <a:gd name="T65" fmla="*/ 296 w 296"/>
                <a:gd name="T66" fmla="*/ 845 h 84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6" h="845">
                  <a:moveTo>
                    <a:pt x="157" y="812"/>
                  </a:moveTo>
                  <a:lnTo>
                    <a:pt x="202" y="845"/>
                  </a:lnTo>
                  <a:lnTo>
                    <a:pt x="269" y="845"/>
                  </a:lnTo>
                  <a:lnTo>
                    <a:pt x="296" y="829"/>
                  </a:lnTo>
                  <a:lnTo>
                    <a:pt x="291" y="790"/>
                  </a:lnTo>
                  <a:lnTo>
                    <a:pt x="296" y="605"/>
                  </a:lnTo>
                  <a:lnTo>
                    <a:pt x="257" y="425"/>
                  </a:lnTo>
                  <a:lnTo>
                    <a:pt x="195" y="247"/>
                  </a:lnTo>
                  <a:lnTo>
                    <a:pt x="134" y="77"/>
                  </a:lnTo>
                  <a:lnTo>
                    <a:pt x="95" y="27"/>
                  </a:lnTo>
                  <a:lnTo>
                    <a:pt x="39" y="0"/>
                  </a:lnTo>
                  <a:lnTo>
                    <a:pt x="10" y="0"/>
                  </a:lnTo>
                  <a:lnTo>
                    <a:pt x="0" y="22"/>
                  </a:lnTo>
                  <a:lnTo>
                    <a:pt x="61" y="190"/>
                  </a:lnTo>
                  <a:lnTo>
                    <a:pt x="95" y="375"/>
                  </a:lnTo>
                  <a:lnTo>
                    <a:pt x="101" y="560"/>
                  </a:lnTo>
                  <a:lnTo>
                    <a:pt x="78" y="751"/>
                  </a:lnTo>
                  <a:lnTo>
                    <a:pt x="78" y="768"/>
                  </a:lnTo>
                  <a:lnTo>
                    <a:pt x="101" y="773"/>
                  </a:lnTo>
                  <a:lnTo>
                    <a:pt x="128" y="784"/>
                  </a:lnTo>
                  <a:lnTo>
                    <a:pt x="157" y="81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2" name="Freeform 72">
              <a:extLst>
                <a:ext uri="{FF2B5EF4-FFF2-40B4-BE49-F238E27FC236}">
                  <a16:creationId xmlns:a16="http://schemas.microsoft.com/office/drawing/2014/main" id="{7AB53009-4324-F84B-B3BB-31635A83D8EF}"/>
                </a:ext>
              </a:extLst>
            </p:cNvPr>
            <p:cNvSpPr>
              <a:spLocks/>
            </p:cNvSpPr>
            <p:nvPr/>
          </p:nvSpPr>
          <p:spPr bwMode="auto">
            <a:xfrm>
              <a:off x="1938" y="2831"/>
              <a:ext cx="17" cy="46"/>
            </a:xfrm>
            <a:custGeom>
              <a:avLst/>
              <a:gdLst>
                <a:gd name="T0" fmla="*/ 0 w 236"/>
                <a:gd name="T1" fmla="*/ 0 h 644"/>
                <a:gd name="T2" fmla="*/ 0 w 236"/>
                <a:gd name="T3" fmla="*/ 0 h 644"/>
                <a:gd name="T4" fmla="*/ 0 w 236"/>
                <a:gd name="T5" fmla="*/ 0 h 644"/>
                <a:gd name="T6" fmla="*/ 0 w 236"/>
                <a:gd name="T7" fmla="*/ 0 h 644"/>
                <a:gd name="T8" fmla="*/ 0 w 236"/>
                <a:gd name="T9" fmla="*/ 0 h 644"/>
                <a:gd name="T10" fmla="*/ 0 w 236"/>
                <a:gd name="T11" fmla="*/ 0 h 644"/>
                <a:gd name="T12" fmla="*/ 0 w 236"/>
                <a:gd name="T13" fmla="*/ 0 h 644"/>
                <a:gd name="T14" fmla="*/ 0 w 236"/>
                <a:gd name="T15" fmla="*/ 0 h 644"/>
                <a:gd name="T16" fmla="*/ 0 w 236"/>
                <a:gd name="T17" fmla="*/ 0 h 644"/>
                <a:gd name="T18" fmla="*/ 0 w 236"/>
                <a:gd name="T19" fmla="*/ 0 h 644"/>
                <a:gd name="T20" fmla="*/ 0 w 236"/>
                <a:gd name="T21" fmla="*/ 0 h 644"/>
                <a:gd name="T22" fmla="*/ 0 w 236"/>
                <a:gd name="T23" fmla="*/ 0 h 644"/>
                <a:gd name="T24" fmla="*/ 0 w 236"/>
                <a:gd name="T25" fmla="*/ 0 h 644"/>
                <a:gd name="T26" fmla="*/ 0 w 236"/>
                <a:gd name="T27" fmla="*/ 0 h 644"/>
                <a:gd name="T28" fmla="*/ 0 w 236"/>
                <a:gd name="T29" fmla="*/ 0 h 644"/>
                <a:gd name="T30" fmla="*/ 0 w 236"/>
                <a:gd name="T31" fmla="*/ 0 h 644"/>
                <a:gd name="T32" fmla="*/ 0 w 236"/>
                <a:gd name="T33" fmla="*/ 0 h 64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236"/>
                <a:gd name="T52" fmla="*/ 0 h 644"/>
                <a:gd name="T53" fmla="*/ 236 w 236"/>
                <a:gd name="T54" fmla="*/ 644 h 64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236" h="644">
                  <a:moveTo>
                    <a:pt x="151" y="622"/>
                  </a:moveTo>
                  <a:lnTo>
                    <a:pt x="174" y="644"/>
                  </a:lnTo>
                  <a:lnTo>
                    <a:pt x="190" y="633"/>
                  </a:lnTo>
                  <a:lnTo>
                    <a:pt x="207" y="616"/>
                  </a:lnTo>
                  <a:lnTo>
                    <a:pt x="213" y="599"/>
                  </a:lnTo>
                  <a:lnTo>
                    <a:pt x="236" y="431"/>
                  </a:lnTo>
                  <a:lnTo>
                    <a:pt x="230" y="258"/>
                  </a:lnTo>
                  <a:lnTo>
                    <a:pt x="180" y="106"/>
                  </a:lnTo>
                  <a:lnTo>
                    <a:pt x="34" y="0"/>
                  </a:lnTo>
                  <a:lnTo>
                    <a:pt x="12" y="0"/>
                  </a:lnTo>
                  <a:lnTo>
                    <a:pt x="0" y="17"/>
                  </a:lnTo>
                  <a:lnTo>
                    <a:pt x="5" y="280"/>
                  </a:lnTo>
                  <a:lnTo>
                    <a:pt x="17" y="543"/>
                  </a:lnTo>
                  <a:lnTo>
                    <a:pt x="34" y="560"/>
                  </a:lnTo>
                  <a:lnTo>
                    <a:pt x="73" y="565"/>
                  </a:lnTo>
                  <a:lnTo>
                    <a:pt x="118" y="582"/>
                  </a:lnTo>
                  <a:lnTo>
                    <a:pt x="151" y="622"/>
                  </a:lnTo>
                  <a:close/>
                </a:path>
              </a:pathLst>
            </a:custGeom>
            <a:solidFill>
              <a:srgbClr val="33799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3" name="Freeform 73">
              <a:extLst>
                <a:ext uri="{FF2B5EF4-FFF2-40B4-BE49-F238E27FC236}">
                  <a16:creationId xmlns:a16="http://schemas.microsoft.com/office/drawing/2014/main" id="{1B266C5F-AB0F-B34D-A351-E199C1D55F4C}"/>
                </a:ext>
              </a:extLst>
            </p:cNvPr>
            <p:cNvSpPr>
              <a:spLocks/>
            </p:cNvSpPr>
            <p:nvPr/>
          </p:nvSpPr>
          <p:spPr bwMode="auto">
            <a:xfrm>
              <a:off x="1908" y="2845"/>
              <a:ext cx="29" cy="46"/>
            </a:xfrm>
            <a:custGeom>
              <a:avLst/>
              <a:gdLst>
                <a:gd name="T0" fmla="*/ 0 w 408"/>
                <a:gd name="T1" fmla="*/ 0 h 649"/>
                <a:gd name="T2" fmla="*/ 0 w 408"/>
                <a:gd name="T3" fmla="*/ 0 h 649"/>
                <a:gd name="T4" fmla="*/ 0 w 408"/>
                <a:gd name="T5" fmla="*/ 0 h 649"/>
                <a:gd name="T6" fmla="*/ 0 w 408"/>
                <a:gd name="T7" fmla="*/ 0 h 649"/>
                <a:gd name="T8" fmla="*/ 0 w 408"/>
                <a:gd name="T9" fmla="*/ 0 h 649"/>
                <a:gd name="T10" fmla="*/ 0 w 408"/>
                <a:gd name="T11" fmla="*/ 0 h 649"/>
                <a:gd name="T12" fmla="*/ 0 w 408"/>
                <a:gd name="T13" fmla="*/ 0 h 649"/>
                <a:gd name="T14" fmla="*/ 0 w 408"/>
                <a:gd name="T15" fmla="*/ 0 h 649"/>
                <a:gd name="T16" fmla="*/ 0 w 408"/>
                <a:gd name="T17" fmla="*/ 0 h 649"/>
                <a:gd name="T18" fmla="*/ 0 w 408"/>
                <a:gd name="T19" fmla="*/ 0 h 649"/>
                <a:gd name="T20" fmla="*/ 0 w 408"/>
                <a:gd name="T21" fmla="*/ 0 h 649"/>
                <a:gd name="T22" fmla="*/ 0 w 408"/>
                <a:gd name="T23" fmla="*/ 0 h 649"/>
                <a:gd name="T24" fmla="*/ 0 w 408"/>
                <a:gd name="T25" fmla="*/ 0 h 649"/>
                <a:gd name="T26" fmla="*/ 0 w 408"/>
                <a:gd name="T27" fmla="*/ 0 h 649"/>
                <a:gd name="T28" fmla="*/ 0 w 408"/>
                <a:gd name="T29" fmla="*/ 0 h 649"/>
                <a:gd name="T30" fmla="*/ 0 w 408"/>
                <a:gd name="T31" fmla="*/ 0 h 649"/>
                <a:gd name="T32" fmla="*/ 0 w 408"/>
                <a:gd name="T33" fmla="*/ 0 h 64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408"/>
                <a:gd name="T52" fmla="*/ 0 h 649"/>
                <a:gd name="T53" fmla="*/ 408 w 408"/>
                <a:gd name="T54" fmla="*/ 649 h 64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408" h="649">
                  <a:moveTo>
                    <a:pt x="307" y="476"/>
                  </a:moveTo>
                  <a:lnTo>
                    <a:pt x="341" y="409"/>
                  </a:lnTo>
                  <a:lnTo>
                    <a:pt x="358" y="336"/>
                  </a:lnTo>
                  <a:lnTo>
                    <a:pt x="375" y="269"/>
                  </a:lnTo>
                  <a:lnTo>
                    <a:pt x="403" y="202"/>
                  </a:lnTo>
                  <a:lnTo>
                    <a:pt x="408" y="118"/>
                  </a:lnTo>
                  <a:lnTo>
                    <a:pt x="403" y="27"/>
                  </a:lnTo>
                  <a:lnTo>
                    <a:pt x="392" y="0"/>
                  </a:lnTo>
                  <a:lnTo>
                    <a:pt x="363" y="11"/>
                  </a:lnTo>
                  <a:lnTo>
                    <a:pt x="245" y="84"/>
                  </a:lnTo>
                  <a:lnTo>
                    <a:pt x="111" y="145"/>
                  </a:lnTo>
                  <a:lnTo>
                    <a:pt x="44" y="251"/>
                  </a:lnTo>
                  <a:lnTo>
                    <a:pt x="5" y="380"/>
                  </a:lnTo>
                  <a:lnTo>
                    <a:pt x="0" y="515"/>
                  </a:lnTo>
                  <a:lnTo>
                    <a:pt x="16" y="649"/>
                  </a:lnTo>
                  <a:lnTo>
                    <a:pt x="173" y="582"/>
                  </a:lnTo>
                  <a:lnTo>
                    <a:pt x="307" y="476"/>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4" name="Freeform 74">
              <a:extLst>
                <a:ext uri="{FF2B5EF4-FFF2-40B4-BE49-F238E27FC236}">
                  <a16:creationId xmlns:a16="http://schemas.microsoft.com/office/drawing/2014/main" id="{4CFC4E2B-787B-7647-B333-0387D6CECC98}"/>
                </a:ext>
              </a:extLst>
            </p:cNvPr>
            <p:cNvSpPr>
              <a:spLocks/>
            </p:cNvSpPr>
            <p:nvPr/>
          </p:nvSpPr>
          <p:spPr bwMode="auto">
            <a:xfrm>
              <a:off x="1689" y="2921"/>
              <a:ext cx="17" cy="17"/>
            </a:xfrm>
            <a:custGeom>
              <a:avLst/>
              <a:gdLst>
                <a:gd name="T0" fmla="*/ 0 w 242"/>
                <a:gd name="T1" fmla="*/ 0 h 236"/>
                <a:gd name="T2" fmla="*/ 0 w 242"/>
                <a:gd name="T3" fmla="*/ 0 h 236"/>
                <a:gd name="T4" fmla="*/ 0 w 242"/>
                <a:gd name="T5" fmla="*/ 0 h 236"/>
                <a:gd name="T6" fmla="*/ 0 w 242"/>
                <a:gd name="T7" fmla="*/ 0 h 236"/>
                <a:gd name="T8" fmla="*/ 0 w 242"/>
                <a:gd name="T9" fmla="*/ 0 h 236"/>
                <a:gd name="T10" fmla="*/ 0 w 242"/>
                <a:gd name="T11" fmla="*/ 0 h 236"/>
                <a:gd name="T12" fmla="*/ 0 w 242"/>
                <a:gd name="T13" fmla="*/ 0 h 236"/>
                <a:gd name="T14" fmla="*/ 0 w 242"/>
                <a:gd name="T15" fmla="*/ 0 h 236"/>
                <a:gd name="T16" fmla="*/ 0 w 242"/>
                <a:gd name="T17" fmla="*/ 0 h 236"/>
                <a:gd name="T18" fmla="*/ 0 w 242"/>
                <a:gd name="T19" fmla="*/ 0 h 236"/>
                <a:gd name="T20" fmla="*/ 0 w 242"/>
                <a:gd name="T21" fmla="*/ 0 h 236"/>
                <a:gd name="T22" fmla="*/ 0 w 242"/>
                <a:gd name="T23" fmla="*/ 0 h 236"/>
                <a:gd name="T24" fmla="*/ 0 w 242"/>
                <a:gd name="T25" fmla="*/ 0 h 2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2"/>
                <a:gd name="T40" fmla="*/ 0 h 236"/>
                <a:gd name="T41" fmla="*/ 242 w 242"/>
                <a:gd name="T42" fmla="*/ 236 h 2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2" h="236">
                  <a:moveTo>
                    <a:pt x="191" y="96"/>
                  </a:moveTo>
                  <a:lnTo>
                    <a:pt x="185" y="34"/>
                  </a:lnTo>
                  <a:lnTo>
                    <a:pt x="135" y="0"/>
                  </a:lnTo>
                  <a:lnTo>
                    <a:pt x="84" y="17"/>
                  </a:lnTo>
                  <a:lnTo>
                    <a:pt x="40" y="40"/>
                  </a:lnTo>
                  <a:lnTo>
                    <a:pt x="6" y="68"/>
                  </a:lnTo>
                  <a:lnTo>
                    <a:pt x="0" y="96"/>
                  </a:lnTo>
                  <a:lnTo>
                    <a:pt x="40" y="146"/>
                  </a:lnTo>
                  <a:lnTo>
                    <a:pt x="84" y="180"/>
                  </a:lnTo>
                  <a:lnTo>
                    <a:pt x="141" y="219"/>
                  </a:lnTo>
                  <a:lnTo>
                    <a:pt x="242" y="236"/>
                  </a:lnTo>
                  <a:lnTo>
                    <a:pt x="208" y="146"/>
                  </a:lnTo>
                  <a:lnTo>
                    <a:pt x="191" y="9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5" name="Freeform 75">
              <a:extLst>
                <a:ext uri="{FF2B5EF4-FFF2-40B4-BE49-F238E27FC236}">
                  <a16:creationId xmlns:a16="http://schemas.microsoft.com/office/drawing/2014/main" id="{A3E0310B-3ADC-0341-AF38-9040A749290F}"/>
                </a:ext>
              </a:extLst>
            </p:cNvPr>
            <p:cNvSpPr>
              <a:spLocks/>
            </p:cNvSpPr>
            <p:nvPr/>
          </p:nvSpPr>
          <p:spPr bwMode="auto">
            <a:xfrm>
              <a:off x="1735" y="2901"/>
              <a:ext cx="21" cy="12"/>
            </a:xfrm>
            <a:custGeom>
              <a:avLst/>
              <a:gdLst>
                <a:gd name="T0" fmla="*/ 0 w 297"/>
                <a:gd name="T1" fmla="*/ 0 h 168"/>
                <a:gd name="T2" fmla="*/ 0 w 297"/>
                <a:gd name="T3" fmla="*/ 0 h 168"/>
                <a:gd name="T4" fmla="*/ 0 w 297"/>
                <a:gd name="T5" fmla="*/ 0 h 168"/>
                <a:gd name="T6" fmla="*/ 0 w 297"/>
                <a:gd name="T7" fmla="*/ 0 h 168"/>
                <a:gd name="T8" fmla="*/ 0 w 297"/>
                <a:gd name="T9" fmla="*/ 0 h 168"/>
                <a:gd name="T10" fmla="*/ 0 60000 65536"/>
                <a:gd name="T11" fmla="*/ 0 60000 65536"/>
                <a:gd name="T12" fmla="*/ 0 60000 65536"/>
                <a:gd name="T13" fmla="*/ 0 60000 65536"/>
                <a:gd name="T14" fmla="*/ 0 60000 65536"/>
                <a:gd name="T15" fmla="*/ 0 w 297"/>
                <a:gd name="T16" fmla="*/ 0 h 168"/>
                <a:gd name="T17" fmla="*/ 297 w 297"/>
                <a:gd name="T18" fmla="*/ 168 h 168"/>
              </a:gdLst>
              <a:ahLst/>
              <a:cxnLst>
                <a:cxn ang="T10">
                  <a:pos x="T0" y="T1"/>
                </a:cxn>
                <a:cxn ang="T11">
                  <a:pos x="T2" y="T3"/>
                </a:cxn>
                <a:cxn ang="T12">
                  <a:pos x="T4" y="T5"/>
                </a:cxn>
                <a:cxn ang="T13">
                  <a:pos x="T6" y="T7"/>
                </a:cxn>
                <a:cxn ang="T14">
                  <a:pos x="T8" y="T9"/>
                </a:cxn>
              </a:cxnLst>
              <a:rect l="T15" t="T16" r="T17" b="T18"/>
              <a:pathLst>
                <a:path w="297" h="168">
                  <a:moveTo>
                    <a:pt x="297" y="0"/>
                  </a:moveTo>
                  <a:lnTo>
                    <a:pt x="135" y="22"/>
                  </a:lnTo>
                  <a:lnTo>
                    <a:pt x="0" y="73"/>
                  </a:lnTo>
                  <a:lnTo>
                    <a:pt x="202" y="168"/>
                  </a:lnTo>
                  <a:lnTo>
                    <a:pt x="29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6" name="Freeform 76">
              <a:extLst>
                <a:ext uri="{FF2B5EF4-FFF2-40B4-BE49-F238E27FC236}">
                  <a16:creationId xmlns:a16="http://schemas.microsoft.com/office/drawing/2014/main" id="{AF248351-A126-0142-A817-A4AD94580D72}"/>
                </a:ext>
              </a:extLst>
            </p:cNvPr>
            <p:cNvSpPr>
              <a:spLocks/>
            </p:cNvSpPr>
            <p:nvPr/>
          </p:nvSpPr>
          <p:spPr bwMode="auto">
            <a:xfrm>
              <a:off x="2115" y="2717"/>
              <a:ext cx="349" cy="54"/>
            </a:xfrm>
            <a:custGeom>
              <a:avLst/>
              <a:gdLst>
                <a:gd name="T0" fmla="*/ 0 w 4876"/>
                <a:gd name="T1" fmla="*/ 0 h 756"/>
                <a:gd name="T2" fmla="*/ 0 w 4876"/>
                <a:gd name="T3" fmla="*/ 0 h 756"/>
                <a:gd name="T4" fmla="*/ 0 w 4876"/>
                <a:gd name="T5" fmla="*/ 0 h 756"/>
                <a:gd name="T6" fmla="*/ 0 w 4876"/>
                <a:gd name="T7" fmla="*/ 0 h 756"/>
                <a:gd name="T8" fmla="*/ 0 w 4876"/>
                <a:gd name="T9" fmla="*/ 0 h 756"/>
                <a:gd name="T10" fmla="*/ 0 w 4876"/>
                <a:gd name="T11" fmla="*/ 0 h 756"/>
                <a:gd name="T12" fmla="*/ 0 w 4876"/>
                <a:gd name="T13" fmla="*/ 0 h 756"/>
                <a:gd name="T14" fmla="*/ 0 w 4876"/>
                <a:gd name="T15" fmla="*/ 0 h 756"/>
                <a:gd name="T16" fmla="*/ 0 w 4876"/>
                <a:gd name="T17" fmla="*/ 0 h 756"/>
                <a:gd name="T18" fmla="*/ 0 w 4876"/>
                <a:gd name="T19" fmla="*/ 0 h 756"/>
                <a:gd name="T20" fmla="*/ 0 w 4876"/>
                <a:gd name="T21" fmla="*/ 0 h 756"/>
                <a:gd name="T22" fmla="*/ 0 w 4876"/>
                <a:gd name="T23" fmla="*/ 0 h 756"/>
                <a:gd name="T24" fmla="*/ 0 w 4876"/>
                <a:gd name="T25" fmla="*/ 0 h 756"/>
                <a:gd name="T26" fmla="*/ 0 w 4876"/>
                <a:gd name="T27" fmla="*/ 0 h 756"/>
                <a:gd name="T28" fmla="*/ 0 w 4876"/>
                <a:gd name="T29" fmla="*/ 0 h 756"/>
                <a:gd name="T30" fmla="*/ 0 w 4876"/>
                <a:gd name="T31" fmla="*/ 0 h 756"/>
                <a:gd name="T32" fmla="*/ 0 w 4876"/>
                <a:gd name="T33" fmla="*/ 0 h 756"/>
                <a:gd name="T34" fmla="*/ 0 w 4876"/>
                <a:gd name="T35" fmla="*/ 0 h 756"/>
                <a:gd name="T36" fmla="*/ 0 w 4876"/>
                <a:gd name="T37" fmla="*/ 0 h 756"/>
                <a:gd name="T38" fmla="*/ 0 w 4876"/>
                <a:gd name="T39" fmla="*/ 0 h 756"/>
                <a:gd name="T40" fmla="*/ 0 w 4876"/>
                <a:gd name="T41" fmla="*/ 0 h 756"/>
                <a:gd name="T42" fmla="*/ 0 w 4876"/>
                <a:gd name="T43" fmla="*/ 0 h 756"/>
                <a:gd name="T44" fmla="*/ 0 w 4876"/>
                <a:gd name="T45" fmla="*/ 0 h 756"/>
                <a:gd name="T46" fmla="*/ 0 w 4876"/>
                <a:gd name="T47" fmla="*/ 0 h 756"/>
                <a:gd name="T48" fmla="*/ 0 w 4876"/>
                <a:gd name="T49" fmla="*/ 0 h 756"/>
                <a:gd name="T50" fmla="*/ 0 w 4876"/>
                <a:gd name="T51" fmla="*/ 0 h 756"/>
                <a:gd name="T52" fmla="*/ 0 w 4876"/>
                <a:gd name="T53" fmla="*/ 0 h 756"/>
                <a:gd name="T54" fmla="*/ 0 w 4876"/>
                <a:gd name="T55" fmla="*/ 0 h 756"/>
                <a:gd name="T56" fmla="*/ 0 w 4876"/>
                <a:gd name="T57" fmla="*/ 0 h 756"/>
                <a:gd name="T58" fmla="*/ 0 w 4876"/>
                <a:gd name="T59" fmla="*/ 0 h 756"/>
                <a:gd name="T60" fmla="*/ 0 w 4876"/>
                <a:gd name="T61" fmla="*/ 0 h 75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4876"/>
                <a:gd name="T94" fmla="*/ 0 h 756"/>
                <a:gd name="T95" fmla="*/ 4876 w 4876"/>
                <a:gd name="T96" fmla="*/ 756 h 75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4876" h="756">
                  <a:moveTo>
                    <a:pt x="1419" y="464"/>
                  </a:moveTo>
                  <a:lnTo>
                    <a:pt x="1604" y="397"/>
                  </a:lnTo>
                  <a:lnTo>
                    <a:pt x="1782" y="336"/>
                  </a:lnTo>
                  <a:lnTo>
                    <a:pt x="1974" y="279"/>
                  </a:lnTo>
                  <a:lnTo>
                    <a:pt x="2159" y="252"/>
                  </a:lnTo>
                  <a:lnTo>
                    <a:pt x="2601" y="218"/>
                  </a:lnTo>
                  <a:lnTo>
                    <a:pt x="3010" y="202"/>
                  </a:lnTo>
                  <a:lnTo>
                    <a:pt x="3430" y="229"/>
                  </a:lnTo>
                  <a:lnTo>
                    <a:pt x="3744" y="279"/>
                  </a:lnTo>
                  <a:lnTo>
                    <a:pt x="4030" y="347"/>
                  </a:lnTo>
                  <a:lnTo>
                    <a:pt x="4260" y="447"/>
                  </a:lnTo>
                  <a:lnTo>
                    <a:pt x="4479" y="549"/>
                  </a:lnTo>
                  <a:lnTo>
                    <a:pt x="4876" y="756"/>
                  </a:lnTo>
                  <a:lnTo>
                    <a:pt x="4557" y="447"/>
                  </a:lnTo>
                  <a:lnTo>
                    <a:pt x="4400" y="341"/>
                  </a:lnTo>
                  <a:lnTo>
                    <a:pt x="4193" y="235"/>
                  </a:lnTo>
                  <a:lnTo>
                    <a:pt x="4013" y="173"/>
                  </a:lnTo>
                  <a:lnTo>
                    <a:pt x="3672" y="89"/>
                  </a:lnTo>
                  <a:lnTo>
                    <a:pt x="3251" y="34"/>
                  </a:lnTo>
                  <a:lnTo>
                    <a:pt x="2842" y="0"/>
                  </a:lnTo>
                  <a:lnTo>
                    <a:pt x="2438" y="5"/>
                  </a:lnTo>
                  <a:lnTo>
                    <a:pt x="2024" y="39"/>
                  </a:lnTo>
                  <a:lnTo>
                    <a:pt x="1441" y="128"/>
                  </a:lnTo>
                  <a:lnTo>
                    <a:pt x="797" y="274"/>
                  </a:lnTo>
                  <a:lnTo>
                    <a:pt x="466" y="363"/>
                  </a:lnTo>
                  <a:lnTo>
                    <a:pt x="0" y="549"/>
                  </a:lnTo>
                  <a:lnTo>
                    <a:pt x="382" y="531"/>
                  </a:lnTo>
                  <a:lnTo>
                    <a:pt x="589" y="555"/>
                  </a:lnTo>
                  <a:lnTo>
                    <a:pt x="785" y="605"/>
                  </a:lnTo>
                  <a:lnTo>
                    <a:pt x="975" y="683"/>
                  </a:lnTo>
                  <a:lnTo>
                    <a:pt x="1419" y="464"/>
                  </a:lnTo>
                  <a:close/>
                </a:path>
              </a:pathLst>
            </a:custGeom>
            <a:solidFill>
              <a:srgbClr val="C6D6D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7" name="Freeform 77">
              <a:extLst>
                <a:ext uri="{FF2B5EF4-FFF2-40B4-BE49-F238E27FC236}">
                  <a16:creationId xmlns:a16="http://schemas.microsoft.com/office/drawing/2014/main" id="{54C791B7-795B-E748-BD08-5531AAE4A4A6}"/>
                </a:ext>
              </a:extLst>
            </p:cNvPr>
            <p:cNvSpPr>
              <a:spLocks/>
            </p:cNvSpPr>
            <p:nvPr/>
          </p:nvSpPr>
          <p:spPr bwMode="auto">
            <a:xfrm>
              <a:off x="2004" y="2599"/>
              <a:ext cx="127" cy="26"/>
            </a:xfrm>
            <a:custGeom>
              <a:avLst/>
              <a:gdLst>
                <a:gd name="T0" fmla="*/ 0 w 1789"/>
                <a:gd name="T1" fmla="*/ 0 h 363"/>
                <a:gd name="T2" fmla="*/ 0 w 1789"/>
                <a:gd name="T3" fmla="*/ 0 h 363"/>
                <a:gd name="T4" fmla="*/ 0 w 1789"/>
                <a:gd name="T5" fmla="*/ 0 h 363"/>
                <a:gd name="T6" fmla="*/ 0 w 1789"/>
                <a:gd name="T7" fmla="*/ 0 h 363"/>
                <a:gd name="T8" fmla="*/ 0 w 1789"/>
                <a:gd name="T9" fmla="*/ 0 h 363"/>
                <a:gd name="T10" fmla="*/ 0 w 1789"/>
                <a:gd name="T11" fmla="*/ 0 h 363"/>
                <a:gd name="T12" fmla="*/ 0 w 1789"/>
                <a:gd name="T13" fmla="*/ 0 h 363"/>
                <a:gd name="T14" fmla="*/ 0 w 1789"/>
                <a:gd name="T15" fmla="*/ 0 h 363"/>
                <a:gd name="T16" fmla="*/ 0 w 1789"/>
                <a:gd name="T17" fmla="*/ 0 h 363"/>
                <a:gd name="T18" fmla="*/ 0 w 1789"/>
                <a:gd name="T19" fmla="*/ 0 h 363"/>
                <a:gd name="T20" fmla="*/ 0 w 1789"/>
                <a:gd name="T21" fmla="*/ 0 h 3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789"/>
                <a:gd name="T34" fmla="*/ 0 h 363"/>
                <a:gd name="T35" fmla="*/ 1789 w 1789"/>
                <a:gd name="T36" fmla="*/ 363 h 36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789" h="363">
                  <a:moveTo>
                    <a:pt x="948" y="151"/>
                  </a:moveTo>
                  <a:lnTo>
                    <a:pt x="466" y="257"/>
                  </a:lnTo>
                  <a:lnTo>
                    <a:pt x="0" y="363"/>
                  </a:lnTo>
                  <a:lnTo>
                    <a:pt x="192" y="279"/>
                  </a:lnTo>
                  <a:lnTo>
                    <a:pt x="387" y="218"/>
                  </a:lnTo>
                  <a:lnTo>
                    <a:pt x="589" y="173"/>
                  </a:lnTo>
                  <a:lnTo>
                    <a:pt x="797" y="134"/>
                  </a:lnTo>
                  <a:lnTo>
                    <a:pt x="1290" y="50"/>
                  </a:lnTo>
                  <a:lnTo>
                    <a:pt x="1789" y="0"/>
                  </a:lnTo>
                  <a:lnTo>
                    <a:pt x="1379" y="67"/>
                  </a:lnTo>
                  <a:lnTo>
                    <a:pt x="948" y="151"/>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8" name="Freeform 78">
              <a:extLst>
                <a:ext uri="{FF2B5EF4-FFF2-40B4-BE49-F238E27FC236}">
                  <a16:creationId xmlns:a16="http://schemas.microsoft.com/office/drawing/2014/main" id="{22A03146-6AE6-9F44-A948-35820BA57E3A}"/>
                </a:ext>
              </a:extLst>
            </p:cNvPr>
            <p:cNvSpPr>
              <a:spLocks/>
            </p:cNvSpPr>
            <p:nvPr/>
          </p:nvSpPr>
          <p:spPr bwMode="auto">
            <a:xfrm>
              <a:off x="1678" y="2788"/>
              <a:ext cx="118" cy="80"/>
            </a:xfrm>
            <a:custGeom>
              <a:avLst/>
              <a:gdLst>
                <a:gd name="T0" fmla="*/ 0 w 1654"/>
                <a:gd name="T1" fmla="*/ 0 h 1121"/>
                <a:gd name="T2" fmla="*/ 0 w 1654"/>
                <a:gd name="T3" fmla="*/ 0 h 1121"/>
                <a:gd name="T4" fmla="*/ 0 w 1654"/>
                <a:gd name="T5" fmla="*/ 0 h 1121"/>
                <a:gd name="T6" fmla="*/ 0 w 1654"/>
                <a:gd name="T7" fmla="*/ 0 h 1121"/>
                <a:gd name="T8" fmla="*/ 0 w 1654"/>
                <a:gd name="T9" fmla="*/ 0 h 1121"/>
                <a:gd name="T10" fmla="*/ 0 w 1654"/>
                <a:gd name="T11" fmla="*/ 0 h 1121"/>
                <a:gd name="T12" fmla="*/ 0 w 1654"/>
                <a:gd name="T13" fmla="*/ 0 h 1121"/>
                <a:gd name="T14" fmla="*/ 0 w 1654"/>
                <a:gd name="T15" fmla="*/ 0 h 1121"/>
                <a:gd name="T16" fmla="*/ 0 w 1654"/>
                <a:gd name="T17" fmla="*/ 0 h 1121"/>
                <a:gd name="T18" fmla="*/ 0 w 1654"/>
                <a:gd name="T19" fmla="*/ 0 h 1121"/>
                <a:gd name="T20" fmla="*/ 0 w 1654"/>
                <a:gd name="T21" fmla="*/ 0 h 1121"/>
                <a:gd name="T22" fmla="*/ 0 w 1654"/>
                <a:gd name="T23" fmla="*/ 0 h 1121"/>
                <a:gd name="T24" fmla="*/ 0 w 1654"/>
                <a:gd name="T25" fmla="*/ 0 h 1121"/>
                <a:gd name="T26" fmla="*/ 0 w 1654"/>
                <a:gd name="T27" fmla="*/ 0 h 1121"/>
                <a:gd name="T28" fmla="*/ 0 w 1654"/>
                <a:gd name="T29" fmla="*/ 0 h 1121"/>
                <a:gd name="T30" fmla="*/ 0 w 1654"/>
                <a:gd name="T31" fmla="*/ 0 h 1121"/>
                <a:gd name="T32" fmla="*/ 0 w 1654"/>
                <a:gd name="T33" fmla="*/ 0 h 1121"/>
                <a:gd name="T34" fmla="*/ 0 w 1654"/>
                <a:gd name="T35" fmla="*/ 0 h 1121"/>
                <a:gd name="T36" fmla="*/ 0 w 1654"/>
                <a:gd name="T37" fmla="*/ 0 h 1121"/>
                <a:gd name="T38" fmla="*/ 0 w 1654"/>
                <a:gd name="T39" fmla="*/ 0 h 1121"/>
                <a:gd name="T40" fmla="*/ 0 w 1654"/>
                <a:gd name="T41" fmla="*/ 0 h 1121"/>
                <a:gd name="T42" fmla="*/ 0 w 1654"/>
                <a:gd name="T43" fmla="*/ 0 h 1121"/>
                <a:gd name="T44" fmla="*/ 0 w 1654"/>
                <a:gd name="T45" fmla="*/ 0 h 1121"/>
                <a:gd name="T46" fmla="*/ 0 w 1654"/>
                <a:gd name="T47" fmla="*/ 0 h 1121"/>
                <a:gd name="T48" fmla="*/ 0 w 1654"/>
                <a:gd name="T49" fmla="*/ 0 h 1121"/>
                <a:gd name="T50" fmla="*/ 0 w 1654"/>
                <a:gd name="T51" fmla="*/ 0 h 1121"/>
                <a:gd name="T52" fmla="*/ 0 w 1654"/>
                <a:gd name="T53" fmla="*/ 0 h 1121"/>
                <a:gd name="T54" fmla="*/ 0 w 1654"/>
                <a:gd name="T55" fmla="*/ 0 h 1121"/>
                <a:gd name="T56" fmla="*/ 0 w 1654"/>
                <a:gd name="T57" fmla="*/ 0 h 1121"/>
                <a:gd name="T58" fmla="*/ 0 w 1654"/>
                <a:gd name="T59" fmla="*/ 0 h 1121"/>
                <a:gd name="T60" fmla="*/ 0 w 1654"/>
                <a:gd name="T61" fmla="*/ 0 h 1121"/>
                <a:gd name="T62" fmla="*/ 0 w 1654"/>
                <a:gd name="T63" fmla="*/ 0 h 1121"/>
                <a:gd name="T64" fmla="*/ 0 w 1654"/>
                <a:gd name="T65" fmla="*/ 0 h 1121"/>
                <a:gd name="T66" fmla="*/ 0 w 1654"/>
                <a:gd name="T67" fmla="*/ 0 h 1121"/>
                <a:gd name="T68" fmla="*/ 0 w 1654"/>
                <a:gd name="T69" fmla="*/ 0 h 1121"/>
                <a:gd name="T70" fmla="*/ 0 w 1654"/>
                <a:gd name="T71" fmla="*/ 0 h 1121"/>
                <a:gd name="T72" fmla="*/ 0 w 1654"/>
                <a:gd name="T73" fmla="*/ 0 h 1121"/>
                <a:gd name="T74" fmla="*/ 0 w 1654"/>
                <a:gd name="T75" fmla="*/ 0 h 1121"/>
                <a:gd name="T76" fmla="*/ 0 w 1654"/>
                <a:gd name="T77" fmla="*/ 0 h 1121"/>
                <a:gd name="T78" fmla="*/ 0 w 1654"/>
                <a:gd name="T79" fmla="*/ 0 h 1121"/>
                <a:gd name="T80" fmla="*/ 0 w 1654"/>
                <a:gd name="T81" fmla="*/ 0 h 1121"/>
                <a:gd name="T82" fmla="*/ 0 w 1654"/>
                <a:gd name="T83" fmla="*/ 0 h 1121"/>
                <a:gd name="T84" fmla="*/ 0 w 1654"/>
                <a:gd name="T85" fmla="*/ 0 h 1121"/>
                <a:gd name="T86" fmla="*/ 0 w 1654"/>
                <a:gd name="T87" fmla="*/ 0 h 1121"/>
                <a:gd name="T88" fmla="*/ 0 w 1654"/>
                <a:gd name="T89" fmla="*/ 0 h 1121"/>
                <a:gd name="T90" fmla="*/ 0 w 1654"/>
                <a:gd name="T91" fmla="*/ 0 h 1121"/>
                <a:gd name="T92" fmla="*/ 0 w 1654"/>
                <a:gd name="T93" fmla="*/ 0 h 1121"/>
                <a:gd name="T94" fmla="*/ 0 w 1654"/>
                <a:gd name="T95" fmla="*/ 0 h 1121"/>
                <a:gd name="T96" fmla="*/ 0 w 1654"/>
                <a:gd name="T97" fmla="*/ 0 h 1121"/>
                <a:gd name="T98" fmla="*/ 0 w 1654"/>
                <a:gd name="T99" fmla="*/ 0 h 1121"/>
                <a:gd name="T100" fmla="*/ 0 w 1654"/>
                <a:gd name="T101" fmla="*/ 0 h 1121"/>
                <a:gd name="T102" fmla="*/ 0 w 1654"/>
                <a:gd name="T103" fmla="*/ 0 h 1121"/>
                <a:gd name="T104" fmla="*/ 0 w 1654"/>
                <a:gd name="T105" fmla="*/ 0 h 1121"/>
                <a:gd name="T106" fmla="*/ 0 w 1654"/>
                <a:gd name="T107" fmla="*/ 0 h 1121"/>
                <a:gd name="T108" fmla="*/ 0 w 1654"/>
                <a:gd name="T109" fmla="*/ 0 h 1121"/>
                <a:gd name="T110" fmla="*/ 0 w 1654"/>
                <a:gd name="T111" fmla="*/ 0 h 1121"/>
                <a:gd name="T112" fmla="*/ 0 w 1654"/>
                <a:gd name="T113" fmla="*/ 0 h 1121"/>
                <a:gd name="T114" fmla="*/ 0 w 1654"/>
                <a:gd name="T115" fmla="*/ 0 h 1121"/>
                <a:gd name="T116" fmla="*/ 0 w 1654"/>
                <a:gd name="T117" fmla="*/ 0 h 1121"/>
                <a:gd name="T118" fmla="*/ 0 w 1654"/>
                <a:gd name="T119" fmla="*/ 0 h 1121"/>
                <a:gd name="T120" fmla="*/ 0 w 1654"/>
                <a:gd name="T121" fmla="*/ 0 h 112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654"/>
                <a:gd name="T184" fmla="*/ 0 h 1121"/>
                <a:gd name="T185" fmla="*/ 1654 w 1654"/>
                <a:gd name="T186" fmla="*/ 1121 h 112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654" h="1121">
                  <a:moveTo>
                    <a:pt x="706" y="454"/>
                  </a:moveTo>
                  <a:lnTo>
                    <a:pt x="864" y="286"/>
                  </a:lnTo>
                  <a:lnTo>
                    <a:pt x="1042" y="163"/>
                  </a:lnTo>
                  <a:lnTo>
                    <a:pt x="1239" y="67"/>
                  </a:lnTo>
                  <a:lnTo>
                    <a:pt x="1424" y="5"/>
                  </a:lnTo>
                  <a:lnTo>
                    <a:pt x="1536" y="0"/>
                  </a:lnTo>
                  <a:lnTo>
                    <a:pt x="1654" y="22"/>
                  </a:lnTo>
                  <a:lnTo>
                    <a:pt x="1519" y="22"/>
                  </a:lnTo>
                  <a:lnTo>
                    <a:pt x="1395" y="56"/>
                  </a:lnTo>
                  <a:lnTo>
                    <a:pt x="1233" y="129"/>
                  </a:lnTo>
                  <a:lnTo>
                    <a:pt x="1065" y="230"/>
                  </a:lnTo>
                  <a:lnTo>
                    <a:pt x="958" y="331"/>
                  </a:lnTo>
                  <a:lnTo>
                    <a:pt x="1087" y="403"/>
                  </a:lnTo>
                  <a:lnTo>
                    <a:pt x="1194" y="482"/>
                  </a:lnTo>
                  <a:lnTo>
                    <a:pt x="1244" y="549"/>
                  </a:lnTo>
                  <a:lnTo>
                    <a:pt x="1272" y="622"/>
                  </a:lnTo>
                  <a:lnTo>
                    <a:pt x="1272" y="701"/>
                  </a:lnTo>
                  <a:lnTo>
                    <a:pt x="1256" y="818"/>
                  </a:lnTo>
                  <a:lnTo>
                    <a:pt x="1194" y="628"/>
                  </a:lnTo>
                  <a:lnTo>
                    <a:pt x="1171" y="566"/>
                  </a:lnTo>
                  <a:lnTo>
                    <a:pt x="1109" y="521"/>
                  </a:lnTo>
                  <a:lnTo>
                    <a:pt x="1059" y="499"/>
                  </a:lnTo>
                  <a:lnTo>
                    <a:pt x="1003" y="494"/>
                  </a:lnTo>
                  <a:lnTo>
                    <a:pt x="958" y="504"/>
                  </a:lnTo>
                  <a:lnTo>
                    <a:pt x="925" y="532"/>
                  </a:lnTo>
                  <a:lnTo>
                    <a:pt x="987" y="611"/>
                  </a:lnTo>
                  <a:lnTo>
                    <a:pt x="1037" y="717"/>
                  </a:lnTo>
                  <a:lnTo>
                    <a:pt x="1059" y="835"/>
                  </a:lnTo>
                  <a:lnTo>
                    <a:pt x="1042" y="981"/>
                  </a:lnTo>
                  <a:lnTo>
                    <a:pt x="1025" y="924"/>
                  </a:lnTo>
                  <a:lnTo>
                    <a:pt x="1009" y="857"/>
                  </a:lnTo>
                  <a:lnTo>
                    <a:pt x="992" y="779"/>
                  </a:lnTo>
                  <a:lnTo>
                    <a:pt x="964" y="711"/>
                  </a:lnTo>
                  <a:lnTo>
                    <a:pt x="931" y="645"/>
                  </a:lnTo>
                  <a:lnTo>
                    <a:pt x="864" y="611"/>
                  </a:lnTo>
                  <a:lnTo>
                    <a:pt x="840" y="611"/>
                  </a:lnTo>
                  <a:lnTo>
                    <a:pt x="864" y="684"/>
                  </a:lnTo>
                  <a:lnTo>
                    <a:pt x="886" y="779"/>
                  </a:lnTo>
                  <a:lnTo>
                    <a:pt x="880" y="874"/>
                  </a:lnTo>
                  <a:lnTo>
                    <a:pt x="864" y="981"/>
                  </a:lnTo>
                  <a:lnTo>
                    <a:pt x="807" y="1047"/>
                  </a:lnTo>
                  <a:lnTo>
                    <a:pt x="734" y="1092"/>
                  </a:lnTo>
                  <a:lnTo>
                    <a:pt x="655" y="1109"/>
                  </a:lnTo>
                  <a:lnTo>
                    <a:pt x="566" y="1076"/>
                  </a:lnTo>
                  <a:lnTo>
                    <a:pt x="549" y="1065"/>
                  </a:lnTo>
                  <a:lnTo>
                    <a:pt x="516" y="1037"/>
                  </a:lnTo>
                  <a:lnTo>
                    <a:pt x="494" y="953"/>
                  </a:lnTo>
                  <a:lnTo>
                    <a:pt x="482" y="907"/>
                  </a:lnTo>
                  <a:lnTo>
                    <a:pt x="381" y="998"/>
                  </a:lnTo>
                  <a:lnTo>
                    <a:pt x="286" y="1076"/>
                  </a:lnTo>
                  <a:lnTo>
                    <a:pt x="218" y="1109"/>
                  </a:lnTo>
                  <a:lnTo>
                    <a:pt x="141" y="1121"/>
                  </a:lnTo>
                  <a:lnTo>
                    <a:pt x="62" y="1099"/>
                  </a:lnTo>
                  <a:lnTo>
                    <a:pt x="0" y="998"/>
                  </a:lnTo>
                  <a:lnTo>
                    <a:pt x="84" y="1031"/>
                  </a:lnTo>
                  <a:lnTo>
                    <a:pt x="146" y="1037"/>
                  </a:lnTo>
                  <a:lnTo>
                    <a:pt x="230" y="1008"/>
                  </a:lnTo>
                  <a:lnTo>
                    <a:pt x="415" y="857"/>
                  </a:lnTo>
                  <a:lnTo>
                    <a:pt x="566" y="650"/>
                  </a:lnTo>
                  <a:lnTo>
                    <a:pt x="645" y="544"/>
                  </a:lnTo>
                  <a:lnTo>
                    <a:pt x="706" y="454"/>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79" name="Freeform 79">
              <a:extLst>
                <a:ext uri="{FF2B5EF4-FFF2-40B4-BE49-F238E27FC236}">
                  <a16:creationId xmlns:a16="http://schemas.microsoft.com/office/drawing/2014/main" id="{064A5C4C-AE59-0341-833B-88335B3FCD7B}"/>
                </a:ext>
              </a:extLst>
            </p:cNvPr>
            <p:cNvSpPr>
              <a:spLocks/>
            </p:cNvSpPr>
            <p:nvPr/>
          </p:nvSpPr>
          <p:spPr bwMode="auto">
            <a:xfrm>
              <a:off x="1726" y="2840"/>
              <a:ext cx="9" cy="5"/>
            </a:xfrm>
            <a:custGeom>
              <a:avLst/>
              <a:gdLst>
                <a:gd name="T0" fmla="*/ 0 w 135"/>
                <a:gd name="T1" fmla="*/ 0 h 72"/>
                <a:gd name="T2" fmla="*/ 0 w 135"/>
                <a:gd name="T3" fmla="*/ 0 h 72"/>
                <a:gd name="T4" fmla="*/ 0 w 135"/>
                <a:gd name="T5" fmla="*/ 0 h 72"/>
                <a:gd name="T6" fmla="*/ 0 w 135"/>
                <a:gd name="T7" fmla="*/ 0 h 72"/>
                <a:gd name="T8" fmla="*/ 0 w 135"/>
                <a:gd name="T9" fmla="*/ 0 h 72"/>
                <a:gd name="T10" fmla="*/ 0 w 135"/>
                <a:gd name="T11" fmla="*/ 0 h 72"/>
                <a:gd name="T12" fmla="*/ 0 w 135"/>
                <a:gd name="T13" fmla="*/ 0 h 72"/>
                <a:gd name="T14" fmla="*/ 0 w 135"/>
                <a:gd name="T15" fmla="*/ 0 h 72"/>
                <a:gd name="T16" fmla="*/ 0 w 135"/>
                <a:gd name="T17" fmla="*/ 0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5"/>
                <a:gd name="T28" fmla="*/ 0 h 72"/>
                <a:gd name="T29" fmla="*/ 135 w 135"/>
                <a:gd name="T30" fmla="*/ 72 h 7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5" h="72">
                  <a:moveTo>
                    <a:pt x="79" y="0"/>
                  </a:moveTo>
                  <a:lnTo>
                    <a:pt x="22" y="22"/>
                  </a:lnTo>
                  <a:lnTo>
                    <a:pt x="0" y="56"/>
                  </a:lnTo>
                  <a:lnTo>
                    <a:pt x="39" y="72"/>
                  </a:lnTo>
                  <a:lnTo>
                    <a:pt x="84" y="72"/>
                  </a:lnTo>
                  <a:lnTo>
                    <a:pt x="123" y="50"/>
                  </a:lnTo>
                  <a:lnTo>
                    <a:pt x="135" y="16"/>
                  </a:lnTo>
                  <a:lnTo>
                    <a:pt x="112" y="0"/>
                  </a:lnTo>
                  <a:lnTo>
                    <a:pt x="7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0" name="Freeform 80">
              <a:extLst>
                <a:ext uri="{FF2B5EF4-FFF2-40B4-BE49-F238E27FC236}">
                  <a16:creationId xmlns:a16="http://schemas.microsoft.com/office/drawing/2014/main" id="{50265E8B-56C6-4348-BA49-BA85E4FFFE9A}"/>
                </a:ext>
              </a:extLst>
            </p:cNvPr>
            <p:cNvSpPr>
              <a:spLocks/>
            </p:cNvSpPr>
            <p:nvPr/>
          </p:nvSpPr>
          <p:spPr bwMode="auto">
            <a:xfrm>
              <a:off x="1620" y="2921"/>
              <a:ext cx="13" cy="6"/>
            </a:xfrm>
            <a:custGeom>
              <a:avLst/>
              <a:gdLst>
                <a:gd name="T0" fmla="*/ 0 w 180"/>
                <a:gd name="T1" fmla="*/ 0 h 78"/>
                <a:gd name="T2" fmla="*/ 0 w 180"/>
                <a:gd name="T3" fmla="*/ 0 h 78"/>
                <a:gd name="T4" fmla="*/ 0 w 180"/>
                <a:gd name="T5" fmla="*/ 0 h 78"/>
                <a:gd name="T6" fmla="*/ 0 w 180"/>
                <a:gd name="T7" fmla="*/ 0 h 78"/>
                <a:gd name="T8" fmla="*/ 0 w 180"/>
                <a:gd name="T9" fmla="*/ 0 h 78"/>
                <a:gd name="T10" fmla="*/ 0 w 180"/>
                <a:gd name="T11" fmla="*/ 0 h 78"/>
                <a:gd name="T12" fmla="*/ 0 w 180"/>
                <a:gd name="T13" fmla="*/ 0 h 78"/>
                <a:gd name="T14" fmla="*/ 0 w 180"/>
                <a:gd name="T15" fmla="*/ 0 h 78"/>
                <a:gd name="T16" fmla="*/ 0 w 180"/>
                <a:gd name="T17" fmla="*/ 0 h 78"/>
                <a:gd name="T18" fmla="*/ 0 w 180"/>
                <a:gd name="T19" fmla="*/ 0 h 78"/>
                <a:gd name="T20" fmla="*/ 0 w 180"/>
                <a:gd name="T21" fmla="*/ 0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0"/>
                <a:gd name="T34" fmla="*/ 0 h 78"/>
                <a:gd name="T35" fmla="*/ 180 w 180"/>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0" h="78">
                  <a:moveTo>
                    <a:pt x="39" y="78"/>
                  </a:moveTo>
                  <a:lnTo>
                    <a:pt x="12" y="78"/>
                  </a:lnTo>
                  <a:lnTo>
                    <a:pt x="0" y="78"/>
                  </a:lnTo>
                  <a:lnTo>
                    <a:pt x="6" y="22"/>
                  </a:lnTo>
                  <a:lnTo>
                    <a:pt x="56" y="5"/>
                  </a:lnTo>
                  <a:lnTo>
                    <a:pt x="118" y="5"/>
                  </a:lnTo>
                  <a:lnTo>
                    <a:pt x="180" y="0"/>
                  </a:lnTo>
                  <a:lnTo>
                    <a:pt x="174" y="44"/>
                  </a:lnTo>
                  <a:lnTo>
                    <a:pt x="140" y="67"/>
                  </a:lnTo>
                  <a:lnTo>
                    <a:pt x="90" y="78"/>
                  </a:lnTo>
                  <a:lnTo>
                    <a:pt x="39" y="78"/>
                  </a:lnTo>
                  <a:close/>
                </a:path>
              </a:pathLst>
            </a:custGeom>
            <a:solidFill>
              <a:srgbClr val="1F1A1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1" name="Freeform 81">
              <a:extLst>
                <a:ext uri="{FF2B5EF4-FFF2-40B4-BE49-F238E27FC236}">
                  <a16:creationId xmlns:a16="http://schemas.microsoft.com/office/drawing/2014/main" id="{798D7AAC-0FE3-044A-9F48-E3B6E47449C4}"/>
                </a:ext>
              </a:extLst>
            </p:cNvPr>
            <p:cNvSpPr>
              <a:spLocks/>
            </p:cNvSpPr>
            <p:nvPr/>
          </p:nvSpPr>
          <p:spPr bwMode="auto">
            <a:xfrm>
              <a:off x="1711" y="2911"/>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7" y="94"/>
                  </a:moveTo>
                  <a:lnTo>
                    <a:pt x="190" y="33"/>
                  </a:lnTo>
                  <a:lnTo>
                    <a:pt x="135" y="0"/>
                  </a:lnTo>
                  <a:lnTo>
                    <a:pt x="90" y="10"/>
                  </a:lnTo>
                  <a:lnTo>
                    <a:pt x="39" y="38"/>
                  </a:lnTo>
                  <a:lnTo>
                    <a:pt x="6" y="67"/>
                  </a:lnTo>
                  <a:lnTo>
                    <a:pt x="0" y="94"/>
                  </a:lnTo>
                  <a:lnTo>
                    <a:pt x="39" y="139"/>
                  </a:lnTo>
                  <a:lnTo>
                    <a:pt x="84" y="173"/>
                  </a:lnTo>
                  <a:lnTo>
                    <a:pt x="146" y="212"/>
                  </a:lnTo>
                  <a:lnTo>
                    <a:pt x="241" y="229"/>
                  </a:lnTo>
                  <a:lnTo>
                    <a:pt x="207" y="139"/>
                  </a:lnTo>
                  <a:lnTo>
                    <a:pt x="197" y="9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2" name="Freeform 82">
              <a:extLst>
                <a:ext uri="{FF2B5EF4-FFF2-40B4-BE49-F238E27FC236}">
                  <a16:creationId xmlns:a16="http://schemas.microsoft.com/office/drawing/2014/main" id="{66024F59-8F5F-0048-87FC-98209D912F70}"/>
                </a:ext>
              </a:extLst>
            </p:cNvPr>
            <p:cNvSpPr>
              <a:spLocks/>
            </p:cNvSpPr>
            <p:nvPr/>
          </p:nvSpPr>
          <p:spPr bwMode="auto">
            <a:xfrm>
              <a:off x="1670" y="2930"/>
              <a:ext cx="17" cy="16"/>
            </a:xfrm>
            <a:custGeom>
              <a:avLst/>
              <a:gdLst>
                <a:gd name="T0" fmla="*/ 0 w 241"/>
                <a:gd name="T1" fmla="*/ 0 h 229"/>
                <a:gd name="T2" fmla="*/ 0 w 241"/>
                <a:gd name="T3" fmla="*/ 0 h 229"/>
                <a:gd name="T4" fmla="*/ 0 w 241"/>
                <a:gd name="T5" fmla="*/ 0 h 229"/>
                <a:gd name="T6" fmla="*/ 0 w 241"/>
                <a:gd name="T7" fmla="*/ 0 h 229"/>
                <a:gd name="T8" fmla="*/ 0 w 241"/>
                <a:gd name="T9" fmla="*/ 0 h 229"/>
                <a:gd name="T10" fmla="*/ 0 w 241"/>
                <a:gd name="T11" fmla="*/ 0 h 229"/>
                <a:gd name="T12" fmla="*/ 0 w 241"/>
                <a:gd name="T13" fmla="*/ 0 h 229"/>
                <a:gd name="T14" fmla="*/ 0 w 241"/>
                <a:gd name="T15" fmla="*/ 0 h 229"/>
                <a:gd name="T16" fmla="*/ 0 w 241"/>
                <a:gd name="T17" fmla="*/ 0 h 229"/>
                <a:gd name="T18" fmla="*/ 0 w 241"/>
                <a:gd name="T19" fmla="*/ 0 h 229"/>
                <a:gd name="T20" fmla="*/ 0 w 241"/>
                <a:gd name="T21" fmla="*/ 0 h 229"/>
                <a:gd name="T22" fmla="*/ 0 w 241"/>
                <a:gd name="T23" fmla="*/ 0 h 229"/>
                <a:gd name="T24" fmla="*/ 0 w 241"/>
                <a:gd name="T25" fmla="*/ 0 h 22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41"/>
                <a:gd name="T40" fmla="*/ 0 h 229"/>
                <a:gd name="T41" fmla="*/ 241 w 241"/>
                <a:gd name="T42" fmla="*/ 229 h 22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41" h="229">
                  <a:moveTo>
                    <a:pt x="191" y="95"/>
                  </a:moveTo>
                  <a:lnTo>
                    <a:pt x="185" y="28"/>
                  </a:lnTo>
                  <a:lnTo>
                    <a:pt x="135" y="0"/>
                  </a:lnTo>
                  <a:lnTo>
                    <a:pt x="84" y="17"/>
                  </a:lnTo>
                  <a:lnTo>
                    <a:pt x="34" y="39"/>
                  </a:lnTo>
                  <a:lnTo>
                    <a:pt x="0" y="68"/>
                  </a:lnTo>
                  <a:lnTo>
                    <a:pt x="0" y="95"/>
                  </a:lnTo>
                  <a:lnTo>
                    <a:pt x="34" y="145"/>
                  </a:lnTo>
                  <a:lnTo>
                    <a:pt x="78" y="174"/>
                  </a:lnTo>
                  <a:lnTo>
                    <a:pt x="140" y="213"/>
                  </a:lnTo>
                  <a:lnTo>
                    <a:pt x="241" y="229"/>
                  </a:lnTo>
                  <a:lnTo>
                    <a:pt x="202" y="140"/>
                  </a:lnTo>
                  <a:lnTo>
                    <a:pt x="191" y="9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3" name="Freeform 83">
              <a:extLst>
                <a:ext uri="{FF2B5EF4-FFF2-40B4-BE49-F238E27FC236}">
                  <a16:creationId xmlns:a16="http://schemas.microsoft.com/office/drawing/2014/main" id="{70D7826C-BB1F-7A49-BAA9-8B1BF377A040}"/>
                </a:ext>
              </a:extLst>
            </p:cNvPr>
            <p:cNvSpPr>
              <a:spLocks/>
            </p:cNvSpPr>
            <p:nvPr/>
          </p:nvSpPr>
          <p:spPr bwMode="auto">
            <a:xfrm>
              <a:off x="1601" y="2700"/>
              <a:ext cx="195" cy="196"/>
            </a:xfrm>
            <a:custGeom>
              <a:avLst/>
              <a:gdLst>
                <a:gd name="T0" fmla="*/ 0 w 2730"/>
                <a:gd name="T1" fmla="*/ 0 h 2751"/>
                <a:gd name="T2" fmla="*/ 0 w 2730"/>
                <a:gd name="T3" fmla="*/ 0 h 2751"/>
                <a:gd name="T4" fmla="*/ 0 w 2730"/>
                <a:gd name="T5" fmla="*/ 0 h 2751"/>
                <a:gd name="T6" fmla="*/ 0 w 2730"/>
                <a:gd name="T7" fmla="*/ 0 h 2751"/>
                <a:gd name="T8" fmla="*/ 0 w 2730"/>
                <a:gd name="T9" fmla="*/ 0 h 2751"/>
                <a:gd name="T10" fmla="*/ 0 w 2730"/>
                <a:gd name="T11" fmla="*/ 0 h 2751"/>
                <a:gd name="T12" fmla="*/ 0 w 2730"/>
                <a:gd name="T13" fmla="*/ 0 h 2751"/>
                <a:gd name="T14" fmla="*/ 0 w 2730"/>
                <a:gd name="T15" fmla="*/ 0 h 2751"/>
                <a:gd name="T16" fmla="*/ 0 w 2730"/>
                <a:gd name="T17" fmla="*/ 0 h 2751"/>
                <a:gd name="T18" fmla="*/ 0 w 2730"/>
                <a:gd name="T19" fmla="*/ 0 h 2751"/>
                <a:gd name="T20" fmla="*/ 0 w 2730"/>
                <a:gd name="T21" fmla="*/ 0 h 2751"/>
                <a:gd name="T22" fmla="*/ 0 w 2730"/>
                <a:gd name="T23" fmla="*/ 0 h 2751"/>
                <a:gd name="T24" fmla="*/ 0 w 2730"/>
                <a:gd name="T25" fmla="*/ 0 h 2751"/>
                <a:gd name="T26" fmla="*/ 0 w 2730"/>
                <a:gd name="T27" fmla="*/ 0 h 2751"/>
                <a:gd name="T28" fmla="*/ 0 w 2730"/>
                <a:gd name="T29" fmla="*/ 0 h 275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2730"/>
                <a:gd name="T46" fmla="*/ 0 h 2751"/>
                <a:gd name="T47" fmla="*/ 2730 w 2730"/>
                <a:gd name="T48" fmla="*/ 2751 h 275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2730" h="2751">
                  <a:moveTo>
                    <a:pt x="0" y="2751"/>
                  </a:moveTo>
                  <a:lnTo>
                    <a:pt x="163" y="2487"/>
                  </a:lnTo>
                  <a:lnTo>
                    <a:pt x="482" y="2055"/>
                  </a:lnTo>
                  <a:lnTo>
                    <a:pt x="874" y="1541"/>
                  </a:lnTo>
                  <a:lnTo>
                    <a:pt x="1210" y="1126"/>
                  </a:lnTo>
                  <a:lnTo>
                    <a:pt x="1580" y="739"/>
                  </a:lnTo>
                  <a:lnTo>
                    <a:pt x="1940" y="453"/>
                  </a:lnTo>
                  <a:lnTo>
                    <a:pt x="2399" y="134"/>
                  </a:lnTo>
                  <a:lnTo>
                    <a:pt x="2730" y="0"/>
                  </a:lnTo>
                  <a:lnTo>
                    <a:pt x="2337" y="229"/>
                  </a:lnTo>
                  <a:lnTo>
                    <a:pt x="1693" y="716"/>
                  </a:lnTo>
                  <a:lnTo>
                    <a:pt x="1222" y="1215"/>
                  </a:lnTo>
                  <a:lnTo>
                    <a:pt x="588" y="2017"/>
                  </a:lnTo>
                  <a:lnTo>
                    <a:pt x="168" y="2543"/>
                  </a:lnTo>
                  <a:lnTo>
                    <a:pt x="0" y="2751"/>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4" name="Freeform 84">
              <a:extLst>
                <a:ext uri="{FF2B5EF4-FFF2-40B4-BE49-F238E27FC236}">
                  <a16:creationId xmlns:a16="http://schemas.microsoft.com/office/drawing/2014/main" id="{8F708FA2-C5A2-8945-8738-8D3FE16F5A6D}"/>
                </a:ext>
              </a:extLst>
            </p:cNvPr>
            <p:cNvSpPr>
              <a:spLocks/>
            </p:cNvSpPr>
            <p:nvPr/>
          </p:nvSpPr>
          <p:spPr bwMode="auto">
            <a:xfrm>
              <a:off x="1678" y="2790"/>
              <a:ext cx="81" cy="65"/>
            </a:xfrm>
            <a:custGeom>
              <a:avLst/>
              <a:gdLst>
                <a:gd name="T0" fmla="*/ 0 w 1132"/>
                <a:gd name="T1" fmla="*/ 0 h 919"/>
                <a:gd name="T2" fmla="*/ 0 w 1132"/>
                <a:gd name="T3" fmla="*/ 0 h 919"/>
                <a:gd name="T4" fmla="*/ 0 w 1132"/>
                <a:gd name="T5" fmla="*/ 0 h 919"/>
                <a:gd name="T6" fmla="*/ 0 w 1132"/>
                <a:gd name="T7" fmla="*/ 0 h 919"/>
                <a:gd name="T8" fmla="*/ 0 w 1132"/>
                <a:gd name="T9" fmla="*/ 0 h 919"/>
                <a:gd name="T10" fmla="*/ 0 w 1132"/>
                <a:gd name="T11" fmla="*/ 0 h 919"/>
                <a:gd name="T12" fmla="*/ 0 w 1132"/>
                <a:gd name="T13" fmla="*/ 0 h 919"/>
                <a:gd name="T14" fmla="*/ 0 w 1132"/>
                <a:gd name="T15" fmla="*/ 0 h 919"/>
                <a:gd name="T16" fmla="*/ 0 w 1132"/>
                <a:gd name="T17" fmla="*/ 0 h 919"/>
                <a:gd name="T18" fmla="*/ 0 w 1132"/>
                <a:gd name="T19" fmla="*/ 0 h 919"/>
                <a:gd name="T20" fmla="*/ 0 w 1132"/>
                <a:gd name="T21" fmla="*/ 0 h 919"/>
                <a:gd name="T22" fmla="*/ 0 w 1132"/>
                <a:gd name="T23" fmla="*/ 0 h 919"/>
                <a:gd name="T24" fmla="*/ 0 w 1132"/>
                <a:gd name="T25" fmla="*/ 0 h 919"/>
                <a:gd name="T26" fmla="*/ 0 w 1132"/>
                <a:gd name="T27" fmla="*/ 0 h 919"/>
                <a:gd name="T28" fmla="*/ 0 w 1132"/>
                <a:gd name="T29" fmla="*/ 0 h 919"/>
                <a:gd name="T30" fmla="*/ 0 w 1132"/>
                <a:gd name="T31" fmla="*/ 0 h 919"/>
                <a:gd name="T32" fmla="*/ 0 w 1132"/>
                <a:gd name="T33" fmla="*/ 0 h 919"/>
                <a:gd name="T34" fmla="*/ 0 w 1132"/>
                <a:gd name="T35" fmla="*/ 0 h 919"/>
                <a:gd name="T36" fmla="*/ 0 w 1132"/>
                <a:gd name="T37" fmla="*/ 0 h 91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132"/>
                <a:gd name="T58" fmla="*/ 0 h 919"/>
                <a:gd name="T59" fmla="*/ 1132 w 1132"/>
                <a:gd name="T60" fmla="*/ 919 h 91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132" h="919">
                  <a:moveTo>
                    <a:pt x="0" y="863"/>
                  </a:moveTo>
                  <a:lnTo>
                    <a:pt x="62" y="896"/>
                  </a:lnTo>
                  <a:lnTo>
                    <a:pt x="130" y="919"/>
                  </a:lnTo>
                  <a:lnTo>
                    <a:pt x="191" y="919"/>
                  </a:lnTo>
                  <a:lnTo>
                    <a:pt x="258" y="886"/>
                  </a:lnTo>
                  <a:lnTo>
                    <a:pt x="325" y="812"/>
                  </a:lnTo>
                  <a:lnTo>
                    <a:pt x="567" y="481"/>
                  </a:lnTo>
                  <a:lnTo>
                    <a:pt x="729" y="274"/>
                  </a:lnTo>
                  <a:lnTo>
                    <a:pt x="892" y="135"/>
                  </a:lnTo>
                  <a:lnTo>
                    <a:pt x="1132" y="0"/>
                  </a:lnTo>
                  <a:lnTo>
                    <a:pt x="875" y="106"/>
                  </a:lnTo>
                  <a:lnTo>
                    <a:pt x="729" y="202"/>
                  </a:lnTo>
                  <a:lnTo>
                    <a:pt x="577" y="358"/>
                  </a:lnTo>
                  <a:lnTo>
                    <a:pt x="438" y="560"/>
                  </a:lnTo>
                  <a:lnTo>
                    <a:pt x="315" y="711"/>
                  </a:lnTo>
                  <a:lnTo>
                    <a:pt x="202" y="795"/>
                  </a:lnTo>
                  <a:lnTo>
                    <a:pt x="140" y="819"/>
                  </a:lnTo>
                  <a:lnTo>
                    <a:pt x="96" y="841"/>
                  </a:lnTo>
                  <a:lnTo>
                    <a:pt x="0" y="863"/>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7385" name="Freeform 85">
              <a:extLst>
                <a:ext uri="{FF2B5EF4-FFF2-40B4-BE49-F238E27FC236}">
                  <a16:creationId xmlns:a16="http://schemas.microsoft.com/office/drawing/2014/main" id="{FAD0F4C7-8851-E94A-B1B9-E5225E384C8C}"/>
                </a:ext>
              </a:extLst>
            </p:cNvPr>
            <p:cNvSpPr>
              <a:spLocks/>
            </p:cNvSpPr>
            <p:nvPr/>
          </p:nvSpPr>
          <p:spPr bwMode="auto">
            <a:xfrm>
              <a:off x="1963" y="2419"/>
              <a:ext cx="270" cy="205"/>
            </a:xfrm>
            <a:custGeom>
              <a:avLst/>
              <a:gdLst>
                <a:gd name="T0" fmla="*/ 0 w 3777"/>
                <a:gd name="T1" fmla="*/ 0 h 2867"/>
                <a:gd name="T2" fmla="*/ 0 w 3777"/>
                <a:gd name="T3" fmla="*/ 0 h 2867"/>
                <a:gd name="T4" fmla="*/ 0 w 3777"/>
                <a:gd name="T5" fmla="*/ 0 h 2867"/>
                <a:gd name="T6" fmla="*/ 0 w 3777"/>
                <a:gd name="T7" fmla="*/ 0 h 2867"/>
                <a:gd name="T8" fmla="*/ 0 w 3777"/>
                <a:gd name="T9" fmla="*/ 0 h 2867"/>
                <a:gd name="T10" fmla="*/ 0 w 3777"/>
                <a:gd name="T11" fmla="*/ 0 h 2867"/>
                <a:gd name="T12" fmla="*/ 0 w 3777"/>
                <a:gd name="T13" fmla="*/ 0 h 2867"/>
                <a:gd name="T14" fmla="*/ 0 w 3777"/>
                <a:gd name="T15" fmla="*/ 0 h 2867"/>
                <a:gd name="T16" fmla="*/ 0 w 3777"/>
                <a:gd name="T17" fmla="*/ 0 h 2867"/>
                <a:gd name="T18" fmla="*/ 0 w 3777"/>
                <a:gd name="T19" fmla="*/ 0 h 2867"/>
                <a:gd name="T20" fmla="*/ 0 w 3777"/>
                <a:gd name="T21" fmla="*/ 0 h 2867"/>
                <a:gd name="T22" fmla="*/ 0 w 3777"/>
                <a:gd name="T23" fmla="*/ 0 h 2867"/>
                <a:gd name="T24" fmla="*/ 0 w 3777"/>
                <a:gd name="T25" fmla="*/ 0 h 2867"/>
                <a:gd name="T26" fmla="*/ 0 w 3777"/>
                <a:gd name="T27" fmla="*/ 0 h 2867"/>
                <a:gd name="T28" fmla="*/ 0 w 3777"/>
                <a:gd name="T29" fmla="*/ 0 h 2867"/>
                <a:gd name="T30" fmla="*/ 0 w 3777"/>
                <a:gd name="T31" fmla="*/ 0 h 2867"/>
                <a:gd name="T32" fmla="*/ 0 w 3777"/>
                <a:gd name="T33" fmla="*/ 0 h 2867"/>
                <a:gd name="T34" fmla="*/ 0 w 3777"/>
                <a:gd name="T35" fmla="*/ 0 h 2867"/>
                <a:gd name="T36" fmla="*/ 0 w 3777"/>
                <a:gd name="T37" fmla="*/ 0 h 2867"/>
                <a:gd name="T38" fmla="*/ 0 w 3777"/>
                <a:gd name="T39" fmla="*/ 0 h 2867"/>
                <a:gd name="T40" fmla="*/ 0 w 3777"/>
                <a:gd name="T41" fmla="*/ 0 h 2867"/>
                <a:gd name="T42" fmla="*/ 0 w 3777"/>
                <a:gd name="T43" fmla="*/ 0 h 2867"/>
                <a:gd name="T44" fmla="*/ 0 w 3777"/>
                <a:gd name="T45" fmla="*/ 0 h 2867"/>
                <a:gd name="T46" fmla="*/ 0 w 3777"/>
                <a:gd name="T47" fmla="*/ 0 h 2867"/>
                <a:gd name="T48" fmla="*/ 0 w 3777"/>
                <a:gd name="T49" fmla="*/ 0 h 2867"/>
                <a:gd name="T50" fmla="*/ 0 w 3777"/>
                <a:gd name="T51" fmla="*/ 0 h 2867"/>
                <a:gd name="T52" fmla="*/ 0 w 3777"/>
                <a:gd name="T53" fmla="*/ 0 h 2867"/>
                <a:gd name="T54" fmla="*/ 0 w 3777"/>
                <a:gd name="T55" fmla="*/ 0 h 2867"/>
                <a:gd name="T56" fmla="*/ 0 w 3777"/>
                <a:gd name="T57" fmla="*/ 0 h 2867"/>
                <a:gd name="T58" fmla="*/ 0 w 3777"/>
                <a:gd name="T59" fmla="*/ 0 h 2867"/>
                <a:gd name="T60" fmla="*/ 0 w 3777"/>
                <a:gd name="T61" fmla="*/ 0 h 2867"/>
                <a:gd name="T62" fmla="*/ 0 w 3777"/>
                <a:gd name="T63" fmla="*/ 0 h 2867"/>
                <a:gd name="T64" fmla="*/ 0 w 3777"/>
                <a:gd name="T65" fmla="*/ 0 h 28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777"/>
                <a:gd name="T100" fmla="*/ 0 h 2867"/>
                <a:gd name="T101" fmla="*/ 3777 w 3777"/>
                <a:gd name="T102" fmla="*/ 2867 h 2867"/>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777" h="2867">
                  <a:moveTo>
                    <a:pt x="145" y="2694"/>
                  </a:moveTo>
                  <a:lnTo>
                    <a:pt x="291" y="2543"/>
                  </a:lnTo>
                  <a:lnTo>
                    <a:pt x="504" y="2291"/>
                  </a:lnTo>
                  <a:lnTo>
                    <a:pt x="717" y="2022"/>
                  </a:lnTo>
                  <a:lnTo>
                    <a:pt x="952" y="1764"/>
                  </a:lnTo>
                  <a:lnTo>
                    <a:pt x="1227" y="1479"/>
                  </a:lnTo>
                  <a:lnTo>
                    <a:pt x="1547" y="1198"/>
                  </a:lnTo>
                  <a:lnTo>
                    <a:pt x="1866" y="929"/>
                  </a:lnTo>
                  <a:lnTo>
                    <a:pt x="2186" y="728"/>
                  </a:lnTo>
                  <a:lnTo>
                    <a:pt x="2600" y="504"/>
                  </a:lnTo>
                  <a:lnTo>
                    <a:pt x="3144" y="252"/>
                  </a:lnTo>
                  <a:lnTo>
                    <a:pt x="3777" y="0"/>
                  </a:lnTo>
                  <a:lnTo>
                    <a:pt x="3087" y="324"/>
                  </a:lnTo>
                  <a:lnTo>
                    <a:pt x="2499" y="622"/>
                  </a:lnTo>
                  <a:lnTo>
                    <a:pt x="1978" y="958"/>
                  </a:lnTo>
                  <a:lnTo>
                    <a:pt x="1574" y="1277"/>
                  </a:lnTo>
                  <a:lnTo>
                    <a:pt x="1182" y="1635"/>
                  </a:lnTo>
                  <a:lnTo>
                    <a:pt x="689" y="2173"/>
                  </a:lnTo>
                  <a:lnTo>
                    <a:pt x="420" y="2487"/>
                  </a:lnTo>
                  <a:lnTo>
                    <a:pt x="387" y="2582"/>
                  </a:lnTo>
                  <a:lnTo>
                    <a:pt x="409" y="2638"/>
                  </a:lnTo>
                  <a:lnTo>
                    <a:pt x="476" y="2655"/>
                  </a:lnTo>
                  <a:lnTo>
                    <a:pt x="807" y="2644"/>
                  </a:lnTo>
                  <a:lnTo>
                    <a:pt x="1227" y="2565"/>
                  </a:lnTo>
                  <a:lnTo>
                    <a:pt x="1658" y="2543"/>
                  </a:lnTo>
                  <a:lnTo>
                    <a:pt x="1238" y="2610"/>
                  </a:lnTo>
                  <a:lnTo>
                    <a:pt x="841" y="2689"/>
                  </a:lnTo>
                  <a:lnTo>
                    <a:pt x="565" y="2750"/>
                  </a:lnTo>
                  <a:lnTo>
                    <a:pt x="364" y="2790"/>
                  </a:lnTo>
                  <a:lnTo>
                    <a:pt x="212" y="2817"/>
                  </a:lnTo>
                  <a:lnTo>
                    <a:pt x="95" y="2823"/>
                  </a:lnTo>
                  <a:lnTo>
                    <a:pt x="0" y="2867"/>
                  </a:lnTo>
                  <a:lnTo>
                    <a:pt x="145" y="2694"/>
                  </a:lnTo>
                  <a:close/>
                </a:path>
              </a:pathLst>
            </a:custGeom>
            <a:solidFill>
              <a:srgbClr val="64A7C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57364" name="Text Box 168">
            <a:extLst>
              <a:ext uri="{FF2B5EF4-FFF2-40B4-BE49-F238E27FC236}">
                <a16:creationId xmlns:a16="http://schemas.microsoft.com/office/drawing/2014/main" id="{32E3F834-8818-144E-A274-4E5A6B97C602}"/>
              </a:ext>
            </a:extLst>
          </p:cNvPr>
          <p:cNvSpPr txBox="1">
            <a:spLocks noChangeArrowheads="1"/>
          </p:cNvSpPr>
          <p:nvPr/>
        </p:nvSpPr>
        <p:spPr bwMode="auto">
          <a:xfrm>
            <a:off x="9186864" y="5689600"/>
            <a:ext cx="15335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Sensitivity R</a:t>
            </a:r>
            <a:endParaRPr lang="en-US" altLang="tr-TR" sz="1800" b="1">
              <a:latin typeface="Times New Roman" panose="02020603050405020304" pitchFamily="18" charset="0"/>
            </a:endParaRPr>
          </a:p>
        </p:txBody>
      </p:sp>
      <p:sp>
        <p:nvSpPr>
          <p:cNvPr id="57365" name="Text Box 168">
            <a:extLst>
              <a:ext uri="{FF2B5EF4-FFF2-40B4-BE49-F238E27FC236}">
                <a16:creationId xmlns:a16="http://schemas.microsoft.com/office/drawing/2014/main" id="{3A5A208A-49DB-024A-93DA-8453221C4967}"/>
              </a:ext>
            </a:extLst>
          </p:cNvPr>
          <p:cNvSpPr txBox="1">
            <a:spLocks noChangeArrowheads="1"/>
          </p:cNvSpPr>
          <p:nvPr/>
        </p:nvSpPr>
        <p:spPr bwMode="auto">
          <a:xfrm>
            <a:off x="6756401" y="5802314"/>
            <a:ext cx="15335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50000"/>
              </a:spcBef>
              <a:buFontTx/>
              <a:buNone/>
            </a:pPr>
            <a:r>
              <a:rPr lang="tr-TR" altLang="tr-TR" sz="1800" b="1" u="sng">
                <a:latin typeface="Times New Roman" panose="02020603050405020304" pitchFamily="18" charset="0"/>
              </a:rPr>
              <a:t>Operations R</a:t>
            </a:r>
            <a:endParaRPr lang="en-US" altLang="tr-TR" sz="1800" b="1">
              <a:latin typeface="Times New Roman" panose="02020603050405020304" pitchFamily="18" charset="0"/>
            </a:endParaRPr>
          </a:p>
        </p:txBody>
      </p:sp>
    </p:spTree>
    <p:extLst>
      <p:ext uri="{BB962C8B-B14F-4D97-AF65-F5344CB8AC3E}">
        <p14:creationId xmlns:p14="http://schemas.microsoft.com/office/powerpoint/2010/main" val="22928427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000"/>
                                        <p:tgtEl>
                                          <p:spTgt spid="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37" presetClass="entr" presetSubtype="0" fill="hold"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1000"/>
                                        <p:tgtEl>
                                          <p:spTgt spid="4"/>
                                        </p:tgtEl>
                                      </p:cBhvr>
                                    </p:animEffect>
                                    <p:anim calcmode="lin" valueType="num">
                                      <p:cBhvr>
                                        <p:cTn id="17" dur="1000" fill="hold"/>
                                        <p:tgtEl>
                                          <p:spTgt spid="4"/>
                                        </p:tgtEl>
                                        <p:attrNameLst>
                                          <p:attrName>ppt_x</p:attrName>
                                        </p:attrNameLst>
                                      </p:cBhvr>
                                      <p:tavLst>
                                        <p:tav tm="0">
                                          <p:val>
                                            <p:strVal val="#ppt_x"/>
                                          </p:val>
                                        </p:tav>
                                        <p:tav tm="100000">
                                          <p:val>
                                            <p:strVal val="#ppt_x"/>
                                          </p:val>
                                        </p:tav>
                                      </p:tavLst>
                                    </p:anim>
                                    <p:anim calcmode="lin" valueType="num">
                                      <p:cBhvr>
                                        <p:cTn id="18" dur="900" decel="100000" fill="hold"/>
                                        <p:tgtEl>
                                          <p:spTgt spid="4"/>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11" presetClass="entr" presetSubtype="0" fill="hold" nodeType="clickEffect">
                                  <p:stCondLst>
                                    <p:cond delay="0"/>
                                  </p:stCondLst>
                                  <p:childTnLst>
                                    <p:set>
                                      <p:cBhvr>
                                        <p:cTn id="23" dur="1000">
                                          <p:stCondLst>
                                            <p:cond delay="0"/>
                                          </p:stCondLst>
                                        </p:cTn>
                                        <p:tgtEl>
                                          <p:spTgt spid="6"/>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accel="50000" decel="5000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12" presetClass="entr" presetSubtype="4"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slide(fromBottom)">
                                      <p:cBhvr>
                                        <p:cTn id="34" dur="500"/>
                                        <p:tgtEl>
                                          <p:spTgt spid="5"/>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accel="50000" decel="50000" fill="hold" nodeType="click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6" presetClass="entr" presetSubtype="26" fill="hold"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barn(inHorizontal)">
                                      <p:cBhvr>
                                        <p:cTn id="4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9922" name="Footer Placeholder 4">
            <a:extLst>
              <a:ext uri="{FF2B5EF4-FFF2-40B4-BE49-F238E27FC236}">
                <a16:creationId xmlns:a16="http://schemas.microsoft.com/office/drawing/2014/main" id="{158BC04C-7772-E641-B20A-8990BA668559}"/>
              </a:ext>
            </a:extLst>
          </p:cNvPr>
          <p:cNvSpPr>
            <a:spLocks noGrp="1"/>
          </p:cNvSpPr>
          <p:nvPr>
            <p:ph type="ftr" sz="quarter" idx="11"/>
          </p:nvPr>
        </p:nvSpPr>
        <p:spPr/>
        <p:txBody>
          <a:bodyPr/>
          <a:lstStyle/>
          <a:p>
            <a:pPr>
              <a:defRPr/>
            </a:pPr>
            <a:r>
              <a:rPr lang="en-US"/>
              <a:t>bulentsenver@gmail.com</a:t>
            </a:r>
          </a:p>
        </p:txBody>
      </p:sp>
      <p:sp>
        <p:nvSpPr>
          <p:cNvPr id="58371" name="Slide Number Placeholder 5">
            <a:extLst>
              <a:ext uri="{FF2B5EF4-FFF2-40B4-BE49-F238E27FC236}">
                <a16:creationId xmlns:a16="http://schemas.microsoft.com/office/drawing/2014/main" id="{B707E015-B381-8643-8FBD-41992B7E4B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3CDD8F9E-04E4-004B-AB86-621AA9611DAC}" type="slidenum">
              <a:rPr lang="en-US" altLang="tr-TR" sz="1200">
                <a:solidFill>
                  <a:srgbClr val="898989"/>
                </a:solidFill>
              </a:rPr>
              <a:pPr>
                <a:spcBef>
                  <a:spcPct val="0"/>
                </a:spcBef>
                <a:buFontTx/>
                <a:buNone/>
              </a:pPr>
              <a:t>5</a:t>
            </a:fld>
            <a:endParaRPr lang="en-US" altLang="tr-TR" sz="1200">
              <a:solidFill>
                <a:srgbClr val="898989"/>
              </a:solidFill>
            </a:endParaRPr>
          </a:p>
        </p:txBody>
      </p:sp>
      <p:sp>
        <p:nvSpPr>
          <p:cNvPr id="175106" name="Rectangle 2">
            <a:extLst>
              <a:ext uri="{FF2B5EF4-FFF2-40B4-BE49-F238E27FC236}">
                <a16:creationId xmlns:a16="http://schemas.microsoft.com/office/drawing/2014/main" id="{98FA2794-05C3-3248-8ABB-DC63FB982B8A}"/>
              </a:ext>
            </a:extLst>
          </p:cNvPr>
          <p:cNvSpPr>
            <a:spLocks noGrp="1" noChangeArrowheads="1"/>
          </p:cNvSpPr>
          <p:nvPr>
            <p:ph type="title"/>
          </p:nvPr>
        </p:nvSpPr>
        <p:spPr>
          <a:xfrm>
            <a:off x="2209800" y="0"/>
            <a:ext cx="7772400" cy="990600"/>
          </a:xfrm>
        </p:spPr>
        <p:txBody>
          <a:bodyPr/>
          <a:lstStyle/>
          <a:p>
            <a:pPr eaLnBrk="1" hangingPunct="1">
              <a:defRPr/>
            </a:pPr>
            <a:r>
              <a:rPr lang="tr-TR" b="1">
                <a:effectLst>
                  <a:outerShdw blurRad="38100" dist="38100" dir="2700000" algn="tl">
                    <a:srgbClr val="DDDDDD"/>
                  </a:outerShdw>
                </a:effectLst>
                <a:ea typeface="ＭＳ Ｐゴシック" charset="0"/>
                <a:cs typeface="ＭＳ Ｐゴシック" charset="0"/>
              </a:rPr>
              <a:t>Banking Risks</a:t>
            </a:r>
            <a:endParaRPr lang="en-US">
              <a:ea typeface="ＭＳ Ｐゴシック" charset="0"/>
              <a:cs typeface="ＭＳ Ｐゴシック" charset="0"/>
            </a:endParaRPr>
          </a:p>
        </p:txBody>
      </p:sp>
      <p:sp>
        <p:nvSpPr>
          <p:cNvPr id="175107" name="Rectangle 3">
            <a:extLst>
              <a:ext uri="{FF2B5EF4-FFF2-40B4-BE49-F238E27FC236}">
                <a16:creationId xmlns:a16="http://schemas.microsoft.com/office/drawing/2014/main" id="{EB1A026B-525D-0C4A-97A1-3BE14DAF406D}"/>
              </a:ext>
            </a:extLst>
          </p:cNvPr>
          <p:cNvSpPr>
            <a:spLocks noGrp="1" noChangeArrowheads="1"/>
          </p:cNvSpPr>
          <p:nvPr>
            <p:ph type="body" idx="1"/>
          </p:nvPr>
        </p:nvSpPr>
        <p:spPr>
          <a:xfrm>
            <a:off x="2362200" y="1295400"/>
            <a:ext cx="7772400" cy="4114800"/>
          </a:xfrm>
        </p:spPr>
        <p:txBody>
          <a:bodyPr>
            <a:normAutofit fontScale="92500" lnSpcReduction="10000"/>
          </a:bodyPr>
          <a:lstStyle/>
          <a:p>
            <a:pPr eaLnBrk="1" hangingPunct="1">
              <a:lnSpc>
                <a:spcPct val="90000"/>
              </a:lnSpc>
            </a:pPr>
            <a:r>
              <a:rPr lang="en-US" altLang="tr-TR"/>
              <a:t>1.</a:t>
            </a:r>
            <a:r>
              <a:rPr lang="tr-TR" altLang="tr-TR"/>
              <a:t>Capital Adequacy R</a:t>
            </a:r>
          </a:p>
          <a:p>
            <a:pPr eaLnBrk="1" hangingPunct="1">
              <a:lnSpc>
                <a:spcPct val="90000"/>
              </a:lnSpc>
            </a:pPr>
            <a:r>
              <a:rPr lang="en-US" altLang="tr-TR"/>
              <a:t>2.</a:t>
            </a:r>
            <a:r>
              <a:rPr lang="tr-TR" altLang="tr-TR"/>
              <a:t>Asset Quality R</a:t>
            </a:r>
          </a:p>
          <a:p>
            <a:pPr eaLnBrk="1" hangingPunct="1">
              <a:lnSpc>
                <a:spcPct val="90000"/>
              </a:lnSpc>
            </a:pPr>
            <a:r>
              <a:rPr lang="tr-TR" altLang="tr-TR"/>
              <a:t>3.Management Quality R</a:t>
            </a:r>
          </a:p>
          <a:p>
            <a:pPr eaLnBrk="1" hangingPunct="1">
              <a:lnSpc>
                <a:spcPct val="90000"/>
              </a:lnSpc>
            </a:pPr>
            <a:r>
              <a:rPr lang="tr-TR" altLang="tr-TR"/>
              <a:t>4.Earnings and Efficiency R</a:t>
            </a:r>
          </a:p>
          <a:p>
            <a:pPr eaLnBrk="1" hangingPunct="1">
              <a:lnSpc>
                <a:spcPct val="90000"/>
              </a:lnSpc>
            </a:pPr>
            <a:r>
              <a:rPr lang="en-US" altLang="tr-TR"/>
              <a:t>3.</a:t>
            </a:r>
            <a:r>
              <a:rPr lang="tr-TR" altLang="tr-TR"/>
              <a:t>Liquidity Risks</a:t>
            </a:r>
          </a:p>
          <a:p>
            <a:pPr lvl="1" eaLnBrk="1" hangingPunct="1">
              <a:lnSpc>
                <a:spcPct val="90000"/>
              </a:lnSpc>
            </a:pPr>
            <a:r>
              <a:rPr lang="tr-TR" altLang="tr-TR"/>
              <a:t>Funding Risk</a:t>
            </a:r>
          </a:p>
          <a:p>
            <a:pPr lvl="1" eaLnBrk="1" hangingPunct="1">
              <a:lnSpc>
                <a:spcPct val="90000"/>
              </a:lnSpc>
            </a:pPr>
            <a:r>
              <a:rPr lang="tr-TR" altLang="tr-TR"/>
              <a:t>Time Risk</a:t>
            </a:r>
          </a:p>
          <a:p>
            <a:pPr lvl="1" eaLnBrk="1" hangingPunct="1">
              <a:lnSpc>
                <a:spcPct val="90000"/>
              </a:lnSpc>
            </a:pPr>
            <a:r>
              <a:rPr lang="tr-TR" altLang="tr-TR"/>
              <a:t>Call Risk</a:t>
            </a:r>
          </a:p>
          <a:p>
            <a:pPr eaLnBrk="1" hangingPunct="1">
              <a:lnSpc>
                <a:spcPct val="90000"/>
              </a:lnSpc>
            </a:pPr>
            <a:r>
              <a:rPr lang="en-US" altLang="tr-TR"/>
              <a:t>4.</a:t>
            </a:r>
            <a:r>
              <a:rPr lang="tr-TR" altLang="tr-TR"/>
              <a:t>Liability Quality R</a:t>
            </a:r>
            <a:endParaRPr lang="en-US" altLang="tr-TR"/>
          </a:p>
          <a:p>
            <a:pPr eaLnBrk="1" hangingPunct="1">
              <a:lnSpc>
                <a:spcPct val="90000"/>
              </a:lnSpc>
            </a:pPr>
            <a:r>
              <a:rPr lang="en-US" altLang="tr-TR"/>
              <a:t>6. </a:t>
            </a:r>
            <a:r>
              <a:rPr lang="tr-TR" altLang="tr-TR"/>
              <a:t>Loan Risk</a:t>
            </a:r>
            <a:endParaRPr lang="en-US" altLang="tr-TR"/>
          </a:p>
        </p:txBody>
      </p:sp>
    </p:spTree>
    <p:extLst>
      <p:ext uri="{BB962C8B-B14F-4D97-AF65-F5344CB8AC3E}">
        <p14:creationId xmlns:p14="http://schemas.microsoft.com/office/powerpoint/2010/main" val="1418193821"/>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5106"/>
                                        </p:tgtEl>
                                        <p:attrNameLst>
                                          <p:attrName>style.visibility</p:attrName>
                                        </p:attrNameLst>
                                      </p:cBhvr>
                                      <p:to>
                                        <p:strVal val="visible"/>
                                      </p:to>
                                    </p:set>
                                    <p:anim calcmode="lin" valueType="num">
                                      <p:cBhvr additive="base">
                                        <p:cTn id="7" dur="500" fill="hold"/>
                                        <p:tgtEl>
                                          <p:spTgt spid="175106"/>
                                        </p:tgtEl>
                                        <p:attrNameLst>
                                          <p:attrName>ppt_x</p:attrName>
                                        </p:attrNameLst>
                                      </p:cBhvr>
                                      <p:tavLst>
                                        <p:tav tm="0">
                                          <p:val>
                                            <p:strVal val="#ppt_x"/>
                                          </p:val>
                                        </p:tav>
                                        <p:tav tm="100000">
                                          <p:val>
                                            <p:strVal val="#ppt_x"/>
                                          </p:val>
                                        </p:tav>
                                      </p:tavLst>
                                    </p:anim>
                                    <p:anim calcmode="lin" valueType="num">
                                      <p:cBhvr additive="base">
                                        <p:cTn id="8" dur="500" fill="hold"/>
                                        <p:tgtEl>
                                          <p:spTgt spid="17510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5107">
                                            <p:txEl>
                                              <p:pRg st="0" end="0"/>
                                            </p:txEl>
                                          </p:spTgt>
                                        </p:tgtEl>
                                        <p:attrNameLst>
                                          <p:attrName>style.visibility</p:attrName>
                                        </p:attrNameLst>
                                      </p:cBhvr>
                                      <p:to>
                                        <p:strVal val="visible"/>
                                      </p:to>
                                    </p:set>
                                    <p:anim calcmode="lin" valueType="num">
                                      <p:cBhvr additive="base">
                                        <p:cTn id="13" dur="500" fill="hold"/>
                                        <p:tgtEl>
                                          <p:spTgt spid="175107">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510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5107">
                                            <p:txEl>
                                              <p:pRg st="1" end="1"/>
                                            </p:txEl>
                                          </p:spTgt>
                                        </p:tgtEl>
                                        <p:attrNameLst>
                                          <p:attrName>style.visibility</p:attrName>
                                        </p:attrNameLst>
                                      </p:cBhvr>
                                      <p:to>
                                        <p:strVal val="visible"/>
                                      </p:to>
                                    </p:set>
                                    <p:anim calcmode="lin" valueType="num">
                                      <p:cBhvr additive="base">
                                        <p:cTn id="19" dur="500" fill="hold"/>
                                        <p:tgtEl>
                                          <p:spTgt spid="175107">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510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AMERA.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5107">
                                            <p:txEl>
                                              <p:pRg st="2" end="2"/>
                                            </p:txEl>
                                          </p:spTgt>
                                        </p:tgtEl>
                                        <p:attrNameLst>
                                          <p:attrName>style.visibility</p:attrName>
                                        </p:attrNameLst>
                                      </p:cBhvr>
                                      <p:to>
                                        <p:strVal val="visible"/>
                                      </p:to>
                                    </p:set>
                                    <p:anim calcmode="lin" valueType="num">
                                      <p:cBhvr additive="base">
                                        <p:cTn id="25" dur="500" fill="hold"/>
                                        <p:tgtEl>
                                          <p:spTgt spid="175107">
                                            <p:txEl>
                                              <p:pRg st="2" end="2"/>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510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5107">
                                            <p:txEl>
                                              <p:pRg st="3" end="3"/>
                                            </p:txEl>
                                          </p:spTgt>
                                        </p:tgtEl>
                                        <p:attrNameLst>
                                          <p:attrName>style.visibility</p:attrName>
                                        </p:attrNameLst>
                                      </p:cBhvr>
                                      <p:to>
                                        <p:strVal val="visible"/>
                                      </p:to>
                                    </p:set>
                                    <p:anim calcmode="lin" valueType="num">
                                      <p:cBhvr additive="base">
                                        <p:cTn id="31" dur="500" fill="hold"/>
                                        <p:tgtEl>
                                          <p:spTgt spid="175107">
                                            <p:txEl>
                                              <p:pRg st="3" end="3"/>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510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3" name="CAMERA.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5107">
                                            <p:txEl>
                                              <p:pRg st="4" end="4"/>
                                            </p:txEl>
                                          </p:spTgt>
                                        </p:tgtEl>
                                        <p:attrNameLst>
                                          <p:attrName>style.visibility</p:attrName>
                                        </p:attrNameLst>
                                      </p:cBhvr>
                                      <p:to>
                                        <p:strVal val="visible"/>
                                      </p:to>
                                    </p:set>
                                    <p:anim calcmode="lin" valueType="num">
                                      <p:cBhvr additive="base">
                                        <p:cTn id="37" dur="500" fill="hold"/>
                                        <p:tgtEl>
                                          <p:spTgt spid="175107">
                                            <p:txEl>
                                              <p:pRg st="4" end="4"/>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75107">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par>
                                <p:cTn id="39" presetID="2" presetClass="entr" presetSubtype="8" fill="hold" grpId="0" nodeType="withEffect">
                                  <p:stCondLst>
                                    <p:cond delay="0"/>
                                  </p:stCondLst>
                                  <p:childTnLst>
                                    <p:set>
                                      <p:cBhvr>
                                        <p:cTn id="40" dur="1" fill="hold">
                                          <p:stCondLst>
                                            <p:cond delay="0"/>
                                          </p:stCondLst>
                                        </p:cTn>
                                        <p:tgtEl>
                                          <p:spTgt spid="175107">
                                            <p:txEl>
                                              <p:pRg st="5" end="5"/>
                                            </p:txEl>
                                          </p:spTgt>
                                        </p:tgtEl>
                                        <p:attrNameLst>
                                          <p:attrName>style.visibility</p:attrName>
                                        </p:attrNameLst>
                                      </p:cBhvr>
                                      <p:to>
                                        <p:strVal val="visible"/>
                                      </p:to>
                                    </p:set>
                                    <p:anim calcmode="lin" valueType="num">
                                      <p:cBhvr additive="base">
                                        <p:cTn id="41" dur="500" fill="hold"/>
                                        <p:tgtEl>
                                          <p:spTgt spid="175107">
                                            <p:txEl>
                                              <p:pRg st="5" end="5"/>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75107">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par>
                                <p:cTn id="43" presetID="2" presetClass="entr" presetSubtype="8" fill="hold" grpId="0" nodeType="withEffect">
                                  <p:stCondLst>
                                    <p:cond delay="0"/>
                                  </p:stCondLst>
                                  <p:childTnLst>
                                    <p:set>
                                      <p:cBhvr>
                                        <p:cTn id="44" dur="1" fill="hold">
                                          <p:stCondLst>
                                            <p:cond delay="0"/>
                                          </p:stCondLst>
                                        </p:cTn>
                                        <p:tgtEl>
                                          <p:spTgt spid="175107">
                                            <p:txEl>
                                              <p:pRg st="6" end="6"/>
                                            </p:txEl>
                                          </p:spTgt>
                                        </p:tgtEl>
                                        <p:attrNameLst>
                                          <p:attrName>style.visibility</p:attrName>
                                        </p:attrNameLst>
                                      </p:cBhvr>
                                      <p:to>
                                        <p:strVal val="visible"/>
                                      </p:to>
                                    </p:set>
                                    <p:anim calcmode="lin" valueType="num">
                                      <p:cBhvr additive="base">
                                        <p:cTn id="45" dur="500" fill="hold"/>
                                        <p:tgtEl>
                                          <p:spTgt spid="175107">
                                            <p:txEl>
                                              <p:pRg st="6" end="6"/>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175107">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3"/>
                                            </p:cond>
                                          </p:stCondLst>
                                          <p:endCondLst>
                                            <p:cond evt="onStopAudio" delay="0">
                                              <p:tgtEl>
                                                <p:sldTgt/>
                                              </p:tgtEl>
                                            </p:cond>
                                          </p:endCondLst>
                                        </p:cTn>
                                        <p:tgtEl>
                                          <p:sndTgt r:embed="rId3" name="CAMERA.WAV"/>
                                        </p:tgtEl>
                                      </p:cMediaNode>
                                    </p:audio>
                                  </p:subTnLst>
                                </p:cTn>
                              </p:par>
                              <p:par>
                                <p:cTn id="47" presetID="2" presetClass="entr" presetSubtype="8" fill="hold" grpId="0" nodeType="withEffect">
                                  <p:stCondLst>
                                    <p:cond delay="0"/>
                                  </p:stCondLst>
                                  <p:childTnLst>
                                    <p:set>
                                      <p:cBhvr>
                                        <p:cTn id="48" dur="1" fill="hold">
                                          <p:stCondLst>
                                            <p:cond delay="0"/>
                                          </p:stCondLst>
                                        </p:cTn>
                                        <p:tgtEl>
                                          <p:spTgt spid="175107">
                                            <p:txEl>
                                              <p:pRg st="7" end="7"/>
                                            </p:txEl>
                                          </p:spTgt>
                                        </p:tgtEl>
                                        <p:attrNameLst>
                                          <p:attrName>style.visibility</p:attrName>
                                        </p:attrNameLst>
                                      </p:cBhvr>
                                      <p:to>
                                        <p:strVal val="visible"/>
                                      </p:to>
                                    </p:set>
                                    <p:anim calcmode="lin" valueType="num">
                                      <p:cBhvr additive="base">
                                        <p:cTn id="49" dur="500" fill="hold"/>
                                        <p:tgtEl>
                                          <p:spTgt spid="17510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75107">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CAMERA.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75107">
                                            <p:txEl>
                                              <p:pRg st="8" end="8"/>
                                            </p:txEl>
                                          </p:spTgt>
                                        </p:tgtEl>
                                        <p:attrNameLst>
                                          <p:attrName>style.visibility</p:attrName>
                                        </p:attrNameLst>
                                      </p:cBhvr>
                                      <p:to>
                                        <p:strVal val="visible"/>
                                      </p:to>
                                    </p:set>
                                    <p:anim calcmode="lin" valueType="num">
                                      <p:cBhvr additive="base">
                                        <p:cTn id="55" dur="500" fill="hold"/>
                                        <p:tgtEl>
                                          <p:spTgt spid="17510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75107">
                                            <p:txEl>
                                              <p:pRg st="8" end="8"/>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3" name="CAMERA.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75107">
                                            <p:txEl>
                                              <p:pRg st="9" end="9"/>
                                            </p:txEl>
                                          </p:spTgt>
                                        </p:tgtEl>
                                        <p:attrNameLst>
                                          <p:attrName>style.visibility</p:attrName>
                                        </p:attrNameLst>
                                      </p:cBhvr>
                                      <p:to>
                                        <p:strVal val="visible"/>
                                      </p:to>
                                    </p:set>
                                    <p:anim calcmode="lin" valueType="num">
                                      <p:cBhvr additive="base">
                                        <p:cTn id="61" dur="500" fill="hold"/>
                                        <p:tgtEl>
                                          <p:spTgt spid="17510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75107">
                                            <p:txEl>
                                              <p:pRg st="9" end="9"/>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6" grpId="0" autoUpdateAnimBg="0"/>
      <p:bldP spid="17510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Footer Placeholder 4">
            <a:extLst>
              <a:ext uri="{FF2B5EF4-FFF2-40B4-BE49-F238E27FC236}">
                <a16:creationId xmlns:a16="http://schemas.microsoft.com/office/drawing/2014/main" id="{E7BFC9E7-C6E2-8247-92C7-A9BBCCD03AD2}"/>
              </a:ext>
            </a:extLst>
          </p:cNvPr>
          <p:cNvSpPr>
            <a:spLocks noGrp="1"/>
          </p:cNvSpPr>
          <p:nvPr>
            <p:ph type="ftr" sz="quarter" idx="11"/>
          </p:nvPr>
        </p:nvSpPr>
        <p:spPr/>
        <p:txBody>
          <a:bodyPr/>
          <a:lstStyle/>
          <a:p>
            <a:pPr>
              <a:defRPr/>
            </a:pPr>
            <a:r>
              <a:rPr lang="en-US"/>
              <a:t>bulentsenver@gmail.com</a:t>
            </a:r>
          </a:p>
        </p:txBody>
      </p:sp>
      <p:sp>
        <p:nvSpPr>
          <p:cNvPr id="59395" name="Slide Number Placeholder 5">
            <a:extLst>
              <a:ext uri="{FF2B5EF4-FFF2-40B4-BE49-F238E27FC236}">
                <a16:creationId xmlns:a16="http://schemas.microsoft.com/office/drawing/2014/main" id="{13949993-C0D4-5142-8D64-8B041C4D9D2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A17089F4-6EF1-754D-B37E-1AB439369470}" type="slidenum">
              <a:rPr lang="en-US" altLang="tr-TR" sz="1200">
                <a:solidFill>
                  <a:srgbClr val="898989"/>
                </a:solidFill>
              </a:rPr>
              <a:pPr>
                <a:spcBef>
                  <a:spcPct val="0"/>
                </a:spcBef>
                <a:buFontTx/>
                <a:buNone/>
              </a:pPr>
              <a:t>6</a:t>
            </a:fld>
            <a:endParaRPr lang="en-US" altLang="tr-TR" sz="1200">
              <a:solidFill>
                <a:srgbClr val="898989"/>
              </a:solidFill>
            </a:endParaRPr>
          </a:p>
        </p:txBody>
      </p:sp>
      <p:sp>
        <p:nvSpPr>
          <p:cNvPr id="176130" name="Rectangle 2">
            <a:extLst>
              <a:ext uri="{FF2B5EF4-FFF2-40B4-BE49-F238E27FC236}">
                <a16:creationId xmlns:a16="http://schemas.microsoft.com/office/drawing/2014/main" id="{293A13DD-1D3D-DF4B-A276-CEB7F01027D3}"/>
              </a:ext>
            </a:extLst>
          </p:cNvPr>
          <p:cNvSpPr>
            <a:spLocks noGrp="1" noChangeArrowheads="1"/>
          </p:cNvSpPr>
          <p:nvPr>
            <p:ph type="title"/>
          </p:nvPr>
        </p:nvSpPr>
        <p:spPr>
          <a:xfrm>
            <a:off x="2209800" y="0"/>
            <a:ext cx="7772400" cy="660400"/>
          </a:xfrm>
        </p:spPr>
        <p:txBody>
          <a:bodyPr>
            <a:normAutofit fontScale="90000"/>
          </a:bodyPr>
          <a:lstStyle/>
          <a:p>
            <a:pPr eaLnBrk="1" hangingPunct="1">
              <a:defRPr/>
            </a:pPr>
            <a:r>
              <a:rPr lang="en-US" b="1">
                <a:effectLst>
                  <a:outerShdw blurRad="38100" dist="38100" dir="2700000" algn="tl">
                    <a:srgbClr val="DDDDDD"/>
                  </a:outerShdw>
                </a:effectLst>
                <a:ea typeface="ＭＳ Ｐゴシック" charset="0"/>
                <a:cs typeface="ＭＳ Ｐゴシック" charset="0"/>
              </a:rPr>
              <a:t>B</a:t>
            </a:r>
            <a:r>
              <a:rPr lang="tr-TR" b="1">
                <a:effectLst>
                  <a:outerShdw blurRad="38100" dist="38100" dir="2700000" algn="tl">
                    <a:srgbClr val="DDDDDD"/>
                  </a:outerShdw>
                </a:effectLst>
                <a:ea typeface="ＭＳ Ｐゴシック" charset="0"/>
                <a:cs typeface="ＭＳ Ｐゴシック" charset="0"/>
              </a:rPr>
              <a:t>anking Risks</a:t>
            </a:r>
            <a:endParaRPr lang="en-US" b="1">
              <a:effectLst>
                <a:outerShdw blurRad="38100" dist="38100" dir="2700000" algn="tl">
                  <a:srgbClr val="DDDDDD"/>
                </a:outerShdw>
              </a:effectLst>
              <a:ea typeface="ＭＳ Ｐゴシック" charset="0"/>
              <a:cs typeface="ＭＳ Ｐゴシック" charset="0"/>
            </a:endParaRPr>
          </a:p>
        </p:txBody>
      </p:sp>
      <p:sp>
        <p:nvSpPr>
          <p:cNvPr id="176131" name="Rectangle 3">
            <a:extLst>
              <a:ext uri="{FF2B5EF4-FFF2-40B4-BE49-F238E27FC236}">
                <a16:creationId xmlns:a16="http://schemas.microsoft.com/office/drawing/2014/main" id="{CCC720AA-189D-C945-8FE8-5B0FAB33F957}"/>
              </a:ext>
            </a:extLst>
          </p:cNvPr>
          <p:cNvSpPr>
            <a:spLocks noGrp="1" noChangeArrowheads="1"/>
          </p:cNvSpPr>
          <p:nvPr>
            <p:ph type="body" idx="1"/>
          </p:nvPr>
        </p:nvSpPr>
        <p:spPr>
          <a:xfrm>
            <a:off x="2286000" y="1450976"/>
            <a:ext cx="7772400" cy="3883025"/>
          </a:xfrm>
        </p:spPr>
        <p:txBody>
          <a:bodyPr/>
          <a:lstStyle/>
          <a:p>
            <a:pPr eaLnBrk="1" hangingPunct="1">
              <a:lnSpc>
                <a:spcPct val="90000"/>
              </a:lnSpc>
            </a:pPr>
            <a:r>
              <a:rPr lang="en-US" altLang="tr-TR"/>
              <a:t>7. </a:t>
            </a:r>
            <a:r>
              <a:rPr lang="tr-TR" altLang="tr-TR"/>
              <a:t>Interest Risks</a:t>
            </a:r>
          </a:p>
          <a:p>
            <a:pPr lvl="1" eaLnBrk="1" hangingPunct="1">
              <a:lnSpc>
                <a:spcPct val="90000"/>
              </a:lnSpc>
            </a:pPr>
            <a:r>
              <a:rPr lang="tr-TR" altLang="tr-TR"/>
              <a:t>Rate Sensitivity Gap or Mismatch Risk</a:t>
            </a:r>
          </a:p>
          <a:p>
            <a:pPr lvl="1" eaLnBrk="1" hangingPunct="1">
              <a:lnSpc>
                <a:spcPct val="90000"/>
              </a:lnSpc>
            </a:pPr>
            <a:r>
              <a:rPr lang="tr-TR" altLang="tr-TR"/>
              <a:t>Basis Risk</a:t>
            </a:r>
          </a:p>
          <a:p>
            <a:pPr lvl="1" eaLnBrk="1" hangingPunct="1">
              <a:lnSpc>
                <a:spcPct val="90000"/>
              </a:lnSpc>
            </a:pPr>
            <a:r>
              <a:rPr lang="tr-TR" altLang="tr-TR"/>
              <a:t>Yield Curve Risk</a:t>
            </a:r>
          </a:p>
          <a:p>
            <a:pPr lvl="1" eaLnBrk="1" hangingPunct="1">
              <a:lnSpc>
                <a:spcPct val="90000"/>
              </a:lnSpc>
            </a:pPr>
            <a:r>
              <a:rPr lang="tr-TR" altLang="tr-TR"/>
              <a:t>Embedded Options Risk</a:t>
            </a:r>
          </a:p>
          <a:p>
            <a:pPr lvl="1" eaLnBrk="1" hangingPunct="1">
              <a:lnSpc>
                <a:spcPct val="90000"/>
              </a:lnSpc>
            </a:pPr>
            <a:r>
              <a:rPr lang="tr-TR" altLang="tr-TR"/>
              <a:t>Pricing Risk</a:t>
            </a:r>
          </a:p>
          <a:p>
            <a:pPr lvl="1" eaLnBrk="1" hangingPunct="1">
              <a:lnSpc>
                <a:spcPct val="90000"/>
              </a:lnSpc>
            </a:pPr>
            <a:r>
              <a:rPr lang="tr-TR" altLang="tr-TR"/>
              <a:t>Reinvestment Risk</a:t>
            </a:r>
          </a:p>
          <a:p>
            <a:pPr lvl="1" eaLnBrk="1" hangingPunct="1">
              <a:lnSpc>
                <a:spcPct val="90000"/>
              </a:lnSpc>
            </a:pPr>
            <a:r>
              <a:rPr lang="tr-TR" altLang="tr-TR"/>
              <a:t>Net Interest Position Risk</a:t>
            </a:r>
            <a:endParaRPr lang="en-US" altLang="tr-TR"/>
          </a:p>
        </p:txBody>
      </p:sp>
    </p:spTree>
    <p:extLst>
      <p:ext uri="{BB962C8B-B14F-4D97-AF65-F5344CB8AC3E}">
        <p14:creationId xmlns:p14="http://schemas.microsoft.com/office/powerpoint/2010/main" val="2546103704"/>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6131">
                                            <p:txEl>
                                              <p:pRg st="0" end="0"/>
                                            </p:txEl>
                                          </p:spTgt>
                                        </p:tgtEl>
                                        <p:attrNameLst>
                                          <p:attrName>style.visibility</p:attrName>
                                        </p:attrNameLst>
                                      </p:cBhvr>
                                      <p:to>
                                        <p:strVal val="visible"/>
                                      </p:to>
                                    </p:set>
                                    <p:anim calcmode="lin" valueType="num">
                                      <p:cBhvr additive="base">
                                        <p:cTn id="13" dur="500" fill="hold"/>
                                        <p:tgtEl>
                                          <p:spTgt spid="1761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61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176131">
                                            <p:txEl>
                                              <p:pRg st="1" end="1"/>
                                            </p:txEl>
                                          </p:spTgt>
                                        </p:tgtEl>
                                        <p:attrNameLst>
                                          <p:attrName>style.visibility</p:attrName>
                                        </p:attrNameLst>
                                      </p:cBhvr>
                                      <p:to>
                                        <p:strVal val="visible"/>
                                      </p:to>
                                    </p:set>
                                    <p:anim calcmode="lin" valueType="num">
                                      <p:cBhvr additive="base">
                                        <p:cTn id="17" dur="500" fill="hold"/>
                                        <p:tgtEl>
                                          <p:spTgt spid="17613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761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176131">
                                            <p:txEl>
                                              <p:pRg st="2" end="2"/>
                                            </p:txEl>
                                          </p:spTgt>
                                        </p:tgtEl>
                                        <p:attrNameLst>
                                          <p:attrName>style.visibility</p:attrName>
                                        </p:attrNameLst>
                                      </p:cBhvr>
                                      <p:to>
                                        <p:strVal val="visible"/>
                                      </p:to>
                                    </p:set>
                                    <p:anim calcmode="lin" valueType="num">
                                      <p:cBhvr additive="base">
                                        <p:cTn id="21" dur="500" fill="hold"/>
                                        <p:tgtEl>
                                          <p:spTgt spid="17613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761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176131">
                                            <p:txEl>
                                              <p:pRg st="3" end="3"/>
                                            </p:txEl>
                                          </p:spTgt>
                                        </p:tgtEl>
                                        <p:attrNameLst>
                                          <p:attrName>style.visibility</p:attrName>
                                        </p:attrNameLst>
                                      </p:cBhvr>
                                      <p:to>
                                        <p:strVal val="visible"/>
                                      </p:to>
                                    </p:set>
                                    <p:anim calcmode="lin" valueType="num">
                                      <p:cBhvr additive="base">
                                        <p:cTn id="25" dur="500" fill="hold"/>
                                        <p:tgtEl>
                                          <p:spTgt spid="1761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613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176131">
                                            <p:txEl>
                                              <p:pRg st="4" end="4"/>
                                            </p:txEl>
                                          </p:spTgt>
                                        </p:tgtEl>
                                        <p:attrNameLst>
                                          <p:attrName>style.visibility</p:attrName>
                                        </p:attrNameLst>
                                      </p:cBhvr>
                                      <p:to>
                                        <p:strVal val="visible"/>
                                      </p:to>
                                    </p:set>
                                    <p:anim calcmode="lin" valueType="num">
                                      <p:cBhvr additive="base">
                                        <p:cTn id="29" dur="500" fill="hold"/>
                                        <p:tgtEl>
                                          <p:spTgt spid="176131">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613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par>
                                <p:cTn id="31" presetID="2" presetClass="entr" presetSubtype="8" fill="hold" grpId="0" nodeType="withEffect">
                                  <p:stCondLst>
                                    <p:cond delay="0"/>
                                  </p:stCondLst>
                                  <p:childTnLst>
                                    <p:set>
                                      <p:cBhvr>
                                        <p:cTn id="32" dur="1" fill="hold">
                                          <p:stCondLst>
                                            <p:cond delay="0"/>
                                          </p:stCondLst>
                                        </p:cTn>
                                        <p:tgtEl>
                                          <p:spTgt spid="176131">
                                            <p:txEl>
                                              <p:pRg st="5" end="5"/>
                                            </p:txEl>
                                          </p:spTgt>
                                        </p:tgtEl>
                                        <p:attrNameLst>
                                          <p:attrName>style.visibility</p:attrName>
                                        </p:attrNameLst>
                                      </p:cBhvr>
                                      <p:to>
                                        <p:strVal val="visible"/>
                                      </p:to>
                                    </p:set>
                                    <p:anim calcmode="lin" valueType="num">
                                      <p:cBhvr additive="base">
                                        <p:cTn id="33" dur="500" fill="hold"/>
                                        <p:tgtEl>
                                          <p:spTgt spid="176131">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176131">
                                            <p:txEl>
                                              <p:pRg st="5" end="5"/>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1"/>
                                            </p:cond>
                                          </p:stCondLst>
                                          <p:endCondLst>
                                            <p:cond evt="onStopAudio" delay="0">
                                              <p:tgtEl>
                                                <p:sldTgt/>
                                              </p:tgtEl>
                                            </p:cond>
                                          </p:endCondLst>
                                        </p:cTn>
                                        <p:tgtEl>
                                          <p:sndTgt r:embed="rId3" name="CAMERA.WAV"/>
                                        </p:tgtEl>
                                      </p:cMediaNode>
                                    </p:audio>
                                  </p:subTnLst>
                                </p:cTn>
                              </p:par>
                              <p:par>
                                <p:cTn id="35" presetID="2" presetClass="entr" presetSubtype="8" fill="hold" grpId="0" nodeType="withEffect">
                                  <p:stCondLst>
                                    <p:cond delay="0"/>
                                  </p:stCondLst>
                                  <p:childTnLst>
                                    <p:set>
                                      <p:cBhvr>
                                        <p:cTn id="36" dur="1" fill="hold">
                                          <p:stCondLst>
                                            <p:cond delay="0"/>
                                          </p:stCondLst>
                                        </p:cTn>
                                        <p:tgtEl>
                                          <p:spTgt spid="176131">
                                            <p:txEl>
                                              <p:pRg st="6" end="6"/>
                                            </p:txEl>
                                          </p:spTgt>
                                        </p:tgtEl>
                                        <p:attrNameLst>
                                          <p:attrName>style.visibility</p:attrName>
                                        </p:attrNameLst>
                                      </p:cBhvr>
                                      <p:to>
                                        <p:strVal val="visible"/>
                                      </p:to>
                                    </p:set>
                                    <p:anim calcmode="lin" valueType="num">
                                      <p:cBhvr additive="base">
                                        <p:cTn id="37" dur="500" fill="hold"/>
                                        <p:tgtEl>
                                          <p:spTgt spid="17613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76131">
                                            <p:txEl>
                                              <p:pRg st="6" end="6"/>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CAMERA.WAV"/>
                                        </p:tgtEl>
                                      </p:cMediaNode>
                                    </p:audio>
                                  </p:subTnLst>
                                </p:cTn>
                              </p:par>
                              <p:par>
                                <p:cTn id="39" presetID="2" presetClass="entr" presetSubtype="8" fill="hold" grpId="0" nodeType="withEffect">
                                  <p:stCondLst>
                                    <p:cond delay="0"/>
                                  </p:stCondLst>
                                  <p:childTnLst>
                                    <p:set>
                                      <p:cBhvr>
                                        <p:cTn id="40" dur="1" fill="hold">
                                          <p:stCondLst>
                                            <p:cond delay="0"/>
                                          </p:stCondLst>
                                        </p:cTn>
                                        <p:tgtEl>
                                          <p:spTgt spid="176131">
                                            <p:txEl>
                                              <p:pRg st="7" end="7"/>
                                            </p:txEl>
                                          </p:spTgt>
                                        </p:tgtEl>
                                        <p:attrNameLst>
                                          <p:attrName>style.visibility</p:attrName>
                                        </p:attrNameLst>
                                      </p:cBhvr>
                                      <p:to>
                                        <p:strVal val="visible"/>
                                      </p:to>
                                    </p:set>
                                    <p:anim calcmode="lin" valueType="num">
                                      <p:cBhvr additive="base">
                                        <p:cTn id="41" dur="500" fill="hold"/>
                                        <p:tgtEl>
                                          <p:spTgt spid="176131">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176131">
                                            <p:txEl>
                                              <p:pRg st="7" end="7"/>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autoUpdateAnimBg="0"/>
      <p:bldP spid="17613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0946" name="Footer Placeholder 4">
            <a:extLst>
              <a:ext uri="{FF2B5EF4-FFF2-40B4-BE49-F238E27FC236}">
                <a16:creationId xmlns:a16="http://schemas.microsoft.com/office/drawing/2014/main" id="{377C39E5-9FE8-DB46-B2C5-F02C44882477}"/>
              </a:ext>
            </a:extLst>
          </p:cNvPr>
          <p:cNvSpPr>
            <a:spLocks noGrp="1"/>
          </p:cNvSpPr>
          <p:nvPr>
            <p:ph type="ftr" sz="quarter" idx="11"/>
          </p:nvPr>
        </p:nvSpPr>
        <p:spPr/>
        <p:txBody>
          <a:bodyPr/>
          <a:lstStyle/>
          <a:p>
            <a:pPr>
              <a:defRPr/>
            </a:pPr>
            <a:r>
              <a:rPr lang="en-US"/>
              <a:t>bulentsenver@gmail.com</a:t>
            </a:r>
          </a:p>
        </p:txBody>
      </p:sp>
      <p:sp>
        <p:nvSpPr>
          <p:cNvPr id="60419" name="Slide Number Placeholder 5">
            <a:extLst>
              <a:ext uri="{FF2B5EF4-FFF2-40B4-BE49-F238E27FC236}">
                <a16:creationId xmlns:a16="http://schemas.microsoft.com/office/drawing/2014/main" id="{A2F98C91-4BBD-E945-9FDB-F3044B69AD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D9060F-918A-F549-B32A-1C93733C136E}" type="slidenum">
              <a:rPr lang="en-US" altLang="tr-TR" sz="1200">
                <a:solidFill>
                  <a:srgbClr val="898989"/>
                </a:solidFill>
              </a:rPr>
              <a:pPr>
                <a:spcBef>
                  <a:spcPct val="0"/>
                </a:spcBef>
                <a:buFontTx/>
                <a:buNone/>
              </a:pPr>
              <a:t>7</a:t>
            </a:fld>
            <a:endParaRPr lang="en-US" altLang="tr-TR" sz="1200">
              <a:solidFill>
                <a:srgbClr val="898989"/>
              </a:solidFill>
            </a:endParaRPr>
          </a:p>
        </p:txBody>
      </p:sp>
      <p:sp>
        <p:nvSpPr>
          <p:cNvPr id="176130" name="Rectangle 2">
            <a:extLst>
              <a:ext uri="{FF2B5EF4-FFF2-40B4-BE49-F238E27FC236}">
                <a16:creationId xmlns:a16="http://schemas.microsoft.com/office/drawing/2014/main" id="{3C29AB72-2E63-BA44-8326-A655161CC020}"/>
              </a:ext>
            </a:extLst>
          </p:cNvPr>
          <p:cNvSpPr>
            <a:spLocks noGrp="1" noChangeArrowheads="1"/>
          </p:cNvSpPr>
          <p:nvPr>
            <p:ph type="title"/>
          </p:nvPr>
        </p:nvSpPr>
        <p:spPr>
          <a:xfrm>
            <a:off x="2209800" y="0"/>
            <a:ext cx="7772400" cy="660400"/>
          </a:xfrm>
        </p:spPr>
        <p:txBody>
          <a:bodyPr>
            <a:normAutofit fontScale="90000"/>
          </a:bodyPr>
          <a:lstStyle/>
          <a:p>
            <a:pPr eaLnBrk="1" hangingPunct="1">
              <a:defRPr/>
            </a:pPr>
            <a:r>
              <a:rPr lang="en-US" b="1">
                <a:effectLst>
                  <a:outerShdw blurRad="38100" dist="38100" dir="2700000" algn="tl">
                    <a:srgbClr val="DDDDDD"/>
                  </a:outerShdw>
                </a:effectLst>
                <a:ea typeface="ＭＳ Ｐゴシック" charset="0"/>
                <a:cs typeface="ＭＳ Ｐゴシック" charset="0"/>
              </a:rPr>
              <a:t>B</a:t>
            </a:r>
            <a:r>
              <a:rPr lang="tr-TR" b="1">
                <a:effectLst>
                  <a:outerShdw blurRad="38100" dist="38100" dir="2700000" algn="tl">
                    <a:srgbClr val="DDDDDD"/>
                  </a:outerShdw>
                </a:effectLst>
                <a:ea typeface="ＭＳ Ｐゴシック" charset="0"/>
                <a:cs typeface="ＭＳ Ｐゴシック" charset="0"/>
              </a:rPr>
              <a:t>anking Risks</a:t>
            </a:r>
            <a:endParaRPr lang="en-US" b="1">
              <a:effectLst>
                <a:outerShdw blurRad="38100" dist="38100" dir="2700000" algn="tl">
                  <a:srgbClr val="DDDDDD"/>
                </a:outerShdw>
              </a:effectLst>
              <a:ea typeface="ＭＳ Ｐゴシック" charset="0"/>
              <a:cs typeface="ＭＳ Ｐゴシック" charset="0"/>
            </a:endParaRPr>
          </a:p>
        </p:txBody>
      </p:sp>
      <p:sp>
        <p:nvSpPr>
          <p:cNvPr id="176131" name="Rectangle 3">
            <a:extLst>
              <a:ext uri="{FF2B5EF4-FFF2-40B4-BE49-F238E27FC236}">
                <a16:creationId xmlns:a16="http://schemas.microsoft.com/office/drawing/2014/main" id="{D45A2EAF-376F-8845-AF6A-EBE27B236542}"/>
              </a:ext>
            </a:extLst>
          </p:cNvPr>
          <p:cNvSpPr>
            <a:spLocks noGrp="1" noChangeArrowheads="1"/>
          </p:cNvSpPr>
          <p:nvPr>
            <p:ph type="body" idx="1"/>
          </p:nvPr>
        </p:nvSpPr>
        <p:spPr>
          <a:xfrm>
            <a:off x="2286000" y="2138364"/>
            <a:ext cx="7772400" cy="3195637"/>
          </a:xfrm>
        </p:spPr>
        <p:txBody>
          <a:bodyPr/>
          <a:lstStyle/>
          <a:p>
            <a:pPr eaLnBrk="1" hangingPunct="1">
              <a:lnSpc>
                <a:spcPct val="90000"/>
              </a:lnSpc>
            </a:pPr>
            <a:r>
              <a:rPr lang="tr-TR" altLang="tr-TR" dirty="0"/>
              <a:t>8</a:t>
            </a:r>
            <a:r>
              <a:rPr lang="en-US" altLang="tr-TR" dirty="0"/>
              <a:t>.</a:t>
            </a:r>
            <a:r>
              <a:rPr lang="tr-TR" altLang="tr-TR" dirty="0" err="1"/>
              <a:t>Foreign</a:t>
            </a:r>
            <a:r>
              <a:rPr lang="tr-TR" altLang="tr-TR" dirty="0"/>
              <a:t> Exchange </a:t>
            </a:r>
            <a:r>
              <a:rPr lang="tr-TR" altLang="tr-TR" dirty="0" err="1"/>
              <a:t>Risks</a:t>
            </a:r>
            <a:br>
              <a:rPr lang="tr-TR" altLang="tr-TR" dirty="0"/>
            </a:br>
            <a:endParaRPr lang="tr-TR" altLang="tr-TR" dirty="0"/>
          </a:p>
          <a:p>
            <a:pPr lvl="1" eaLnBrk="1" hangingPunct="1">
              <a:lnSpc>
                <a:spcPct val="90000"/>
              </a:lnSpc>
            </a:pPr>
            <a:r>
              <a:rPr lang="tr-TR" altLang="tr-TR" dirty="0"/>
              <a:t>1. F/X </a:t>
            </a:r>
            <a:r>
              <a:rPr lang="tr-TR" altLang="tr-TR" dirty="0" err="1"/>
              <a:t>Position</a:t>
            </a:r>
            <a:r>
              <a:rPr lang="tr-TR" altLang="tr-TR" dirty="0"/>
              <a:t> Risk</a:t>
            </a:r>
            <a:r>
              <a:rPr lang="en-US" altLang="tr-TR" dirty="0"/>
              <a:t> </a:t>
            </a:r>
            <a:endParaRPr lang="tr-TR" altLang="tr-TR" dirty="0"/>
          </a:p>
          <a:p>
            <a:pPr lvl="1" eaLnBrk="1" hangingPunct="1">
              <a:lnSpc>
                <a:spcPct val="90000"/>
              </a:lnSpc>
            </a:pPr>
            <a:r>
              <a:rPr lang="tr-TR" altLang="tr-TR" dirty="0"/>
              <a:t>2. F/X </a:t>
            </a:r>
            <a:r>
              <a:rPr lang="tr-TR" altLang="tr-TR" dirty="0" err="1"/>
              <a:t>Availability</a:t>
            </a:r>
            <a:r>
              <a:rPr lang="tr-TR" altLang="tr-TR" dirty="0"/>
              <a:t> Risk</a:t>
            </a:r>
          </a:p>
          <a:p>
            <a:pPr lvl="1" eaLnBrk="1" hangingPunct="1">
              <a:lnSpc>
                <a:spcPct val="90000"/>
              </a:lnSpc>
            </a:pPr>
            <a:r>
              <a:rPr lang="tr-TR" altLang="tr-TR" dirty="0"/>
              <a:t>3. F/X </a:t>
            </a:r>
            <a:r>
              <a:rPr lang="tr-TR" altLang="tr-TR" dirty="0" err="1"/>
              <a:t>Transaction</a:t>
            </a:r>
            <a:r>
              <a:rPr lang="tr-TR" altLang="tr-TR" dirty="0"/>
              <a:t> Risk</a:t>
            </a:r>
          </a:p>
          <a:p>
            <a:pPr lvl="1" eaLnBrk="1" hangingPunct="1">
              <a:lnSpc>
                <a:spcPct val="90000"/>
              </a:lnSpc>
            </a:pPr>
            <a:r>
              <a:rPr lang="tr-TR" altLang="tr-TR" dirty="0"/>
              <a:t>4. F/X </a:t>
            </a:r>
            <a:r>
              <a:rPr lang="tr-TR" altLang="tr-TR" dirty="0" err="1"/>
              <a:t>Translation</a:t>
            </a:r>
            <a:r>
              <a:rPr lang="tr-TR" altLang="tr-TR" dirty="0"/>
              <a:t> Risk</a:t>
            </a:r>
            <a:br>
              <a:rPr lang="tr-TR" altLang="tr-TR" dirty="0"/>
            </a:br>
            <a:endParaRPr lang="en-US" altLang="tr-TR" dirty="0"/>
          </a:p>
          <a:p>
            <a:pPr eaLnBrk="1" hangingPunct="1">
              <a:lnSpc>
                <a:spcPct val="90000"/>
              </a:lnSpc>
            </a:pPr>
            <a:endParaRPr lang="tr-TR" altLang="tr-TR" dirty="0"/>
          </a:p>
        </p:txBody>
      </p:sp>
    </p:spTree>
    <p:extLst>
      <p:ext uri="{BB962C8B-B14F-4D97-AF65-F5344CB8AC3E}">
        <p14:creationId xmlns:p14="http://schemas.microsoft.com/office/powerpoint/2010/main" val="3363479745"/>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6131">
                                            <p:txEl>
                                              <p:pRg st="0" end="0"/>
                                            </p:txEl>
                                          </p:spTgt>
                                        </p:tgtEl>
                                        <p:attrNameLst>
                                          <p:attrName>style.visibility</p:attrName>
                                        </p:attrNameLst>
                                      </p:cBhvr>
                                      <p:to>
                                        <p:strVal val="visible"/>
                                      </p:to>
                                    </p:set>
                                    <p:anim calcmode="lin" valueType="num">
                                      <p:cBhvr additive="base">
                                        <p:cTn id="13" dur="500" fill="hold"/>
                                        <p:tgtEl>
                                          <p:spTgt spid="176131">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6131">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CAMERA.WAV"/>
                                        </p:tgtEl>
                                      </p:cMediaNode>
                                    </p:audio>
                                  </p:subTnLst>
                                </p:cTn>
                              </p:par>
                              <p:par>
                                <p:cTn id="15" presetID="2" presetClass="entr" presetSubtype="8" fill="hold" grpId="0" nodeType="withEffect">
                                  <p:stCondLst>
                                    <p:cond delay="0"/>
                                  </p:stCondLst>
                                  <p:childTnLst>
                                    <p:set>
                                      <p:cBhvr>
                                        <p:cTn id="16" dur="1" fill="hold">
                                          <p:stCondLst>
                                            <p:cond delay="0"/>
                                          </p:stCondLst>
                                        </p:cTn>
                                        <p:tgtEl>
                                          <p:spTgt spid="176131">
                                            <p:txEl>
                                              <p:pRg st="1" end="1"/>
                                            </p:txEl>
                                          </p:spTgt>
                                        </p:tgtEl>
                                        <p:attrNameLst>
                                          <p:attrName>style.visibility</p:attrName>
                                        </p:attrNameLst>
                                      </p:cBhvr>
                                      <p:to>
                                        <p:strVal val="visible"/>
                                      </p:to>
                                    </p:set>
                                    <p:anim calcmode="lin" valueType="num">
                                      <p:cBhvr additive="base">
                                        <p:cTn id="17" dur="500" fill="hold"/>
                                        <p:tgtEl>
                                          <p:spTgt spid="176131">
                                            <p:txEl>
                                              <p:pRg st="1" end="1"/>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76131">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5"/>
                                            </p:cond>
                                          </p:stCondLst>
                                          <p:endCondLst>
                                            <p:cond evt="onStopAudio" delay="0">
                                              <p:tgtEl>
                                                <p:sldTgt/>
                                              </p:tgtEl>
                                            </p:cond>
                                          </p:endCondLst>
                                        </p:cTn>
                                        <p:tgtEl>
                                          <p:sndTgt r:embed="rId3" name="CAMERA.WAV"/>
                                        </p:tgtEl>
                                      </p:cMediaNode>
                                    </p:audio>
                                  </p:subTnLst>
                                </p:cTn>
                              </p:par>
                              <p:par>
                                <p:cTn id="19" presetID="2" presetClass="entr" presetSubtype="8" fill="hold" grpId="0" nodeType="withEffect">
                                  <p:stCondLst>
                                    <p:cond delay="0"/>
                                  </p:stCondLst>
                                  <p:childTnLst>
                                    <p:set>
                                      <p:cBhvr>
                                        <p:cTn id="20" dur="1" fill="hold">
                                          <p:stCondLst>
                                            <p:cond delay="0"/>
                                          </p:stCondLst>
                                        </p:cTn>
                                        <p:tgtEl>
                                          <p:spTgt spid="176131">
                                            <p:txEl>
                                              <p:pRg st="2" end="2"/>
                                            </p:txEl>
                                          </p:spTgt>
                                        </p:tgtEl>
                                        <p:attrNameLst>
                                          <p:attrName>style.visibility</p:attrName>
                                        </p:attrNameLst>
                                      </p:cBhvr>
                                      <p:to>
                                        <p:strVal val="visible"/>
                                      </p:to>
                                    </p:set>
                                    <p:anim calcmode="lin" valueType="num">
                                      <p:cBhvr additive="base">
                                        <p:cTn id="21" dur="500" fill="hold"/>
                                        <p:tgtEl>
                                          <p:spTgt spid="176131">
                                            <p:txEl>
                                              <p:pRg st="2" end="2"/>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176131">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9"/>
                                            </p:cond>
                                          </p:stCondLst>
                                          <p:endCondLst>
                                            <p:cond evt="onStopAudio" delay="0">
                                              <p:tgtEl>
                                                <p:sldTgt/>
                                              </p:tgtEl>
                                            </p:cond>
                                          </p:endCondLst>
                                        </p:cTn>
                                        <p:tgtEl>
                                          <p:sndTgt r:embed="rId3" name="CAMERA.WAV"/>
                                        </p:tgtEl>
                                      </p:cMediaNode>
                                    </p:audio>
                                  </p:subTnLst>
                                </p:cTn>
                              </p:par>
                              <p:par>
                                <p:cTn id="23" presetID="2" presetClass="entr" presetSubtype="8" fill="hold" grpId="0" nodeType="withEffect">
                                  <p:stCondLst>
                                    <p:cond delay="0"/>
                                  </p:stCondLst>
                                  <p:childTnLst>
                                    <p:set>
                                      <p:cBhvr>
                                        <p:cTn id="24" dur="1" fill="hold">
                                          <p:stCondLst>
                                            <p:cond delay="0"/>
                                          </p:stCondLst>
                                        </p:cTn>
                                        <p:tgtEl>
                                          <p:spTgt spid="176131">
                                            <p:txEl>
                                              <p:pRg st="3" end="3"/>
                                            </p:txEl>
                                          </p:spTgt>
                                        </p:tgtEl>
                                        <p:attrNameLst>
                                          <p:attrName>style.visibility</p:attrName>
                                        </p:attrNameLst>
                                      </p:cBhvr>
                                      <p:to>
                                        <p:strVal val="visible"/>
                                      </p:to>
                                    </p:set>
                                    <p:anim calcmode="lin" valueType="num">
                                      <p:cBhvr additive="base">
                                        <p:cTn id="25" dur="500" fill="hold"/>
                                        <p:tgtEl>
                                          <p:spTgt spid="1761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6131">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3" name="CAMERA.WAV"/>
                                        </p:tgtEl>
                                      </p:cMediaNode>
                                    </p:audio>
                                  </p:subTnLst>
                                </p:cTn>
                              </p:par>
                              <p:par>
                                <p:cTn id="27" presetID="2" presetClass="entr" presetSubtype="8" fill="hold" grpId="0" nodeType="withEffect">
                                  <p:stCondLst>
                                    <p:cond delay="0"/>
                                  </p:stCondLst>
                                  <p:childTnLst>
                                    <p:set>
                                      <p:cBhvr>
                                        <p:cTn id="28" dur="1" fill="hold">
                                          <p:stCondLst>
                                            <p:cond delay="0"/>
                                          </p:stCondLst>
                                        </p:cTn>
                                        <p:tgtEl>
                                          <p:spTgt spid="176131">
                                            <p:txEl>
                                              <p:pRg st="4" end="4"/>
                                            </p:txEl>
                                          </p:spTgt>
                                        </p:tgtEl>
                                        <p:attrNameLst>
                                          <p:attrName>style.visibility</p:attrName>
                                        </p:attrNameLst>
                                      </p:cBhvr>
                                      <p:to>
                                        <p:strVal val="visible"/>
                                      </p:to>
                                    </p:set>
                                    <p:anim calcmode="lin" valueType="num">
                                      <p:cBhvr additive="base">
                                        <p:cTn id="29" dur="500" fill="hold"/>
                                        <p:tgtEl>
                                          <p:spTgt spid="176131">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76131">
                                            <p:txEl>
                                              <p:pRg st="4" end="4"/>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7"/>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autoUpdateAnimBg="0"/>
      <p:bldP spid="17613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78369-364A-F148-BFFA-530E7FE09B5E}"/>
              </a:ext>
            </a:extLst>
          </p:cNvPr>
          <p:cNvSpPr>
            <a:spLocks noGrp="1"/>
          </p:cNvSpPr>
          <p:nvPr>
            <p:ph type="title"/>
          </p:nvPr>
        </p:nvSpPr>
        <p:spPr/>
        <p:txBody>
          <a:bodyPr/>
          <a:lstStyle/>
          <a:p>
            <a:r>
              <a:rPr lang="en-US" dirty="0"/>
              <a:t>F</a:t>
            </a:r>
            <a:r>
              <a:rPr lang="en-TR" dirty="0"/>
              <a:t>oreıng exchange rısks</a:t>
            </a:r>
          </a:p>
        </p:txBody>
      </p:sp>
      <p:sp>
        <p:nvSpPr>
          <p:cNvPr id="3" name="Text Placeholder 2">
            <a:extLst>
              <a:ext uri="{FF2B5EF4-FFF2-40B4-BE49-F238E27FC236}">
                <a16:creationId xmlns:a16="http://schemas.microsoft.com/office/drawing/2014/main" id="{70A5B3F8-2849-6342-9FBE-C3AFA2569C6D}"/>
              </a:ext>
            </a:extLst>
          </p:cNvPr>
          <p:cNvSpPr>
            <a:spLocks noGrp="1"/>
          </p:cNvSpPr>
          <p:nvPr>
            <p:ph type="body" idx="1"/>
          </p:nvPr>
        </p:nvSpPr>
        <p:spPr/>
        <p:txBody>
          <a:bodyPr/>
          <a:lstStyle/>
          <a:p>
            <a:endParaRPr lang="en-TR"/>
          </a:p>
        </p:txBody>
      </p:sp>
      <p:sp>
        <p:nvSpPr>
          <p:cNvPr id="4" name="Footer Placeholder 3">
            <a:extLst>
              <a:ext uri="{FF2B5EF4-FFF2-40B4-BE49-F238E27FC236}">
                <a16:creationId xmlns:a16="http://schemas.microsoft.com/office/drawing/2014/main" id="{550C2F61-B5CC-E14B-BBAC-9E2A6AE3277B}"/>
              </a:ext>
            </a:extLst>
          </p:cNvPr>
          <p:cNvSpPr>
            <a:spLocks noGrp="1"/>
          </p:cNvSpPr>
          <p:nvPr>
            <p:ph type="ftr" sz="quarter" idx="11"/>
          </p:nvPr>
        </p:nvSpPr>
        <p:spPr/>
        <p:txBody>
          <a:bodyPr/>
          <a:lstStyle/>
          <a:p>
            <a:pPr>
              <a:defRPr/>
            </a:pPr>
            <a:r>
              <a:rPr lang="en-US"/>
              <a:t>bulentsenver@gmail.com</a:t>
            </a:r>
          </a:p>
        </p:txBody>
      </p:sp>
      <p:sp>
        <p:nvSpPr>
          <p:cNvPr id="5" name="Slide Number Placeholder 4">
            <a:extLst>
              <a:ext uri="{FF2B5EF4-FFF2-40B4-BE49-F238E27FC236}">
                <a16:creationId xmlns:a16="http://schemas.microsoft.com/office/drawing/2014/main" id="{6D8740CD-5847-8645-A840-A1D37223C92A}"/>
              </a:ext>
            </a:extLst>
          </p:cNvPr>
          <p:cNvSpPr>
            <a:spLocks noGrp="1"/>
          </p:cNvSpPr>
          <p:nvPr>
            <p:ph type="sldNum" sz="quarter" idx="12"/>
          </p:nvPr>
        </p:nvSpPr>
        <p:spPr/>
        <p:txBody>
          <a:bodyPr/>
          <a:lstStyle/>
          <a:p>
            <a:pPr>
              <a:defRPr/>
            </a:pPr>
            <a:fld id="{1BA845F5-4E55-E04B-BADE-64D6456A2A19}" type="slidenum">
              <a:rPr lang="en-US" smtClean="0"/>
              <a:pPr>
                <a:defRPr/>
              </a:pPr>
              <a:t>8</a:t>
            </a:fld>
            <a:endParaRPr lang="en-US"/>
          </a:p>
        </p:txBody>
      </p:sp>
    </p:spTree>
    <p:extLst>
      <p:ext uri="{BB962C8B-B14F-4D97-AF65-F5344CB8AC3E}">
        <p14:creationId xmlns:p14="http://schemas.microsoft.com/office/powerpoint/2010/main" val="3215530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6130" name="Rectangle 2">
            <a:extLst>
              <a:ext uri="{FF2B5EF4-FFF2-40B4-BE49-F238E27FC236}">
                <a16:creationId xmlns:a16="http://schemas.microsoft.com/office/drawing/2014/main" id="{3C29AB72-2E63-BA44-8326-A655161CC020}"/>
              </a:ext>
            </a:extLst>
          </p:cNvPr>
          <p:cNvSpPr>
            <a:spLocks noGrp="1" noChangeArrowheads="1"/>
          </p:cNvSpPr>
          <p:nvPr>
            <p:ph type="title"/>
          </p:nvPr>
        </p:nvSpPr>
        <p:spPr>
          <a:xfrm>
            <a:off x="1981200" y="0"/>
            <a:ext cx="8229600" cy="1143000"/>
          </a:xfrm>
        </p:spPr>
        <p:txBody>
          <a:bodyPr/>
          <a:lstStyle/>
          <a:p>
            <a:pPr eaLnBrk="1" hangingPunct="1">
              <a:defRPr/>
            </a:pPr>
            <a:r>
              <a:rPr lang="tr-TR" altLang="tr-TR" dirty="0" err="1"/>
              <a:t>Foreign</a:t>
            </a:r>
            <a:r>
              <a:rPr lang="tr-TR" altLang="tr-TR" dirty="0"/>
              <a:t> Exchange </a:t>
            </a:r>
            <a:r>
              <a:rPr lang="tr-TR" altLang="tr-TR" dirty="0" err="1"/>
              <a:t>Risks</a:t>
            </a:r>
            <a:endParaRPr lang="en-US" b="1" dirty="0">
              <a:effectLst>
                <a:outerShdw blurRad="38100" dist="38100" dir="2700000" algn="tl">
                  <a:srgbClr val="DDDDDD"/>
                </a:outerShdw>
              </a:effectLst>
              <a:ea typeface="ＭＳ Ｐゴシック" charset="0"/>
              <a:cs typeface="ＭＳ Ｐゴシック" charset="0"/>
            </a:endParaRPr>
          </a:p>
        </p:txBody>
      </p:sp>
      <p:sp>
        <p:nvSpPr>
          <p:cNvPr id="2" name="Content Placeholder 1">
            <a:extLst>
              <a:ext uri="{FF2B5EF4-FFF2-40B4-BE49-F238E27FC236}">
                <a16:creationId xmlns:a16="http://schemas.microsoft.com/office/drawing/2014/main" id="{EAA7D74C-537A-7B4E-859E-EC3D5871BEC6}"/>
              </a:ext>
            </a:extLst>
          </p:cNvPr>
          <p:cNvSpPr>
            <a:spLocks noGrp="1"/>
          </p:cNvSpPr>
          <p:nvPr>
            <p:ph idx="1"/>
          </p:nvPr>
        </p:nvSpPr>
        <p:spPr>
          <a:xfrm>
            <a:off x="1981200" y="1057568"/>
            <a:ext cx="8229600" cy="4525963"/>
          </a:xfrm>
        </p:spPr>
        <p:txBody>
          <a:bodyPr/>
          <a:lstStyle/>
          <a:p>
            <a:pPr lvl="0"/>
            <a:r>
              <a:rPr lang="en-US" b="1" dirty="0"/>
              <a:t>Translation Risk</a:t>
            </a:r>
            <a:r>
              <a:rPr lang="en-US" dirty="0"/>
              <a:t> – Foreign currency denominated assets &amp; liabilities are converted to local currency (TL) using an F/X exchange rate. As a result of this translation the bank may make a loss or gain.</a:t>
            </a:r>
            <a:endParaRPr lang="tr-TR" dirty="0"/>
          </a:p>
          <a:p>
            <a:pPr lvl="0"/>
            <a:r>
              <a:rPr lang="en-US" b="1" dirty="0"/>
              <a:t>Transactions Risk</a:t>
            </a:r>
            <a:r>
              <a:rPr lang="en-US" dirty="0"/>
              <a:t> – Bank buy &amp; sell foreign currency. Banks do banking transactions in foreign currencies. During these banking transactions the bank may make a transaction loss or gain.</a:t>
            </a:r>
            <a:endParaRPr lang="tr-TR" dirty="0"/>
          </a:p>
          <a:p>
            <a:endParaRPr lang="en-US" dirty="0"/>
          </a:p>
        </p:txBody>
      </p:sp>
      <p:sp>
        <p:nvSpPr>
          <p:cNvPr id="210946" name="Footer Placeholder 4">
            <a:extLst>
              <a:ext uri="{FF2B5EF4-FFF2-40B4-BE49-F238E27FC236}">
                <a16:creationId xmlns:a16="http://schemas.microsoft.com/office/drawing/2014/main" id="{377C39E5-9FE8-DB46-B2C5-F02C44882477}"/>
              </a:ext>
            </a:extLst>
          </p:cNvPr>
          <p:cNvSpPr>
            <a:spLocks noGrp="1"/>
          </p:cNvSpPr>
          <p:nvPr>
            <p:ph type="ftr" sz="quarter" idx="11"/>
          </p:nvPr>
        </p:nvSpPr>
        <p:spPr/>
        <p:txBody>
          <a:bodyPr/>
          <a:lstStyle/>
          <a:p>
            <a:pPr>
              <a:defRPr/>
            </a:pPr>
            <a:r>
              <a:rPr lang="en-US"/>
              <a:t>bulentsenver@gmail.com</a:t>
            </a:r>
          </a:p>
        </p:txBody>
      </p:sp>
      <p:sp>
        <p:nvSpPr>
          <p:cNvPr id="60419" name="Slide Number Placeholder 5">
            <a:extLst>
              <a:ext uri="{FF2B5EF4-FFF2-40B4-BE49-F238E27FC236}">
                <a16:creationId xmlns:a16="http://schemas.microsoft.com/office/drawing/2014/main" id="{A2F98C91-4BBD-E945-9FDB-F3044B69AD0E}"/>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0CD9060F-918A-F549-B32A-1C93733C136E}" type="slidenum">
              <a:rPr lang="en-US" altLang="tr-TR" sz="1200">
                <a:solidFill>
                  <a:srgbClr val="898989"/>
                </a:solidFill>
              </a:rPr>
              <a:pPr>
                <a:spcBef>
                  <a:spcPct val="0"/>
                </a:spcBef>
                <a:buFontTx/>
                <a:buNone/>
              </a:pPr>
              <a:t>9</a:t>
            </a:fld>
            <a:endParaRPr lang="en-US" altLang="tr-TR" sz="1200">
              <a:solidFill>
                <a:srgbClr val="898989"/>
              </a:solidFill>
            </a:endParaRPr>
          </a:p>
        </p:txBody>
      </p:sp>
    </p:spTree>
    <p:extLst>
      <p:ext uri="{BB962C8B-B14F-4D97-AF65-F5344CB8AC3E}">
        <p14:creationId xmlns:p14="http://schemas.microsoft.com/office/powerpoint/2010/main" val="2347721016"/>
      </p:ext>
    </p:extLst>
  </p:cSld>
  <p:clrMapOvr>
    <a:masterClrMapping/>
  </p:clrMapOvr>
  <p:transition spd="med">
    <p:random/>
    <p:sndAc>
      <p:stSnd>
        <p:snd r:embed="rId2" name="EXPLODE.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76130"/>
                                        </p:tgtEl>
                                        <p:attrNameLst>
                                          <p:attrName>style.visibility</p:attrName>
                                        </p:attrNameLst>
                                      </p:cBhvr>
                                      <p:to>
                                        <p:strVal val="visible"/>
                                      </p:to>
                                    </p:set>
                                    <p:anim calcmode="lin" valueType="num">
                                      <p:cBhvr additive="base">
                                        <p:cTn id="7" dur="500" fill="hold"/>
                                        <p:tgtEl>
                                          <p:spTgt spid="176130"/>
                                        </p:tgtEl>
                                        <p:attrNameLst>
                                          <p:attrName>ppt_x</p:attrName>
                                        </p:attrNameLst>
                                      </p:cBhvr>
                                      <p:tavLst>
                                        <p:tav tm="0">
                                          <p:val>
                                            <p:strVal val="#ppt_x"/>
                                          </p:val>
                                        </p:tav>
                                        <p:tav tm="100000">
                                          <p:val>
                                            <p:strVal val="#ppt_x"/>
                                          </p:val>
                                        </p:tav>
                                      </p:tavLst>
                                    </p:anim>
                                    <p:anim calcmode="lin" valueType="num">
                                      <p:cBhvr additive="base">
                                        <p:cTn id="8" dur="500" fill="hold"/>
                                        <p:tgtEl>
                                          <p:spTgt spid="1761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2">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2">
                                            <p:txEl>
                                              <p:pRg st="1" end="1"/>
                                            </p:txEl>
                                          </p:spTgt>
                                        </p:tgtEl>
                                        <p:attrNameLst>
                                          <p:attrName>style.visibility</p:attrName>
                                        </p:attrNameLst>
                                      </p:cBhvr>
                                      <p:to>
                                        <p:strVal val="visible"/>
                                      </p:to>
                                    </p:set>
                                    <p:anim calcmode="lin" valueType="num">
                                      <p:cBhvr>
                                        <p:cTn id="20"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2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0" grpId="0" autoUpdateAnimBg="0"/>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TotalTime>
  <Words>809</Words>
  <Application>Microsoft Macintosh PowerPoint</Application>
  <PresentationFormat>Widescreen</PresentationFormat>
  <Paragraphs>182</Paragraphs>
  <Slides>19</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Calibri Light</vt:lpstr>
      <vt:lpstr>Times New Roman</vt:lpstr>
      <vt:lpstr>Verdana</vt:lpstr>
      <vt:lpstr>Office Theme</vt:lpstr>
      <vt:lpstr>Clip</vt:lpstr>
      <vt:lpstr>Bank Management Lecture #12</vt:lpstr>
      <vt:lpstr>We will Learn This Week?</vt:lpstr>
      <vt:lpstr>PowerPoint Presentation</vt:lpstr>
      <vt:lpstr>PowerPoint Presentation</vt:lpstr>
      <vt:lpstr>Banking Risks</vt:lpstr>
      <vt:lpstr>Banking Risks</vt:lpstr>
      <vt:lpstr>Banking Risks</vt:lpstr>
      <vt:lpstr>Foreıng exchange rısks</vt:lpstr>
      <vt:lpstr>Foreign Exchange Risks</vt:lpstr>
      <vt:lpstr>Foreign Exchange Risks</vt:lpstr>
      <vt:lpstr>Foreign Exchange Risks</vt:lpstr>
      <vt:lpstr>The Foreign Exchange Market</vt:lpstr>
      <vt:lpstr>Foreign Currency Position</vt:lpstr>
      <vt:lpstr>Foreign Currency Position</vt:lpstr>
      <vt:lpstr>Foreign Exchange Position Strategy (F/Xassets-F/Xliability)</vt:lpstr>
      <vt:lpstr>Banking Risks</vt:lpstr>
      <vt:lpstr>PowerPoint Presentation</vt:lpstr>
      <vt:lpstr>PowerPoint Presentation</vt:lpstr>
      <vt:lpstr>Banking Risks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Bank Management Week #9</dc:title>
  <dc:creator>Kaan Senver</dc:creator>
  <cp:lastModifiedBy>Kaan Senver</cp:lastModifiedBy>
  <cp:revision>29</cp:revision>
  <dcterms:created xsi:type="dcterms:W3CDTF">2020-12-20T11:14:38Z</dcterms:created>
  <dcterms:modified xsi:type="dcterms:W3CDTF">2021-10-06T07:58:04Z</dcterms:modified>
</cp:coreProperties>
</file>