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66" r:id="rId3"/>
    <p:sldId id="499" r:id="rId4"/>
    <p:sldId id="506" r:id="rId5"/>
    <p:sldId id="507" r:id="rId6"/>
    <p:sldId id="508" r:id="rId7"/>
    <p:sldId id="513" r:id="rId8"/>
    <p:sldId id="509" r:id="rId9"/>
    <p:sldId id="510" r:id="rId10"/>
    <p:sldId id="511" r:id="rId11"/>
    <p:sldId id="512" r:id="rId12"/>
    <p:sldId id="514" r:id="rId13"/>
    <p:sldId id="365" r:id="rId14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23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08125-53BA-DB49-9D00-6D27176E1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DE60EB-A652-7F44-8252-D70C3D8A3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D3116-257C-7040-A75B-CECC0D11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8F746-DC1C-224F-AB89-4731AA80A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6B94B-833E-F640-AB2A-6FA827FF9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125105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E0FA4-DF29-2649-A2E2-51A787124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8C85BF-0F98-FF4D-B307-EC6CB5ED32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76321-0CB2-DD46-91FE-944750C6F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F1D86-F396-444C-AB7C-7C723E349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98341A-3CA5-4447-86D1-28D09086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211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2FA279-D629-8543-AF43-C05B52E39A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7556A8-8C26-7142-9F30-33A48A7D3D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42994-207C-0F4D-B2AC-55D3D6E48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07564-4F62-BD45-BCBC-9B55192E7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DE3BE-0374-434C-BE35-CA263F405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2963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67260-BA2A-1A49-B651-A34F04AEF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B49A4-90A6-C648-A4CE-BDD1BBD06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D5FB7-39A2-3C48-8815-EB77F26F1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B016C-AF3B-B643-AF18-BB0B66123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DB1F6-0AFD-EC44-9CEB-5B2631DF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3198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B12D4-47D2-3247-836D-EEFBBFA41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97907-730E-B14E-9F15-1C6A01970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60AC9-7D41-FB4D-B386-6568CED9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369A9-DB1A-904D-81CB-413B7AAEB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430B8-B637-414B-AA6B-4A6489179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7958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348C0-63DA-8B42-9721-E2B81656E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0A445-2B81-7D4F-ADBD-29F3E48B8A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DC314-FF67-AF4F-805C-6CE7C7D9D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2BBC9-62E3-4A4B-BEAB-F5C676CCA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DC962-55B6-E840-BC79-E26A1A5BF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89185-2173-F24E-9416-203269495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9176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C9C9C-465D-7B44-91C3-FA09E863F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34817-3171-2642-993A-04B65C424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E4DA48-F54A-D147-9F2B-3062E352B8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BF8564-824E-474C-8E1F-32436A44B6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541277-89F3-274B-A1AF-AB7C4D626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BE2D6D-30CD-F340-AE9C-D81B84C66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85574E-D08C-9346-9C99-F9CD22D74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C7E97C-21D9-CD45-9973-5854446EE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870107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0F32F-0B5B-0044-838E-18D21EB41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767884-E44F-CB41-B801-EC930E49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C231AD-F147-D44C-8C52-B28ED5AF0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1345EB-5B0A-E34E-8044-0450267BA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41187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5D973B-88B4-E74B-926A-B354C2488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7EDEAE-0F6A-6140-ACFA-F684F31EB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E918DF-C18E-CC4D-81E9-85660DC7E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0219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3F1C0-2832-2248-83F3-DDE14588E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9356C-AD93-9D4A-9EF0-B0BA4AEB1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6F4CEA-A42E-2540-8DBD-4DCE98C8C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6C23CC-A905-1448-856A-B0A6779D3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01401-AB72-9D4C-A1C7-27AED4CDC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3F319-6ABF-5945-8DA6-8B85B82D9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7799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C9310-A61E-2B49-BAD6-410E47AF0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B47EF6-4654-3544-837F-A24CFDB06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C424E-56E7-774F-B49F-7BC8DA662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B0D9D9-24D7-E24D-8643-6A77B5112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D48595-B68F-BB45-AB3B-0C16BF508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CD48BA-9CE2-3C4B-AFA9-7B2A4A6F0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6328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A1460-9484-6E46-AEAA-DD0ACB22C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72920-0F18-B542-A077-6989D466F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A371A-8991-1F4E-B892-DEC8D959D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A4381-5F14-194A-A511-D832709B75B6}" type="datetimeFigureOut">
              <a:rPr lang="en-TR" smtClean="0"/>
              <a:t>6.10.2021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06F2F-0F64-7742-8633-057EBC14AB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400EC-77D6-D641-8CA0-6626A5FD2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84E7F-98E2-7E44-91D9-02AD3A21D04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21661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0E36D-B6FC-8744-A3A0-5ABE9E0B60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dirty="0"/>
              <a:t>Bank Management</a:t>
            </a:r>
            <a:br>
              <a:rPr lang="en-TR" dirty="0"/>
            </a:br>
            <a:r>
              <a:rPr lang="en-US" altLang="tr-TR"/>
              <a:t>Lecture</a:t>
            </a:r>
            <a:r>
              <a:rPr lang="en-TR"/>
              <a:t> </a:t>
            </a:r>
            <a:r>
              <a:rPr lang="en-TR" dirty="0"/>
              <a:t>#11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7CE305-5FB1-4642-B6A5-D04C3B1616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R" dirty="0"/>
              <a:t>Bülent Şenver</a:t>
            </a:r>
          </a:p>
          <a:p>
            <a:r>
              <a:rPr lang="en-TR"/>
              <a:t>bulentsenver</a:t>
            </a:r>
            <a:r>
              <a:rPr lang="en-TR" dirty="0"/>
              <a:t>@gmail.com</a:t>
            </a:r>
          </a:p>
        </p:txBody>
      </p:sp>
    </p:spTree>
    <p:extLst>
      <p:ext uri="{BB962C8B-B14F-4D97-AF65-F5344CB8AC3E}">
        <p14:creationId xmlns:p14="http://schemas.microsoft.com/office/powerpoint/2010/main" val="1320707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>
            <a:extLst>
              <a:ext uri="{FF2B5EF4-FFF2-40B4-BE49-F238E27FC236}">
                <a16:creationId xmlns:a16="http://schemas.microsoft.com/office/drawing/2014/main" id="{5E4BB19E-BEC6-8E4A-B9CD-1F1927EFD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36525"/>
            <a:ext cx="8229600" cy="1143000"/>
          </a:xfrm>
        </p:spPr>
        <p:txBody>
          <a:bodyPr/>
          <a:lstStyle/>
          <a:p>
            <a:r>
              <a:rPr lang="en-US" altLang="tr-TR" dirty="0"/>
              <a:t>Loan Default - NPL 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ABEFB-74AD-214F-987F-8F5CE4154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4423" y="1021985"/>
            <a:ext cx="6172200" cy="51446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altLang="tr-TR" dirty="0"/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Investigate the reason for Default (temporary or permanent)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Start </a:t>
            </a:r>
            <a:r>
              <a:rPr lang="ja-JP" altLang="en-US">
                <a:latin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en-US" altLang="ja-JP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Close Supervision</a:t>
            </a:r>
            <a:r>
              <a:rPr lang="ja-JP" altLang="en-US">
                <a:latin typeface="Verdana" panose="020B0604030504040204" pitchFamily="34" charset="0"/>
                <a:cs typeface="Verdana" panose="020B0604030504040204" pitchFamily="34" charset="0"/>
              </a:rPr>
              <a:t>”</a:t>
            </a:r>
            <a:r>
              <a:rPr lang="en-US" altLang="ja-JP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&amp; Follow Up</a:t>
            </a:r>
            <a:br>
              <a:rPr lang="tr-TR" altLang="ja-JP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Classify Loan as Non-Performing Loans (NPL)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Reschedule the Loan, Change its Terms &amp; Conditions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altLang="tr-TR" dirty="0"/>
          </a:p>
          <a:p>
            <a:endParaRPr lang="en-US" altLang="tr-TR" dirty="0"/>
          </a:p>
          <a:p>
            <a:endParaRPr lang="en-US" altLang="tr-TR" dirty="0"/>
          </a:p>
          <a:p>
            <a:pPr lvl="1"/>
            <a:endParaRPr lang="en-US" altLang="tr-TR" dirty="0"/>
          </a:p>
          <a:p>
            <a:pPr lvl="1"/>
            <a:endParaRPr lang="en-US" altLang="tr-TR" dirty="0"/>
          </a:p>
          <a:p>
            <a:pPr>
              <a:buFont typeface="Arial" panose="020B0604020202020204" pitchFamily="34" charset="0"/>
              <a:buNone/>
            </a:pPr>
            <a:endParaRPr lang="en-US" alt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4C8CF7-DB0E-B049-B016-1030F8FFB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3253" name="Slide Number Placeholder 4">
            <a:extLst>
              <a:ext uri="{FF2B5EF4-FFF2-40B4-BE49-F238E27FC236}">
                <a16:creationId xmlns:a16="http://schemas.microsoft.com/office/drawing/2014/main" id="{A3D1DEF6-1D47-6442-B179-D92C79A07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F5985F-D990-8F4D-A097-A16BDB84B32E}" type="slidenum">
              <a:rPr lang="en-US" altLang="tr-TR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tr-TR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14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8E4274BB-78F9-1B41-A885-6604A44E4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22097"/>
            <a:ext cx="7886700" cy="994172"/>
          </a:xfrm>
        </p:spPr>
        <p:txBody>
          <a:bodyPr/>
          <a:lstStyle/>
          <a:p>
            <a:r>
              <a:rPr lang="en-US" altLang="tr-TR" dirty="0"/>
              <a:t>Loan Default - NPL 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C7160-1555-D14D-8F02-4E5464115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900" y="1856348"/>
            <a:ext cx="6172200" cy="5505207"/>
          </a:xfrm>
        </p:spPr>
        <p:txBody>
          <a:bodyPr>
            <a:normAutofit fontScale="92500" lnSpcReduction="10000"/>
          </a:bodyPr>
          <a:lstStyle/>
          <a:p>
            <a:r>
              <a:rPr lang="en-US" altLang="tr-TR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Provide a Reserve for NPL (debit expense)</a:t>
            </a:r>
          </a:p>
          <a:p>
            <a:endParaRPr lang="en-US" altLang="tr-TR" sz="3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6.Sell the NPL to a Collection Company, or</a:t>
            </a:r>
            <a:br>
              <a:rPr lang="en-US" altLang="tr-TR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sz="3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 Classify NPL as Loans in Court </a:t>
            </a:r>
            <a:br>
              <a:rPr lang="en-US" altLang="tr-TR" sz="3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sz="3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altLang="ja-JP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br>
              <a:rPr lang="en-US" altLang="tr-TR" dirty="0"/>
            </a:br>
            <a:endParaRPr lang="en-US" altLang="tr-TR" dirty="0"/>
          </a:p>
          <a:p>
            <a:pPr lvl="1"/>
            <a:endParaRPr lang="en-US" altLang="tr-TR" dirty="0"/>
          </a:p>
          <a:p>
            <a:pPr lvl="1"/>
            <a:endParaRPr lang="en-US" altLang="tr-TR" dirty="0"/>
          </a:p>
          <a:p>
            <a:pPr lvl="1"/>
            <a:endParaRPr lang="en-US" altLang="tr-TR" dirty="0"/>
          </a:p>
          <a:p>
            <a:pPr lvl="1"/>
            <a:endParaRPr lang="en-US" altLang="tr-TR" dirty="0"/>
          </a:p>
          <a:p>
            <a:pPr>
              <a:buFont typeface="Arial" panose="020B0604020202020204" pitchFamily="34" charset="0"/>
              <a:buNone/>
            </a:pPr>
            <a:endParaRPr lang="en-US" alt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52DF2D-341D-094A-97FE-0E04ED563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4277" name="Slide Number Placeholder 4">
            <a:extLst>
              <a:ext uri="{FF2B5EF4-FFF2-40B4-BE49-F238E27FC236}">
                <a16:creationId xmlns:a16="http://schemas.microsoft.com/office/drawing/2014/main" id="{2B12DFF0-80AD-3F47-8FC2-1E4EB1E20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4B7A83-CEB3-B446-9890-15F4C9218F24}" type="slidenum">
              <a:rPr lang="en-US" altLang="tr-TR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tr-TR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284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72346-3F2F-DE40-8323-40C04B179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-135670"/>
            <a:ext cx="8229600" cy="1143000"/>
          </a:xfrm>
        </p:spPr>
        <p:txBody>
          <a:bodyPr/>
          <a:lstStyle/>
          <a:p>
            <a:r>
              <a:rPr lang="en-US" altLang="tr-TR" dirty="0"/>
              <a:t>Loan Default - NPL Life Cycle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02D28-1CDB-C64E-BB5C-8C9F13A5F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540951"/>
            <a:ext cx="8229600" cy="5349019"/>
          </a:xfrm>
        </p:spPr>
        <p:txBody>
          <a:bodyPr/>
          <a:lstStyle/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8. Start a Court Case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 Sell Loan Collaterals, make collections 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10. Get </a:t>
            </a:r>
            <a:r>
              <a:rPr lang="ja-JP" altLang="en-US">
                <a:latin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en-US" altLang="ja-JP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Inability to Pay Court Certificate</a:t>
            </a:r>
            <a:r>
              <a:rPr lang="ja-JP" altLang="en-US">
                <a:latin typeface="Verdana" panose="020B0604030504040204" pitchFamily="34" charset="0"/>
                <a:cs typeface="Verdana" panose="020B0604030504040204" pitchFamily="34" charset="0"/>
              </a:rPr>
              <a:t>”</a:t>
            </a:r>
            <a:br>
              <a:rPr lang="tr-TR" altLang="ja-JP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tr-TR" altLang="ja-JP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11. Loan Charge Off (remove loan &amp; its reserves from accounts)</a:t>
            </a:r>
          </a:p>
          <a:p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B1A77C-5ABF-E142-8FA4-E2B906B09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7B993-EA0C-3542-9ABC-A656BB2BD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B5D004-AD72-544F-9BB7-31A2119CA30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99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F143B-F12E-4146-8B6F-48F42CAE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Non Performing Loans - Turkey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6A1C79-E0E3-A543-BD39-8B860C8BF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84B18-A4A2-D546-9BB2-3BEC3CD58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44B6C4-C428-C641-907F-EC044CDF894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EBE9F2DD-B3AA-D148-96CB-3F82F6E5A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8031" y="1657098"/>
            <a:ext cx="9104801" cy="46992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4BF1B4C-D18A-7047-9F36-D59A882C9E5D}"/>
              </a:ext>
            </a:extLst>
          </p:cNvPr>
          <p:cNvSpPr txBox="1"/>
          <p:nvPr/>
        </p:nvSpPr>
        <p:spPr>
          <a:xfrm>
            <a:off x="4783020" y="2962171"/>
            <a:ext cx="8206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2000" b="1" dirty="0"/>
              <a:t>3.4%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F18F2F-129D-7B4C-806D-48CADF8E5330}"/>
              </a:ext>
            </a:extLst>
          </p:cNvPr>
          <p:cNvSpPr txBox="1"/>
          <p:nvPr/>
        </p:nvSpPr>
        <p:spPr>
          <a:xfrm>
            <a:off x="5603635" y="2687276"/>
            <a:ext cx="1066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2400" b="1" dirty="0"/>
              <a:t>3.1%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C98A2FE-D842-4946-A084-3E9654D0AD1D}"/>
              </a:ext>
            </a:extLst>
          </p:cNvPr>
          <p:cNvSpPr txBox="1"/>
          <p:nvPr/>
        </p:nvSpPr>
        <p:spPr>
          <a:xfrm>
            <a:off x="6506307" y="2390147"/>
            <a:ext cx="1266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2800" b="1" dirty="0"/>
              <a:t>4.1%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6A91F4-FBE3-BB43-A56F-A3780B8A94B3}"/>
              </a:ext>
            </a:extLst>
          </p:cNvPr>
          <p:cNvSpPr txBox="1"/>
          <p:nvPr/>
        </p:nvSpPr>
        <p:spPr>
          <a:xfrm>
            <a:off x="8991600" y="1417638"/>
            <a:ext cx="148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sz="4000" b="1" dirty="0"/>
              <a:t>5.8%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7F39C6-9BFD-C64B-A7ED-36DE10375A7D}"/>
              </a:ext>
            </a:extLst>
          </p:cNvPr>
          <p:cNvSpPr txBox="1"/>
          <p:nvPr/>
        </p:nvSpPr>
        <p:spPr>
          <a:xfrm>
            <a:off x="3505196" y="2651757"/>
            <a:ext cx="2262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TR" b="1" dirty="0"/>
              <a:t>NPL/Total Loans</a:t>
            </a:r>
          </a:p>
        </p:txBody>
      </p:sp>
    </p:spTree>
    <p:extLst>
      <p:ext uri="{BB962C8B-B14F-4D97-AF65-F5344CB8AC3E}">
        <p14:creationId xmlns:p14="http://schemas.microsoft.com/office/powerpoint/2010/main" val="2492470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1020-DC8D-AB4B-B479-1740F5800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We will Learn This Week?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8A6D7-BCB2-8C45-B1E2-CDE9B2434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1. Loan Life Cycle</a:t>
            </a:r>
          </a:p>
          <a:p>
            <a:endParaRPr lang="en-TR" dirty="0"/>
          </a:p>
          <a:p>
            <a:r>
              <a:rPr lang="en-TR" dirty="0"/>
              <a:t>2. Non Performing Loans NPL Life Cycle </a:t>
            </a:r>
          </a:p>
          <a:p>
            <a:endParaRPr lang="en-TR" dirty="0"/>
          </a:p>
          <a:p>
            <a:r>
              <a:rPr lang="en-TR" dirty="0"/>
              <a:t>3. NPL Turkey Ststistics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B684E0-E358-0246-810B-835F0D784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43AA5A-60AC-DC4D-8FB5-EA3E4F69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B5D004-AD72-544F-9BB7-31A2119CA3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392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21DCE-D7D3-B744-A061-FF8632784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Loan life cycle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8BA88-0EB8-AC45-9A22-1BB9E314C4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TR" b="1" dirty="0"/>
              <a:t>Loan Life Cycle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429198-4C49-0F43-94BD-E63FEE50A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C3911E-F37C-A348-A31F-5D0CB223A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845F5-4E55-E04B-BADE-64D6456A2A1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3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9CBA2B67-455B-FF40-B43E-BC75433A3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812" y="136525"/>
            <a:ext cx="7886700" cy="994172"/>
          </a:xfrm>
        </p:spPr>
        <p:txBody>
          <a:bodyPr/>
          <a:lstStyle/>
          <a:p>
            <a:r>
              <a:rPr lang="en-US" altLang="tr-TR" dirty="0"/>
              <a:t>Loan 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E624C-17BE-374B-BEC9-8B8278401F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922432"/>
            <a:ext cx="7886700" cy="4333401"/>
          </a:xfrm>
        </p:spPr>
        <p:txBody>
          <a:bodyPr>
            <a:normAutofit/>
          </a:bodyPr>
          <a:lstStyle/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1.Loan Product Development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2.Loan Marketing and Sales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3.Loan Application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4.Loan Quick Review, filtering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5.Loan Investigation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E520B7-5B89-F042-8CDB-DE7221733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0181" name="Slide Number Placeholder 4">
            <a:extLst>
              <a:ext uri="{FF2B5EF4-FFF2-40B4-BE49-F238E27FC236}">
                <a16:creationId xmlns:a16="http://schemas.microsoft.com/office/drawing/2014/main" id="{BD8B8C0E-B51A-D349-877C-F177A6182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18AFD8-4485-8049-B1D7-DAD3FC288A9A}" type="slidenum">
              <a:rPr lang="en-US" altLang="tr-TR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tr-TR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60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8776301B-3B8B-F842-808F-7D69A17C0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9900" y="289506"/>
            <a:ext cx="6172200" cy="484584"/>
          </a:xfrm>
        </p:spPr>
        <p:txBody>
          <a:bodyPr>
            <a:normAutofit fontScale="90000"/>
          </a:bodyPr>
          <a:lstStyle/>
          <a:p>
            <a:r>
              <a:rPr lang="en-US" altLang="tr-TR" dirty="0"/>
              <a:t>Loan 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56629-271C-2F41-BFE5-9E7997792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900" y="912072"/>
            <a:ext cx="6172200" cy="544427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tr-TR" dirty="0"/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6.Loan Analysis (6 C’s Test)</a:t>
            </a: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Capacity Test</a:t>
            </a: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Character Test</a:t>
            </a: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Capital Test</a:t>
            </a: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Collateral Test</a:t>
            </a:r>
          </a:p>
          <a:p>
            <a:r>
              <a:rPr lang="en-US" altLang="tr-T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Compliance </a:t>
            </a:r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</a:t>
            </a: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Conditions Test</a:t>
            </a:r>
          </a:p>
          <a:p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7.Loan Approval</a:t>
            </a:r>
          </a:p>
          <a:p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endParaRPr lang="en-US" alt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07B36A-365D-3D4A-9A3B-1092ACEFB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1205" name="Slide Number Placeholder 4">
            <a:extLst>
              <a:ext uri="{FF2B5EF4-FFF2-40B4-BE49-F238E27FC236}">
                <a16:creationId xmlns:a16="http://schemas.microsoft.com/office/drawing/2014/main" id="{8C4FF322-088B-CB4B-A9EA-B7ECA6EFC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6B638FE-2A9A-9940-B55E-457A59B6166A}" type="slidenum">
              <a:rPr lang="en-US" altLang="tr-TR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tr-TR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46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6672FF70-4B22-7D41-B4D5-9939D3FB1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-182562"/>
            <a:ext cx="8229600" cy="1143000"/>
          </a:xfrm>
        </p:spPr>
        <p:txBody>
          <a:bodyPr/>
          <a:lstStyle/>
          <a:p>
            <a:r>
              <a:rPr lang="en-US" altLang="tr-TR" dirty="0"/>
              <a:t>Loan Life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5412F-F454-7B44-97FB-77886FCA3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8113" y="960439"/>
            <a:ext cx="6172200" cy="5897562"/>
          </a:xfrm>
        </p:spPr>
        <p:txBody>
          <a:bodyPr>
            <a:normAutofit lnSpcReduction="10000"/>
          </a:bodyPr>
          <a:lstStyle/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8. Loan Approval Committees (LAC):</a:t>
            </a:r>
          </a:p>
          <a:p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US" altLang="tr-T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 Board of Directors (LAC4)</a:t>
            </a:r>
          </a:p>
          <a:p>
            <a:pPr lvl="1"/>
            <a:r>
              <a:rPr lang="en-US" altLang="tr-T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 Head Office Loan Approval Committee (LAC3)</a:t>
            </a:r>
          </a:p>
          <a:p>
            <a:pPr lvl="1"/>
            <a:r>
              <a:rPr lang="en-US" altLang="tr-T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3) Regional Office Loan Approval Committee (LAC2)</a:t>
            </a:r>
          </a:p>
          <a:p>
            <a:pPr lvl="1"/>
            <a:r>
              <a:rPr lang="en-US" altLang="tr-T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4) Branch Loan Approval Committee (LAC1)</a:t>
            </a:r>
            <a:br>
              <a:rPr lang="en-US" altLang="tr-TR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br>
              <a:rPr lang="en-US" altLang="tr-TR" dirty="0"/>
            </a:br>
            <a:endParaRPr lang="en-US" altLang="tr-TR" dirty="0"/>
          </a:p>
          <a:p>
            <a:pPr>
              <a:buFont typeface="Arial" panose="020B0604020202020204" pitchFamily="34" charset="0"/>
              <a:buNone/>
            </a:pPr>
            <a:endParaRPr lang="en-US" altLang="tr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AE5B27-17D2-1441-825F-D111D1BC8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2229" name="Slide Number Placeholder 4">
            <a:extLst>
              <a:ext uri="{FF2B5EF4-FFF2-40B4-BE49-F238E27FC236}">
                <a16:creationId xmlns:a16="http://schemas.microsoft.com/office/drawing/2014/main" id="{6D0CF492-B13D-1C4B-803C-1FAA7720E4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557213" indent="-214313">
              <a:spcBef>
                <a:spcPct val="20000"/>
              </a:spcBef>
              <a:buFont typeface="Arial" panose="020B0604020202020204" pitchFamily="34" charset="0"/>
              <a:buChar char="–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857250" indent="-171450">
              <a:spcBef>
                <a:spcPct val="20000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200150" indent="-171450">
              <a:spcBef>
                <a:spcPct val="20000"/>
              </a:spcBef>
              <a:buFont typeface="Arial" panose="020B0604020202020204" pitchFamily="34" charset="0"/>
              <a:buChar char="–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1543050" indent="-171450">
              <a:spcBef>
                <a:spcPct val="20000"/>
              </a:spcBef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18859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2288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25717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2914650" indent="-171450" defTabSz="3429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F759C5-633E-754F-AF47-27C7BEB6C052}" type="slidenum">
              <a:rPr lang="en-US" altLang="tr-TR" sz="9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tr-TR" sz="9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510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CD51F-F849-E046-AD68-81B584BC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Loan Life Cycle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B2726-757A-D34C-9640-B61BC7A80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9.Compliance to Loan Conditions </a:t>
            </a:r>
          </a:p>
          <a:p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10.Sign Loan Agreement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11.Loan Disbursement, Loan Utilization</a:t>
            </a:r>
          </a:p>
          <a:p>
            <a:endParaRPr lang="en-T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A8DAE3-DE3D-3341-9093-250DF357E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DBE11D-EAA1-F443-8721-A330EC03C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B5D004-AD72-544F-9BB7-31A2119CA30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7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8C72E-1AC5-9D41-91A2-4CA42EED8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altLang="tr-TR" dirty="0"/>
              <a:t>Loan Life Cycle</a:t>
            </a:r>
            <a:endParaRPr lang="en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488BE-B3C0-954B-9273-47A459C1EF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2650" y="1351542"/>
            <a:ext cx="7886700" cy="5071559"/>
          </a:xfrm>
        </p:spPr>
        <p:txBody>
          <a:bodyPr>
            <a:normAutofit/>
          </a:bodyPr>
          <a:lstStyle/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12.Loan Follow Up and Supervision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13.Loan Interest Payment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14.Loan Principal Payment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15.Loan Default, Non-Payment, or</a:t>
            </a:r>
            <a:b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altLang="tr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tr-TR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16.</a:t>
            </a:r>
            <a:r>
              <a:rPr lang="en-US" altLang="tr-T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Loan Closing</a:t>
            </a:r>
          </a:p>
          <a:p>
            <a:endParaRPr lang="en-T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11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21DCE-D7D3-B744-A061-FF8632784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dirty="0"/>
              <a:t>NPL – Non Performing Loan </a:t>
            </a:r>
            <a:br>
              <a:rPr lang="en-TR" dirty="0"/>
            </a:br>
            <a:r>
              <a:rPr lang="en-TR" dirty="0"/>
              <a:t>(Loan Default)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8BA88-0EB8-AC45-9A22-1BB9E314C4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TR" sz="4000" b="1" dirty="0"/>
              <a:t>NPL Loan Life Cycle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429198-4C49-0F43-94BD-E63FEE50A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bulentsenver@gmail.com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C3911E-F37C-A348-A31F-5D0CB223A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845F5-4E55-E04B-BADE-64D6456A2A1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6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450</Words>
  <Application>Microsoft Macintosh PowerPoint</Application>
  <PresentationFormat>Widescreen</PresentationFormat>
  <Paragraphs>104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Office Theme</vt:lpstr>
      <vt:lpstr>Bank Management Lecture #11</vt:lpstr>
      <vt:lpstr>We will Learn This Week?</vt:lpstr>
      <vt:lpstr>Loan life cycle</vt:lpstr>
      <vt:lpstr>Loan Life Cycle</vt:lpstr>
      <vt:lpstr>Loan Life Cycle</vt:lpstr>
      <vt:lpstr>Loan Life Cycle</vt:lpstr>
      <vt:lpstr>Loan Life Cycle</vt:lpstr>
      <vt:lpstr>Loan Life Cycle</vt:lpstr>
      <vt:lpstr>NPL – Non Performing Loan  (Loan Default)</vt:lpstr>
      <vt:lpstr>Loan Default - NPL Life Cycle</vt:lpstr>
      <vt:lpstr>Loan Default - NPL Life Cycle</vt:lpstr>
      <vt:lpstr>Loan Default - NPL Life Cycle</vt:lpstr>
      <vt:lpstr>Non Performing Loans - Turkey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Management Week #9</dc:title>
  <dc:creator>Kaan Senver</dc:creator>
  <cp:lastModifiedBy>Kaan Senver</cp:lastModifiedBy>
  <cp:revision>25</cp:revision>
  <dcterms:created xsi:type="dcterms:W3CDTF">2020-12-20T11:14:38Z</dcterms:created>
  <dcterms:modified xsi:type="dcterms:W3CDTF">2021-10-06T07:57:53Z</dcterms:modified>
</cp:coreProperties>
</file>