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285" r:id="rId4"/>
    <p:sldId id="351" r:id="rId5"/>
    <p:sldId id="350" r:id="rId6"/>
    <p:sldId id="283" r:id="rId7"/>
    <p:sldId id="367" r:id="rId8"/>
    <p:sldId id="284" r:id="rId9"/>
    <p:sldId id="286" r:id="rId10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8125-53BA-DB49-9D00-6D27176E1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E60EB-A652-7F44-8252-D70C3D8A3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D3116-257C-7040-A75B-CECC0D11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F746-DC1C-224F-AB89-4731AA80A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B94B-833E-F640-AB2A-6FA827FF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251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0FA4-DF29-2649-A2E2-51A787124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85BF-0F98-FF4D-B307-EC6CB5ED3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76321-0CB2-DD46-91FE-944750C6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F1D86-F396-444C-AB7C-7C723E34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8341A-3CA5-4447-86D1-28D09086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211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FA279-D629-8543-AF43-C05B52E39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556A8-8C26-7142-9F30-33A48A7D3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42994-207C-0F4D-B2AC-55D3D6E4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07564-4F62-BD45-BCBC-9B55192E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E3BE-0374-434C-BE35-CA263F40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296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7260-BA2A-1A49-B651-A34F04AE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B49A4-90A6-C648-A4CE-BDD1BBD0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5FB7-39A2-3C48-8815-EB77F26F1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B016C-AF3B-B643-AF18-BB0B6612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DB1F6-0AFD-EC44-9CEB-5B2631DF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19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12D4-47D2-3247-836D-EEFBBFA4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97907-730E-B14E-9F15-1C6A01970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60AC9-7D41-FB4D-B386-6568CED9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69A9-DB1A-904D-81CB-413B7AAE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30B8-B637-414B-AA6B-4A648917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7958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348C0-63DA-8B42-9721-E2B81656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0A445-2B81-7D4F-ADBD-29F3E48B8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C314-FF67-AF4F-805C-6CE7C7D9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2BBC9-62E3-4A4B-BEAB-F5C676CC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DC962-55B6-E840-BC79-E26A1A5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9185-2173-F24E-9416-20326949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9176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9C9C-465D-7B44-91C3-FA09E863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34817-3171-2642-993A-04B65C42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4DA48-F54A-D147-9F2B-3062E352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F8564-824E-474C-8E1F-32436A44B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541277-89F3-274B-A1AF-AB7C4D626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E2D6D-30CD-F340-AE9C-D81B84C6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5574E-D08C-9346-9C99-F9CD22D7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C7E97C-21D9-CD45-9973-5854446E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7010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F32F-0B5B-0044-838E-18D21EB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67884-E44F-CB41-B801-EC930E49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231AD-F147-D44C-8C52-B28ED5AF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345EB-5B0A-E34E-8044-0450267B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1187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D973B-88B4-E74B-926A-B354C248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EDEAE-0F6A-6140-ACFA-F684F31E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918DF-C18E-CC4D-81E9-85660DC7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21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F1C0-2832-2248-83F3-DDE14588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356C-AD93-9D4A-9EF0-B0BA4AEB1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F4CEA-A42E-2540-8DBD-4DCE98C8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C23CC-A905-1448-856A-B0A6779D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01401-AB72-9D4C-A1C7-27AED4CD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3F319-6ABF-5945-8DA6-8B85B82D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799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9310-A61E-2B49-BAD6-410E47AF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47EF6-4654-3544-837F-A24CFDB06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C424E-56E7-774F-B49F-7BC8DA662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0D9D9-24D7-E24D-8643-6A77B511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48595-B68F-BB45-AB3B-0C16BF50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D48BA-9CE2-3C4B-AFA9-7B2A4A6F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6328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A1460-9484-6E46-AEAA-DD0ACB22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72920-0F18-B542-A077-6989D466F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371A-8991-1F4E-B892-DEC8D959D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6F2F-0F64-7742-8633-057EBC14A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400EC-77D6-D641-8CA0-6626A5FD2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1661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E36D-B6FC-8744-A3A0-5ABE9E0B6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Bank Management</a:t>
            </a:r>
            <a:br>
              <a:rPr lang="en-TR" dirty="0"/>
            </a:br>
            <a:r>
              <a:rPr lang="en-US" altLang="tr-TR"/>
              <a:t>Lecture</a:t>
            </a:r>
            <a:r>
              <a:rPr lang="en-TR"/>
              <a:t> </a:t>
            </a:r>
            <a:r>
              <a:rPr lang="en-TR" dirty="0"/>
              <a:t>#10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CE305-5FB1-4642-B6A5-D04C3B161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Bülent Şenver</a:t>
            </a:r>
          </a:p>
          <a:p>
            <a:r>
              <a:rPr lang="en-TR"/>
              <a:t>bulentsenver</a:t>
            </a:r>
            <a:r>
              <a:rPr lang="en-TR" dirty="0"/>
              <a:t>@gmail.com</a:t>
            </a:r>
          </a:p>
        </p:txBody>
      </p:sp>
    </p:spTree>
    <p:extLst>
      <p:ext uri="{BB962C8B-B14F-4D97-AF65-F5344CB8AC3E}">
        <p14:creationId xmlns:p14="http://schemas.microsoft.com/office/powerpoint/2010/main" val="132070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020-DC8D-AB4B-B479-1740F580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We will Learn This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8A6D7-BCB2-8C45-B1E2-CDE9B2434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1. Types of Loan Risks</a:t>
            </a:r>
          </a:p>
          <a:p>
            <a:r>
              <a:rPr lang="en-TR" dirty="0"/>
              <a:t>2. Excessive Loan Growth Risk</a:t>
            </a:r>
          </a:p>
          <a:p>
            <a:r>
              <a:rPr lang="en-TR" dirty="0"/>
              <a:t>2. 6 C’s of Loan Management</a:t>
            </a:r>
          </a:p>
          <a:p>
            <a:r>
              <a:rPr lang="en-TR" dirty="0"/>
              <a:t>3. 5 P’s of Controlling Non-Performing Loan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684E0-E358-0246-810B-835F0D78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3AA5A-60AC-DC4D-8FB5-EA3E4F69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B69483B-96B1-8B4F-9144-B7CC2F15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2A04D-B5AF-EA4B-8BFA-81D75B24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1. Default Risk, collection, recoverability risk</a:t>
            </a:r>
          </a:p>
          <a:p>
            <a:r>
              <a:rPr lang="en-US" altLang="tr-TR"/>
              <a:t>2. Yield Risk, return risk</a:t>
            </a:r>
          </a:p>
          <a:p>
            <a:r>
              <a:rPr lang="en-US" altLang="tr-TR"/>
              <a:t>3. Concentration risk</a:t>
            </a:r>
          </a:p>
          <a:p>
            <a:r>
              <a:rPr lang="en-US" altLang="tr-TR"/>
              <a:t>4. Diminishing security risk</a:t>
            </a:r>
          </a:p>
          <a:p>
            <a:r>
              <a:rPr lang="en-US" altLang="tr-TR"/>
              <a:t>5. Ethical risk </a:t>
            </a:r>
            <a:endParaRPr lang="tr-TR" altLang="tr-TR"/>
          </a:p>
          <a:p>
            <a:r>
              <a:rPr lang="tr-TR" altLang="tr-TR"/>
              <a:t>6.Big Loan Risk</a:t>
            </a:r>
          </a:p>
          <a:p>
            <a:r>
              <a:rPr lang="tr-TR" altLang="tr-TR"/>
              <a:t>7.Country Risk</a:t>
            </a:r>
          </a:p>
          <a:p>
            <a:r>
              <a:rPr lang="tr-TR" altLang="tr-TR"/>
              <a:t>8.Sovereign Risk</a:t>
            </a:r>
          </a:p>
          <a:p>
            <a:endParaRPr lang="en-US" alt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2589C-9A4D-FD4B-B2D7-1EC83137E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39941" name="Slide Number Placeholder 4">
            <a:extLst>
              <a:ext uri="{FF2B5EF4-FFF2-40B4-BE49-F238E27FC236}">
                <a16:creationId xmlns:a16="http://schemas.microsoft.com/office/drawing/2014/main" id="{F72AB09A-D42A-AD49-AF7E-EE879035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E99B9A-59E2-FC41-BC9F-49CF03F2214F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84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7F8E9593-CFFE-074D-AB88-5CA23360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Loan Management-Loan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53D34-6920-DA43-AE66-41039F0A1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9.Compliance risk</a:t>
            </a:r>
          </a:p>
          <a:p>
            <a:r>
              <a:rPr lang="tr-TR" altLang="tr-TR" dirty="0"/>
              <a:t>10.Indemnification risk</a:t>
            </a:r>
          </a:p>
          <a:p>
            <a:r>
              <a:rPr lang="tr-TR" altLang="tr-TR" dirty="0"/>
              <a:t>11.NPL </a:t>
            </a:r>
            <a:r>
              <a:rPr lang="tr-TR" altLang="tr-TR" dirty="0" err="1"/>
              <a:t>Non-Performing</a:t>
            </a:r>
            <a:r>
              <a:rPr lang="tr-TR" altLang="tr-TR" dirty="0"/>
              <a:t>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growth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12.Maturity </a:t>
            </a:r>
            <a:r>
              <a:rPr lang="tr-TR" altLang="tr-TR" dirty="0" err="1"/>
              <a:t>missmatch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13.Profitability, </a:t>
            </a:r>
            <a:r>
              <a:rPr lang="tr-TR" altLang="tr-TR" dirty="0" err="1"/>
              <a:t>yield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14.Capital </a:t>
            </a:r>
            <a:r>
              <a:rPr lang="tr-TR" altLang="tr-TR" dirty="0" err="1"/>
              <a:t>Adequacy</a:t>
            </a:r>
            <a:r>
              <a:rPr lang="tr-TR" altLang="tr-TR" dirty="0"/>
              <a:t> </a:t>
            </a:r>
            <a:r>
              <a:rPr lang="tr-TR" altLang="tr-TR" dirty="0" err="1"/>
              <a:t>need</a:t>
            </a:r>
            <a:r>
              <a:rPr lang="tr-TR" altLang="tr-TR" dirty="0"/>
              <a:t> risk</a:t>
            </a:r>
          </a:p>
          <a:p>
            <a:r>
              <a:rPr lang="tr-TR" altLang="tr-TR" dirty="0"/>
              <a:t>15.Reputation Risk </a:t>
            </a:r>
            <a:r>
              <a:rPr lang="tr-TR" altLang="tr-TR" dirty="0" err="1"/>
              <a:t>due</a:t>
            </a:r>
            <a:r>
              <a:rPr lang="tr-TR" altLang="tr-TR" dirty="0"/>
              <a:t> </a:t>
            </a:r>
            <a:r>
              <a:rPr lang="tr-TR" altLang="tr-TR" dirty="0" err="1"/>
              <a:t>to</a:t>
            </a:r>
            <a:r>
              <a:rPr lang="tr-TR" altLang="tr-TR" dirty="0"/>
              <a:t> illegal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pocess</a:t>
            </a:r>
            <a:endParaRPr lang="tr-TR" altLang="tr-TR" dirty="0"/>
          </a:p>
          <a:p>
            <a:r>
              <a:rPr lang="tr-TR" altLang="tr-TR" dirty="0"/>
              <a:t>16. </a:t>
            </a:r>
            <a:r>
              <a:rPr lang="tr-TR" altLang="tr-TR" dirty="0" err="1"/>
              <a:t>Excessive</a:t>
            </a:r>
            <a:r>
              <a:rPr lang="tr-TR" altLang="tr-TR" dirty="0"/>
              <a:t> </a:t>
            </a:r>
            <a:r>
              <a:rPr lang="tr-TR" altLang="tr-TR" dirty="0" err="1"/>
              <a:t>Loan</a:t>
            </a:r>
            <a:r>
              <a:rPr lang="tr-TR" altLang="tr-TR" dirty="0"/>
              <a:t> </a:t>
            </a:r>
            <a:r>
              <a:rPr lang="tr-TR" altLang="tr-TR" dirty="0" err="1"/>
              <a:t>Growth</a:t>
            </a:r>
            <a:r>
              <a:rPr lang="tr-TR" altLang="tr-TR" dirty="0"/>
              <a:t> Risk</a:t>
            </a:r>
            <a:endParaRPr lang="en-US" altLang="tr-TR" dirty="0"/>
          </a:p>
          <a:p>
            <a:endParaRPr lang="tr-TR" altLang="tr-TR" dirty="0"/>
          </a:p>
          <a:p>
            <a:pPr marL="0" indent="0">
              <a:buNone/>
            </a:pP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D8064-0411-C049-BE5D-1822C18A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bulentsenver@gmail.com</a:t>
            </a:r>
          </a:p>
        </p:txBody>
      </p:sp>
      <p:sp>
        <p:nvSpPr>
          <p:cNvPr id="40965" name="Slide Number Placeholder 4">
            <a:extLst>
              <a:ext uri="{FF2B5EF4-FFF2-40B4-BE49-F238E27FC236}">
                <a16:creationId xmlns:a16="http://schemas.microsoft.com/office/drawing/2014/main" id="{88EABA2A-CBEE-CC43-873B-8161D02B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F2B5CA-763E-D34A-9799-D8326F582174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>
            <a:extLst>
              <a:ext uri="{FF2B5EF4-FFF2-40B4-BE49-F238E27FC236}">
                <a16:creationId xmlns:a16="http://schemas.microsoft.com/office/drawing/2014/main" id="{B7C1C056-7451-F940-91C8-3C270006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41987" name="Footer Placeholder 3">
            <a:extLst>
              <a:ext uri="{FF2B5EF4-FFF2-40B4-BE49-F238E27FC236}">
                <a16:creationId xmlns:a16="http://schemas.microsoft.com/office/drawing/2014/main" id="{9B125463-1EA1-E648-9B5F-8B97F218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200">
                <a:solidFill>
                  <a:srgbClr val="898989"/>
                </a:solidFill>
              </a:rPr>
              <a:t>bulentsenver@gmail.com</a:t>
            </a:r>
          </a:p>
        </p:txBody>
      </p:sp>
      <p:sp>
        <p:nvSpPr>
          <p:cNvPr id="41988" name="Slide Number Placeholder 4">
            <a:extLst>
              <a:ext uri="{FF2B5EF4-FFF2-40B4-BE49-F238E27FC236}">
                <a16:creationId xmlns:a16="http://schemas.microsoft.com/office/drawing/2014/main" id="{119C5347-83FC-C14E-B45F-791A97D9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C92775-AF0F-6A4E-A925-478D39220C5E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tr-TR" sz="1200">
              <a:solidFill>
                <a:srgbClr val="898989"/>
              </a:solidFill>
            </a:endParaRPr>
          </a:p>
        </p:txBody>
      </p:sp>
      <p:pic>
        <p:nvPicPr>
          <p:cNvPr id="41989" name="Picture 6" descr="RisksofExessiveLoanGrowth_IMG_3335.jpg">
            <a:extLst>
              <a:ext uri="{FF2B5EF4-FFF2-40B4-BE49-F238E27FC236}">
                <a16:creationId xmlns:a16="http://schemas.microsoft.com/office/drawing/2014/main" id="{2B92D2E9-179F-654D-A7A4-5CB442798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274639"/>
            <a:ext cx="7302500" cy="644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8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5BE7A851-85A1-514B-B1BA-1898442E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6 C</a:t>
            </a:r>
            <a:r>
              <a:rPr lang="ja-JP" altLang="en-US"/>
              <a:t>’</a:t>
            </a:r>
            <a:r>
              <a:rPr lang="en-US" altLang="ja-JP"/>
              <a:t>s of Loan Management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248CF-C63A-FB4E-BBE2-2F117F8ED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1. </a:t>
            </a:r>
            <a:r>
              <a:rPr lang="en-US" altLang="tr-TR" b="1" dirty="0"/>
              <a:t>Capacity</a:t>
            </a:r>
            <a:r>
              <a:rPr lang="en-US" altLang="tr-TR" dirty="0"/>
              <a:t>- The ability of a borrower to pay the loan back.</a:t>
            </a:r>
          </a:p>
          <a:p>
            <a:r>
              <a:rPr lang="en-US" altLang="tr-TR" dirty="0"/>
              <a:t>2. </a:t>
            </a:r>
            <a:r>
              <a:rPr lang="en-US" altLang="tr-TR" b="1" dirty="0"/>
              <a:t>Character</a:t>
            </a:r>
            <a:r>
              <a:rPr lang="en-US" altLang="tr-TR" dirty="0"/>
              <a:t>- Willingness of the borrower to pay the loan back</a:t>
            </a:r>
          </a:p>
          <a:p>
            <a:r>
              <a:rPr lang="en-US" altLang="tr-TR" dirty="0"/>
              <a:t>3. </a:t>
            </a:r>
            <a:r>
              <a:rPr lang="en-US" altLang="tr-TR" b="1" dirty="0"/>
              <a:t>Capital</a:t>
            </a:r>
            <a:r>
              <a:rPr lang="en-US" altLang="tr-TR" dirty="0"/>
              <a:t> – Is the borrower’s existing capital sufficient? Can the borrower’s share holders increase the capital of the company when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5210A-FC42-5843-B02F-9BD9AC87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7109" name="Slide Number Placeholder 4">
            <a:extLst>
              <a:ext uri="{FF2B5EF4-FFF2-40B4-BE49-F238E27FC236}">
                <a16:creationId xmlns:a16="http://schemas.microsoft.com/office/drawing/2014/main" id="{C7A94B61-0258-5546-AA7D-5E17531F6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0924BF-56EC-2441-9780-0A082C6C6AE2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49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D94FE7-8B4C-B243-BCA6-D9C0B81C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6 C</a:t>
            </a:r>
            <a:r>
              <a:rPr lang="ja-JP" altLang="en-US"/>
              <a:t>’</a:t>
            </a:r>
            <a:r>
              <a:rPr lang="en-US" altLang="ja-JP"/>
              <a:t>s of Loan Management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FAD8-7FD7-EC41-9FE5-7FB6B39A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4. </a:t>
            </a:r>
            <a:r>
              <a:rPr lang="en-US" altLang="tr-TR" b="1" dirty="0"/>
              <a:t>Collateral</a:t>
            </a:r>
            <a:r>
              <a:rPr lang="en-US" altLang="tr-TR" dirty="0"/>
              <a:t>- Can the borrower give to the bank proper collateral, guarantee to cover the loan in case there is a default in future?</a:t>
            </a:r>
          </a:p>
          <a:p>
            <a:r>
              <a:rPr lang="en-US" altLang="tr-TR" dirty="0"/>
              <a:t>5. </a:t>
            </a:r>
            <a:r>
              <a:rPr lang="en-US" altLang="tr-TR" b="1" dirty="0"/>
              <a:t>Conditions</a:t>
            </a:r>
            <a:r>
              <a:rPr lang="en-US" altLang="tr-TR" dirty="0"/>
              <a:t>- Is country, sector, holding, company &amp; loan conditions suitable to give the loan? </a:t>
            </a:r>
          </a:p>
          <a:p>
            <a:r>
              <a:rPr lang="en-US" altLang="tr-TR" dirty="0"/>
              <a:t>6. </a:t>
            </a:r>
            <a:r>
              <a:rPr lang="en-US" altLang="tr-TR" b="1" dirty="0"/>
              <a:t>Compliance</a:t>
            </a:r>
            <a:r>
              <a:rPr lang="en-US" altLang="tr-TR" dirty="0"/>
              <a:t>- Does the bank &amp; the borrower comply with laws, regulations &amp; ethics?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7D4B8-63CA-D944-86ED-8CBE534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8133" name="Slide Number Placeholder 4">
            <a:extLst>
              <a:ext uri="{FF2B5EF4-FFF2-40B4-BE49-F238E27FC236}">
                <a16:creationId xmlns:a16="http://schemas.microsoft.com/office/drawing/2014/main" id="{AF55B7CE-C4C8-7F4D-BD12-2611502A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84067-BD05-094B-85E5-B9660C06DD52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04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5BD94FE7-8B4C-B243-BCA6-D9C0B81C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6 C</a:t>
            </a:r>
            <a:r>
              <a:rPr lang="ja-JP" altLang="en-US"/>
              <a:t>’</a:t>
            </a:r>
            <a:r>
              <a:rPr lang="en-US" altLang="ja-JP"/>
              <a:t>s of Loan Management</a:t>
            </a:r>
            <a:endParaRPr lang="en-US" alt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FAD8-7FD7-EC41-9FE5-7FB6B39A7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4. </a:t>
            </a:r>
            <a:r>
              <a:rPr lang="en-US" altLang="tr-TR" b="1" dirty="0"/>
              <a:t>Collateral</a:t>
            </a:r>
            <a:r>
              <a:rPr lang="en-US" altLang="tr-TR" dirty="0"/>
              <a:t>- Can the borrower give to the bank proper collateral, guarantee to cover the loan in case there is a default in future?</a:t>
            </a:r>
          </a:p>
          <a:p>
            <a:r>
              <a:rPr lang="en-US" altLang="tr-TR" dirty="0"/>
              <a:t>5. </a:t>
            </a:r>
            <a:r>
              <a:rPr lang="en-US" altLang="tr-TR" b="1" dirty="0"/>
              <a:t>Conditions</a:t>
            </a:r>
            <a:r>
              <a:rPr lang="en-US" altLang="tr-TR" dirty="0"/>
              <a:t>- Is country, sector, holding, company &amp; loan conditions suitable to give the loan? </a:t>
            </a:r>
          </a:p>
          <a:p>
            <a:r>
              <a:rPr lang="en-US" altLang="tr-TR" dirty="0"/>
              <a:t>6. </a:t>
            </a:r>
            <a:r>
              <a:rPr lang="en-US" altLang="tr-TR" b="1" dirty="0"/>
              <a:t>Compliance</a:t>
            </a:r>
            <a:r>
              <a:rPr lang="en-US" altLang="tr-TR" dirty="0"/>
              <a:t>- Does the bank &amp; the borrower comply with laws, regulations &amp; ethics?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7D4B8-63CA-D944-86ED-8CBE534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8133" name="Slide Number Placeholder 4">
            <a:extLst>
              <a:ext uri="{FF2B5EF4-FFF2-40B4-BE49-F238E27FC236}">
                <a16:creationId xmlns:a16="http://schemas.microsoft.com/office/drawing/2014/main" id="{AF55B7CE-C4C8-7F4D-BD12-2611502A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284067-BD05-094B-85E5-B9660C06DD52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3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223E37-4BDC-424E-9B1C-6C36597F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5 P</a:t>
            </a:r>
            <a:r>
              <a:rPr lang="ja-JP" altLang="en-US"/>
              <a:t>’</a:t>
            </a:r>
            <a:r>
              <a:rPr lang="en-US" altLang="ja-JP" dirty="0"/>
              <a:t>s </a:t>
            </a:r>
            <a:r>
              <a:rPr lang="en-US" altLang="ja-JP"/>
              <a:t>of Managing </a:t>
            </a:r>
            <a:r>
              <a:rPr lang="en-US" altLang="ja-JP" dirty="0"/>
              <a:t>Non-Performing Loans</a:t>
            </a:r>
            <a:endParaRPr lang="en-US" alt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5D45F-8DE0-D54E-AE9F-86C93D215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How to control NPL?</a:t>
            </a:r>
            <a:br>
              <a:rPr lang="en-US" altLang="tr-TR"/>
            </a:br>
            <a:endParaRPr lang="en-US" altLang="tr-TR"/>
          </a:p>
          <a:p>
            <a:r>
              <a:rPr lang="en-US" altLang="tr-TR"/>
              <a:t>1. Philosophy</a:t>
            </a:r>
          </a:p>
          <a:p>
            <a:r>
              <a:rPr lang="en-US" altLang="tr-TR"/>
              <a:t>2. Policies</a:t>
            </a:r>
          </a:p>
          <a:p>
            <a:r>
              <a:rPr lang="en-US" altLang="tr-TR"/>
              <a:t>3. Procedures</a:t>
            </a:r>
          </a:p>
          <a:p>
            <a:r>
              <a:rPr lang="en-US" altLang="tr-TR"/>
              <a:t>4. Pricing</a:t>
            </a:r>
          </a:p>
          <a:p>
            <a:r>
              <a:rPr lang="en-US" altLang="tr-TR"/>
              <a:t>5. People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449E2-31BB-1544-A8EC-A93A7D7A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9157" name="Slide Number Placeholder 4">
            <a:extLst>
              <a:ext uri="{FF2B5EF4-FFF2-40B4-BE49-F238E27FC236}">
                <a16:creationId xmlns:a16="http://schemas.microsoft.com/office/drawing/2014/main" id="{7996DCF5-7B80-FF42-BD38-620FA830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278D28-93F1-6F44-AB8B-C988FC063F58}" type="slidenum">
              <a:rPr lang="en-US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419</Words>
  <Application>Microsoft Macintosh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Bank Management Lecture #10</vt:lpstr>
      <vt:lpstr>We will Learn This Week?</vt:lpstr>
      <vt:lpstr>Loan Management-Loan Risk</vt:lpstr>
      <vt:lpstr>Loan Management-Loan Risk</vt:lpstr>
      <vt:lpstr>PowerPoint Presentation</vt:lpstr>
      <vt:lpstr>6 C’s of Loan Management</vt:lpstr>
      <vt:lpstr>6 C’s of Loan Management</vt:lpstr>
      <vt:lpstr>6 C’s of Loan Management</vt:lpstr>
      <vt:lpstr>5 P’s of Managing Non-Performing Loans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Management Week #9</dc:title>
  <dc:creator>Kaan Senver</dc:creator>
  <cp:lastModifiedBy>Kaan Senver</cp:lastModifiedBy>
  <cp:revision>12</cp:revision>
  <dcterms:created xsi:type="dcterms:W3CDTF">2020-12-20T11:14:38Z</dcterms:created>
  <dcterms:modified xsi:type="dcterms:W3CDTF">2021-10-06T07:57:42Z</dcterms:modified>
</cp:coreProperties>
</file>