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66" r:id="rId3"/>
    <p:sldId id="306" r:id="rId4"/>
    <p:sldId id="352" r:id="rId5"/>
    <p:sldId id="353" r:id="rId6"/>
    <p:sldId id="354" r:id="rId7"/>
    <p:sldId id="536" r:id="rId8"/>
    <p:sldId id="343" r:id="rId9"/>
    <p:sldId id="355" r:id="rId10"/>
    <p:sldId id="344" r:id="rId11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3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6BEC5-0F64-0F4C-BE2D-A838BEB81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E417EC-FADF-964A-B35F-B3655C3DC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FBC11-9B9D-9443-AF72-BC19F4519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56106-250F-394B-BF38-658D3E2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794F0-B60A-0444-9951-B4B6D34B5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0987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0604-C17F-704D-8EEE-9586995D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37DF2-9729-B645-8E5C-065D04AE5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9AE63-2B6A-9E4E-91D9-CDC12612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F98AC-792C-254A-B23F-D67F35E6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4E478-E03C-934F-B21D-53947CA3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8473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A8ED77-D57B-4343-9257-60AE2E98B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88F1C-1AB7-9844-BED8-7328808A9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4D694-C671-F640-97B8-FF560C44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EAFA9-3798-E342-995C-4CAACD47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AF0BA-6A00-AE4F-B697-E8AD716E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9004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F65C-CF84-5042-B63A-0AFBA275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95147-B534-AF47-AA9D-3A885B55A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9269E-B45E-C546-84D6-38BC9A2AA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304DD-D882-F24A-9E48-E122959B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B411F-F080-FB41-AE57-CCA6BA5E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340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F6A5-9682-D841-943F-C73996761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734C1-03FA-2F47-9D95-707931AAC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F83A4-85B4-8D45-AF07-7BD82C83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A59C5-E6A3-E24E-A51B-301DEA21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1CC1-C32C-4948-8042-271A8A02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2029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16D3-95A6-664B-8C7B-DDF5FDB6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BB6F1-FFFB-9944-AE8D-8A748D4FD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93969-04B0-9F48-9417-A6D7CBC4C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ADD88-C9A3-BA4B-8AD5-73B843B7A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D82C5-5B09-4240-AE20-02BF67FE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E4CE2-914B-6142-9140-A1A3306A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1844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34361-0A69-6C4F-8FA8-40C2C733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DDE3E-9CDB-B040-B39F-FE9055D8A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5D4DE-CB8F-2C49-A492-1A30B8D9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70A622-161E-514F-8CD7-12B6BD2C4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70008-074C-454D-BDFB-A546F826FF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7B25A8-6751-F04B-A37A-94248E39C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3A102-F216-434B-B21E-741B1F32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1E543-2654-2742-BC5D-D9B2D6ED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6510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065A-2F46-1945-A921-93B6C4C2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7C09B-1CF8-B94D-B2EC-CA076068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EDE1D-AE01-B24B-9BCF-917ACC82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08AFC-9153-7746-B2B3-2885599AD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4592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970F1-4F62-7740-A7C0-FFB66EA5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F9225-D10C-2740-876B-0E6666396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281CB-AC3A-BB4A-A4C2-B8BFD05B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2371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6EB5-C229-1E48-AB37-5A249785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A32C6-E7CE-E740-BECC-8FAEF2E9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48A543-A166-6E42-AA9E-3ED9CB709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C09C-76C3-AD49-942E-292061A1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33750-7D36-6A40-8264-7C1AB301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94541-7D83-0947-99C0-F8FD5A08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2161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AF4D-749E-8546-B3BD-E543E358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348BC-E888-D043-A65E-98BA25C35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F7E7A2-0DBA-474B-A149-3C78A9116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4EAA2-0098-604A-8C81-C8608AA5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F829EA-A239-8241-BC8C-CADE5931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C4497-0D1C-654B-B8AA-FF0C6555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458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A9498-287A-284A-A0CC-2EB70036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10F93-6989-0749-927B-08B360B2C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386F2-4942-B743-B610-46AB32AA3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0585D-D01E-5C42-B968-4230BECCFD2E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52C8C-83E8-5A4C-9BF3-36BE2078B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6E3B7-85C8-D348-A720-EF28991F3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0102-14F3-3144-91A3-EE173490587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8308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E4F2B62-AE2E-544B-A140-5BB476617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tr-TR" dirty="0"/>
            </a:br>
            <a:r>
              <a:rPr lang="en-US" altLang="tr-TR" dirty="0"/>
              <a:t>Bank Management</a:t>
            </a:r>
            <a:br>
              <a:rPr lang="en-US" altLang="tr-TR" dirty="0"/>
            </a:br>
            <a:r>
              <a:rPr lang="en-US" altLang="tr-TR" dirty="0"/>
              <a:t>Lecture #1</a:t>
            </a:r>
            <a:br>
              <a:rPr lang="en-US" altLang="tr-TR" dirty="0"/>
            </a:br>
            <a:endParaRPr lang="en-US" altLang="tr-TR" dirty="0"/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E537FB35-C6B0-4A43-A22C-A00F8D6B9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tr-TR" sz="2500" dirty="0" err="1">
                <a:solidFill>
                  <a:srgbClr val="898989"/>
                </a:solidFill>
              </a:rPr>
              <a:t>Bülent</a:t>
            </a:r>
            <a:r>
              <a:rPr lang="en-US" altLang="tr-TR" sz="2500" dirty="0">
                <a:solidFill>
                  <a:srgbClr val="898989"/>
                </a:solidFill>
              </a:rPr>
              <a:t> </a:t>
            </a:r>
            <a:r>
              <a:rPr lang="en-US" altLang="tr-TR" sz="2500" dirty="0" err="1">
                <a:solidFill>
                  <a:srgbClr val="898989"/>
                </a:solidFill>
              </a:rPr>
              <a:t>Şenver</a:t>
            </a:r>
            <a:endParaRPr lang="en-US" altLang="tr-TR" sz="2500" dirty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br>
              <a:rPr lang="en-US" altLang="tr-TR" sz="2500" dirty="0">
                <a:solidFill>
                  <a:srgbClr val="898989"/>
                </a:solidFill>
              </a:rPr>
            </a:br>
            <a:r>
              <a:rPr lang="en-US" altLang="tr-TR" sz="2500" dirty="0" err="1">
                <a:solidFill>
                  <a:srgbClr val="898989"/>
                </a:solidFill>
              </a:rPr>
              <a:t>bulentsenver@gmail.com</a:t>
            </a:r>
            <a:br>
              <a:rPr lang="en-US" altLang="tr-TR" sz="2500" dirty="0">
                <a:solidFill>
                  <a:srgbClr val="898989"/>
                </a:solidFill>
              </a:rPr>
            </a:br>
            <a:endParaRPr lang="en-US" altLang="tr-TR" sz="2500" dirty="0">
              <a:solidFill>
                <a:srgbClr val="898989"/>
              </a:solidFill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F5FE1F6E-B2E0-FB46-B5BB-EBB57675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FF3425-0B1F-9745-BE6C-A8836A7A2A23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A4F58-27A0-8A41-B5F0-632F8686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102" name="TextBox 5">
            <a:extLst>
              <a:ext uri="{FF2B5EF4-FFF2-40B4-BE49-F238E27FC236}">
                <a16:creationId xmlns:a16="http://schemas.microsoft.com/office/drawing/2014/main" id="{7D9A8E43-A133-1049-A002-39C28E193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43013" y="3230564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>
            <a:extLst>
              <a:ext uri="{FF2B5EF4-FFF2-40B4-BE49-F238E27FC236}">
                <a16:creationId xmlns:a16="http://schemas.microsoft.com/office/drawing/2014/main" id="{1D3B94AD-AFDC-FD47-8A7F-B330CCF2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Financial Intermediaries</a:t>
            </a:r>
            <a:br>
              <a:rPr lang="en-US" altLang="tr-TR"/>
            </a:br>
            <a:r>
              <a:rPr lang="en-US" altLang="tr-TR"/>
              <a:t>Types of Banks</a:t>
            </a:r>
          </a:p>
        </p:txBody>
      </p:sp>
      <p:sp>
        <p:nvSpPr>
          <p:cNvPr id="8195" name="Content Placeholder 5">
            <a:extLst>
              <a:ext uri="{FF2B5EF4-FFF2-40B4-BE49-F238E27FC236}">
                <a16:creationId xmlns:a16="http://schemas.microsoft.com/office/drawing/2014/main" id="{7BAEAA54-E266-8C43-8E7F-6CF25B7C9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dirty="0"/>
              <a:t>Commercial Banks</a:t>
            </a:r>
          </a:p>
          <a:p>
            <a:pPr eaLnBrk="1" hangingPunct="1"/>
            <a:r>
              <a:rPr lang="en-US" altLang="tr-TR" dirty="0"/>
              <a:t>Investment Banks</a:t>
            </a:r>
          </a:p>
          <a:p>
            <a:pPr eaLnBrk="1" hangingPunct="1"/>
            <a:r>
              <a:rPr lang="en-US" altLang="tr-TR" dirty="0"/>
              <a:t>Merchant Banks</a:t>
            </a:r>
          </a:p>
          <a:p>
            <a:pPr eaLnBrk="1" hangingPunct="1"/>
            <a:r>
              <a:rPr lang="en-US" altLang="tr-TR" dirty="0"/>
              <a:t>Islamic Banks (participation banks)</a:t>
            </a:r>
          </a:p>
          <a:p>
            <a:pPr eaLnBrk="1" hangingPunct="1"/>
            <a:r>
              <a:rPr lang="en-US" altLang="tr-TR" dirty="0"/>
              <a:t>Development Banks</a:t>
            </a:r>
          </a:p>
          <a:p>
            <a:pPr eaLnBrk="1" hangingPunct="1"/>
            <a:r>
              <a:rPr lang="en-US" altLang="tr-TR" dirty="0"/>
              <a:t>Off-Shore Banks</a:t>
            </a:r>
          </a:p>
          <a:p>
            <a:pPr eaLnBrk="1" hangingPunct="1"/>
            <a:r>
              <a:rPr lang="en-US" altLang="tr-TR" dirty="0"/>
              <a:t>Special Purpose Banks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D58759E-C029-D94A-864F-5402E5B73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DBE0EC-6CC6-8A46-BBE8-9319C93A64F6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BC1A7-43FB-E74D-9A64-41D69814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</p:spTree>
    <p:extLst>
      <p:ext uri="{BB962C8B-B14F-4D97-AF65-F5344CB8AC3E}">
        <p14:creationId xmlns:p14="http://schemas.microsoft.com/office/powerpoint/2010/main" val="171975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020-DC8D-AB4B-B479-1740F580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We will Learn This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8A6D7-BCB2-8C45-B1E2-CDE9B2434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1. Function of Financial Markets</a:t>
            </a:r>
          </a:p>
          <a:p>
            <a:r>
              <a:rPr lang="en-TR" dirty="0"/>
              <a:t>2. Main Function of Commercial Banks</a:t>
            </a:r>
          </a:p>
          <a:p>
            <a:r>
              <a:rPr lang="en-TR" dirty="0"/>
              <a:t>3. Commercial Banks’ Finacial Activities</a:t>
            </a:r>
          </a:p>
          <a:p>
            <a:r>
              <a:rPr lang="en-TR" dirty="0"/>
              <a:t>4.  Revenue Sources of Banks</a:t>
            </a:r>
          </a:p>
          <a:p>
            <a:r>
              <a:rPr lang="en-TR" dirty="0"/>
              <a:t>5.  Intermediation services of Banks</a:t>
            </a:r>
          </a:p>
          <a:p>
            <a:r>
              <a:rPr lang="en-TR" dirty="0"/>
              <a:t>6.  Needs of Bank Customers</a:t>
            </a:r>
          </a:p>
          <a:p>
            <a:r>
              <a:rPr lang="en-TR" dirty="0"/>
              <a:t>7. Types of Banks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684E0-E358-0246-810B-835F0D78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3AA5A-60AC-DC4D-8FB5-EA3E4F69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9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F56383DF-379A-2B49-8629-B93DC6EB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tr-TR" sz="1200">
                <a:solidFill>
                  <a:srgbClr val="898989"/>
                </a:solidFill>
              </a:rPr>
              <a:t>2-</a:t>
            </a:r>
            <a:fld id="{BF0CB2EA-D86D-E249-8741-C6AEAE2834E1}" type="slidenum">
              <a:rPr lang="en-US" altLang="tr-TR" sz="120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en-CA" altLang="tr-TR" sz="1200">
              <a:solidFill>
                <a:srgbClr val="898989"/>
              </a:solidFill>
            </a:endParaRPr>
          </a:p>
        </p:txBody>
      </p:sp>
      <p:pic>
        <p:nvPicPr>
          <p:cNvPr id="5123" name="Picture 7" descr="FIG02-01.gif                                                   00232BA9Macintosh HD                   BB9C66DE:">
            <a:extLst>
              <a:ext uri="{FF2B5EF4-FFF2-40B4-BE49-F238E27FC236}">
                <a16:creationId xmlns:a16="http://schemas.microsoft.com/office/drawing/2014/main" id="{6ED4A43B-8421-DA40-8F7D-5BA5B26A8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661989"/>
            <a:ext cx="8669338" cy="604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3">
            <a:extLst>
              <a:ext uri="{FF2B5EF4-FFF2-40B4-BE49-F238E27FC236}">
                <a16:creationId xmlns:a16="http://schemas.microsoft.com/office/drawing/2014/main" id="{F4809E6C-D379-2341-8A15-898B3A5C0E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87350"/>
          </a:xfrm>
        </p:spPr>
        <p:txBody>
          <a:bodyPr>
            <a:normAutofit fontScale="90000"/>
          </a:bodyPr>
          <a:lstStyle/>
          <a:p>
            <a:r>
              <a:rPr lang="en-US" altLang="tr-TR"/>
              <a:t>Function of Financial Markets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E7804-94EC-C646-9412-375FE18D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19938" y="63563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51357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52650" y="939706"/>
            <a:ext cx="7886700" cy="994172"/>
          </a:xfrm>
        </p:spPr>
        <p:txBody>
          <a:bodyPr/>
          <a:lstStyle/>
          <a:p>
            <a:r>
              <a:rPr lang="tr-TR" dirty="0" err="1"/>
              <a:t>Comercial</a:t>
            </a:r>
            <a:r>
              <a:rPr lang="tr-TR" dirty="0"/>
              <a:t> </a:t>
            </a:r>
            <a:r>
              <a:rPr lang="tr-TR" dirty="0" err="1"/>
              <a:t>Banking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bulentsenver@gmail.com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18B1-EB94-DA4E-8F8D-C1C583B6402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B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50" y="2263683"/>
            <a:ext cx="2171700" cy="2105025"/>
          </a:xfrm>
          <a:prstGeom prst="rect">
            <a:avLst/>
          </a:prstGeom>
        </p:spPr>
      </p:pic>
      <p:pic>
        <p:nvPicPr>
          <p:cNvPr id="7" name="Picture 6" descr="KUMBA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9038" y="3031766"/>
            <a:ext cx="1985963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09259" y="2168215"/>
            <a:ext cx="15357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100" b="1" i="1" dirty="0"/>
              <a:t>DEPOSITS</a:t>
            </a:r>
            <a:endParaRPr lang="en-US" sz="21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136576" y="2255953"/>
            <a:ext cx="12110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100" b="1" i="1" dirty="0"/>
              <a:t>LOANS</a:t>
            </a:r>
            <a:endParaRPr lang="en-US" sz="2100" b="1" i="1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7339013" y="2949372"/>
            <a:ext cx="400050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451594" y="2942947"/>
            <a:ext cx="400050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ayDay-Lo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902" y="3272397"/>
            <a:ext cx="1546235" cy="15462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112620" y="2507036"/>
            <a:ext cx="23397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500" b="1" dirty="0" err="1"/>
              <a:t>Get</a:t>
            </a:r>
            <a:endParaRPr lang="en-US" sz="4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09900" y="2562073"/>
            <a:ext cx="17997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500" b="1" dirty="0" err="1"/>
              <a:t>Give</a:t>
            </a:r>
            <a:r>
              <a:rPr lang="en-US" sz="4500" b="1" dirty="0"/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020912" y="2000469"/>
            <a:ext cx="3761496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09646" y="4752803"/>
            <a:ext cx="326965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err="1"/>
              <a:t>Interest</a:t>
            </a:r>
            <a:r>
              <a:rPr lang="tr-TR" sz="3000" b="1" dirty="0"/>
              <a:t> </a:t>
            </a:r>
            <a:r>
              <a:rPr lang="tr-TR" sz="3000" b="1" dirty="0" err="1"/>
              <a:t>Income</a:t>
            </a:r>
            <a:endParaRPr lang="en-US" sz="3000" b="1" dirty="0"/>
          </a:p>
          <a:p>
            <a:r>
              <a:rPr lang="en-US" sz="3000" b="1" dirty="0"/>
              <a:t> </a:t>
            </a:r>
            <a:r>
              <a:rPr lang="tr-TR" sz="4500" b="1" dirty="0" err="1"/>
              <a:t>Get</a:t>
            </a:r>
            <a:endParaRPr lang="en-US" sz="45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179300" y="4752803"/>
            <a:ext cx="398337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        </a:t>
            </a:r>
            <a:r>
              <a:rPr lang="tr-TR" sz="3000" b="1" dirty="0" err="1"/>
              <a:t>Interest</a:t>
            </a:r>
            <a:r>
              <a:rPr lang="tr-TR" sz="3000" b="1" dirty="0"/>
              <a:t> </a:t>
            </a:r>
            <a:r>
              <a:rPr lang="tr-TR" sz="3000" b="1" dirty="0" err="1"/>
              <a:t>Expense</a:t>
            </a:r>
            <a:r>
              <a:rPr lang="en-US" sz="3000" b="1" dirty="0"/>
              <a:t> </a:t>
            </a:r>
          </a:p>
          <a:p>
            <a:r>
              <a:rPr lang="en-US" sz="3000" dirty="0"/>
              <a:t>               </a:t>
            </a:r>
            <a:r>
              <a:rPr lang="en-US" sz="3000" b="1" dirty="0"/>
              <a:t> </a:t>
            </a:r>
            <a:r>
              <a:rPr lang="tr-TR" sz="4500" b="1" dirty="0" err="1"/>
              <a:t>Give</a:t>
            </a:r>
            <a:endParaRPr lang="en-US" sz="4500" b="1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96B8DF-5B8D-EE4A-8493-509456B9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8564" y="831883"/>
            <a:ext cx="7886700" cy="994172"/>
          </a:xfrm>
        </p:spPr>
        <p:txBody>
          <a:bodyPr/>
          <a:lstStyle/>
          <a:p>
            <a:r>
              <a:rPr lang="tr-TR" dirty="0"/>
              <a:t>                          </a:t>
            </a:r>
            <a:r>
              <a:rPr lang="tr-TR" dirty="0" err="1"/>
              <a:t>Comercial</a:t>
            </a:r>
            <a:r>
              <a:rPr lang="tr-TR" dirty="0"/>
              <a:t> </a:t>
            </a:r>
            <a:r>
              <a:rPr lang="tr-TR" dirty="0" err="1"/>
              <a:t>Banking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bulentsenver@gmail.com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18B1-EB94-DA4E-8F8D-C1C583B6402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B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50" y="2263683"/>
            <a:ext cx="2171700" cy="2105025"/>
          </a:xfrm>
          <a:prstGeom prst="rect">
            <a:avLst/>
          </a:prstGeom>
        </p:spPr>
      </p:pic>
      <p:pic>
        <p:nvPicPr>
          <p:cNvPr id="7" name="Picture 6" descr="KUMBA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9038" y="3031766"/>
            <a:ext cx="1985963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09259" y="2348687"/>
            <a:ext cx="15357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100" b="1" i="1" dirty="0"/>
              <a:t>DEPOSITS</a:t>
            </a:r>
            <a:endParaRPr lang="en-US" sz="21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136576" y="2388299"/>
            <a:ext cx="12110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100" b="1" i="1" dirty="0"/>
              <a:t>LOANS</a:t>
            </a:r>
            <a:endParaRPr lang="en-US" sz="2100" b="1" i="1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7339013" y="2949372"/>
            <a:ext cx="400050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451594" y="2942947"/>
            <a:ext cx="400050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ayDay-Lo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902" y="3272397"/>
            <a:ext cx="1546235" cy="15462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112620" y="2507036"/>
            <a:ext cx="11254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500" b="1" dirty="0"/>
              <a:t>IBL</a:t>
            </a:r>
            <a:endParaRPr lang="en-US" sz="4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09900" y="2562073"/>
            <a:ext cx="17997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500" b="1" dirty="0"/>
              <a:t>IEA</a:t>
            </a:r>
            <a:r>
              <a:rPr lang="en-US" sz="4500" b="1" dirty="0"/>
              <a:t>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020912" y="2000469"/>
            <a:ext cx="3761496" cy="1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55963" y="5090671"/>
            <a:ext cx="3269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 err="1"/>
              <a:t>Interest</a:t>
            </a:r>
            <a:r>
              <a:rPr lang="tr-TR" sz="3000" b="1" dirty="0"/>
              <a:t> </a:t>
            </a:r>
            <a:r>
              <a:rPr lang="tr-TR" sz="3000" b="1" dirty="0" err="1"/>
              <a:t>Income</a:t>
            </a:r>
            <a:endParaRPr lang="en-US" sz="3000" b="1" dirty="0"/>
          </a:p>
          <a:p>
            <a:r>
              <a:rPr lang="en-US" sz="3000" b="1" dirty="0"/>
              <a:t> </a:t>
            </a:r>
            <a:endParaRPr lang="en-US" sz="45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40332" y="5128224"/>
            <a:ext cx="39833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        </a:t>
            </a:r>
            <a:r>
              <a:rPr lang="tr-TR" sz="3000" b="1" dirty="0" err="1"/>
              <a:t>Interest</a:t>
            </a:r>
            <a:r>
              <a:rPr lang="tr-TR" sz="3000" b="1" dirty="0"/>
              <a:t> </a:t>
            </a:r>
            <a:r>
              <a:rPr lang="tr-TR" sz="3000" b="1" dirty="0" err="1"/>
              <a:t>Expense</a:t>
            </a:r>
            <a:r>
              <a:rPr lang="en-US" sz="3000" b="1" dirty="0"/>
              <a:t> </a:t>
            </a:r>
          </a:p>
          <a:p>
            <a:r>
              <a:rPr lang="en-US" sz="3000" dirty="0"/>
              <a:t>               </a:t>
            </a:r>
            <a:r>
              <a:rPr lang="en-US" sz="3000" b="1" dirty="0"/>
              <a:t> </a:t>
            </a:r>
            <a:endParaRPr lang="en-US" sz="4500" b="1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96B8DF-5B8D-EE4A-8493-509456B9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965C3A-8B6F-F54C-A2B8-04E79A46C492}"/>
              </a:ext>
            </a:extLst>
          </p:cNvPr>
          <p:cNvSpPr txBox="1"/>
          <p:nvPr/>
        </p:nvSpPr>
        <p:spPr>
          <a:xfrm>
            <a:off x="1872914" y="1738598"/>
            <a:ext cx="2147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Interest</a:t>
            </a:r>
            <a:r>
              <a:rPr lang="tr-TR" b="1" dirty="0"/>
              <a:t> </a:t>
            </a:r>
            <a:r>
              <a:rPr lang="tr-TR" b="1" dirty="0" err="1"/>
              <a:t>Earning</a:t>
            </a:r>
            <a:r>
              <a:rPr lang="tr-TR" b="1" dirty="0"/>
              <a:t> </a:t>
            </a:r>
            <a:r>
              <a:rPr lang="tr-TR" sz="2400" b="1" dirty="0" err="1"/>
              <a:t>Assets</a:t>
            </a:r>
            <a:endParaRPr lang="en-US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EC4BD4-8DB6-9A43-AB79-5FC5C3A9C392}"/>
              </a:ext>
            </a:extLst>
          </p:cNvPr>
          <p:cNvSpPr txBox="1"/>
          <p:nvPr/>
        </p:nvSpPr>
        <p:spPr>
          <a:xfrm>
            <a:off x="7854598" y="1726567"/>
            <a:ext cx="26691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Interest</a:t>
            </a:r>
            <a:r>
              <a:rPr lang="tr-TR" b="1" dirty="0"/>
              <a:t> </a:t>
            </a:r>
            <a:r>
              <a:rPr lang="tr-TR" b="1" dirty="0" err="1"/>
              <a:t>Bearing</a:t>
            </a:r>
            <a:r>
              <a:rPr lang="tr-TR" b="1" dirty="0"/>
              <a:t> </a:t>
            </a:r>
            <a:r>
              <a:rPr lang="tr-TR" sz="2400" b="1" dirty="0" err="1"/>
              <a:t>Liabilities</a:t>
            </a:r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9BEFFB-36A7-D049-896F-3CAA0AFBA836}"/>
              </a:ext>
            </a:extLst>
          </p:cNvPr>
          <p:cNvSpPr txBox="1"/>
          <p:nvPr/>
        </p:nvSpPr>
        <p:spPr>
          <a:xfrm>
            <a:off x="5698958" y="4641102"/>
            <a:ext cx="12633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Net </a:t>
            </a:r>
            <a:r>
              <a:rPr lang="tr-TR" b="1" dirty="0" err="1">
                <a:solidFill>
                  <a:srgbClr val="FF0000"/>
                </a:solidFill>
              </a:rPr>
              <a:t>Interest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Income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3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20" grpId="0"/>
      <p:bldP spid="2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bulentsenver@gmail.com</a:t>
            </a:r>
          </a:p>
        </p:txBody>
      </p:sp>
      <p:sp>
        <p:nvSpPr>
          <p:cNvPr id="3" name="Can 2"/>
          <p:cNvSpPr/>
          <p:nvPr/>
        </p:nvSpPr>
        <p:spPr>
          <a:xfrm>
            <a:off x="5010152" y="2317208"/>
            <a:ext cx="2026091" cy="220546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3" idx="1"/>
          </p:cNvCxnSpPr>
          <p:nvPr/>
        </p:nvCxnSpPr>
        <p:spPr>
          <a:xfrm rot="16200000" flipH="1">
            <a:off x="4940364" y="3400041"/>
            <a:ext cx="2205467" cy="398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96263" y="2627198"/>
            <a:ext cx="1827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+ </a:t>
            </a:r>
            <a:r>
              <a:rPr lang="tr-TR" sz="2400" b="1" i="1" dirty="0" err="1"/>
              <a:t>Interest</a:t>
            </a:r>
            <a:r>
              <a:rPr lang="tr-TR" sz="2400" b="1" i="1" dirty="0"/>
              <a:t>  </a:t>
            </a:r>
          </a:p>
          <a:p>
            <a:r>
              <a:rPr lang="tr-TR" sz="2400" b="1" i="1" dirty="0"/>
              <a:t>    </a:t>
            </a:r>
            <a:r>
              <a:rPr lang="tr-TR" sz="2400" b="1" i="1" dirty="0" err="1"/>
              <a:t>Income</a:t>
            </a:r>
            <a:endParaRPr lang="en-US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09447" y="5045760"/>
            <a:ext cx="2444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tr-TR" sz="2400" b="1" i="1" dirty="0" err="1">
                <a:solidFill>
                  <a:srgbClr val="FF0000"/>
                </a:solidFill>
              </a:rPr>
              <a:t>Interest</a:t>
            </a:r>
            <a:r>
              <a:rPr lang="tr-TR" sz="2400" b="1" i="1" dirty="0">
                <a:solidFill>
                  <a:srgbClr val="FF0000"/>
                </a:solidFill>
              </a:rPr>
              <a:t>  </a:t>
            </a:r>
          </a:p>
          <a:p>
            <a:r>
              <a:rPr lang="tr-TR" sz="2400" b="1" i="1" dirty="0">
                <a:solidFill>
                  <a:srgbClr val="FF0000"/>
                </a:solidFill>
              </a:rPr>
              <a:t>     </a:t>
            </a:r>
            <a:r>
              <a:rPr lang="tr-TR" sz="2400" b="1" i="1" dirty="0" err="1">
                <a:solidFill>
                  <a:srgbClr val="FF0000"/>
                </a:solidFill>
              </a:rPr>
              <a:t>Expense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151878" y="3621852"/>
            <a:ext cx="871319" cy="11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62999" y="3984251"/>
            <a:ext cx="735519" cy="103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10150" y="3430294"/>
            <a:ext cx="105284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/>
              <a:t>Net</a:t>
            </a:r>
            <a:r>
              <a:rPr lang="en-US" b="1" i="1" dirty="0"/>
              <a:t> </a:t>
            </a:r>
            <a:r>
              <a:rPr lang="tr-TR" b="1" i="1" dirty="0" err="1"/>
              <a:t>Interest</a:t>
            </a:r>
            <a:r>
              <a:rPr lang="tr-TR" b="1" i="1" dirty="0"/>
              <a:t> </a:t>
            </a:r>
            <a:r>
              <a:rPr lang="tr-TR" b="1" i="1" dirty="0" err="1"/>
              <a:t>Income</a:t>
            </a:r>
            <a:endParaRPr lang="en-US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5999500" y="3478775"/>
            <a:ext cx="1518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/>
              <a:t>Net</a:t>
            </a:r>
            <a:r>
              <a:rPr lang="en-US" b="1" i="1" dirty="0"/>
              <a:t> </a:t>
            </a:r>
            <a:endParaRPr lang="tr-TR" b="1" i="1" dirty="0"/>
          </a:p>
          <a:p>
            <a:r>
              <a:rPr lang="tr-TR" b="1" i="1" dirty="0" err="1"/>
              <a:t>Non</a:t>
            </a:r>
            <a:r>
              <a:rPr lang="tr-TR" b="1" i="1" dirty="0"/>
              <a:t> </a:t>
            </a:r>
            <a:r>
              <a:rPr lang="tr-TR" sz="1500" b="1" i="1" dirty="0" err="1"/>
              <a:t>Interset</a:t>
            </a:r>
            <a:r>
              <a:rPr lang="tr-TR" sz="1500" b="1" i="1" dirty="0"/>
              <a:t> </a:t>
            </a:r>
            <a:r>
              <a:rPr lang="tr-TR" sz="1500" b="1" i="1" dirty="0" err="1"/>
              <a:t>Income</a:t>
            </a:r>
            <a:r>
              <a:rPr lang="tr-TR" sz="1500" b="1" i="1" dirty="0"/>
              <a:t> </a:t>
            </a:r>
            <a:endParaRPr lang="en-US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7407801" y="2627198"/>
            <a:ext cx="2674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+ </a:t>
            </a:r>
            <a:r>
              <a:rPr lang="tr-TR" sz="2400" b="1" i="1" dirty="0" err="1"/>
              <a:t>Non</a:t>
            </a:r>
            <a:r>
              <a:rPr lang="tr-TR" sz="2400" b="1" i="1" dirty="0"/>
              <a:t> </a:t>
            </a:r>
            <a:r>
              <a:rPr lang="tr-TR" sz="2400" b="1" i="1" dirty="0" err="1"/>
              <a:t>Interest</a:t>
            </a:r>
            <a:r>
              <a:rPr lang="tr-TR" sz="2400" b="1" i="1" dirty="0"/>
              <a:t>      </a:t>
            </a:r>
          </a:p>
          <a:p>
            <a:r>
              <a:rPr lang="tr-TR" sz="2400" b="1" i="1" dirty="0"/>
              <a:t>    </a:t>
            </a:r>
            <a:r>
              <a:rPr lang="tr-TR" sz="2400" b="1" i="1" dirty="0" err="1"/>
              <a:t>Income</a:t>
            </a:r>
            <a:endParaRPr lang="en-US" sz="24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7312534" y="5045761"/>
            <a:ext cx="2633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tr-TR" sz="2400" b="1" i="1" dirty="0" err="1">
                <a:solidFill>
                  <a:srgbClr val="FF0000"/>
                </a:solidFill>
              </a:rPr>
              <a:t>Non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  <a:r>
              <a:rPr lang="tr-TR" sz="2400" b="1" i="1" dirty="0" err="1">
                <a:solidFill>
                  <a:srgbClr val="FF0000"/>
                </a:solidFill>
              </a:rPr>
              <a:t>Interest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</a:p>
          <a:p>
            <a:r>
              <a:rPr lang="tr-TR" sz="2400" b="1" i="1" dirty="0">
                <a:solidFill>
                  <a:srgbClr val="FF0000"/>
                </a:solidFill>
              </a:rPr>
              <a:t>      </a:t>
            </a:r>
            <a:r>
              <a:rPr lang="tr-TR" sz="2400" b="1" i="1" dirty="0" err="1">
                <a:solidFill>
                  <a:srgbClr val="FF0000"/>
                </a:solidFill>
              </a:rPr>
              <a:t>Expense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0559" y="248574"/>
            <a:ext cx="5801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/>
              <a:t>Revenue</a:t>
            </a:r>
            <a:r>
              <a:rPr lang="tr-TR" sz="2400" b="1" dirty="0"/>
              <a:t> </a:t>
            </a:r>
            <a:r>
              <a:rPr lang="tr-TR" sz="2400" b="1" dirty="0" err="1"/>
              <a:t>Sourses</a:t>
            </a:r>
            <a:r>
              <a:rPr lang="tr-TR" sz="2400" b="1" dirty="0"/>
              <a:t> of </a:t>
            </a:r>
            <a:r>
              <a:rPr lang="tr-TR" sz="2400" b="1" dirty="0" err="1"/>
              <a:t>Commecial</a:t>
            </a:r>
            <a:endParaRPr lang="en-US" sz="2400" b="1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18B1-EB94-DA4E-8F8D-C1C583B6402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2" name="Picture 21" descr="tapic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680" y="1515650"/>
            <a:ext cx="1209675" cy="952500"/>
          </a:xfrm>
          <a:prstGeom prst="rect">
            <a:avLst/>
          </a:prstGeom>
        </p:spPr>
      </p:pic>
      <p:pic>
        <p:nvPicPr>
          <p:cNvPr id="23" name="Picture 22" descr="tab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439" y="1319443"/>
            <a:ext cx="1314878" cy="1341176"/>
          </a:xfrm>
          <a:prstGeom prst="rect">
            <a:avLst/>
          </a:prstGeom>
        </p:spPr>
      </p:pic>
      <p:pic>
        <p:nvPicPr>
          <p:cNvPr id="30" name="Picture 29" descr="tab1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816" y="4451851"/>
            <a:ext cx="571500" cy="790575"/>
          </a:xfrm>
          <a:prstGeom prst="rect">
            <a:avLst/>
          </a:prstGeom>
        </p:spPr>
      </p:pic>
      <p:pic>
        <p:nvPicPr>
          <p:cNvPr id="31" name="Picture 30" descr="tab1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3679" y="4491951"/>
            <a:ext cx="571500" cy="79057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7398929" y="4444204"/>
            <a:ext cx="33692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309447" y="1278701"/>
            <a:ext cx="1971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err="1">
                <a:solidFill>
                  <a:srgbClr val="3366FF"/>
                </a:solidFill>
              </a:rPr>
              <a:t>Revenue</a:t>
            </a:r>
            <a:r>
              <a:rPr lang="en-US" sz="2400" b="1" i="1" dirty="0">
                <a:solidFill>
                  <a:srgbClr val="3366FF"/>
                </a:solidFill>
              </a:rPr>
              <a:t>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94177" y="1278701"/>
            <a:ext cx="245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err="1">
                <a:solidFill>
                  <a:srgbClr val="3366FF"/>
                </a:solidFill>
              </a:rPr>
              <a:t>Revenue</a:t>
            </a:r>
            <a:r>
              <a:rPr lang="en-US" sz="2400" b="1" i="1" dirty="0">
                <a:solidFill>
                  <a:srgbClr val="3366FF"/>
                </a:solidFill>
              </a:rPr>
              <a:t> 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23139" y="4587243"/>
            <a:ext cx="170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err="1">
                <a:solidFill>
                  <a:srgbClr val="3366FF"/>
                </a:solidFill>
              </a:rPr>
              <a:t>Expense</a:t>
            </a:r>
            <a:r>
              <a:rPr lang="en-US" sz="2400" b="1" i="1" dirty="0">
                <a:solidFill>
                  <a:srgbClr val="3366FF"/>
                </a:solidFill>
              </a:rPr>
              <a:t>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49682" y="4587243"/>
            <a:ext cx="2446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err="1">
                <a:solidFill>
                  <a:srgbClr val="3366FF"/>
                </a:solidFill>
              </a:rPr>
              <a:t>Expense</a:t>
            </a:r>
            <a:r>
              <a:rPr lang="en-US" sz="2400" b="1" i="1" dirty="0">
                <a:solidFill>
                  <a:srgbClr val="3366FF"/>
                </a:solidFill>
              </a:rPr>
              <a:t>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095C4-A579-D54B-AC6A-5B736518C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D18AEF-91AE-554C-8D27-87CCDA767B0F}"/>
              </a:ext>
            </a:extLst>
          </p:cNvPr>
          <p:cNvSpPr txBox="1"/>
          <p:nvPr/>
        </p:nvSpPr>
        <p:spPr>
          <a:xfrm>
            <a:off x="4280559" y="5744496"/>
            <a:ext cx="3663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Net </a:t>
            </a:r>
            <a:r>
              <a:rPr lang="tr-TR" sz="2400" b="1" dirty="0" err="1"/>
              <a:t>Income</a:t>
            </a:r>
            <a:r>
              <a:rPr lang="tr-TR" sz="2400" b="1" dirty="0"/>
              <a:t> </a:t>
            </a:r>
            <a:r>
              <a:rPr lang="tr-TR" sz="2400" b="1" dirty="0" err="1"/>
              <a:t>Before</a:t>
            </a:r>
            <a:r>
              <a:rPr lang="tr-TR" sz="2400" b="1" dirty="0"/>
              <a:t> </a:t>
            </a:r>
            <a:r>
              <a:rPr lang="tr-TR" sz="2400" b="1" dirty="0" err="1"/>
              <a:t>Tax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79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5" grpId="0"/>
      <p:bldP spid="26" grpId="0"/>
      <p:bldP spid="27" grpId="0"/>
      <p:bldP spid="2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B94A1-347F-9D4A-8BF4-85EA1178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/>
              <a:t>Commercial Bank Revenue &amp; Expense Map</a:t>
            </a: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9D8B5286-CA96-0646-AE25-885AF76BD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662" y="882441"/>
            <a:ext cx="7886699" cy="542210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BF919-CDE3-194E-A31D-4BB3B503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2950" y="6356351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bulentsenver@gmail.com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F4ED4-405E-4C4A-B93D-BB83D65E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144B6C4-C428-C641-907F-EC044CDF8946}" type="slidenum">
              <a:rPr lang="en-US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>
                <a:spcAft>
                  <a:spcPts val="600"/>
                </a:spcAft>
                <a:defRPr/>
              </a:pPr>
              <a:t>7</a:t>
            </a:fld>
            <a:endParaRPr lang="en-US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6002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6">
            <a:extLst>
              <a:ext uri="{FF2B5EF4-FFF2-40B4-BE49-F238E27FC236}">
                <a16:creationId xmlns:a16="http://schemas.microsoft.com/office/drawing/2014/main" id="{253ECEF7-4575-904F-8104-148DFD44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/>
              <a:t>Bank Intermediation Services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78A1C6-7517-4644-937C-2DF85CC6EE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tr-TR" dirty="0">
                <a:solidFill>
                  <a:srgbClr val="FF0000"/>
                </a:solidFill>
              </a:rPr>
              <a:t>Intermediation Type:</a:t>
            </a:r>
          </a:p>
          <a:p>
            <a:pPr eaLnBrk="1" hangingPunct="1"/>
            <a:r>
              <a:rPr lang="en-US" altLang="tr-TR" dirty="0"/>
              <a:t>1. Denomination</a:t>
            </a:r>
          </a:p>
          <a:p>
            <a:pPr eaLnBrk="1" hangingPunct="1"/>
            <a:r>
              <a:rPr lang="en-US" altLang="tr-TR" dirty="0"/>
              <a:t>2. Currency</a:t>
            </a:r>
          </a:p>
          <a:p>
            <a:pPr eaLnBrk="1" hangingPunct="1"/>
            <a:r>
              <a:rPr lang="en-US" altLang="tr-TR" dirty="0"/>
              <a:t>3. Maturity</a:t>
            </a:r>
          </a:p>
          <a:p>
            <a:pPr eaLnBrk="1" hangingPunct="1"/>
            <a:r>
              <a:rPr lang="en-US" altLang="tr-TR" dirty="0"/>
              <a:t>4. Interest Rate</a:t>
            </a:r>
          </a:p>
          <a:p>
            <a:pPr eaLnBrk="1" hangingPunct="1"/>
            <a:r>
              <a:rPr lang="en-US" altLang="tr-TR" dirty="0"/>
              <a:t>5. Interest Sensitivity</a:t>
            </a:r>
          </a:p>
          <a:p>
            <a:pPr eaLnBrk="1" hangingPunct="1"/>
            <a:r>
              <a:rPr lang="en-US" altLang="tr-TR" dirty="0"/>
              <a:t>6. Security-Collateral</a:t>
            </a:r>
          </a:p>
          <a:p>
            <a:pPr eaLnBrk="1" hangingPunct="1"/>
            <a:endParaRPr lang="en-US" altLang="tr-TR" dirty="0"/>
          </a:p>
          <a:p>
            <a:pPr eaLnBrk="1" hangingPunct="1"/>
            <a:endParaRPr lang="en-US" altLang="tr-TR" dirty="0"/>
          </a:p>
          <a:p>
            <a:pPr eaLnBrk="1" hangingPunct="1"/>
            <a:endParaRPr lang="en-US" altLang="tr-TR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17A43E-412C-D043-A3B2-1102BAF75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8988" y="1166019"/>
            <a:ext cx="488315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tr-TR" dirty="0">
                <a:solidFill>
                  <a:srgbClr val="FF0000"/>
                </a:solidFill>
              </a:rPr>
              <a:t>Related Risks:</a:t>
            </a:r>
          </a:p>
          <a:p>
            <a:pPr eaLnBrk="1" hangingPunct="1"/>
            <a:r>
              <a:rPr lang="en-US" altLang="tr-TR" dirty="0"/>
              <a:t>1. Concentration R (Big Deposit R or Big Loan R)</a:t>
            </a:r>
          </a:p>
          <a:p>
            <a:pPr eaLnBrk="1" hangingPunct="1"/>
            <a:r>
              <a:rPr lang="en-US" altLang="tr-TR" dirty="0"/>
              <a:t>2. Foreign Exchange Position  </a:t>
            </a:r>
          </a:p>
          <a:p>
            <a:pPr eaLnBrk="1" hangingPunct="1"/>
            <a:r>
              <a:rPr lang="en-US" altLang="tr-TR" dirty="0"/>
              <a:t>3. Liquidity R (S/T Deposit vs L/T Loan)</a:t>
            </a:r>
          </a:p>
          <a:p>
            <a:pPr eaLnBrk="1" hangingPunct="1"/>
            <a:r>
              <a:rPr lang="en-US" altLang="tr-TR" dirty="0"/>
              <a:t>4.Net Interest Income R</a:t>
            </a:r>
          </a:p>
          <a:p>
            <a:pPr eaLnBrk="1" hangingPunct="1"/>
            <a:r>
              <a:rPr lang="en-US" altLang="tr-TR" dirty="0"/>
              <a:t>5. Sensitivity Gap R (fixe rate Deposit vs variable rate Loan) </a:t>
            </a:r>
          </a:p>
          <a:p>
            <a:pPr eaLnBrk="1" hangingPunct="1"/>
            <a:r>
              <a:rPr lang="en-US" altLang="tr-TR" dirty="0"/>
              <a:t>6. Recoverability (insufficient </a:t>
            </a:r>
            <a:r>
              <a:rPr lang="en-US" altLang="tr-TR" dirty="0" err="1"/>
              <a:t>gurantee</a:t>
            </a:r>
            <a:r>
              <a:rPr lang="en-US" altLang="tr-TR" dirty="0"/>
              <a:t>)</a:t>
            </a:r>
          </a:p>
          <a:p>
            <a:pPr eaLnBrk="1" hangingPunct="1"/>
            <a:endParaRPr lang="en-US" altLang="tr-TR" dirty="0"/>
          </a:p>
          <a:p>
            <a:pPr eaLnBrk="1" hangingPunct="1"/>
            <a:endParaRPr lang="en-US" altLang="tr-TR" dirty="0"/>
          </a:p>
        </p:txBody>
      </p:sp>
      <p:sp>
        <p:nvSpPr>
          <p:cNvPr id="6149" name="Slide Number Placeholder 4">
            <a:extLst>
              <a:ext uri="{FF2B5EF4-FFF2-40B4-BE49-F238E27FC236}">
                <a16:creationId xmlns:a16="http://schemas.microsoft.com/office/drawing/2014/main" id="{6D7E0A78-DA60-0D46-9961-FBBF6E4C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95F3D0-078E-6845-8765-127A2EA32DE6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18CF3-0B14-AE4B-B512-E2701E06D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9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01E428-55F4-2243-AFBB-3FBFC7EB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Banks Target 7 Needs of Customers</a:t>
            </a:r>
            <a:br>
              <a:rPr lang="en-US" dirty="0">
                <a:ea typeface="+mj-ea"/>
                <a:cs typeface="+mj-cs"/>
              </a:rPr>
            </a:br>
            <a:r>
              <a:rPr lang="en-US" sz="3600" dirty="0"/>
              <a:t>Needs:</a:t>
            </a:r>
            <a:r>
              <a:rPr lang="en-US" dirty="0">
                <a:ea typeface="+mj-ea"/>
                <a:cs typeface="+mj-cs"/>
              </a:rPr>
              <a:t>                                     </a:t>
            </a:r>
            <a:r>
              <a:rPr lang="en-US" sz="3600" dirty="0"/>
              <a:t> Products: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08397-F569-444C-AB29-29A149A2C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4678" y="1733550"/>
            <a:ext cx="4013597" cy="34290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en-US" altLang="tr-TR" sz="8000" dirty="0"/>
          </a:p>
          <a:p>
            <a:pPr eaLnBrk="1" hangingPunct="1"/>
            <a:r>
              <a:rPr lang="en-US" altLang="tr-TR" sz="9600" dirty="0"/>
              <a:t>1. Savings need</a:t>
            </a:r>
          </a:p>
          <a:p>
            <a:pPr eaLnBrk="1" hangingPunct="1"/>
            <a:r>
              <a:rPr lang="en-US" altLang="tr-TR" sz="9600" dirty="0"/>
              <a:t>2. Borrowing need</a:t>
            </a:r>
          </a:p>
          <a:p>
            <a:pPr eaLnBrk="1" hangingPunct="1"/>
            <a:r>
              <a:rPr lang="en-US" altLang="tr-TR" sz="9600" dirty="0"/>
              <a:t>3. Investment need</a:t>
            </a:r>
          </a:p>
          <a:p>
            <a:pPr eaLnBrk="1" hangingPunct="1"/>
            <a:r>
              <a:rPr lang="en-US" altLang="tr-TR" sz="9600" dirty="0"/>
              <a:t>4. Security need</a:t>
            </a:r>
          </a:p>
          <a:p>
            <a:pPr eaLnBrk="1" hangingPunct="1"/>
            <a:r>
              <a:rPr lang="en-US" altLang="tr-TR" sz="9600" dirty="0"/>
              <a:t>5. Trading need</a:t>
            </a:r>
          </a:p>
          <a:p>
            <a:pPr eaLnBrk="1" hangingPunct="1"/>
            <a:r>
              <a:rPr lang="en-US" altLang="tr-TR" sz="9600" dirty="0"/>
              <a:t>6. Payment need</a:t>
            </a:r>
          </a:p>
          <a:p>
            <a:pPr eaLnBrk="1" hangingPunct="1"/>
            <a:r>
              <a:rPr lang="en-US" altLang="tr-TR" sz="9600" dirty="0"/>
              <a:t>7. Advice &amp; consulting need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10EB24E-212E-CF49-8026-E67A88BB0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1404" y="1733550"/>
            <a:ext cx="5156597" cy="4081096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tr-TR" dirty="0"/>
          </a:p>
          <a:p>
            <a:pPr eaLnBrk="1" hangingPunct="1"/>
            <a:r>
              <a:rPr lang="en-US" altLang="tr-TR" sz="8000" dirty="0"/>
              <a:t>1. Term-Deposits</a:t>
            </a:r>
          </a:p>
          <a:p>
            <a:pPr eaLnBrk="1" hangingPunct="1"/>
            <a:r>
              <a:rPr lang="en-US" altLang="tr-TR" sz="8000" dirty="0"/>
              <a:t>2. Loans</a:t>
            </a:r>
          </a:p>
          <a:p>
            <a:pPr eaLnBrk="1" hangingPunct="1"/>
            <a:r>
              <a:rPr lang="en-US" altLang="tr-TR" sz="8000" dirty="0"/>
              <a:t>3. Securities, Government Bonds, Treasury Bills, Company Bonds, Mutual Funds, Certificate of Deposits, Commercial Papers, Mortgage Backed Securities, Asset Backed Securities, </a:t>
            </a:r>
          </a:p>
          <a:p>
            <a:pPr eaLnBrk="1" hangingPunct="1"/>
            <a:r>
              <a:rPr lang="en-US" altLang="tr-TR" sz="8000" dirty="0"/>
              <a:t>4. Insurance products, Derivatives, Forwards, Swaps, Options, Hedging</a:t>
            </a:r>
          </a:p>
          <a:p>
            <a:pPr eaLnBrk="1" hangingPunct="1"/>
            <a:r>
              <a:rPr lang="en-US" altLang="tr-TR" sz="8000" dirty="0"/>
              <a:t>5. Buy &amp; Sell Foreign Currencies &amp; Bonds, Shares, Precious Metals, Commodities</a:t>
            </a:r>
          </a:p>
          <a:p>
            <a:pPr eaLnBrk="1" hangingPunct="1"/>
            <a:r>
              <a:rPr lang="en-US" altLang="tr-TR" sz="8000" dirty="0"/>
              <a:t>6. Cash, </a:t>
            </a:r>
            <a:r>
              <a:rPr lang="en-US" altLang="tr-TR" sz="8000" dirty="0" err="1"/>
              <a:t>Cheques</a:t>
            </a:r>
            <a:r>
              <a:rPr lang="en-US" altLang="tr-TR" sz="8000" dirty="0"/>
              <a:t>, Promissory Notes, Credit Cards, Debit Cards, ATM, POS, EFT, SWIFT</a:t>
            </a:r>
          </a:p>
          <a:p>
            <a:pPr eaLnBrk="1" hangingPunct="1"/>
            <a:r>
              <a:rPr lang="en-US" altLang="tr-TR" sz="8000" dirty="0"/>
              <a:t>7. Asset management, Wealth Management, Investment Banking</a:t>
            </a:r>
          </a:p>
        </p:txBody>
      </p:sp>
      <p:sp>
        <p:nvSpPr>
          <p:cNvPr id="7173" name="Slide Number Placeholder 7">
            <a:extLst>
              <a:ext uri="{FF2B5EF4-FFF2-40B4-BE49-F238E27FC236}">
                <a16:creationId xmlns:a16="http://schemas.microsoft.com/office/drawing/2014/main" id="{C743691A-6BED-6C4F-B51D-41AB79258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F41DC9-923D-624F-8090-968DA5E3E3FF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tr-TR" sz="900">
              <a:solidFill>
                <a:srgbClr val="898989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E7F3D9-689A-EB46-B4F5-B082D37C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</p:spTree>
    <p:extLst>
      <p:ext uri="{BB962C8B-B14F-4D97-AF65-F5344CB8AC3E}">
        <p14:creationId xmlns:p14="http://schemas.microsoft.com/office/powerpoint/2010/main" val="1362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468</Words>
  <Application>Microsoft Macintosh PowerPoint</Application>
  <PresentationFormat>Widescreen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Bank Management Lecture #1 </vt:lpstr>
      <vt:lpstr>We will Learn This Week?</vt:lpstr>
      <vt:lpstr>Function of Financial Markets  </vt:lpstr>
      <vt:lpstr>Comercial Banking</vt:lpstr>
      <vt:lpstr>                          Comercial Banking</vt:lpstr>
      <vt:lpstr>PowerPoint Presentation</vt:lpstr>
      <vt:lpstr>Commercial Bank Revenue &amp; Expense Map</vt:lpstr>
      <vt:lpstr>Bank Intermediation Services</vt:lpstr>
      <vt:lpstr>Banks Target 7 Needs of Customers Needs:                                      Products:</vt:lpstr>
      <vt:lpstr>Financial Intermediaries Types of Banks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Bank Management Week #1 </dc:title>
  <dc:creator>Kaan Senver</dc:creator>
  <cp:lastModifiedBy>Kaan Senver</cp:lastModifiedBy>
  <cp:revision>4</cp:revision>
  <dcterms:created xsi:type="dcterms:W3CDTF">2020-10-18T19:00:20Z</dcterms:created>
  <dcterms:modified xsi:type="dcterms:W3CDTF">2021-10-06T07:53:34Z</dcterms:modified>
</cp:coreProperties>
</file>