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9"/>
  </p:notesMasterIdLst>
  <p:sldIdLst>
    <p:sldId id="643" r:id="rId2"/>
    <p:sldId id="257" r:id="rId3"/>
    <p:sldId id="258" r:id="rId4"/>
    <p:sldId id="335" r:id="rId5"/>
    <p:sldId id="259" r:id="rId6"/>
    <p:sldId id="646" r:id="rId7"/>
    <p:sldId id="647" r:id="rId8"/>
    <p:sldId id="640" r:id="rId9"/>
    <p:sldId id="632" r:id="rId10"/>
    <p:sldId id="633" r:id="rId11"/>
    <p:sldId id="634" r:id="rId12"/>
    <p:sldId id="635" r:id="rId13"/>
    <p:sldId id="636" r:id="rId14"/>
    <p:sldId id="637" r:id="rId15"/>
    <p:sldId id="638" r:id="rId16"/>
    <p:sldId id="639" r:id="rId17"/>
    <p:sldId id="613" r:id="rId18"/>
    <p:sldId id="584" r:id="rId19"/>
    <p:sldId id="360" r:id="rId20"/>
    <p:sldId id="648" r:id="rId21"/>
    <p:sldId id="641" r:id="rId22"/>
    <p:sldId id="642" r:id="rId23"/>
    <p:sldId id="363" r:id="rId24"/>
    <p:sldId id="660" r:id="rId25"/>
    <p:sldId id="661" r:id="rId26"/>
    <p:sldId id="649" r:id="rId27"/>
    <p:sldId id="650" r:id="rId28"/>
    <p:sldId id="651" r:id="rId29"/>
    <p:sldId id="652" r:id="rId30"/>
    <p:sldId id="342" r:id="rId31"/>
    <p:sldId id="280" r:id="rId32"/>
    <p:sldId id="281" r:id="rId33"/>
    <p:sldId id="331" r:id="rId34"/>
    <p:sldId id="357" r:id="rId35"/>
    <p:sldId id="323" r:id="rId36"/>
    <p:sldId id="564" r:id="rId37"/>
    <p:sldId id="565" r:id="rId38"/>
    <p:sldId id="566" r:id="rId39"/>
    <p:sldId id="567" r:id="rId40"/>
    <p:sldId id="568" r:id="rId41"/>
    <p:sldId id="569" r:id="rId42"/>
    <p:sldId id="570" r:id="rId43"/>
    <p:sldId id="571" r:id="rId44"/>
    <p:sldId id="572" r:id="rId45"/>
    <p:sldId id="573" r:id="rId46"/>
    <p:sldId id="574" r:id="rId47"/>
    <p:sldId id="575" r:id="rId48"/>
    <p:sldId id="576" r:id="rId49"/>
    <p:sldId id="577" r:id="rId50"/>
    <p:sldId id="578" r:id="rId51"/>
    <p:sldId id="579" r:id="rId52"/>
    <p:sldId id="580" r:id="rId53"/>
    <p:sldId id="581" r:id="rId54"/>
    <p:sldId id="582" r:id="rId55"/>
    <p:sldId id="583" r:id="rId56"/>
    <p:sldId id="341" r:id="rId57"/>
    <p:sldId id="273" r:id="rId58"/>
    <p:sldId id="274" r:id="rId59"/>
    <p:sldId id="275" r:id="rId60"/>
    <p:sldId id="276" r:id="rId61"/>
    <p:sldId id="277" r:id="rId62"/>
    <p:sldId id="278" r:id="rId63"/>
    <p:sldId id="279" r:id="rId64"/>
    <p:sldId id="645" r:id="rId65"/>
    <p:sldId id="261" r:id="rId66"/>
    <p:sldId id="563" r:id="rId67"/>
    <p:sldId id="306" r:id="rId68"/>
    <p:sldId id="337" r:id="rId69"/>
    <p:sldId id="314" r:id="rId70"/>
    <p:sldId id="315" r:id="rId71"/>
    <p:sldId id="340" r:id="rId72"/>
    <p:sldId id="302" r:id="rId73"/>
    <p:sldId id="305" r:id="rId74"/>
    <p:sldId id="332" r:id="rId75"/>
    <p:sldId id="327" r:id="rId76"/>
    <p:sldId id="334" r:id="rId77"/>
    <p:sldId id="361" r:id="rId78"/>
    <p:sldId id="662" r:id="rId79"/>
    <p:sldId id="663" r:id="rId80"/>
    <p:sldId id="358" r:id="rId81"/>
    <p:sldId id="330" r:id="rId82"/>
    <p:sldId id="664" r:id="rId83"/>
    <p:sldId id="316" r:id="rId84"/>
    <p:sldId id="665" r:id="rId85"/>
    <p:sldId id="666" r:id="rId86"/>
    <p:sldId id="317" r:id="rId87"/>
    <p:sldId id="328" r:id="rId88"/>
    <p:sldId id="659" r:id="rId89"/>
    <p:sldId id="654" r:id="rId90"/>
    <p:sldId id="329" r:id="rId91"/>
    <p:sldId id="318" r:id="rId92"/>
    <p:sldId id="319" r:id="rId93"/>
    <p:sldId id="355" r:id="rId94"/>
    <p:sldId id="356" r:id="rId95"/>
    <p:sldId id="321" r:id="rId96"/>
    <p:sldId id="667" r:id="rId97"/>
    <p:sldId id="668" r:id="rId98"/>
    <p:sldId id="322" r:id="rId99"/>
    <p:sldId id="344" r:id="rId100"/>
    <p:sldId id="669" r:id="rId101"/>
    <p:sldId id="672" r:id="rId102"/>
    <p:sldId id="345" r:id="rId103"/>
    <p:sldId id="346" r:id="rId104"/>
    <p:sldId id="349" r:id="rId105"/>
    <p:sldId id="670" r:id="rId106"/>
    <p:sldId id="671" r:id="rId107"/>
    <p:sldId id="350" r:id="rId108"/>
    <p:sldId id="351" r:id="rId109"/>
    <p:sldId id="362" r:id="rId110"/>
    <p:sldId id="365" r:id="rId111"/>
    <p:sldId id="673" r:id="rId112"/>
    <p:sldId id="656" r:id="rId113"/>
    <p:sldId id="657" r:id="rId114"/>
    <p:sldId id="658" r:id="rId115"/>
    <p:sldId id="366" r:id="rId116"/>
    <p:sldId id="347" r:id="rId117"/>
    <p:sldId id="348" r:id="rId118"/>
    <p:sldId id="655" r:id="rId119"/>
    <p:sldId id="597" r:id="rId120"/>
    <p:sldId id="260" r:id="rId121"/>
    <p:sldId id="263" r:id="rId122"/>
    <p:sldId id="288" r:id="rId123"/>
    <p:sldId id="265" r:id="rId124"/>
    <p:sldId id="264" r:id="rId125"/>
    <p:sldId id="266" r:id="rId126"/>
    <p:sldId id="267" r:id="rId127"/>
    <p:sldId id="598" r:id="rId128"/>
    <p:sldId id="272" r:id="rId129"/>
    <p:sldId id="599" r:id="rId130"/>
    <p:sldId id="600" r:id="rId131"/>
    <p:sldId id="269" r:id="rId132"/>
    <p:sldId id="268" r:id="rId133"/>
    <p:sldId id="270" r:id="rId134"/>
    <p:sldId id="271" r:id="rId135"/>
    <p:sldId id="601" r:id="rId136"/>
    <p:sldId id="602" r:id="rId137"/>
    <p:sldId id="282" r:id="rId138"/>
    <p:sldId id="603" r:id="rId139"/>
    <p:sldId id="284" r:id="rId140"/>
    <p:sldId id="289" r:id="rId141"/>
    <p:sldId id="283" r:id="rId142"/>
    <p:sldId id="293" r:id="rId143"/>
    <p:sldId id="294" r:id="rId144"/>
    <p:sldId id="295" r:id="rId145"/>
    <p:sldId id="296" r:id="rId146"/>
    <p:sldId id="604" r:id="rId147"/>
    <p:sldId id="297" r:id="rId148"/>
    <p:sldId id="299" r:id="rId149"/>
    <p:sldId id="605" r:id="rId150"/>
    <p:sldId id="300" r:id="rId151"/>
    <p:sldId id="301" r:id="rId152"/>
    <p:sldId id="606" r:id="rId153"/>
    <p:sldId id="607" r:id="rId154"/>
    <p:sldId id="674" r:id="rId155"/>
    <p:sldId id="675" r:id="rId156"/>
    <p:sldId id="676" r:id="rId157"/>
    <p:sldId id="677" r:id="rId158"/>
    <p:sldId id="678" r:id="rId159"/>
    <p:sldId id="679" r:id="rId160"/>
    <p:sldId id="683" r:id="rId161"/>
    <p:sldId id="680" r:id="rId162"/>
    <p:sldId id="682" r:id="rId163"/>
    <p:sldId id="585" r:id="rId164"/>
    <p:sldId id="620" r:id="rId165"/>
    <p:sldId id="621" r:id="rId166"/>
    <p:sldId id="622" r:id="rId167"/>
    <p:sldId id="623" r:id="rId168"/>
    <p:sldId id="624" r:id="rId169"/>
    <p:sldId id="612" r:id="rId170"/>
    <p:sldId id="595" r:id="rId171"/>
    <p:sldId id="596" r:id="rId172"/>
    <p:sldId id="608" r:id="rId173"/>
    <p:sldId id="609" r:id="rId174"/>
    <p:sldId id="610" r:id="rId175"/>
    <p:sldId id="611" r:id="rId176"/>
    <p:sldId id="586" r:id="rId177"/>
    <p:sldId id="587" r:id="rId178"/>
    <p:sldId id="588" r:id="rId179"/>
    <p:sldId id="589" r:id="rId180"/>
    <p:sldId id="590" r:id="rId181"/>
    <p:sldId id="591" r:id="rId182"/>
    <p:sldId id="592" r:id="rId183"/>
    <p:sldId id="593" r:id="rId184"/>
    <p:sldId id="594" r:id="rId185"/>
    <p:sldId id="629" r:id="rId186"/>
    <p:sldId id="630" r:id="rId187"/>
    <p:sldId id="631" r:id="rId1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52"/>
    <p:restoredTop sz="86432"/>
  </p:normalViewPr>
  <p:slideViewPr>
    <p:cSldViewPr snapToGrid="0" snapToObjects="1">
      <p:cViewPr varScale="1">
        <p:scale>
          <a:sx n="107" d="100"/>
          <a:sy n="107" d="100"/>
        </p:scale>
        <p:origin x="192" y="352"/>
      </p:cViewPr>
      <p:guideLst/>
    </p:cSldViewPr>
  </p:slideViewPr>
  <p:outlineViewPr>
    <p:cViewPr>
      <p:scale>
        <a:sx n="33" d="100"/>
        <a:sy n="33" d="100"/>
      </p:scale>
      <p:origin x="0" y="-514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2C457-F6B1-472E-92C3-69A7E7423924}"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A9B3016C-8C79-43B8-9560-84FC741A711A}">
      <dgm:prSet phldrT="[Text]"/>
      <dgm:spPr/>
      <dgm:t>
        <a:bodyPr/>
        <a:lstStyle/>
        <a:p>
          <a:r>
            <a:rPr lang="tr-TR" dirty="0">
              <a:solidFill>
                <a:schemeClr val="tx1"/>
              </a:solidFill>
            </a:rPr>
            <a:t>Süreç Odaklı</a:t>
          </a:r>
          <a:endParaRPr lang="en-US" dirty="0">
            <a:solidFill>
              <a:schemeClr val="tx1"/>
            </a:solidFill>
          </a:endParaRPr>
        </a:p>
      </dgm:t>
    </dgm:pt>
    <dgm:pt modelId="{9E533A67-32A0-49E9-8942-F9441CF7866F}" type="parTrans" cxnId="{5AC0F7DD-9126-49B2-BD0F-A7E154DFC5FC}">
      <dgm:prSet/>
      <dgm:spPr/>
      <dgm:t>
        <a:bodyPr/>
        <a:lstStyle/>
        <a:p>
          <a:endParaRPr lang="en-US"/>
        </a:p>
      </dgm:t>
    </dgm:pt>
    <dgm:pt modelId="{D8CC7338-8E12-4B96-B438-B51B830D3D12}" type="sibTrans" cxnId="{5AC0F7DD-9126-49B2-BD0F-A7E154DFC5FC}">
      <dgm:prSet/>
      <dgm:spPr/>
      <dgm:t>
        <a:bodyPr/>
        <a:lstStyle/>
        <a:p>
          <a:endParaRPr lang="en-US"/>
        </a:p>
      </dgm:t>
    </dgm:pt>
    <dgm:pt modelId="{65F4959C-F1CB-40B6-89BF-BDC044A64B02}">
      <dgm:prSet/>
      <dgm:spPr/>
      <dgm:t>
        <a:bodyPr/>
        <a:lstStyle/>
        <a:p>
          <a:r>
            <a:rPr lang="tr-TR" dirty="0">
              <a:solidFill>
                <a:schemeClr val="tx1"/>
              </a:solidFill>
            </a:rPr>
            <a:t>Değer Odaklı </a:t>
          </a:r>
          <a:endParaRPr lang="en-US" dirty="0">
            <a:solidFill>
              <a:schemeClr val="tx1"/>
            </a:solidFill>
          </a:endParaRPr>
        </a:p>
      </dgm:t>
    </dgm:pt>
    <dgm:pt modelId="{6EE53B42-59C8-4814-9E35-ED634C64746E}" type="parTrans" cxnId="{D1617098-6F19-4F82-B3C5-21609CB85440}">
      <dgm:prSet/>
      <dgm:spPr/>
      <dgm:t>
        <a:bodyPr/>
        <a:lstStyle/>
        <a:p>
          <a:endParaRPr lang="en-US"/>
        </a:p>
      </dgm:t>
    </dgm:pt>
    <dgm:pt modelId="{2D3115FE-3C48-40FC-9752-F6356791D148}" type="sibTrans" cxnId="{D1617098-6F19-4F82-B3C5-21609CB85440}">
      <dgm:prSet/>
      <dgm:spPr/>
      <dgm:t>
        <a:bodyPr/>
        <a:lstStyle/>
        <a:p>
          <a:endParaRPr lang="en-US"/>
        </a:p>
      </dgm:t>
    </dgm:pt>
    <dgm:pt modelId="{0D4CDB8F-3AFA-440A-AF52-EB0A720006D4}">
      <dgm:prSet/>
      <dgm:spPr/>
      <dgm:t>
        <a:bodyPr/>
        <a:lstStyle/>
        <a:p>
          <a:r>
            <a:rPr lang="tr-TR" dirty="0">
              <a:solidFill>
                <a:schemeClr val="tx1"/>
              </a:solidFill>
            </a:rPr>
            <a:t>Paydaş Odaklı</a:t>
          </a:r>
          <a:endParaRPr lang="en-US" dirty="0">
            <a:solidFill>
              <a:schemeClr val="tx1"/>
            </a:solidFill>
          </a:endParaRPr>
        </a:p>
      </dgm:t>
    </dgm:pt>
    <dgm:pt modelId="{F36BAABE-9C20-4BDB-8795-E6F4FE985B15}" type="parTrans" cxnId="{F03304DB-60DD-4485-A493-3E623294237F}">
      <dgm:prSet/>
      <dgm:spPr/>
      <dgm:t>
        <a:bodyPr/>
        <a:lstStyle/>
        <a:p>
          <a:endParaRPr lang="en-US"/>
        </a:p>
      </dgm:t>
    </dgm:pt>
    <dgm:pt modelId="{B4B957A5-933F-4212-9D8C-8171E124C452}" type="sibTrans" cxnId="{F03304DB-60DD-4485-A493-3E623294237F}">
      <dgm:prSet/>
      <dgm:spPr/>
      <dgm:t>
        <a:bodyPr/>
        <a:lstStyle/>
        <a:p>
          <a:endParaRPr lang="en-US"/>
        </a:p>
      </dgm:t>
    </dgm:pt>
    <dgm:pt modelId="{6C55EE90-7709-4D41-B497-DA56897B6580}" type="pres">
      <dgm:prSet presAssocID="{8572C457-F6B1-472E-92C3-69A7E7423924}" presName="linear" presStyleCnt="0">
        <dgm:presLayoutVars>
          <dgm:dir/>
          <dgm:animLvl val="lvl"/>
          <dgm:resizeHandles val="exact"/>
        </dgm:presLayoutVars>
      </dgm:prSet>
      <dgm:spPr/>
    </dgm:pt>
    <dgm:pt modelId="{61719E11-DA74-4324-A28B-85173609BB0F}" type="pres">
      <dgm:prSet presAssocID="{A9B3016C-8C79-43B8-9560-84FC741A711A}" presName="parentLin" presStyleCnt="0"/>
      <dgm:spPr/>
    </dgm:pt>
    <dgm:pt modelId="{84CD1EB4-08CD-447B-9198-C04401C725AC}" type="pres">
      <dgm:prSet presAssocID="{A9B3016C-8C79-43B8-9560-84FC741A711A}" presName="parentLeftMargin" presStyleLbl="node1" presStyleIdx="0" presStyleCnt="3"/>
      <dgm:spPr/>
    </dgm:pt>
    <dgm:pt modelId="{6A9CE218-7425-45BD-9270-72A0A0083F2C}" type="pres">
      <dgm:prSet presAssocID="{A9B3016C-8C79-43B8-9560-84FC741A711A}" presName="parentText" presStyleLbl="node1" presStyleIdx="0" presStyleCnt="3">
        <dgm:presLayoutVars>
          <dgm:chMax val="0"/>
          <dgm:bulletEnabled val="1"/>
        </dgm:presLayoutVars>
      </dgm:prSet>
      <dgm:spPr/>
    </dgm:pt>
    <dgm:pt modelId="{3C3EA7B3-872F-4A31-B8E7-F68399E6BD87}" type="pres">
      <dgm:prSet presAssocID="{A9B3016C-8C79-43B8-9560-84FC741A711A}" presName="negativeSpace" presStyleCnt="0"/>
      <dgm:spPr/>
    </dgm:pt>
    <dgm:pt modelId="{03CD9EF0-D62C-494B-A8A9-93B0623255CB}" type="pres">
      <dgm:prSet presAssocID="{A9B3016C-8C79-43B8-9560-84FC741A711A}" presName="childText" presStyleLbl="conFgAcc1" presStyleIdx="0" presStyleCnt="3">
        <dgm:presLayoutVars>
          <dgm:bulletEnabled val="1"/>
        </dgm:presLayoutVars>
      </dgm:prSet>
      <dgm:spPr/>
    </dgm:pt>
    <dgm:pt modelId="{F7BA1E75-BDAB-442C-9401-6691E2FDA1F0}" type="pres">
      <dgm:prSet presAssocID="{D8CC7338-8E12-4B96-B438-B51B830D3D12}" presName="spaceBetweenRectangles" presStyleCnt="0"/>
      <dgm:spPr/>
    </dgm:pt>
    <dgm:pt modelId="{405309B6-7794-41E2-8F47-D36F6454C739}" type="pres">
      <dgm:prSet presAssocID="{0D4CDB8F-3AFA-440A-AF52-EB0A720006D4}" presName="parentLin" presStyleCnt="0"/>
      <dgm:spPr/>
    </dgm:pt>
    <dgm:pt modelId="{A4AAFE7F-CC8A-4757-81F7-0545DDB9B3D4}" type="pres">
      <dgm:prSet presAssocID="{0D4CDB8F-3AFA-440A-AF52-EB0A720006D4}" presName="parentLeftMargin" presStyleLbl="node1" presStyleIdx="0" presStyleCnt="3"/>
      <dgm:spPr/>
    </dgm:pt>
    <dgm:pt modelId="{D1A10CF1-F7D9-4B8C-B724-AAC429DE92A0}" type="pres">
      <dgm:prSet presAssocID="{0D4CDB8F-3AFA-440A-AF52-EB0A720006D4}" presName="parentText" presStyleLbl="node1" presStyleIdx="1" presStyleCnt="3">
        <dgm:presLayoutVars>
          <dgm:chMax val="0"/>
          <dgm:bulletEnabled val="1"/>
        </dgm:presLayoutVars>
      </dgm:prSet>
      <dgm:spPr/>
    </dgm:pt>
    <dgm:pt modelId="{787D8CE0-752C-4F2F-9897-DFDD7E934585}" type="pres">
      <dgm:prSet presAssocID="{0D4CDB8F-3AFA-440A-AF52-EB0A720006D4}" presName="negativeSpace" presStyleCnt="0"/>
      <dgm:spPr/>
    </dgm:pt>
    <dgm:pt modelId="{C7697743-A553-4729-96E2-CDEC15AD347F}" type="pres">
      <dgm:prSet presAssocID="{0D4CDB8F-3AFA-440A-AF52-EB0A720006D4}" presName="childText" presStyleLbl="conFgAcc1" presStyleIdx="1" presStyleCnt="3">
        <dgm:presLayoutVars>
          <dgm:bulletEnabled val="1"/>
        </dgm:presLayoutVars>
      </dgm:prSet>
      <dgm:spPr/>
    </dgm:pt>
    <dgm:pt modelId="{3DB1C3D2-5C1A-4EA0-862E-A4511E667020}" type="pres">
      <dgm:prSet presAssocID="{B4B957A5-933F-4212-9D8C-8171E124C452}" presName="spaceBetweenRectangles" presStyleCnt="0"/>
      <dgm:spPr/>
    </dgm:pt>
    <dgm:pt modelId="{32668075-2F5F-405E-93A7-66C4684979D4}" type="pres">
      <dgm:prSet presAssocID="{65F4959C-F1CB-40B6-89BF-BDC044A64B02}" presName="parentLin" presStyleCnt="0"/>
      <dgm:spPr/>
    </dgm:pt>
    <dgm:pt modelId="{DD0D8470-3C18-4A58-97D7-464140DFDFB5}" type="pres">
      <dgm:prSet presAssocID="{65F4959C-F1CB-40B6-89BF-BDC044A64B02}" presName="parentLeftMargin" presStyleLbl="node1" presStyleIdx="1" presStyleCnt="3"/>
      <dgm:spPr/>
    </dgm:pt>
    <dgm:pt modelId="{5633FE90-B4E0-408F-8526-8EB3AFCA45C3}" type="pres">
      <dgm:prSet presAssocID="{65F4959C-F1CB-40B6-89BF-BDC044A64B02}" presName="parentText" presStyleLbl="node1" presStyleIdx="2" presStyleCnt="3">
        <dgm:presLayoutVars>
          <dgm:chMax val="0"/>
          <dgm:bulletEnabled val="1"/>
        </dgm:presLayoutVars>
      </dgm:prSet>
      <dgm:spPr/>
    </dgm:pt>
    <dgm:pt modelId="{CBDE8331-DD4F-4012-B1C9-865777EE2B14}" type="pres">
      <dgm:prSet presAssocID="{65F4959C-F1CB-40B6-89BF-BDC044A64B02}" presName="negativeSpace" presStyleCnt="0"/>
      <dgm:spPr/>
    </dgm:pt>
    <dgm:pt modelId="{B2F8EED8-3B92-4E88-9155-AEC12BFE6D27}" type="pres">
      <dgm:prSet presAssocID="{65F4959C-F1CB-40B6-89BF-BDC044A64B02}" presName="childText" presStyleLbl="conFgAcc1" presStyleIdx="2" presStyleCnt="3">
        <dgm:presLayoutVars>
          <dgm:bulletEnabled val="1"/>
        </dgm:presLayoutVars>
      </dgm:prSet>
      <dgm:spPr/>
    </dgm:pt>
  </dgm:ptLst>
  <dgm:cxnLst>
    <dgm:cxn modelId="{97603C0B-9C89-46E5-82C0-A68F9BD23B8E}" type="presOf" srcId="{0D4CDB8F-3AFA-440A-AF52-EB0A720006D4}" destId="{A4AAFE7F-CC8A-4757-81F7-0545DDB9B3D4}" srcOrd="0" destOrd="0" presId="urn:microsoft.com/office/officeart/2005/8/layout/list1"/>
    <dgm:cxn modelId="{BB84DB29-8749-470F-B796-FAF1B6B356D9}" type="presOf" srcId="{8572C457-F6B1-472E-92C3-69A7E7423924}" destId="{6C55EE90-7709-4D41-B497-DA56897B6580}" srcOrd="0" destOrd="0" presId="urn:microsoft.com/office/officeart/2005/8/layout/list1"/>
    <dgm:cxn modelId="{8FFF3D52-EE5A-4DE7-B05E-8563A23CD712}" type="presOf" srcId="{65F4959C-F1CB-40B6-89BF-BDC044A64B02}" destId="{DD0D8470-3C18-4A58-97D7-464140DFDFB5}" srcOrd="0" destOrd="0" presId="urn:microsoft.com/office/officeart/2005/8/layout/list1"/>
    <dgm:cxn modelId="{DB52EA5F-7DC7-45C2-85D7-58FD76F9FB1F}" type="presOf" srcId="{A9B3016C-8C79-43B8-9560-84FC741A711A}" destId="{6A9CE218-7425-45BD-9270-72A0A0083F2C}" srcOrd="1" destOrd="0" presId="urn:microsoft.com/office/officeart/2005/8/layout/list1"/>
    <dgm:cxn modelId="{1609B882-477F-4596-B131-18A6EFF38D7C}" type="presOf" srcId="{A9B3016C-8C79-43B8-9560-84FC741A711A}" destId="{84CD1EB4-08CD-447B-9198-C04401C725AC}" srcOrd="0" destOrd="0" presId="urn:microsoft.com/office/officeart/2005/8/layout/list1"/>
    <dgm:cxn modelId="{D1617098-6F19-4F82-B3C5-21609CB85440}" srcId="{8572C457-F6B1-472E-92C3-69A7E7423924}" destId="{65F4959C-F1CB-40B6-89BF-BDC044A64B02}" srcOrd="2" destOrd="0" parTransId="{6EE53B42-59C8-4814-9E35-ED634C64746E}" sibTransId="{2D3115FE-3C48-40FC-9752-F6356791D148}"/>
    <dgm:cxn modelId="{B1FA49A5-6EAA-4729-9ABD-BD244689457D}" type="presOf" srcId="{0D4CDB8F-3AFA-440A-AF52-EB0A720006D4}" destId="{D1A10CF1-F7D9-4B8C-B724-AAC429DE92A0}" srcOrd="1" destOrd="0" presId="urn:microsoft.com/office/officeart/2005/8/layout/list1"/>
    <dgm:cxn modelId="{2E6B0EAB-EFE2-4619-94F8-C8451760B4BF}" type="presOf" srcId="{65F4959C-F1CB-40B6-89BF-BDC044A64B02}" destId="{5633FE90-B4E0-408F-8526-8EB3AFCA45C3}" srcOrd="1" destOrd="0" presId="urn:microsoft.com/office/officeart/2005/8/layout/list1"/>
    <dgm:cxn modelId="{F03304DB-60DD-4485-A493-3E623294237F}" srcId="{8572C457-F6B1-472E-92C3-69A7E7423924}" destId="{0D4CDB8F-3AFA-440A-AF52-EB0A720006D4}" srcOrd="1" destOrd="0" parTransId="{F36BAABE-9C20-4BDB-8795-E6F4FE985B15}" sibTransId="{B4B957A5-933F-4212-9D8C-8171E124C452}"/>
    <dgm:cxn modelId="{5AC0F7DD-9126-49B2-BD0F-A7E154DFC5FC}" srcId="{8572C457-F6B1-472E-92C3-69A7E7423924}" destId="{A9B3016C-8C79-43B8-9560-84FC741A711A}" srcOrd="0" destOrd="0" parTransId="{9E533A67-32A0-49E9-8942-F9441CF7866F}" sibTransId="{D8CC7338-8E12-4B96-B438-B51B830D3D12}"/>
    <dgm:cxn modelId="{0DEF42CE-1DCB-4C79-92D1-F2B330624EAA}" type="presParOf" srcId="{6C55EE90-7709-4D41-B497-DA56897B6580}" destId="{61719E11-DA74-4324-A28B-85173609BB0F}" srcOrd="0" destOrd="0" presId="urn:microsoft.com/office/officeart/2005/8/layout/list1"/>
    <dgm:cxn modelId="{4FD7DCC8-C52D-4CBC-9F00-31F31DE47FE0}" type="presParOf" srcId="{61719E11-DA74-4324-A28B-85173609BB0F}" destId="{84CD1EB4-08CD-447B-9198-C04401C725AC}" srcOrd="0" destOrd="0" presId="urn:microsoft.com/office/officeart/2005/8/layout/list1"/>
    <dgm:cxn modelId="{0969711D-BF1D-43F0-8B9B-7B1E798FE850}" type="presParOf" srcId="{61719E11-DA74-4324-A28B-85173609BB0F}" destId="{6A9CE218-7425-45BD-9270-72A0A0083F2C}" srcOrd="1" destOrd="0" presId="urn:microsoft.com/office/officeart/2005/8/layout/list1"/>
    <dgm:cxn modelId="{A6E0DF72-55C6-4AFC-9DC4-0B1AAB146593}" type="presParOf" srcId="{6C55EE90-7709-4D41-B497-DA56897B6580}" destId="{3C3EA7B3-872F-4A31-B8E7-F68399E6BD87}" srcOrd="1" destOrd="0" presId="urn:microsoft.com/office/officeart/2005/8/layout/list1"/>
    <dgm:cxn modelId="{39036CDF-B78D-46F7-BF43-F57CE2F532F1}" type="presParOf" srcId="{6C55EE90-7709-4D41-B497-DA56897B6580}" destId="{03CD9EF0-D62C-494B-A8A9-93B0623255CB}" srcOrd="2" destOrd="0" presId="urn:microsoft.com/office/officeart/2005/8/layout/list1"/>
    <dgm:cxn modelId="{53EC1CD0-69AD-481D-B3BD-495EF1F45CCC}" type="presParOf" srcId="{6C55EE90-7709-4D41-B497-DA56897B6580}" destId="{F7BA1E75-BDAB-442C-9401-6691E2FDA1F0}" srcOrd="3" destOrd="0" presId="urn:microsoft.com/office/officeart/2005/8/layout/list1"/>
    <dgm:cxn modelId="{B13A0F27-28D2-401A-916D-193C49380137}" type="presParOf" srcId="{6C55EE90-7709-4D41-B497-DA56897B6580}" destId="{405309B6-7794-41E2-8F47-D36F6454C739}" srcOrd="4" destOrd="0" presId="urn:microsoft.com/office/officeart/2005/8/layout/list1"/>
    <dgm:cxn modelId="{05FB4A9E-490D-4F2B-8461-15B121085453}" type="presParOf" srcId="{405309B6-7794-41E2-8F47-D36F6454C739}" destId="{A4AAFE7F-CC8A-4757-81F7-0545DDB9B3D4}" srcOrd="0" destOrd="0" presId="urn:microsoft.com/office/officeart/2005/8/layout/list1"/>
    <dgm:cxn modelId="{32FAE8FF-C733-41A2-988C-0DA2326A4353}" type="presParOf" srcId="{405309B6-7794-41E2-8F47-D36F6454C739}" destId="{D1A10CF1-F7D9-4B8C-B724-AAC429DE92A0}" srcOrd="1" destOrd="0" presId="urn:microsoft.com/office/officeart/2005/8/layout/list1"/>
    <dgm:cxn modelId="{411712AD-00D8-4BF0-865E-9C284D16E88D}" type="presParOf" srcId="{6C55EE90-7709-4D41-B497-DA56897B6580}" destId="{787D8CE0-752C-4F2F-9897-DFDD7E934585}" srcOrd="5" destOrd="0" presId="urn:microsoft.com/office/officeart/2005/8/layout/list1"/>
    <dgm:cxn modelId="{36598106-BE8A-4141-AEDA-F0BE91978CB5}" type="presParOf" srcId="{6C55EE90-7709-4D41-B497-DA56897B6580}" destId="{C7697743-A553-4729-96E2-CDEC15AD347F}" srcOrd="6" destOrd="0" presId="urn:microsoft.com/office/officeart/2005/8/layout/list1"/>
    <dgm:cxn modelId="{54635500-03D3-4668-A83F-5D93381B9394}" type="presParOf" srcId="{6C55EE90-7709-4D41-B497-DA56897B6580}" destId="{3DB1C3D2-5C1A-4EA0-862E-A4511E667020}" srcOrd="7" destOrd="0" presId="urn:microsoft.com/office/officeart/2005/8/layout/list1"/>
    <dgm:cxn modelId="{170DB71A-0ED5-4402-8F3F-D35182E1177D}" type="presParOf" srcId="{6C55EE90-7709-4D41-B497-DA56897B6580}" destId="{32668075-2F5F-405E-93A7-66C4684979D4}" srcOrd="8" destOrd="0" presId="urn:microsoft.com/office/officeart/2005/8/layout/list1"/>
    <dgm:cxn modelId="{37550435-1470-4ECA-8684-92BA2F46569C}" type="presParOf" srcId="{32668075-2F5F-405E-93A7-66C4684979D4}" destId="{DD0D8470-3C18-4A58-97D7-464140DFDFB5}" srcOrd="0" destOrd="0" presId="urn:microsoft.com/office/officeart/2005/8/layout/list1"/>
    <dgm:cxn modelId="{5CC36BA5-7752-4720-9249-FDAAED12D96E}" type="presParOf" srcId="{32668075-2F5F-405E-93A7-66C4684979D4}" destId="{5633FE90-B4E0-408F-8526-8EB3AFCA45C3}" srcOrd="1" destOrd="0" presId="urn:microsoft.com/office/officeart/2005/8/layout/list1"/>
    <dgm:cxn modelId="{77B7ADBA-BCC0-40B1-9DE8-619F97D2C144}" type="presParOf" srcId="{6C55EE90-7709-4D41-B497-DA56897B6580}" destId="{CBDE8331-DD4F-4012-B1C9-865777EE2B14}" srcOrd="9" destOrd="0" presId="urn:microsoft.com/office/officeart/2005/8/layout/list1"/>
    <dgm:cxn modelId="{EA3FDBB8-B89D-4D08-9391-0D57CA4BAE27}" type="presParOf" srcId="{6C55EE90-7709-4D41-B497-DA56897B6580}" destId="{B2F8EED8-3B92-4E88-9155-AEC12BFE6D2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2C652F-3BC6-40B8-BFB1-16058E5D887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tr-TR"/>
        </a:p>
      </dgm:t>
    </dgm:pt>
    <dgm:pt modelId="{A809D25B-FEBA-4939-A945-B843F07E730D}">
      <dgm:prSet phldrT="[Text]" custT="1"/>
      <dgm:spPr/>
      <dgm:t>
        <a:bodyPr/>
        <a:lstStyle/>
        <a:p>
          <a:r>
            <a:rPr lang="tr-TR" sz="2800" b="1" dirty="0"/>
            <a:t>Pazarlama</a:t>
          </a:r>
        </a:p>
      </dgm:t>
    </dgm:pt>
    <dgm:pt modelId="{EE70E835-7E0F-4AF7-A3B2-A0ED2B17FE2F}" type="parTrans" cxnId="{712E421D-EF23-47D3-B253-42B2397ADED9}">
      <dgm:prSet/>
      <dgm:spPr/>
      <dgm:t>
        <a:bodyPr/>
        <a:lstStyle/>
        <a:p>
          <a:endParaRPr lang="tr-TR" sz="2400" b="1"/>
        </a:p>
      </dgm:t>
    </dgm:pt>
    <dgm:pt modelId="{7C32EC82-1815-4ABE-8945-679290CD94EE}" type="sibTrans" cxnId="{712E421D-EF23-47D3-B253-42B2397ADED9}">
      <dgm:prSet/>
      <dgm:spPr/>
      <dgm:t>
        <a:bodyPr/>
        <a:lstStyle/>
        <a:p>
          <a:endParaRPr lang="tr-TR" sz="2400" b="1"/>
        </a:p>
      </dgm:t>
    </dgm:pt>
    <dgm:pt modelId="{9A33067A-31A7-4702-9499-CA1552D4436F}">
      <dgm:prSet phldrT="[Text]" custT="1"/>
      <dgm:spPr/>
      <dgm:t>
        <a:bodyPr/>
        <a:lstStyle/>
        <a:p>
          <a:r>
            <a:rPr lang="tr-TR" sz="1800" b="1" dirty="0"/>
            <a:t>Ürün</a:t>
          </a:r>
        </a:p>
      </dgm:t>
    </dgm:pt>
    <dgm:pt modelId="{FC692F26-CEEC-42C8-BD00-EEAB341A36C7}" type="parTrans" cxnId="{542B7514-AF81-4080-8831-7383AB3B7280}">
      <dgm:prSet/>
      <dgm:spPr/>
      <dgm:t>
        <a:bodyPr/>
        <a:lstStyle/>
        <a:p>
          <a:endParaRPr lang="tr-TR" sz="2400" b="1"/>
        </a:p>
      </dgm:t>
    </dgm:pt>
    <dgm:pt modelId="{C0B31457-0B7F-49B3-8FBC-E584C43A7B64}" type="sibTrans" cxnId="{542B7514-AF81-4080-8831-7383AB3B7280}">
      <dgm:prSet/>
      <dgm:spPr/>
      <dgm:t>
        <a:bodyPr/>
        <a:lstStyle/>
        <a:p>
          <a:endParaRPr lang="tr-TR" sz="2400" b="1"/>
        </a:p>
      </dgm:t>
    </dgm:pt>
    <dgm:pt modelId="{09E3B13F-75C8-41AC-A1D7-5B4824E1CAA6}">
      <dgm:prSet phldrT="[Text]" custT="1"/>
      <dgm:spPr/>
      <dgm:t>
        <a:bodyPr/>
        <a:lstStyle/>
        <a:p>
          <a:r>
            <a:rPr lang="tr-TR" sz="1800" b="1" dirty="0"/>
            <a:t>Fiyat</a:t>
          </a:r>
        </a:p>
      </dgm:t>
    </dgm:pt>
    <dgm:pt modelId="{48F130DF-FF29-4A55-8355-F2BAF0CBAE17}" type="parTrans" cxnId="{47A81CC5-DC57-44D4-8AB2-7E417D074AE0}">
      <dgm:prSet/>
      <dgm:spPr/>
      <dgm:t>
        <a:bodyPr/>
        <a:lstStyle/>
        <a:p>
          <a:endParaRPr lang="tr-TR" sz="2400" b="1"/>
        </a:p>
      </dgm:t>
    </dgm:pt>
    <dgm:pt modelId="{9EC09A58-BC5D-405C-9FAA-97F063411759}" type="sibTrans" cxnId="{47A81CC5-DC57-44D4-8AB2-7E417D074AE0}">
      <dgm:prSet/>
      <dgm:spPr/>
      <dgm:t>
        <a:bodyPr/>
        <a:lstStyle/>
        <a:p>
          <a:endParaRPr lang="tr-TR" sz="2400" b="1"/>
        </a:p>
      </dgm:t>
    </dgm:pt>
    <dgm:pt modelId="{C2D46B5C-9AFA-426B-8570-A26C259D5FD3}">
      <dgm:prSet phldrT="[Text]" custT="1"/>
      <dgm:spPr/>
      <dgm:t>
        <a:bodyPr/>
        <a:lstStyle/>
        <a:p>
          <a:r>
            <a:rPr lang="tr-TR" sz="1800" b="1" dirty="0"/>
            <a:t>Dağıtım</a:t>
          </a:r>
        </a:p>
      </dgm:t>
    </dgm:pt>
    <dgm:pt modelId="{086F05DE-A59D-4C42-8F4D-D41111437252}" type="parTrans" cxnId="{379D5910-DD47-4B26-B1DA-68679545527D}">
      <dgm:prSet/>
      <dgm:spPr/>
      <dgm:t>
        <a:bodyPr/>
        <a:lstStyle/>
        <a:p>
          <a:endParaRPr lang="tr-TR" sz="2400" b="1"/>
        </a:p>
      </dgm:t>
    </dgm:pt>
    <dgm:pt modelId="{DE8D919F-53AD-4C34-9873-E54966955E64}" type="sibTrans" cxnId="{379D5910-DD47-4B26-B1DA-68679545527D}">
      <dgm:prSet/>
      <dgm:spPr/>
      <dgm:t>
        <a:bodyPr/>
        <a:lstStyle/>
        <a:p>
          <a:endParaRPr lang="tr-TR" sz="2400" b="1"/>
        </a:p>
      </dgm:t>
    </dgm:pt>
    <dgm:pt modelId="{6CE1DF42-F0F1-4ADF-9FEA-EBD0446FF2CA}">
      <dgm:prSet phldrT="[Text]" custT="1"/>
      <dgm:spPr/>
      <dgm:t>
        <a:bodyPr/>
        <a:lstStyle/>
        <a:p>
          <a:r>
            <a:rPr lang="tr-TR" sz="1800" b="1" dirty="0"/>
            <a:t>Reklam  &amp; Promosyon</a:t>
          </a:r>
        </a:p>
      </dgm:t>
    </dgm:pt>
    <dgm:pt modelId="{CB086275-E5CC-46D4-B9AC-7B927CB86D6E}" type="parTrans" cxnId="{96D511A8-52E8-428E-91D1-522CC3223D8C}">
      <dgm:prSet/>
      <dgm:spPr/>
      <dgm:t>
        <a:bodyPr/>
        <a:lstStyle/>
        <a:p>
          <a:endParaRPr lang="tr-TR" sz="2400" b="1"/>
        </a:p>
      </dgm:t>
    </dgm:pt>
    <dgm:pt modelId="{FBB2AF3D-61CD-4076-B4E7-02217325C6B5}" type="sibTrans" cxnId="{96D511A8-52E8-428E-91D1-522CC3223D8C}">
      <dgm:prSet/>
      <dgm:spPr/>
      <dgm:t>
        <a:bodyPr/>
        <a:lstStyle/>
        <a:p>
          <a:endParaRPr lang="tr-TR" sz="3600" b="1"/>
        </a:p>
      </dgm:t>
    </dgm:pt>
    <dgm:pt modelId="{08383B8F-270D-4D59-9C69-6A2AC383C09C}" type="pres">
      <dgm:prSet presAssocID="{872C652F-3BC6-40B8-BFB1-16058E5D8873}" presName="Name0" presStyleCnt="0">
        <dgm:presLayoutVars>
          <dgm:chMax val="1"/>
          <dgm:dir/>
          <dgm:animLvl val="ctr"/>
          <dgm:resizeHandles val="exact"/>
        </dgm:presLayoutVars>
      </dgm:prSet>
      <dgm:spPr/>
    </dgm:pt>
    <dgm:pt modelId="{814FD451-067A-4C92-941E-CB2BCE36B773}" type="pres">
      <dgm:prSet presAssocID="{A809D25B-FEBA-4939-A945-B843F07E730D}" presName="centerShape" presStyleLbl="node0" presStyleIdx="0" presStyleCnt="1" custScaleX="120850"/>
      <dgm:spPr/>
    </dgm:pt>
    <dgm:pt modelId="{FB355250-A887-4D97-AAB1-66FDB4B3C7B6}" type="pres">
      <dgm:prSet presAssocID="{9A33067A-31A7-4702-9499-CA1552D4436F}" presName="node" presStyleLbl="node1" presStyleIdx="0" presStyleCnt="4" custScaleX="141562">
        <dgm:presLayoutVars>
          <dgm:bulletEnabled val="1"/>
        </dgm:presLayoutVars>
      </dgm:prSet>
      <dgm:spPr/>
    </dgm:pt>
    <dgm:pt modelId="{F0581021-0065-4CE2-8A1E-64CA3BFD2223}" type="pres">
      <dgm:prSet presAssocID="{9A33067A-31A7-4702-9499-CA1552D4436F}" presName="dummy" presStyleCnt="0"/>
      <dgm:spPr/>
    </dgm:pt>
    <dgm:pt modelId="{C30EEF1A-0822-4E60-9383-16A73B12F517}" type="pres">
      <dgm:prSet presAssocID="{C0B31457-0B7F-49B3-8FBC-E584C43A7B64}" presName="sibTrans" presStyleLbl="sibTrans2D1" presStyleIdx="0" presStyleCnt="4"/>
      <dgm:spPr/>
    </dgm:pt>
    <dgm:pt modelId="{ED1B6869-D962-4558-BD28-650AC14A5E24}" type="pres">
      <dgm:prSet presAssocID="{09E3B13F-75C8-41AC-A1D7-5B4824E1CAA6}" presName="node" presStyleLbl="node1" presStyleIdx="1" presStyleCnt="4" custScaleX="125516">
        <dgm:presLayoutVars>
          <dgm:bulletEnabled val="1"/>
        </dgm:presLayoutVars>
      </dgm:prSet>
      <dgm:spPr/>
    </dgm:pt>
    <dgm:pt modelId="{0D3E863C-96D8-4507-8D7B-D8EB3902EAF3}" type="pres">
      <dgm:prSet presAssocID="{09E3B13F-75C8-41AC-A1D7-5B4824E1CAA6}" presName="dummy" presStyleCnt="0"/>
      <dgm:spPr/>
    </dgm:pt>
    <dgm:pt modelId="{802D94E7-C5A5-459B-AA6E-54183D44C51D}" type="pres">
      <dgm:prSet presAssocID="{9EC09A58-BC5D-405C-9FAA-97F063411759}" presName="sibTrans" presStyleLbl="sibTrans2D1" presStyleIdx="1" presStyleCnt="4"/>
      <dgm:spPr/>
    </dgm:pt>
    <dgm:pt modelId="{072F659B-FB49-4221-89C2-669CB33A5FAE}" type="pres">
      <dgm:prSet presAssocID="{C2D46B5C-9AFA-426B-8570-A26C259D5FD3}" presName="node" presStyleLbl="node1" presStyleIdx="2" presStyleCnt="4" custScaleX="133371">
        <dgm:presLayoutVars>
          <dgm:bulletEnabled val="1"/>
        </dgm:presLayoutVars>
      </dgm:prSet>
      <dgm:spPr/>
    </dgm:pt>
    <dgm:pt modelId="{11E9D5E4-94F6-45A8-86B0-BA220FBC1C1F}" type="pres">
      <dgm:prSet presAssocID="{C2D46B5C-9AFA-426B-8570-A26C259D5FD3}" presName="dummy" presStyleCnt="0"/>
      <dgm:spPr/>
    </dgm:pt>
    <dgm:pt modelId="{47193961-9FD6-4A46-BAFD-CD7C72AF371C}" type="pres">
      <dgm:prSet presAssocID="{DE8D919F-53AD-4C34-9873-E54966955E64}" presName="sibTrans" presStyleLbl="sibTrans2D1" presStyleIdx="2" presStyleCnt="4"/>
      <dgm:spPr/>
    </dgm:pt>
    <dgm:pt modelId="{213D3DAA-31D7-4427-AEAE-E2E24316F669}" type="pres">
      <dgm:prSet presAssocID="{6CE1DF42-F0F1-4ADF-9FEA-EBD0446FF2CA}" presName="node" presStyleLbl="node1" presStyleIdx="3" presStyleCnt="4" custScaleX="129573">
        <dgm:presLayoutVars>
          <dgm:bulletEnabled val="1"/>
        </dgm:presLayoutVars>
      </dgm:prSet>
      <dgm:spPr/>
    </dgm:pt>
    <dgm:pt modelId="{A578895D-3A73-4D92-B6E4-11454C2ED978}" type="pres">
      <dgm:prSet presAssocID="{6CE1DF42-F0F1-4ADF-9FEA-EBD0446FF2CA}" presName="dummy" presStyleCnt="0"/>
      <dgm:spPr/>
    </dgm:pt>
    <dgm:pt modelId="{92C8312A-27D8-4095-A30A-8EA2CB501E34}" type="pres">
      <dgm:prSet presAssocID="{FBB2AF3D-61CD-4076-B4E7-02217325C6B5}" presName="sibTrans" presStyleLbl="sibTrans2D1" presStyleIdx="3" presStyleCnt="4"/>
      <dgm:spPr/>
    </dgm:pt>
  </dgm:ptLst>
  <dgm:cxnLst>
    <dgm:cxn modelId="{CD02F703-274E-4013-BEDF-E6171357D39E}" type="presOf" srcId="{6CE1DF42-F0F1-4ADF-9FEA-EBD0446FF2CA}" destId="{213D3DAA-31D7-4427-AEAE-E2E24316F669}" srcOrd="0" destOrd="0" presId="urn:microsoft.com/office/officeart/2005/8/layout/radial6"/>
    <dgm:cxn modelId="{CE123A07-B920-4823-84C2-C7E2419C6CAB}" type="presOf" srcId="{9A33067A-31A7-4702-9499-CA1552D4436F}" destId="{FB355250-A887-4D97-AAB1-66FDB4B3C7B6}" srcOrd="0" destOrd="0" presId="urn:microsoft.com/office/officeart/2005/8/layout/radial6"/>
    <dgm:cxn modelId="{379D5910-DD47-4B26-B1DA-68679545527D}" srcId="{A809D25B-FEBA-4939-A945-B843F07E730D}" destId="{C2D46B5C-9AFA-426B-8570-A26C259D5FD3}" srcOrd="2" destOrd="0" parTransId="{086F05DE-A59D-4C42-8F4D-D41111437252}" sibTransId="{DE8D919F-53AD-4C34-9873-E54966955E64}"/>
    <dgm:cxn modelId="{542B7514-AF81-4080-8831-7383AB3B7280}" srcId="{A809D25B-FEBA-4939-A945-B843F07E730D}" destId="{9A33067A-31A7-4702-9499-CA1552D4436F}" srcOrd="0" destOrd="0" parTransId="{FC692F26-CEEC-42C8-BD00-EEAB341A36C7}" sibTransId="{C0B31457-0B7F-49B3-8FBC-E584C43A7B64}"/>
    <dgm:cxn modelId="{712E421D-EF23-47D3-B253-42B2397ADED9}" srcId="{872C652F-3BC6-40B8-BFB1-16058E5D8873}" destId="{A809D25B-FEBA-4939-A945-B843F07E730D}" srcOrd="0" destOrd="0" parTransId="{EE70E835-7E0F-4AF7-A3B2-A0ED2B17FE2F}" sibTransId="{7C32EC82-1815-4ABE-8945-679290CD94EE}"/>
    <dgm:cxn modelId="{1BD15E1F-514F-4541-B4AA-D5B776CD06AA}" type="presOf" srcId="{FBB2AF3D-61CD-4076-B4E7-02217325C6B5}" destId="{92C8312A-27D8-4095-A30A-8EA2CB501E34}" srcOrd="0" destOrd="0" presId="urn:microsoft.com/office/officeart/2005/8/layout/radial6"/>
    <dgm:cxn modelId="{B3E8C05B-BC1C-47F5-94A3-EF10589E65CA}" type="presOf" srcId="{09E3B13F-75C8-41AC-A1D7-5B4824E1CAA6}" destId="{ED1B6869-D962-4558-BD28-650AC14A5E24}" srcOrd="0" destOrd="0" presId="urn:microsoft.com/office/officeart/2005/8/layout/radial6"/>
    <dgm:cxn modelId="{428AE871-5CE4-4C22-86D5-B18B336C4939}" type="presOf" srcId="{872C652F-3BC6-40B8-BFB1-16058E5D8873}" destId="{08383B8F-270D-4D59-9C69-6A2AC383C09C}" srcOrd="0" destOrd="0" presId="urn:microsoft.com/office/officeart/2005/8/layout/radial6"/>
    <dgm:cxn modelId="{8E604C8B-7B16-42A2-ADCA-17462DD91398}" type="presOf" srcId="{DE8D919F-53AD-4C34-9873-E54966955E64}" destId="{47193961-9FD6-4A46-BAFD-CD7C72AF371C}" srcOrd="0" destOrd="0" presId="urn:microsoft.com/office/officeart/2005/8/layout/radial6"/>
    <dgm:cxn modelId="{B8A3178D-2C5B-4C60-A03F-EFDAA456FA2B}" type="presOf" srcId="{C2D46B5C-9AFA-426B-8570-A26C259D5FD3}" destId="{072F659B-FB49-4221-89C2-669CB33A5FAE}" srcOrd="0" destOrd="0" presId="urn:microsoft.com/office/officeart/2005/8/layout/radial6"/>
    <dgm:cxn modelId="{96D511A8-52E8-428E-91D1-522CC3223D8C}" srcId="{A809D25B-FEBA-4939-A945-B843F07E730D}" destId="{6CE1DF42-F0F1-4ADF-9FEA-EBD0446FF2CA}" srcOrd="3" destOrd="0" parTransId="{CB086275-E5CC-46D4-B9AC-7B927CB86D6E}" sibTransId="{FBB2AF3D-61CD-4076-B4E7-02217325C6B5}"/>
    <dgm:cxn modelId="{2C8ED9B2-846F-407F-987A-E162A2B93EC5}" type="presOf" srcId="{C0B31457-0B7F-49B3-8FBC-E584C43A7B64}" destId="{C30EEF1A-0822-4E60-9383-16A73B12F517}" srcOrd="0" destOrd="0" presId="urn:microsoft.com/office/officeart/2005/8/layout/radial6"/>
    <dgm:cxn modelId="{D2C841B9-C255-4270-94B3-1DF5203E63B1}" type="presOf" srcId="{9EC09A58-BC5D-405C-9FAA-97F063411759}" destId="{802D94E7-C5A5-459B-AA6E-54183D44C51D}" srcOrd="0" destOrd="0" presId="urn:microsoft.com/office/officeart/2005/8/layout/radial6"/>
    <dgm:cxn modelId="{47A81CC5-DC57-44D4-8AB2-7E417D074AE0}" srcId="{A809D25B-FEBA-4939-A945-B843F07E730D}" destId="{09E3B13F-75C8-41AC-A1D7-5B4824E1CAA6}" srcOrd="1" destOrd="0" parTransId="{48F130DF-FF29-4A55-8355-F2BAF0CBAE17}" sibTransId="{9EC09A58-BC5D-405C-9FAA-97F063411759}"/>
    <dgm:cxn modelId="{175F72C8-CD32-40C9-88AF-3D1D77560DD6}" type="presOf" srcId="{A809D25B-FEBA-4939-A945-B843F07E730D}" destId="{814FD451-067A-4C92-941E-CB2BCE36B773}" srcOrd="0" destOrd="0" presId="urn:microsoft.com/office/officeart/2005/8/layout/radial6"/>
    <dgm:cxn modelId="{34580D62-EC89-4B23-BC46-06147453FD53}" type="presParOf" srcId="{08383B8F-270D-4D59-9C69-6A2AC383C09C}" destId="{814FD451-067A-4C92-941E-CB2BCE36B773}" srcOrd="0" destOrd="0" presId="urn:microsoft.com/office/officeart/2005/8/layout/radial6"/>
    <dgm:cxn modelId="{B7EE7C49-FC4B-4363-9117-A5174728E448}" type="presParOf" srcId="{08383B8F-270D-4D59-9C69-6A2AC383C09C}" destId="{FB355250-A887-4D97-AAB1-66FDB4B3C7B6}" srcOrd="1" destOrd="0" presId="urn:microsoft.com/office/officeart/2005/8/layout/radial6"/>
    <dgm:cxn modelId="{AF308841-12C4-4E46-997B-CDF94D830D2E}" type="presParOf" srcId="{08383B8F-270D-4D59-9C69-6A2AC383C09C}" destId="{F0581021-0065-4CE2-8A1E-64CA3BFD2223}" srcOrd="2" destOrd="0" presId="urn:microsoft.com/office/officeart/2005/8/layout/radial6"/>
    <dgm:cxn modelId="{3CB82CB1-57EA-4350-8787-AD317128E6DB}" type="presParOf" srcId="{08383B8F-270D-4D59-9C69-6A2AC383C09C}" destId="{C30EEF1A-0822-4E60-9383-16A73B12F517}" srcOrd="3" destOrd="0" presId="urn:microsoft.com/office/officeart/2005/8/layout/radial6"/>
    <dgm:cxn modelId="{C23D454B-93B4-4513-BDEF-2A864865BC71}" type="presParOf" srcId="{08383B8F-270D-4D59-9C69-6A2AC383C09C}" destId="{ED1B6869-D962-4558-BD28-650AC14A5E24}" srcOrd="4" destOrd="0" presId="urn:microsoft.com/office/officeart/2005/8/layout/radial6"/>
    <dgm:cxn modelId="{D217621A-DD17-4178-81CC-2E20378FEB9C}" type="presParOf" srcId="{08383B8F-270D-4D59-9C69-6A2AC383C09C}" destId="{0D3E863C-96D8-4507-8D7B-D8EB3902EAF3}" srcOrd="5" destOrd="0" presId="urn:microsoft.com/office/officeart/2005/8/layout/radial6"/>
    <dgm:cxn modelId="{895EAAEA-486C-4577-9170-4974BF363560}" type="presParOf" srcId="{08383B8F-270D-4D59-9C69-6A2AC383C09C}" destId="{802D94E7-C5A5-459B-AA6E-54183D44C51D}" srcOrd="6" destOrd="0" presId="urn:microsoft.com/office/officeart/2005/8/layout/radial6"/>
    <dgm:cxn modelId="{75A2496B-B657-4538-BE0A-4CE83F37DAE4}" type="presParOf" srcId="{08383B8F-270D-4D59-9C69-6A2AC383C09C}" destId="{072F659B-FB49-4221-89C2-669CB33A5FAE}" srcOrd="7" destOrd="0" presId="urn:microsoft.com/office/officeart/2005/8/layout/radial6"/>
    <dgm:cxn modelId="{D2BFC7EF-B3A4-4F10-878F-BCA6250DBA3D}" type="presParOf" srcId="{08383B8F-270D-4D59-9C69-6A2AC383C09C}" destId="{11E9D5E4-94F6-45A8-86B0-BA220FBC1C1F}" srcOrd="8" destOrd="0" presId="urn:microsoft.com/office/officeart/2005/8/layout/radial6"/>
    <dgm:cxn modelId="{7BF029EB-CEEB-40E2-9D48-C17D202372B2}" type="presParOf" srcId="{08383B8F-270D-4D59-9C69-6A2AC383C09C}" destId="{47193961-9FD6-4A46-BAFD-CD7C72AF371C}" srcOrd="9" destOrd="0" presId="urn:microsoft.com/office/officeart/2005/8/layout/radial6"/>
    <dgm:cxn modelId="{A91E01AF-195C-461D-915D-C5F7BE8AE6F0}" type="presParOf" srcId="{08383B8F-270D-4D59-9C69-6A2AC383C09C}" destId="{213D3DAA-31D7-4427-AEAE-E2E24316F669}" srcOrd="10" destOrd="0" presId="urn:microsoft.com/office/officeart/2005/8/layout/radial6"/>
    <dgm:cxn modelId="{17CD78A4-AE23-4F96-B10A-47AA1C0D1CE6}" type="presParOf" srcId="{08383B8F-270D-4D59-9C69-6A2AC383C09C}" destId="{A578895D-3A73-4D92-B6E4-11454C2ED978}" srcOrd="11" destOrd="0" presId="urn:microsoft.com/office/officeart/2005/8/layout/radial6"/>
    <dgm:cxn modelId="{28D5155B-B422-49A3-AB4A-3D0DDBAA0455}" type="presParOf" srcId="{08383B8F-270D-4D59-9C69-6A2AC383C09C}" destId="{92C8312A-27D8-4095-A30A-8EA2CB501E3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D9EF0-D62C-494B-A8A9-93B0623255CB}">
      <dsp:nvSpPr>
        <dsp:cNvPr id="0" name=""/>
        <dsp:cNvSpPr/>
      </dsp:nvSpPr>
      <dsp:spPr>
        <a:xfrm>
          <a:off x="0" y="543261"/>
          <a:ext cx="8229600" cy="856800"/>
        </a:xfrm>
        <a:prstGeom prst="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9CE218-7425-45BD-9270-72A0A0083F2C}">
      <dsp:nvSpPr>
        <dsp:cNvPr id="0" name=""/>
        <dsp:cNvSpPr/>
      </dsp:nvSpPr>
      <dsp:spPr>
        <a:xfrm>
          <a:off x="411480" y="41421"/>
          <a:ext cx="5760720" cy="100368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511300">
            <a:lnSpc>
              <a:spcPct val="90000"/>
            </a:lnSpc>
            <a:spcBef>
              <a:spcPct val="0"/>
            </a:spcBef>
            <a:spcAft>
              <a:spcPct val="35000"/>
            </a:spcAft>
            <a:buNone/>
          </a:pPr>
          <a:r>
            <a:rPr lang="tr-TR" sz="3400" kern="1200" dirty="0">
              <a:solidFill>
                <a:schemeClr val="tx1"/>
              </a:solidFill>
            </a:rPr>
            <a:t>Süreç Odaklı</a:t>
          </a:r>
          <a:endParaRPr lang="en-US" sz="3400" kern="1200" dirty="0">
            <a:solidFill>
              <a:schemeClr val="tx1"/>
            </a:solidFill>
          </a:endParaRPr>
        </a:p>
      </dsp:txBody>
      <dsp:txXfrm>
        <a:off x="460476" y="90417"/>
        <a:ext cx="5662728" cy="905688"/>
      </dsp:txXfrm>
    </dsp:sp>
    <dsp:sp modelId="{C7697743-A553-4729-96E2-CDEC15AD347F}">
      <dsp:nvSpPr>
        <dsp:cNvPr id="0" name=""/>
        <dsp:cNvSpPr/>
      </dsp:nvSpPr>
      <dsp:spPr>
        <a:xfrm>
          <a:off x="0" y="2085501"/>
          <a:ext cx="8229600" cy="856800"/>
        </a:xfrm>
        <a:prstGeom prst="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A10CF1-F7D9-4B8C-B724-AAC429DE92A0}">
      <dsp:nvSpPr>
        <dsp:cNvPr id="0" name=""/>
        <dsp:cNvSpPr/>
      </dsp:nvSpPr>
      <dsp:spPr>
        <a:xfrm>
          <a:off x="411480" y="1583661"/>
          <a:ext cx="5760720" cy="100368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511300">
            <a:lnSpc>
              <a:spcPct val="90000"/>
            </a:lnSpc>
            <a:spcBef>
              <a:spcPct val="0"/>
            </a:spcBef>
            <a:spcAft>
              <a:spcPct val="35000"/>
            </a:spcAft>
            <a:buNone/>
          </a:pPr>
          <a:r>
            <a:rPr lang="tr-TR" sz="3400" kern="1200" dirty="0">
              <a:solidFill>
                <a:schemeClr val="tx1"/>
              </a:solidFill>
            </a:rPr>
            <a:t>Paydaş Odaklı</a:t>
          </a:r>
          <a:endParaRPr lang="en-US" sz="3400" kern="1200" dirty="0">
            <a:solidFill>
              <a:schemeClr val="tx1"/>
            </a:solidFill>
          </a:endParaRPr>
        </a:p>
      </dsp:txBody>
      <dsp:txXfrm>
        <a:off x="460476" y="1632657"/>
        <a:ext cx="5662728" cy="905688"/>
      </dsp:txXfrm>
    </dsp:sp>
    <dsp:sp modelId="{B2F8EED8-3B92-4E88-9155-AEC12BFE6D27}">
      <dsp:nvSpPr>
        <dsp:cNvPr id="0" name=""/>
        <dsp:cNvSpPr/>
      </dsp:nvSpPr>
      <dsp:spPr>
        <a:xfrm>
          <a:off x="0" y="3627741"/>
          <a:ext cx="8229600" cy="856800"/>
        </a:xfrm>
        <a:prstGeom prst="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3FE90-B4E0-408F-8526-8EB3AFCA45C3}">
      <dsp:nvSpPr>
        <dsp:cNvPr id="0" name=""/>
        <dsp:cNvSpPr/>
      </dsp:nvSpPr>
      <dsp:spPr>
        <a:xfrm>
          <a:off x="411480" y="3125901"/>
          <a:ext cx="5760720" cy="100368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511300">
            <a:lnSpc>
              <a:spcPct val="90000"/>
            </a:lnSpc>
            <a:spcBef>
              <a:spcPct val="0"/>
            </a:spcBef>
            <a:spcAft>
              <a:spcPct val="35000"/>
            </a:spcAft>
            <a:buNone/>
          </a:pPr>
          <a:r>
            <a:rPr lang="tr-TR" sz="3400" kern="1200" dirty="0">
              <a:solidFill>
                <a:schemeClr val="tx1"/>
              </a:solidFill>
            </a:rPr>
            <a:t>Değer Odaklı </a:t>
          </a:r>
          <a:endParaRPr lang="en-US" sz="3400" kern="1200" dirty="0">
            <a:solidFill>
              <a:schemeClr val="tx1"/>
            </a:solidFill>
          </a:endParaRPr>
        </a:p>
      </dsp:txBody>
      <dsp:txXfrm>
        <a:off x="460476" y="3174897"/>
        <a:ext cx="5662728"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8312A-27D8-4095-A30A-8EA2CB501E34}">
      <dsp:nvSpPr>
        <dsp:cNvPr id="0" name=""/>
        <dsp:cNvSpPr/>
      </dsp:nvSpPr>
      <dsp:spPr>
        <a:xfrm>
          <a:off x="2093328" y="629581"/>
          <a:ext cx="4201837" cy="4201837"/>
        </a:xfrm>
        <a:prstGeom prst="blockArc">
          <a:avLst>
            <a:gd name="adj1" fmla="val 10800000"/>
            <a:gd name="adj2" fmla="val 1620000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93961-9FD6-4A46-BAFD-CD7C72AF371C}">
      <dsp:nvSpPr>
        <dsp:cNvPr id="0" name=""/>
        <dsp:cNvSpPr/>
      </dsp:nvSpPr>
      <dsp:spPr>
        <a:xfrm>
          <a:off x="2093328" y="629581"/>
          <a:ext cx="4201837" cy="4201837"/>
        </a:xfrm>
        <a:prstGeom prst="blockArc">
          <a:avLst>
            <a:gd name="adj1" fmla="val 5400000"/>
            <a:gd name="adj2" fmla="val 1080000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2D94E7-C5A5-459B-AA6E-54183D44C51D}">
      <dsp:nvSpPr>
        <dsp:cNvPr id="0" name=""/>
        <dsp:cNvSpPr/>
      </dsp:nvSpPr>
      <dsp:spPr>
        <a:xfrm>
          <a:off x="2093328" y="629581"/>
          <a:ext cx="4201837" cy="4201837"/>
        </a:xfrm>
        <a:prstGeom prst="blockArc">
          <a:avLst>
            <a:gd name="adj1" fmla="val 0"/>
            <a:gd name="adj2" fmla="val 5400000"/>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0EEF1A-0822-4E60-9383-16A73B12F517}">
      <dsp:nvSpPr>
        <dsp:cNvPr id="0" name=""/>
        <dsp:cNvSpPr/>
      </dsp:nvSpPr>
      <dsp:spPr>
        <a:xfrm>
          <a:off x="2093328" y="629581"/>
          <a:ext cx="4201837" cy="4201837"/>
        </a:xfrm>
        <a:prstGeom prst="blockArc">
          <a:avLst>
            <a:gd name="adj1" fmla="val 16200000"/>
            <a:gd name="adj2" fmla="val 0"/>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FD451-067A-4C92-941E-CB2BCE36B773}">
      <dsp:nvSpPr>
        <dsp:cNvPr id="0" name=""/>
        <dsp:cNvSpPr/>
      </dsp:nvSpPr>
      <dsp:spPr>
        <a:xfrm>
          <a:off x="3024951" y="1762941"/>
          <a:ext cx="2338590" cy="193511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tr-TR" sz="2800" b="1" kern="1200" dirty="0"/>
            <a:t>Pazarlama</a:t>
          </a:r>
        </a:p>
      </dsp:txBody>
      <dsp:txXfrm>
        <a:off x="3367430" y="2046332"/>
        <a:ext cx="1653632" cy="1368335"/>
      </dsp:txXfrm>
    </dsp:sp>
    <dsp:sp modelId="{FB355250-A887-4D97-AAB1-66FDB4B3C7B6}">
      <dsp:nvSpPr>
        <dsp:cNvPr id="0" name=""/>
        <dsp:cNvSpPr/>
      </dsp:nvSpPr>
      <dsp:spPr>
        <a:xfrm>
          <a:off x="3235459" y="1055"/>
          <a:ext cx="1917574" cy="1354582"/>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Ürün</a:t>
          </a:r>
        </a:p>
      </dsp:txBody>
      <dsp:txXfrm>
        <a:off x="3516281" y="199429"/>
        <a:ext cx="1355930" cy="957834"/>
      </dsp:txXfrm>
    </dsp:sp>
    <dsp:sp modelId="{ED1B6869-D962-4558-BD28-650AC14A5E24}">
      <dsp:nvSpPr>
        <dsp:cNvPr id="0" name=""/>
        <dsp:cNvSpPr/>
      </dsp:nvSpPr>
      <dsp:spPr>
        <a:xfrm>
          <a:off x="5396291" y="2053209"/>
          <a:ext cx="1700217" cy="1354582"/>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Fiyat</a:t>
          </a:r>
        </a:p>
      </dsp:txBody>
      <dsp:txXfrm>
        <a:off x="5645282" y="2251583"/>
        <a:ext cx="1202235" cy="957834"/>
      </dsp:txXfrm>
    </dsp:sp>
    <dsp:sp modelId="{072F659B-FB49-4221-89C2-669CB33A5FAE}">
      <dsp:nvSpPr>
        <dsp:cNvPr id="0" name=""/>
        <dsp:cNvSpPr/>
      </dsp:nvSpPr>
      <dsp:spPr>
        <a:xfrm>
          <a:off x="3290936" y="4105363"/>
          <a:ext cx="1806620" cy="1354582"/>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Dağıtım</a:t>
          </a:r>
        </a:p>
      </dsp:txBody>
      <dsp:txXfrm>
        <a:off x="3555509" y="4303737"/>
        <a:ext cx="1277474" cy="957834"/>
      </dsp:txXfrm>
    </dsp:sp>
    <dsp:sp modelId="{213D3DAA-31D7-4427-AEAE-E2E24316F669}">
      <dsp:nvSpPr>
        <dsp:cNvPr id="0" name=""/>
        <dsp:cNvSpPr/>
      </dsp:nvSpPr>
      <dsp:spPr>
        <a:xfrm>
          <a:off x="1264506" y="2053209"/>
          <a:ext cx="1755173" cy="1354582"/>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Reklam  &amp; Promosyon</a:t>
          </a:r>
        </a:p>
      </dsp:txBody>
      <dsp:txXfrm>
        <a:off x="1521545" y="2251583"/>
        <a:ext cx="1241095" cy="9578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10E5C-CDF4-234A-9CDD-E0879FC8557B}" type="datetimeFigureOut">
              <a:rPr lang="tr-TR" smtClean="0"/>
              <a:t>26.12.2019</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EACA5-166D-6B48-98EF-24DE41274BDE}" type="slidenum">
              <a:rPr lang="tr-TR" smtClean="0"/>
              <a:t>‹#›</a:t>
            </a:fld>
            <a:endParaRPr lang="tr-TR"/>
          </a:p>
        </p:txBody>
      </p:sp>
    </p:spTree>
    <p:extLst>
      <p:ext uri="{BB962C8B-B14F-4D97-AF65-F5344CB8AC3E}">
        <p14:creationId xmlns:p14="http://schemas.microsoft.com/office/powerpoint/2010/main" val="296463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ndex.php?title=Statement_of_Ethics&amp;action=edit&amp;redlink=1" TargetMode="External"/><Relationship Id="rId3" Type="http://schemas.openxmlformats.org/officeDocument/2006/relationships/hyperlink" Target="http://en.wikipedia.org/wiki/Value_theory" TargetMode="External"/><Relationship Id="rId7" Type="http://schemas.openxmlformats.org/officeDocument/2006/relationships/hyperlink" Target="http://en.wikipedia.org/wiki/Transparency_(market)"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en.wikipedia.org/wiki/Privacy" TargetMode="External"/><Relationship Id="rId5" Type="http://schemas.openxmlformats.org/officeDocument/2006/relationships/hyperlink" Target="http://en.wikipedia.org/wiki/Autonomy" TargetMode="External"/><Relationship Id="rId4" Type="http://schemas.openxmlformats.org/officeDocument/2006/relationships/hyperlink" Target="http://en.wikipedia.org/wiki/Honesty" TargetMode="External"/><Relationship Id="rId9" Type="http://schemas.openxmlformats.org/officeDocument/2006/relationships/hyperlink" Target="#cite_note-1"/></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Gençler</a:t>
            </a:r>
            <a:r>
              <a:rPr lang="en-US" dirty="0"/>
              <a:t> </a:t>
            </a:r>
            <a:r>
              <a:rPr lang="en-US" dirty="0" err="1"/>
              <a:t>etik</a:t>
            </a:r>
            <a:r>
              <a:rPr lang="en-US" dirty="0"/>
              <a:t> </a:t>
            </a:r>
            <a:r>
              <a:rPr lang="en-US" dirty="0" err="1"/>
              <a:t>dışı</a:t>
            </a:r>
            <a:r>
              <a:rPr lang="en-US" dirty="0"/>
              <a:t> </a:t>
            </a:r>
            <a:r>
              <a:rPr lang="en-US" dirty="0" err="1"/>
              <a:t>davranmaktan</a:t>
            </a:r>
            <a:r>
              <a:rPr lang="en-US" dirty="0"/>
              <a:t> </a:t>
            </a:r>
            <a:r>
              <a:rPr lang="en-US" dirty="0" err="1"/>
              <a:t>çekiniyor</a:t>
            </a:r>
            <a:r>
              <a:rPr lang="en-US" dirty="0"/>
              <a:t> mu?</a:t>
            </a:r>
          </a:p>
        </p:txBody>
      </p:sp>
      <p:sp>
        <p:nvSpPr>
          <p:cNvPr id="4" name="Slide Number Placeholder 3"/>
          <p:cNvSpPr>
            <a:spLocks noGrp="1"/>
          </p:cNvSpPr>
          <p:nvPr>
            <p:ph type="sldNum" sz="quarter" idx="10"/>
          </p:nvPr>
        </p:nvSpPr>
        <p:spPr/>
        <p:txBody>
          <a:bodyPr/>
          <a:lstStyle/>
          <a:p>
            <a:fld id="{B0040BAE-A1CA-544D-821C-6299E1C42ADC}" type="slidenum">
              <a:rPr lang="en-US" smtClean="0"/>
              <a:pPr/>
              <a:t>37</a:t>
            </a:fld>
            <a:endParaRPr lang="en-US"/>
          </a:p>
        </p:txBody>
      </p:sp>
    </p:spTree>
    <p:extLst>
      <p:ext uri="{BB962C8B-B14F-4D97-AF65-F5344CB8AC3E}">
        <p14:creationId xmlns:p14="http://schemas.microsoft.com/office/powerpoint/2010/main" val="3701053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Honesty is the key.</a:t>
            </a:r>
            <a:r>
              <a:rPr lang="tr-TR" baseline="0" dirty="0"/>
              <a:t> Some product advertisement are prohibited by government but some are not altough they are harmful. So not all legal ads are ethical. </a:t>
            </a:r>
          </a:p>
          <a:p>
            <a:r>
              <a:rPr lang="tr-TR" baseline="0" dirty="0"/>
              <a:t>i.e. Seven-Up for babies, Donuts disguised as being Vitamins</a:t>
            </a:r>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142</a:t>
            </a:fld>
            <a:endParaRPr lang="tr-TR"/>
          </a:p>
        </p:txBody>
      </p:sp>
    </p:spTree>
    <p:extLst>
      <p:ext uri="{BB962C8B-B14F-4D97-AF65-F5344CB8AC3E}">
        <p14:creationId xmlns:p14="http://schemas.microsoft.com/office/powerpoint/2010/main" val="2230605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143</a:t>
            </a:fld>
            <a:endParaRPr lang="tr-TR"/>
          </a:p>
        </p:txBody>
      </p:sp>
    </p:spTree>
    <p:extLst>
      <p:ext uri="{BB962C8B-B14F-4D97-AF65-F5344CB8AC3E}">
        <p14:creationId xmlns:p14="http://schemas.microsoft.com/office/powerpoint/2010/main" val="183574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144</a:t>
            </a:fld>
            <a:endParaRPr lang="tr-TR"/>
          </a:p>
        </p:txBody>
      </p:sp>
    </p:spTree>
    <p:extLst>
      <p:ext uri="{BB962C8B-B14F-4D97-AF65-F5344CB8AC3E}">
        <p14:creationId xmlns:p14="http://schemas.microsoft.com/office/powerpoint/2010/main" val="77569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145</a:t>
            </a:fld>
            <a:endParaRPr lang="tr-TR"/>
          </a:p>
        </p:txBody>
      </p:sp>
    </p:spTree>
    <p:extLst>
      <p:ext uri="{BB962C8B-B14F-4D97-AF65-F5344CB8AC3E}">
        <p14:creationId xmlns:p14="http://schemas.microsoft.com/office/powerpoint/2010/main" val="335959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146</a:t>
            </a:fld>
            <a:endParaRPr lang="tr-TR"/>
          </a:p>
        </p:txBody>
      </p:sp>
    </p:spTree>
    <p:extLst>
      <p:ext uri="{BB962C8B-B14F-4D97-AF65-F5344CB8AC3E}">
        <p14:creationId xmlns:p14="http://schemas.microsoft.com/office/powerpoint/2010/main" val="270711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148</a:t>
            </a:fld>
            <a:endParaRPr lang="tr-TR"/>
          </a:p>
        </p:txBody>
      </p:sp>
    </p:spTree>
    <p:extLst>
      <p:ext uri="{BB962C8B-B14F-4D97-AF65-F5344CB8AC3E}">
        <p14:creationId xmlns:p14="http://schemas.microsoft.com/office/powerpoint/2010/main" val="241712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150</a:t>
            </a:fld>
            <a:endParaRPr lang="tr-TR"/>
          </a:p>
        </p:txBody>
      </p:sp>
    </p:spTree>
    <p:extLst>
      <p:ext uri="{BB962C8B-B14F-4D97-AF65-F5344CB8AC3E}">
        <p14:creationId xmlns:p14="http://schemas.microsoft.com/office/powerpoint/2010/main" val="1351007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2.30</a:t>
            </a:r>
          </a:p>
        </p:txBody>
      </p:sp>
      <p:sp>
        <p:nvSpPr>
          <p:cNvPr id="4" name="Slide Number Placeholder 3"/>
          <p:cNvSpPr>
            <a:spLocks noGrp="1"/>
          </p:cNvSpPr>
          <p:nvPr>
            <p:ph type="sldNum" sz="quarter" idx="10"/>
          </p:nvPr>
        </p:nvSpPr>
        <p:spPr/>
        <p:txBody>
          <a:bodyPr/>
          <a:lstStyle/>
          <a:p>
            <a:fld id="{A20BD678-F508-44C4-9109-B5612F2D0E1E}" type="slidenum">
              <a:rPr lang="tr-TR" smtClean="0"/>
              <a:t>152</a:t>
            </a:fld>
            <a:endParaRPr lang="tr-TR"/>
          </a:p>
        </p:txBody>
      </p:sp>
    </p:spTree>
    <p:extLst>
      <p:ext uri="{BB962C8B-B14F-4D97-AF65-F5344CB8AC3E}">
        <p14:creationId xmlns:p14="http://schemas.microsoft.com/office/powerpoint/2010/main" val="331677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2.45</a:t>
            </a:r>
          </a:p>
        </p:txBody>
      </p:sp>
      <p:sp>
        <p:nvSpPr>
          <p:cNvPr id="4" name="Slide Number Placeholder 3"/>
          <p:cNvSpPr>
            <a:spLocks noGrp="1"/>
          </p:cNvSpPr>
          <p:nvPr>
            <p:ph type="sldNum" sz="quarter" idx="10"/>
          </p:nvPr>
        </p:nvSpPr>
        <p:spPr/>
        <p:txBody>
          <a:bodyPr/>
          <a:lstStyle/>
          <a:p>
            <a:fld id="{A20BD678-F508-44C4-9109-B5612F2D0E1E}" type="slidenum">
              <a:rPr lang="tr-TR" smtClean="0"/>
              <a:t>153</a:t>
            </a:fld>
            <a:endParaRPr lang="tr-TR"/>
          </a:p>
        </p:txBody>
      </p:sp>
    </p:spTree>
    <p:extLst>
      <p:ext uri="{BB962C8B-B14F-4D97-AF65-F5344CB8AC3E}">
        <p14:creationId xmlns:p14="http://schemas.microsoft.com/office/powerpoint/2010/main" val="83000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Gençler</a:t>
            </a:r>
            <a:r>
              <a:rPr lang="en-US" dirty="0"/>
              <a:t> </a:t>
            </a:r>
            <a:r>
              <a:rPr lang="en-US" dirty="0" err="1"/>
              <a:t>etik</a:t>
            </a:r>
            <a:r>
              <a:rPr lang="en-US" dirty="0"/>
              <a:t> </a:t>
            </a:r>
            <a:r>
              <a:rPr lang="en-US" dirty="0" err="1"/>
              <a:t>dışı</a:t>
            </a:r>
            <a:r>
              <a:rPr lang="en-US" dirty="0"/>
              <a:t> </a:t>
            </a:r>
            <a:r>
              <a:rPr lang="en-US" dirty="0" err="1"/>
              <a:t>davranışlara</a:t>
            </a:r>
            <a:r>
              <a:rPr lang="en-US" dirty="0"/>
              <a:t> </a:t>
            </a:r>
            <a:r>
              <a:rPr lang="en-US" dirty="0" err="1"/>
              <a:t>tepki</a:t>
            </a:r>
            <a:r>
              <a:rPr lang="en-US" dirty="0"/>
              <a:t> </a:t>
            </a:r>
            <a:r>
              <a:rPr lang="en-US" dirty="0" err="1"/>
              <a:t>gösteriyor</a:t>
            </a:r>
            <a:r>
              <a:rPr lang="en-US" dirty="0"/>
              <a:t> mu?</a:t>
            </a:r>
          </a:p>
        </p:txBody>
      </p:sp>
      <p:sp>
        <p:nvSpPr>
          <p:cNvPr id="4" name="Slide Number Placeholder 3"/>
          <p:cNvSpPr>
            <a:spLocks noGrp="1"/>
          </p:cNvSpPr>
          <p:nvPr>
            <p:ph type="sldNum" sz="quarter" idx="10"/>
          </p:nvPr>
        </p:nvSpPr>
        <p:spPr/>
        <p:txBody>
          <a:bodyPr/>
          <a:lstStyle/>
          <a:p>
            <a:fld id="{B0040BAE-A1CA-544D-821C-6299E1C42ADC}" type="slidenum">
              <a:rPr lang="en-US" smtClean="0"/>
              <a:pPr/>
              <a:t>38</a:t>
            </a:fld>
            <a:endParaRPr lang="en-US"/>
          </a:p>
        </p:txBody>
      </p:sp>
    </p:spTree>
    <p:extLst>
      <p:ext uri="{BB962C8B-B14F-4D97-AF65-F5344CB8AC3E}">
        <p14:creationId xmlns:p14="http://schemas.microsoft.com/office/powerpoint/2010/main" val="67122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Gençler</a:t>
            </a:r>
            <a:r>
              <a:rPr lang="en-US" dirty="0"/>
              <a:t> </a:t>
            </a:r>
            <a:r>
              <a:rPr lang="en-US" dirty="0" err="1"/>
              <a:t>Türk</a:t>
            </a:r>
            <a:r>
              <a:rPr lang="en-US" dirty="0"/>
              <a:t> </a:t>
            </a:r>
            <a:r>
              <a:rPr lang="en-US" dirty="0" err="1"/>
              <a:t>toplumuna</a:t>
            </a:r>
            <a:r>
              <a:rPr lang="en-US" baseline="0" dirty="0"/>
              <a:t> 5 </a:t>
            </a:r>
            <a:r>
              <a:rPr lang="en-US" baseline="0" dirty="0" err="1"/>
              <a:t>üzerinden</a:t>
            </a:r>
            <a:r>
              <a:rPr lang="en-US" baseline="0" dirty="0"/>
              <a:t> </a:t>
            </a:r>
            <a:r>
              <a:rPr lang="en-US" baseline="0" dirty="0" err="1"/>
              <a:t>etik</a:t>
            </a:r>
            <a:r>
              <a:rPr lang="en-US" baseline="0" dirty="0"/>
              <a:t> </a:t>
            </a:r>
            <a:r>
              <a:rPr lang="en-US" baseline="0" dirty="0" err="1"/>
              <a:t>notu</a:t>
            </a:r>
            <a:r>
              <a:rPr lang="en-US" baseline="0" dirty="0"/>
              <a:t> </a:t>
            </a:r>
            <a:r>
              <a:rPr lang="en-US" baseline="0" dirty="0" err="1"/>
              <a:t>verseler</a:t>
            </a:r>
            <a:r>
              <a:rPr lang="en-US" baseline="0" dirty="0"/>
              <a:t> </a:t>
            </a:r>
            <a:r>
              <a:rPr lang="en-US" baseline="0" dirty="0" err="1"/>
              <a:t>etik</a:t>
            </a:r>
            <a:r>
              <a:rPr lang="en-US" baseline="0" dirty="0"/>
              <a:t> </a:t>
            </a:r>
            <a:r>
              <a:rPr lang="en-US" baseline="0" dirty="0" err="1"/>
              <a:t>notumuza</a:t>
            </a:r>
            <a:r>
              <a:rPr lang="en-US" baseline="0" dirty="0"/>
              <a:t> </a:t>
            </a:r>
            <a:r>
              <a:rPr lang="en-US" baseline="0" dirty="0" err="1"/>
              <a:t>kaç</a:t>
            </a:r>
            <a:r>
              <a:rPr lang="en-US" baseline="0" dirty="0"/>
              <a:t> </a:t>
            </a:r>
            <a:r>
              <a:rPr lang="en-US" baseline="0" dirty="0" err="1"/>
              <a:t>verirlerdi</a:t>
            </a:r>
            <a:r>
              <a:rPr lang="en-US" baseline="0" dirty="0"/>
              <a:t>?</a:t>
            </a:r>
            <a:endParaRPr lang="en-US" dirty="0"/>
          </a:p>
        </p:txBody>
      </p:sp>
      <p:sp>
        <p:nvSpPr>
          <p:cNvPr id="4" name="Slide Number Placeholder 3"/>
          <p:cNvSpPr>
            <a:spLocks noGrp="1"/>
          </p:cNvSpPr>
          <p:nvPr>
            <p:ph type="sldNum" sz="quarter" idx="10"/>
          </p:nvPr>
        </p:nvSpPr>
        <p:spPr/>
        <p:txBody>
          <a:bodyPr/>
          <a:lstStyle/>
          <a:p>
            <a:fld id="{B0040BAE-A1CA-544D-821C-6299E1C42ADC}" type="slidenum">
              <a:rPr lang="en-US" smtClean="0"/>
              <a:pPr/>
              <a:t>39</a:t>
            </a:fld>
            <a:endParaRPr lang="en-US"/>
          </a:p>
        </p:txBody>
      </p:sp>
    </p:spTree>
    <p:extLst>
      <p:ext uri="{BB962C8B-B14F-4D97-AF65-F5344CB8AC3E}">
        <p14:creationId xmlns:p14="http://schemas.microsoft.com/office/powerpoint/2010/main" val="17090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123</a:t>
            </a:fld>
            <a:endParaRPr lang="tr-TR"/>
          </a:p>
        </p:txBody>
      </p:sp>
    </p:spTree>
    <p:extLst>
      <p:ext uri="{BB962C8B-B14F-4D97-AF65-F5344CB8AC3E}">
        <p14:creationId xmlns:p14="http://schemas.microsoft.com/office/powerpoint/2010/main" val="237945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TR" dirty="0">
                <a:effectLst/>
                <a:hlinkClick r:id="" action="ppaction://hlinkfile"/>
              </a:rPr>
              <a:t>45.dk</a:t>
            </a:r>
          </a:p>
          <a:p>
            <a:pPr rtl="0"/>
            <a:r>
              <a:rPr lang="tr-TR" dirty="0">
                <a:effectLst/>
                <a:hlinkClick r:id="" action="ppaction://hlinkfile"/>
              </a:rPr>
              <a:t>-</a:t>
            </a:r>
            <a:r>
              <a:rPr lang="en-US" dirty="0">
                <a:effectLst/>
                <a:hlinkClick r:id="rId3" action="ppaction://hlinkfile" tooltip="Value theory"/>
              </a:rPr>
              <a:t>Value</a:t>
            </a:r>
            <a:r>
              <a:rPr lang="en-US" dirty="0">
                <a:effectLst/>
              </a:rPr>
              <a:t>-oriented framework, analyzing ethical problems on the basis of the values which they infringe (e.g. </a:t>
            </a:r>
            <a:r>
              <a:rPr lang="en-US" dirty="0">
                <a:effectLst/>
                <a:hlinkClick r:id="rId4" action="ppaction://hlinkfile" tooltip="Honesty"/>
              </a:rPr>
              <a:t>honesty</a:t>
            </a:r>
            <a:r>
              <a:rPr lang="en-US" dirty="0">
                <a:effectLst/>
              </a:rPr>
              <a:t>, </a:t>
            </a:r>
            <a:r>
              <a:rPr lang="en-US" dirty="0">
                <a:effectLst/>
                <a:hlinkClick r:id="rId5" action="ppaction://hlinkfile" tooltip="Autonomy"/>
              </a:rPr>
              <a:t>autonomy</a:t>
            </a:r>
            <a:r>
              <a:rPr lang="en-US" dirty="0">
                <a:effectLst/>
              </a:rPr>
              <a:t>, </a:t>
            </a:r>
            <a:r>
              <a:rPr lang="en-US" dirty="0">
                <a:effectLst/>
                <a:hlinkClick r:id="rId6" action="ppaction://hlinkfile" tooltip="Privacy"/>
              </a:rPr>
              <a:t>privacy</a:t>
            </a:r>
            <a:r>
              <a:rPr lang="en-US" dirty="0">
                <a:effectLst/>
              </a:rPr>
              <a:t>, </a:t>
            </a:r>
            <a:r>
              <a:rPr lang="en-US" dirty="0">
                <a:effectLst/>
                <a:hlinkClick r:id="rId7" action="ppaction://hlinkfile" tooltip="Transparency (market)"/>
              </a:rPr>
              <a:t>transparency</a:t>
            </a:r>
            <a:r>
              <a:rPr lang="en-US" dirty="0">
                <a:effectLst/>
              </a:rPr>
              <a:t>). An example of such an approach is the AMA </a:t>
            </a:r>
            <a:r>
              <a:rPr lang="en-US" dirty="0">
                <a:effectLst/>
                <a:hlinkClick r:id="rId8" action="ppaction://hlinkfile" tooltip="Statement of Ethics (page does not exist)"/>
              </a:rPr>
              <a:t>Statement of Ethics</a:t>
            </a:r>
            <a:r>
              <a:rPr lang="en-US" dirty="0">
                <a:effectLst/>
              </a:rPr>
              <a:t>.</a:t>
            </a:r>
            <a:r>
              <a:rPr lang="en-US" baseline="30000" dirty="0">
                <a:effectLst/>
                <a:hlinkClick r:id="rId9" action="ppaction://hlinkfile"/>
              </a:rPr>
              <a:t>[1]</a:t>
            </a:r>
            <a:endParaRPr lang="en-US" dirty="0">
              <a:effectLst/>
            </a:endParaRPr>
          </a:p>
          <a:p>
            <a:pPr rtl="0"/>
            <a:r>
              <a:rPr lang="tr-TR" dirty="0">
                <a:effectLst/>
              </a:rPr>
              <a:t>-</a:t>
            </a:r>
            <a:r>
              <a:rPr lang="en-US" dirty="0">
                <a:effectLst/>
              </a:rPr>
              <a:t>Stakeholder-oriented framework, analyzing ethical problems on the basis of whom they affect (e.g. consumers, competitors, society as a whole).</a:t>
            </a:r>
          </a:p>
          <a:p>
            <a:pPr rtl="0"/>
            <a:r>
              <a:rPr lang="tr-TR" dirty="0">
                <a:effectLst/>
              </a:rPr>
              <a:t>-</a:t>
            </a:r>
            <a:r>
              <a:rPr lang="en-US" dirty="0">
                <a:effectLst/>
              </a:rPr>
              <a:t>Process-oriented framework, analyzing ethical problems in terms of the categories used by marketing specialists (e.g. research, price, promotion, placement).</a:t>
            </a:r>
          </a:p>
          <a:p>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124</a:t>
            </a:fld>
            <a:endParaRPr lang="tr-TR"/>
          </a:p>
        </p:txBody>
      </p:sp>
    </p:spTree>
    <p:extLst>
      <p:ext uri="{BB962C8B-B14F-4D97-AF65-F5344CB8AC3E}">
        <p14:creationId xmlns:p14="http://schemas.microsoft.com/office/powerpoint/2010/main" val="325781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1.saat</a:t>
            </a:r>
          </a:p>
        </p:txBody>
      </p:sp>
      <p:sp>
        <p:nvSpPr>
          <p:cNvPr id="4" name="Slide Number Placeholder 3"/>
          <p:cNvSpPr>
            <a:spLocks noGrp="1"/>
          </p:cNvSpPr>
          <p:nvPr>
            <p:ph type="sldNum" sz="quarter" idx="10"/>
          </p:nvPr>
        </p:nvSpPr>
        <p:spPr/>
        <p:txBody>
          <a:bodyPr/>
          <a:lstStyle/>
          <a:p>
            <a:fld id="{A20BD678-F508-44C4-9109-B5612F2D0E1E}" type="slidenum">
              <a:rPr lang="tr-TR" smtClean="0"/>
              <a:t>130</a:t>
            </a:fld>
            <a:endParaRPr lang="tr-TR"/>
          </a:p>
        </p:txBody>
      </p:sp>
    </p:spTree>
    <p:extLst>
      <p:ext uri="{BB962C8B-B14F-4D97-AF65-F5344CB8AC3E}">
        <p14:creationId xmlns:p14="http://schemas.microsoft.com/office/powerpoint/2010/main" val="90801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Darlington bus wars, Stagecoach offered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free bus travel to try and force the rival Darlington Bus company out of business.</a:t>
            </a:r>
            <a:br>
              <a:rPr lang="en-US" sz="1200" kern="1200" dirty="0">
                <a:solidFill>
                  <a:schemeClr val="tx1"/>
                </a:solidFill>
                <a:effectLst/>
                <a:latin typeface="+mn-lt"/>
                <a:ea typeface="+mn-ea"/>
                <a:cs typeface="+mn-cs"/>
              </a:rPr>
            </a:br>
            <a:endParaRPr lang="tr-TR" dirty="0"/>
          </a:p>
        </p:txBody>
      </p:sp>
      <p:sp>
        <p:nvSpPr>
          <p:cNvPr id="4" name="Slide Number Placeholder 3"/>
          <p:cNvSpPr>
            <a:spLocks noGrp="1"/>
          </p:cNvSpPr>
          <p:nvPr>
            <p:ph type="sldNum" sz="quarter" idx="10"/>
          </p:nvPr>
        </p:nvSpPr>
        <p:spPr/>
        <p:txBody>
          <a:bodyPr/>
          <a:lstStyle/>
          <a:p>
            <a:fld id="{A20BD678-F508-44C4-9109-B5612F2D0E1E}" type="slidenum">
              <a:rPr lang="tr-TR" smtClean="0"/>
              <a:t>132</a:t>
            </a:fld>
            <a:endParaRPr lang="tr-TR"/>
          </a:p>
        </p:txBody>
      </p:sp>
    </p:spTree>
    <p:extLst>
      <p:ext uri="{BB962C8B-B14F-4D97-AF65-F5344CB8AC3E}">
        <p14:creationId xmlns:p14="http://schemas.microsoft.com/office/powerpoint/2010/main" val="252464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1.15</a:t>
            </a:r>
          </a:p>
        </p:txBody>
      </p:sp>
      <p:sp>
        <p:nvSpPr>
          <p:cNvPr id="4" name="Slide Number Placeholder 3"/>
          <p:cNvSpPr>
            <a:spLocks noGrp="1"/>
          </p:cNvSpPr>
          <p:nvPr>
            <p:ph type="sldNum" sz="quarter" idx="10"/>
          </p:nvPr>
        </p:nvSpPr>
        <p:spPr/>
        <p:txBody>
          <a:bodyPr/>
          <a:lstStyle/>
          <a:p>
            <a:fld id="{A20BD678-F508-44C4-9109-B5612F2D0E1E}" type="slidenum">
              <a:rPr lang="tr-TR" smtClean="0"/>
              <a:t>133</a:t>
            </a:fld>
            <a:endParaRPr lang="tr-TR"/>
          </a:p>
        </p:txBody>
      </p:sp>
    </p:spTree>
    <p:extLst>
      <p:ext uri="{BB962C8B-B14F-4D97-AF65-F5344CB8AC3E}">
        <p14:creationId xmlns:p14="http://schemas.microsoft.com/office/powerpoint/2010/main" val="85170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1.30</a:t>
            </a:r>
          </a:p>
        </p:txBody>
      </p:sp>
      <p:sp>
        <p:nvSpPr>
          <p:cNvPr id="4" name="Slide Number Placeholder 3"/>
          <p:cNvSpPr>
            <a:spLocks noGrp="1"/>
          </p:cNvSpPr>
          <p:nvPr>
            <p:ph type="sldNum" sz="quarter" idx="10"/>
          </p:nvPr>
        </p:nvSpPr>
        <p:spPr/>
        <p:txBody>
          <a:bodyPr/>
          <a:lstStyle/>
          <a:p>
            <a:fld id="{A20BD678-F508-44C4-9109-B5612F2D0E1E}" type="slidenum">
              <a:rPr lang="tr-TR" smtClean="0"/>
              <a:t>138</a:t>
            </a:fld>
            <a:endParaRPr lang="tr-TR"/>
          </a:p>
        </p:txBody>
      </p:sp>
    </p:spTree>
    <p:extLst>
      <p:ext uri="{BB962C8B-B14F-4D97-AF65-F5344CB8AC3E}">
        <p14:creationId xmlns:p14="http://schemas.microsoft.com/office/powerpoint/2010/main" val="3824397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12/26/19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12/26/19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bseducation.net/wp-content/uploads/2019/12/socar-etikkurallar-tr.pdf"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barandogan.av.tr/turk-ceza-kanunu.html#Madde-250"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barandogan.av.tr/turk-ceza-kanunu.html#Madde-252"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www.bulentsenver.com/KULTUR_OKUMALAR/ETIK_KODU_P&amp;G_Turkish_WBCM.pdf"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google.com.tr/url?url=http://en.wikipedia.org/wiki/Exclamation_mark&amp;rct=j&amp;frm=1&amp;q=&amp;esrc=s&amp;sa=U&amp;ei=oTxaVPibFYjdaOfNgkg&amp;ved=0CBQQ9QEwAA&amp;usg=AFQjCNFRMndSt9YCkVcnO5I8X8P9w2TcVg"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google.com.tr/url?url=http://news.pg.com/multimedia&amp;rct=j&amp;frm=1&amp;q=&amp;esrc=s&amp;sa=U&amp;ei=TipZVObNHM6M7AaT7oDgBg&amp;ved=0CBYQ9QEwAQ&amp;usg=AFQjCNGA0Uu56UYGvNDJe8oOhShnbflUY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3.bp.blogspot.com/-bZKLzJmQCb4/ThabLE2-R9I/AAAAAAAAA64/Hmy7EV3S7Cc/s1600/Nature+Fusion+Shampoo+Conditioner.jpg"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2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com.tr/url?url=http://abcnewsradioonline.com/health-news/2010/10/29/fda-closes-the-door-on-another-diet-pill.html&amp;rct=j&amp;frm=1&amp;q=&amp;esrc=s&amp;sa=U&amp;ei=cDpZVKScG-qR7AbDl4GYDA&amp;ved=0CCgQ9QEwCg&amp;usg=AFQjCNGxddZ0rzvMgcK6W1cpzmnW9hoNwA" TargetMode="Externa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3.gif"/><Relationship Id="rId4" Type="http://schemas.openxmlformats.org/officeDocument/2006/relationships/image" Target="../media/image72.emf"/></Relationships>
</file>

<file path=ppt/slides/_rels/slide133.xml.rels><?xml version="1.0" encoding="UTF-8" standalone="yes"?>
<Relationships xmlns="http://schemas.openxmlformats.org/package/2006/relationships"><Relationship Id="rId3" Type="http://schemas.openxmlformats.org/officeDocument/2006/relationships/hyperlink" Target="http://www.parkbornova.com.tr/wp-content/uploads/2013/12/DSC_0142-m.jpg" TargetMode="External"/><Relationship Id="rId7" Type="http://schemas.openxmlformats.org/officeDocument/2006/relationships/image" Target="../media/image76.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hyperlink" Target="http://www.joinistanbul.com/wp-content/uploads/2014/02/migros.jpg" TargetMode="External"/><Relationship Id="rId4" Type="http://schemas.openxmlformats.org/officeDocument/2006/relationships/image" Target="../media/image74.jpeg"/></Relationships>
</file>

<file path=ppt/slides/_rels/slide1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38.xml.rels><?xml version="1.0" encoding="UTF-8" standalone="yes"?>
<Relationships xmlns="http://schemas.openxmlformats.org/package/2006/relationships"><Relationship Id="rId3" Type="http://schemas.openxmlformats.org/officeDocument/2006/relationships/hyperlink" Target="http://thumbs.dreamstime.com/z/supermarket-shelf-shampoos-12654296.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3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google.com.tr/url?url=http://the-smiling-pony.deviantart.com/art/Question-marks-cutie-mark-261946101&amp;rct=j&amp;frm=1&amp;q=&amp;esrc=s&amp;sa=U&amp;ei=LT1aVPjAFcuXav3YgMgM&amp;ved=0CDAQ9QEwDg&amp;usg=AFQjCNFBhkhQg1V2BrJmf3f2KM1q8wWgYw"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145.xml.rels><?xml version="1.0" encoding="UTF-8" standalone="yes"?>
<Relationships xmlns="http://schemas.openxmlformats.org/package/2006/relationships"><Relationship Id="rId3" Type="http://schemas.openxmlformats.org/officeDocument/2006/relationships/hyperlink" Target="http://www.youtube.com/watch?v=PRNvhGND7K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youtube.com/watch?v=Ttde_4Eu6gU" TargetMode="External"/><Relationship Id="rId4" Type="http://schemas.openxmlformats.org/officeDocument/2006/relationships/hyperlink" Target="http://www.youtube.com/watch?v=j06sfsfmkxs"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programmingthenation.com/WordPress/wp-content/uploads/2013/07/wendys1web.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51.xml.rels><?xml version="1.0" encoding="UTF-8" standalone="yes"?>
<Relationships xmlns="http://schemas.openxmlformats.org/package/2006/relationships"><Relationship Id="rId2" Type="http://schemas.openxmlformats.org/officeDocument/2006/relationships/hyperlink" Target="http://www.youtube.com/watch?v=0frFEDTJTsM"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www.youtube.com/watch?v=AFJm0KAEzF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53.xml.rels><?xml version="1.0" encoding="UTF-8" standalone="yes"?>
<Relationships xmlns="http://schemas.openxmlformats.org/package/2006/relationships"><Relationship Id="rId3" Type="http://schemas.openxmlformats.org/officeDocument/2006/relationships/hyperlink" Target="http://www.youtube.com/watch?v=-IdwIumrwc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gif"/><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https://cdn.corporatefinanceinstitute.com/assets/ESG.png"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A439-B853-7143-A47E-33B309E83712}"/>
              </a:ext>
            </a:extLst>
          </p:cNvPr>
          <p:cNvSpPr>
            <a:spLocks noGrp="1"/>
          </p:cNvSpPr>
          <p:nvPr>
            <p:ph type="ctrTitle"/>
          </p:nvPr>
        </p:nvSpPr>
        <p:spPr/>
        <p:txBody>
          <a:bodyPr>
            <a:normAutofit/>
          </a:bodyPr>
          <a:lstStyle/>
          <a:p>
            <a:r>
              <a:rPr lang="tr-TR" sz="9600" b="1" dirty="0"/>
              <a:t>İŞ ETİĞİ</a:t>
            </a:r>
          </a:p>
        </p:txBody>
      </p:sp>
      <p:sp>
        <p:nvSpPr>
          <p:cNvPr id="3" name="Subtitle 2">
            <a:extLst>
              <a:ext uri="{FF2B5EF4-FFF2-40B4-BE49-F238E27FC236}">
                <a16:creationId xmlns:a16="http://schemas.microsoft.com/office/drawing/2014/main" id="{D1C0B5BB-7633-1148-A999-350F4954F77F}"/>
              </a:ext>
            </a:extLst>
          </p:cNvPr>
          <p:cNvSpPr>
            <a:spLocks noGrp="1"/>
          </p:cNvSpPr>
          <p:nvPr>
            <p:ph type="subTitle" idx="1"/>
          </p:nvPr>
        </p:nvSpPr>
        <p:spPr/>
        <p:txBody>
          <a:bodyPr>
            <a:normAutofit/>
          </a:bodyPr>
          <a:lstStyle/>
          <a:p>
            <a:r>
              <a:rPr lang="tr-TR" sz="4000" b="1" dirty="0"/>
              <a:t>UNI 044</a:t>
            </a:r>
          </a:p>
        </p:txBody>
      </p:sp>
    </p:spTree>
    <p:extLst>
      <p:ext uri="{BB962C8B-B14F-4D97-AF65-F5344CB8AC3E}">
        <p14:creationId xmlns:p14="http://schemas.microsoft.com/office/powerpoint/2010/main" val="2576851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4"/>
          <p:cNvSpPr>
            <a:spLocks noGrp="1"/>
          </p:cNvSpPr>
          <p:nvPr>
            <p:ph type="sldNum" sz="quarter" idx="12"/>
          </p:nvPr>
        </p:nvSpPr>
        <p:spPr/>
        <p:txBody>
          <a:bodyPr/>
          <a:lstStyle/>
          <a:p>
            <a:fld id="{21C7BA65-9C23-E440-B0B0-ED83CF93E62D}" type="slidenum">
              <a:rPr lang="en-US" altLang="en-US"/>
              <a:pPr/>
              <a:t>10</a:t>
            </a:fld>
            <a:endParaRPr lang="en-US" altLang="en-US"/>
          </a:p>
        </p:txBody>
      </p:sp>
      <p:sp>
        <p:nvSpPr>
          <p:cNvPr id="306178" name="Rectangle 2"/>
          <p:cNvSpPr>
            <a:spLocks noGrp="1" noChangeArrowheads="1"/>
          </p:cNvSpPr>
          <p:nvPr>
            <p:ph type="title"/>
          </p:nvPr>
        </p:nvSpPr>
        <p:spPr>
          <a:xfrm>
            <a:off x="2209800" y="0"/>
            <a:ext cx="7772400" cy="1143000"/>
          </a:xfrm>
        </p:spPr>
        <p:txBody>
          <a:bodyPr/>
          <a:lstStyle/>
          <a:p>
            <a:r>
              <a:rPr lang="tr-TR" altLang="en-US"/>
              <a:t>Bu Etik Mi?</a:t>
            </a:r>
            <a:endParaRPr lang="en-US" altLang="en-US"/>
          </a:p>
        </p:txBody>
      </p:sp>
      <p:pic>
        <p:nvPicPr>
          <p:cNvPr id="306179" name="Picture 3" descr="motorsiklet kaza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43001"/>
            <a:ext cx="7772400" cy="490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160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6178"/>
                                        </p:tgtEl>
                                        <p:attrNameLst>
                                          <p:attrName>style.visibility</p:attrName>
                                        </p:attrNameLst>
                                      </p:cBhvr>
                                      <p:to>
                                        <p:strVal val="visible"/>
                                      </p:to>
                                    </p:set>
                                    <p:anim calcmode="lin" valueType="num">
                                      <p:cBhvr additive="base">
                                        <p:cTn id="7" dur="500" fill="hold"/>
                                        <p:tgtEl>
                                          <p:spTgt spid="306178"/>
                                        </p:tgtEl>
                                        <p:attrNameLst>
                                          <p:attrName>ppt_x</p:attrName>
                                        </p:attrNameLst>
                                      </p:cBhvr>
                                      <p:tavLst>
                                        <p:tav tm="0">
                                          <p:val>
                                            <p:strVal val="0-#ppt_w/2"/>
                                          </p:val>
                                        </p:tav>
                                        <p:tav tm="100000">
                                          <p:val>
                                            <p:strVal val="#ppt_x"/>
                                          </p:val>
                                        </p:tav>
                                      </p:tavLst>
                                    </p:anim>
                                    <p:anim calcmode="lin" valueType="num">
                                      <p:cBhvr additive="base">
                                        <p:cTn id="8" dur="500" fill="hold"/>
                                        <p:tgtEl>
                                          <p:spTgt spid="3061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06179"/>
                                        </p:tgtEl>
                                        <p:attrNameLst>
                                          <p:attrName>style.visibility</p:attrName>
                                        </p:attrNameLst>
                                      </p:cBhvr>
                                      <p:to>
                                        <p:strVal val="visible"/>
                                      </p:to>
                                    </p:set>
                                    <p:anim calcmode="lin" valueType="num">
                                      <p:cBhvr additive="base">
                                        <p:cTn id="13" dur="500" fill="hold"/>
                                        <p:tgtEl>
                                          <p:spTgt spid="306179"/>
                                        </p:tgtEl>
                                        <p:attrNameLst>
                                          <p:attrName>ppt_x</p:attrName>
                                        </p:attrNameLst>
                                      </p:cBhvr>
                                      <p:tavLst>
                                        <p:tav tm="0">
                                          <p:val>
                                            <p:strVal val="1+#ppt_w/2"/>
                                          </p:val>
                                        </p:tav>
                                        <p:tav tm="100000">
                                          <p:val>
                                            <p:strVal val="#ppt_x"/>
                                          </p:val>
                                        </p:tav>
                                      </p:tavLst>
                                    </p:anim>
                                    <p:anim calcmode="lin" valueType="num">
                                      <p:cBhvr additive="base">
                                        <p:cTn id="14" dur="500" fill="hold"/>
                                        <p:tgtEl>
                                          <p:spTgt spid="306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0A44-FD12-424E-B1B7-519764616A28}"/>
              </a:ext>
            </a:extLst>
          </p:cNvPr>
          <p:cNvSpPr>
            <a:spLocks noGrp="1"/>
          </p:cNvSpPr>
          <p:nvPr>
            <p:ph type="title"/>
          </p:nvPr>
        </p:nvSpPr>
        <p:spPr>
          <a:xfrm>
            <a:off x="323385" y="241610"/>
            <a:ext cx="10724026" cy="538976"/>
          </a:xfrm>
        </p:spPr>
        <p:txBody>
          <a:bodyPr>
            <a:normAutofit fontScale="90000"/>
          </a:bodyPr>
          <a:lstStyle/>
          <a:p>
            <a:r>
              <a:rPr lang="tr-TR" dirty="0"/>
              <a:t>Etik sorunla karşılaşan Yöneticilerin, tavırları</a:t>
            </a:r>
          </a:p>
        </p:txBody>
      </p:sp>
      <p:sp>
        <p:nvSpPr>
          <p:cNvPr id="3" name="Content Placeholder 2">
            <a:extLst>
              <a:ext uri="{FF2B5EF4-FFF2-40B4-BE49-F238E27FC236}">
                <a16:creationId xmlns:a16="http://schemas.microsoft.com/office/drawing/2014/main" id="{8DB3C684-EF5C-7B42-AF55-85D3D49FE2FA}"/>
              </a:ext>
            </a:extLst>
          </p:cNvPr>
          <p:cNvSpPr>
            <a:spLocks noGrp="1"/>
          </p:cNvSpPr>
          <p:nvPr>
            <p:ph idx="1"/>
          </p:nvPr>
        </p:nvSpPr>
        <p:spPr>
          <a:xfrm>
            <a:off x="1141413" y="780586"/>
            <a:ext cx="9905998" cy="5835803"/>
          </a:xfrm>
        </p:spPr>
        <p:txBody>
          <a:bodyPr>
            <a:normAutofit/>
          </a:bodyPr>
          <a:lstStyle/>
          <a:p>
            <a:r>
              <a:rPr lang="tr-TR" sz="3600" b="1" dirty="0"/>
              <a:t>1. ilgisiz, duyarsız, eylemsiz, </a:t>
            </a:r>
            <a:r>
              <a:rPr lang="tr-TR" sz="3600" b="1" dirty="0" err="1"/>
              <a:t>nötür</a:t>
            </a:r>
            <a:endParaRPr lang="tr-TR" sz="3600" b="1" dirty="0"/>
          </a:p>
          <a:p>
            <a:r>
              <a:rPr lang="tr-TR" sz="3600" b="1" dirty="0"/>
              <a:t>2. farkında olur, rahatsız olur, vicdanını kullanır</a:t>
            </a:r>
          </a:p>
          <a:p>
            <a:r>
              <a:rPr lang="tr-TR" sz="3600" b="1" dirty="0"/>
              <a:t>3. kurallara, kanuna, mevzuata, kaidelere, etik koduna uyar</a:t>
            </a:r>
          </a:p>
          <a:p>
            <a:r>
              <a:rPr lang="tr-TR" sz="3600" b="1" dirty="0"/>
              <a:t>4. erik sorunları bilmece, bulmaca gibi görür öyle ele alır</a:t>
            </a:r>
          </a:p>
        </p:txBody>
      </p:sp>
    </p:spTree>
    <p:extLst>
      <p:ext uri="{BB962C8B-B14F-4D97-AF65-F5344CB8AC3E}">
        <p14:creationId xmlns:p14="http://schemas.microsoft.com/office/powerpoint/2010/main" val="6324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0A44-FD12-424E-B1B7-519764616A28}"/>
              </a:ext>
            </a:extLst>
          </p:cNvPr>
          <p:cNvSpPr>
            <a:spLocks noGrp="1"/>
          </p:cNvSpPr>
          <p:nvPr>
            <p:ph type="title"/>
          </p:nvPr>
        </p:nvSpPr>
        <p:spPr>
          <a:xfrm>
            <a:off x="323385" y="241610"/>
            <a:ext cx="10724026" cy="538976"/>
          </a:xfrm>
        </p:spPr>
        <p:txBody>
          <a:bodyPr>
            <a:normAutofit fontScale="90000"/>
          </a:bodyPr>
          <a:lstStyle/>
          <a:p>
            <a:r>
              <a:rPr lang="tr-TR" dirty="0"/>
              <a:t>Etik sorunla karşılaşan Yöneticilerin, tavırları</a:t>
            </a:r>
          </a:p>
        </p:txBody>
      </p:sp>
      <p:sp>
        <p:nvSpPr>
          <p:cNvPr id="3" name="Content Placeholder 2">
            <a:extLst>
              <a:ext uri="{FF2B5EF4-FFF2-40B4-BE49-F238E27FC236}">
                <a16:creationId xmlns:a16="http://schemas.microsoft.com/office/drawing/2014/main" id="{8DB3C684-EF5C-7B42-AF55-85D3D49FE2FA}"/>
              </a:ext>
            </a:extLst>
          </p:cNvPr>
          <p:cNvSpPr>
            <a:spLocks noGrp="1"/>
          </p:cNvSpPr>
          <p:nvPr>
            <p:ph idx="1"/>
          </p:nvPr>
        </p:nvSpPr>
        <p:spPr>
          <a:xfrm>
            <a:off x="1141413" y="780586"/>
            <a:ext cx="9905998" cy="5835803"/>
          </a:xfrm>
        </p:spPr>
        <p:txBody>
          <a:bodyPr>
            <a:normAutofit/>
          </a:bodyPr>
          <a:lstStyle/>
          <a:p>
            <a:pPr marL="0" indent="0">
              <a:buNone/>
            </a:pPr>
            <a:endParaRPr lang="tr-TR" sz="3200" b="1" dirty="0"/>
          </a:p>
          <a:p>
            <a:r>
              <a:rPr lang="tr-TR" sz="3200" b="1" dirty="0"/>
              <a:t>5. etik sorunların ideal çözümü olmadığına inanır</a:t>
            </a:r>
          </a:p>
          <a:p>
            <a:r>
              <a:rPr lang="tr-TR" sz="3200" b="1" dirty="0"/>
              <a:t>6. etik ikilemde kalırlar, öyle mi yapsam böyle mi yapsam karar veremezler</a:t>
            </a:r>
          </a:p>
          <a:p>
            <a:r>
              <a:rPr lang="tr-TR" sz="3200" b="1" dirty="0"/>
              <a:t>7. etik çıkarcılık yaparlar, işlerine hangisi gelirse öyle yaparlar, pragmatik </a:t>
            </a:r>
            <a:r>
              <a:rPr lang="tr-TR" sz="3200" b="1" dirty="0" err="1"/>
              <a:t>dirler</a:t>
            </a:r>
            <a:endParaRPr lang="tr-TR" sz="3200" b="1" dirty="0"/>
          </a:p>
          <a:p>
            <a:r>
              <a:rPr lang="tr-TR" sz="3200" b="1" dirty="0"/>
              <a:t>8. etik sorunlarda uzlaşmacı olmak isterler. Uzlaşalım, anlaşalım, kuralları esnetelim derler</a:t>
            </a:r>
          </a:p>
        </p:txBody>
      </p:sp>
    </p:spTree>
    <p:extLst>
      <p:ext uri="{BB962C8B-B14F-4D97-AF65-F5344CB8AC3E}">
        <p14:creationId xmlns:p14="http://schemas.microsoft.com/office/powerpoint/2010/main" val="24802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3622FD-31DF-4D4A-97A8-067775D44AFD}"/>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00D14485-E7A6-7E4C-8A65-FC6F2A7CB4EE}"/>
              </a:ext>
            </a:extLst>
          </p:cNvPr>
          <p:cNvSpPr>
            <a:spLocks noGrp="1"/>
          </p:cNvSpPr>
          <p:nvPr>
            <p:ph type="sldNum" sz="quarter" idx="12"/>
          </p:nvPr>
        </p:nvSpPr>
        <p:spPr/>
        <p:txBody>
          <a:bodyPr/>
          <a:lstStyle/>
          <a:p>
            <a:fld id="{77224174-B92C-F14E-9629-151E184C6D48}" type="slidenum">
              <a:rPr lang="en-US" smtClean="0"/>
              <a:t>102</a:t>
            </a:fld>
            <a:endParaRPr lang="en-US"/>
          </a:p>
        </p:txBody>
      </p:sp>
      <p:pic>
        <p:nvPicPr>
          <p:cNvPr id="5" name="Picture 4">
            <a:extLst>
              <a:ext uri="{FF2B5EF4-FFF2-40B4-BE49-F238E27FC236}">
                <a16:creationId xmlns:a16="http://schemas.microsoft.com/office/drawing/2014/main" id="{609E6018-99C9-7142-B26A-F775918DC024}"/>
              </a:ext>
            </a:extLst>
          </p:cNvPr>
          <p:cNvPicPr>
            <a:picLocks noChangeAspect="1"/>
          </p:cNvPicPr>
          <p:nvPr/>
        </p:nvPicPr>
        <p:blipFill>
          <a:blip r:embed="rId2"/>
          <a:stretch>
            <a:fillRect/>
          </a:stretch>
        </p:blipFill>
        <p:spPr>
          <a:xfrm>
            <a:off x="3525673" y="254003"/>
            <a:ext cx="8136462" cy="6102347"/>
          </a:xfrm>
          <a:prstGeom prst="rect">
            <a:avLst/>
          </a:prstGeom>
        </p:spPr>
      </p:pic>
      <p:sp>
        <p:nvSpPr>
          <p:cNvPr id="6" name="TextBox 5">
            <a:extLst>
              <a:ext uri="{FF2B5EF4-FFF2-40B4-BE49-F238E27FC236}">
                <a16:creationId xmlns:a16="http://schemas.microsoft.com/office/drawing/2014/main" id="{A0CC4397-9270-3A47-8A56-4610D69AE10B}"/>
              </a:ext>
            </a:extLst>
          </p:cNvPr>
          <p:cNvSpPr txBox="1"/>
          <p:nvPr/>
        </p:nvSpPr>
        <p:spPr>
          <a:xfrm>
            <a:off x="626534" y="2767280"/>
            <a:ext cx="2539996" cy="1323439"/>
          </a:xfrm>
          <a:prstGeom prst="rect">
            <a:avLst/>
          </a:prstGeom>
          <a:noFill/>
        </p:spPr>
        <p:txBody>
          <a:bodyPr wrap="square" rtlCol="0">
            <a:spAutoFit/>
          </a:bodyPr>
          <a:lstStyle/>
          <a:p>
            <a:r>
              <a:rPr lang="en-US" sz="4000" dirty="0" err="1"/>
              <a:t>Yönetici</a:t>
            </a:r>
            <a:r>
              <a:rPr lang="en-US" sz="4000" dirty="0"/>
              <a:t> </a:t>
            </a:r>
            <a:r>
              <a:rPr lang="en-US" sz="4000" dirty="0" err="1"/>
              <a:t>Tavırları</a:t>
            </a:r>
            <a:r>
              <a:rPr lang="en-US" sz="4000" dirty="0"/>
              <a:t> 1</a:t>
            </a:r>
          </a:p>
        </p:txBody>
      </p:sp>
    </p:spTree>
    <p:extLst>
      <p:ext uri="{BB962C8B-B14F-4D97-AF65-F5344CB8AC3E}">
        <p14:creationId xmlns:p14="http://schemas.microsoft.com/office/powerpoint/2010/main" val="20175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D7D089-8E52-E44E-84E8-B91C626F5088}"/>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00BF96EA-2DDC-A84D-8D44-91C01A7071CD}"/>
              </a:ext>
            </a:extLst>
          </p:cNvPr>
          <p:cNvSpPr>
            <a:spLocks noGrp="1"/>
          </p:cNvSpPr>
          <p:nvPr>
            <p:ph type="sldNum" sz="quarter" idx="12"/>
          </p:nvPr>
        </p:nvSpPr>
        <p:spPr/>
        <p:txBody>
          <a:bodyPr/>
          <a:lstStyle/>
          <a:p>
            <a:fld id="{77224174-B92C-F14E-9629-151E184C6D48}" type="slidenum">
              <a:rPr lang="en-US" smtClean="0"/>
              <a:t>103</a:t>
            </a:fld>
            <a:endParaRPr lang="en-US"/>
          </a:p>
        </p:txBody>
      </p:sp>
      <p:pic>
        <p:nvPicPr>
          <p:cNvPr id="5" name="Picture 4">
            <a:extLst>
              <a:ext uri="{FF2B5EF4-FFF2-40B4-BE49-F238E27FC236}">
                <a16:creationId xmlns:a16="http://schemas.microsoft.com/office/drawing/2014/main" id="{3BBB0815-C1D0-CD44-8F40-6C3843FEE2E6}"/>
              </a:ext>
            </a:extLst>
          </p:cNvPr>
          <p:cNvPicPr>
            <a:picLocks noChangeAspect="1"/>
          </p:cNvPicPr>
          <p:nvPr/>
        </p:nvPicPr>
        <p:blipFill>
          <a:blip r:embed="rId2"/>
          <a:stretch>
            <a:fillRect/>
          </a:stretch>
        </p:blipFill>
        <p:spPr>
          <a:xfrm>
            <a:off x="3200400" y="136525"/>
            <a:ext cx="8153400" cy="6115050"/>
          </a:xfrm>
          <a:prstGeom prst="rect">
            <a:avLst/>
          </a:prstGeom>
        </p:spPr>
      </p:pic>
      <p:sp>
        <p:nvSpPr>
          <p:cNvPr id="6" name="TextBox 5">
            <a:extLst>
              <a:ext uri="{FF2B5EF4-FFF2-40B4-BE49-F238E27FC236}">
                <a16:creationId xmlns:a16="http://schemas.microsoft.com/office/drawing/2014/main" id="{06E83004-8922-654E-A332-00BE112159D8}"/>
              </a:ext>
            </a:extLst>
          </p:cNvPr>
          <p:cNvSpPr txBox="1"/>
          <p:nvPr/>
        </p:nvSpPr>
        <p:spPr>
          <a:xfrm>
            <a:off x="423333" y="2767280"/>
            <a:ext cx="2624667" cy="1323439"/>
          </a:xfrm>
          <a:prstGeom prst="rect">
            <a:avLst/>
          </a:prstGeom>
          <a:noFill/>
        </p:spPr>
        <p:txBody>
          <a:bodyPr wrap="square" rtlCol="0">
            <a:spAutoFit/>
          </a:bodyPr>
          <a:lstStyle/>
          <a:p>
            <a:r>
              <a:rPr lang="en-US" sz="4000" dirty="0" err="1"/>
              <a:t>Yönetici</a:t>
            </a:r>
            <a:r>
              <a:rPr lang="en-US" sz="4000" dirty="0"/>
              <a:t> </a:t>
            </a:r>
            <a:r>
              <a:rPr lang="en-US" sz="4000" dirty="0" err="1"/>
              <a:t>Tavırları</a:t>
            </a:r>
            <a:r>
              <a:rPr lang="en-US" sz="4000" dirty="0"/>
              <a:t> 2</a:t>
            </a:r>
          </a:p>
        </p:txBody>
      </p:sp>
    </p:spTree>
    <p:extLst>
      <p:ext uri="{BB962C8B-B14F-4D97-AF65-F5344CB8AC3E}">
        <p14:creationId xmlns:p14="http://schemas.microsoft.com/office/powerpoint/2010/main" val="340455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2B6AEA-0955-2343-81C9-306A3C64F8C7}"/>
              </a:ext>
            </a:extLst>
          </p:cNvPr>
          <p:cNvSpPr>
            <a:spLocks noGrp="1"/>
          </p:cNvSpPr>
          <p:nvPr>
            <p:ph type="title"/>
          </p:nvPr>
        </p:nvSpPr>
        <p:spPr/>
        <p:txBody>
          <a:bodyPr>
            <a:normAutofit/>
          </a:bodyPr>
          <a:lstStyle/>
          <a:p>
            <a:r>
              <a:rPr lang="en-US" sz="6000" b="1" dirty="0" err="1"/>
              <a:t>Etİk</a:t>
            </a:r>
            <a:r>
              <a:rPr lang="en-US" sz="6000" b="1" dirty="0"/>
              <a:t> </a:t>
            </a:r>
            <a:r>
              <a:rPr lang="en-US" sz="6000" b="1" dirty="0" err="1"/>
              <a:t>Düdüğü</a:t>
            </a:r>
            <a:endParaRPr lang="en-US" sz="6000" b="1" dirty="0"/>
          </a:p>
        </p:txBody>
      </p:sp>
      <p:sp>
        <p:nvSpPr>
          <p:cNvPr id="5" name="Text Placeholder 4">
            <a:extLst>
              <a:ext uri="{FF2B5EF4-FFF2-40B4-BE49-F238E27FC236}">
                <a16:creationId xmlns:a16="http://schemas.microsoft.com/office/drawing/2014/main" id="{E61709FD-2A4E-9645-AF6C-F55F1B134EAE}"/>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C816A648-3436-9F47-906B-7E2FB5640EA3}"/>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B496F627-5256-704B-91EA-B84117836A49}"/>
              </a:ext>
            </a:extLst>
          </p:cNvPr>
          <p:cNvSpPr>
            <a:spLocks noGrp="1"/>
          </p:cNvSpPr>
          <p:nvPr>
            <p:ph type="sldNum" sz="quarter" idx="12"/>
          </p:nvPr>
        </p:nvSpPr>
        <p:spPr/>
        <p:txBody>
          <a:bodyPr/>
          <a:lstStyle/>
          <a:p>
            <a:fld id="{77224174-B92C-F14E-9629-151E184C6D48}" type="slidenum">
              <a:rPr lang="en-US" smtClean="0"/>
              <a:t>104</a:t>
            </a:fld>
            <a:endParaRPr lang="en-US"/>
          </a:p>
        </p:txBody>
      </p:sp>
    </p:spTree>
    <p:extLst>
      <p:ext uri="{BB962C8B-B14F-4D97-AF65-F5344CB8AC3E}">
        <p14:creationId xmlns:p14="http://schemas.microsoft.com/office/powerpoint/2010/main" val="1993011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DC12-2EC2-D14B-BD14-E3F29E94372A}"/>
              </a:ext>
            </a:extLst>
          </p:cNvPr>
          <p:cNvSpPr>
            <a:spLocks noGrp="1"/>
          </p:cNvSpPr>
          <p:nvPr>
            <p:ph type="title"/>
          </p:nvPr>
        </p:nvSpPr>
        <p:spPr>
          <a:xfrm>
            <a:off x="1141413" y="107795"/>
            <a:ext cx="9905998" cy="750849"/>
          </a:xfrm>
        </p:spPr>
        <p:txBody>
          <a:bodyPr/>
          <a:lstStyle/>
          <a:p>
            <a:r>
              <a:rPr lang="tr-TR" dirty="0"/>
              <a:t>Etik düdüğü çalma şartları</a:t>
            </a:r>
          </a:p>
        </p:txBody>
      </p:sp>
      <p:sp>
        <p:nvSpPr>
          <p:cNvPr id="3" name="Content Placeholder 2">
            <a:extLst>
              <a:ext uri="{FF2B5EF4-FFF2-40B4-BE49-F238E27FC236}">
                <a16:creationId xmlns:a16="http://schemas.microsoft.com/office/drawing/2014/main" id="{FB4DA0EF-A960-DB44-991C-71789380CC53}"/>
              </a:ext>
            </a:extLst>
          </p:cNvPr>
          <p:cNvSpPr>
            <a:spLocks noGrp="1"/>
          </p:cNvSpPr>
          <p:nvPr>
            <p:ph idx="1"/>
          </p:nvPr>
        </p:nvSpPr>
        <p:spPr>
          <a:xfrm>
            <a:off x="1141413" y="947855"/>
            <a:ext cx="9905998" cy="5464096"/>
          </a:xfrm>
        </p:spPr>
        <p:txBody>
          <a:bodyPr>
            <a:normAutofit/>
          </a:bodyPr>
          <a:lstStyle/>
          <a:p>
            <a:r>
              <a:rPr lang="tr-TR" sz="2800" b="1" dirty="0"/>
              <a:t>1. bir şirketin ürün veya politikaları veya davranışlarının topluma zarar vermesi veya  verme olasılığının bulunması </a:t>
            </a:r>
          </a:p>
          <a:p>
            <a:r>
              <a:rPr lang="tr-TR" sz="2800" b="1" dirty="0"/>
              <a:t>2. etik düdüğü çalmadan sorunu müdürüne ve üstlerine aktarmalısın</a:t>
            </a:r>
          </a:p>
          <a:p>
            <a:r>
              <a:rPr lang="tr-TR" sz="2800" b="1" dirty="0"/>
              <a:t>3. sorun çözülmezse sorunu bir üstüne yine çözülmezse daha üstteki bir yöneticinize aktarın. Sorun çözülene kadar en tepe yöneticiye kadar iletişim kur</a:t>
            </a:r>
          </a:p>
          <a:p>
            <a:r>
              <a:rPr lang="tr-TR" sz="2800" b="1" dirty="0"/>
              <a:t>4. düdük çalmadan elinizde somut deliller, dokumalar ve iddianızı ispat edecek somut kanıtlarınızın bulunması gerekir</a:t>
            </a:r>
          </a:p>
        </p:txBody>
      </p:sp>
    </p:spTree>
    <p:extLst>
      <p:ext uri="{BB962C8B-B14F-4D97-AF65-F5344CB8AC3E}">
        <p14:creationId xmlns:p14="http://schemas.microsoft.com/office/powerpoint/2010/main" val="4760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DC12-2EC2-D14B-BD14-E3F29E94372A}"/>
              </a:ext>
            </a:extLst>
          </p:cNvPr>
          <p:cNvSpPr>
            <a:spLocks noGrp="1"/>
          </p:cNvSpPr>
          <p:nvPr>
            <p:ph type="title"/>
          </p:nvPr>
        </p:nvSpPr>
        <p:spPr>
          <a:xfrm>
            <a:off x="1141413" y="107795"/>
            <a:ext cx="9905998" cy="750849"/>
          </a:xfrm>
        </p:spPr>
        <p:txBody>
          <a:bodyPr/>
          <a:lstStyle/>
          <a:p>
            <a:r>
              <a:rPr lang="tr-TR" dirty="0"/>
              <a:t>Etik düdüğü çalma şartları</a:t>
            </a:r>
          </a:p>
        </p:txBody>
      </p:sp>
      <p:sp>
        <p:nvSpPr>
          <p:cNvPr id="3" name="Content Placeholder 2">
            <a:extLst>
              <a:ext uri="{FF2B5EF4-FFF2-40B4-BE49-F238E27FC236}">
                <a16:creationId xmlns:a16="http://schemas.microsoft.com/office/drawing/2014/main" id="{FB4DA0EF-A960-DB44-991C-71789380CC53}"/>
              </a:ext>
            </a:extLst>
          </p:cNvPr>
          <p:cNvSpPr>
            <a:spLocks noGrp="1"/>
          </p:cNvSpPr>
          <p:nvPr>
            <p:ph idx="1"/>
          </p:nvPr>
        </p:nvSpPr>
        <p:spPr>
          <a:xfrm>
            <a:off x="1141413" y="947855"/>
            <a:ext cx="9905998" cy="5464096"/>
          </a:xfrm>
        </p:spPr>
        <p:txBody>
          <a:bodyPr>
            <a:normAutofit/>
          </a:bodyPr>
          <a:lstStyle/>
          <a:p>
            <a:r>
              <a:rPr lang="tr-TR" sz="3200" b="1" dirty="0"/>
              <a:t>5. etik düdüğü çaldıktan sonra etik uyumsuzluğunun düzeltileceği konusunda inancınızın bulunması gerekir</a:t>
            </a:r>
          </a:p>
          <a:p>
            <a:r>
              <a:rPr lang="tr-TR" sz="3200" b="1" dirty="0"/>
              <a:t>6. etik düdüğü çalarken iyi niyetli olmalısınız. Şahsi çıkarınız için etik düdüğü çalınmaz.</a:t>
            </a:r>
          </a:p>
          <a:p>
            <a:r>
              <a:rPr lang="tr-TR" sz="3200" b="1" dirty="0"/>
              <a:t>7. etik düdüğü çalan kişinin itibarlı, güvenilir, konu hakkında ehil, bilgili,  tecrübeli ve yetkili olması gerekir</a:t>
            </a:r>
          </a:p>
        </p:txBody>
      </p:sp>
    </p:spTree>
    <p:extLst>
      <p:ext uri="{BB962C8B-B14F-4D97-AF65-F5344CB8AC3E}">
        <p14:creationId xmlns:p14="http://schemas.microsoft.com/office/powerpoint/2010/main" val="370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E2FDCD-DA7D-5C4A-B028-3A543EC59DD4}"/>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E8529A07-B848-624C-9EB8-0273483E89CC}"/>
              </a:ext>
            </a:extLst>
          </p:cNvPr>
          <p:cNvSpPr>
            <a:spLocks noGrp="1"/>
          </p:cNvSpPr>
          <p:nvPr>
            <p:ph type="sldNum" sz="quarter" idx="12"/>
          </p:nvPr>
        </p:nvSpPr>
        <p:spPr/>
        <p:txBody>
          <a:bodyPr/>
          <a:lstStyle/>
          <a:p>
            <a:fld id="{77224174-B92C-F14E-9629-151E184C6D48}" type="slidenum">
              <a:rPr lang="en-US" smtClean="0"/>
              <a:t>107</a:t>
            </a:fld>
            <a:endParaRPr lang="en-US"/>
          </a:p>
        </p:txBody>
      </p:sp>
      <p:pic>
        <p:nvPicPr>
          <p:cNvPr id="7" name="Picture 6">
            <a:extLst>
              <a:ext uri="{FF2B5EF4-FFF2-40B4-BE49-F238E27FC236}">
                <a16:creationId xmlns:a16="http://schemas.microsoft.com/office/drawing/2014/main" id="{C4BD2DF6-4DC9-3645-8F15-F134A17DFB60}"/>
              </a:ext>
            </a:extLst>
          </p:cNvPr>
          <p:cNvPicPr>
            <a:picLocks noChangeAspect="1"/>
          </p:cNvPicPr>
          <p:nvPr/>
        </p:nvPicPr>
        <p:blipFill>
          <a:blip r:embed="rId2"/>
          <a:stretch>
            <a:fillRect/>
          </a:stretch>
        </p:blipFill>
        <p:spPr>
          <a:xfrm>
            <a:off x="2803651" y="387171"/>
            <a:ext cx="8550149" cy="5823601"/>
          </a:xfrm>
          <a:prstGeom prst="rect">
            <a:avLst/>
          </a:prstGeom>
        </p:spPr>
      </p:pic>
      <p:sp>
        <p:nvSpPr>
          <p:cNvPr id="8" name="TextBox 7">
            <a:extLst>
              <a:ext uri="{FF2B5EF4-FFF2-40B4-BE49-F238E27FC236}">
                <a16:creationId xmlns:a16="http://schemas.microsoft.com/office/drawing/2014/main" id="{91107E87-1B0E-AF44-9BE0-86259C363592}"/>
              </a:ext>
            </a:extLst>
          </p:cNvPr>
          <p:cNvSpPr txBox="1"/>
          <p:nvPr/>
        </p:nvSpPr>
        <p:spPr>
          <a:xfrm>
            <a:off x="1" y="2521059"/>
            <a:ext cx="2122282" cy="1815882"/>
          </a:xfrm>
          <a:prstGeom prst="rect">
            <a:avLst/>
          </a:prstGeom>
          <a:noFill/>
        </p:spPr>
        <p:txBody>
          <a:bodyPr wrap="square" rtlCol="0">
            <a:spAutoFit/>
          </a:bodyPr>
          <a:lstStyle/>
          <a:p>
            <a:r>
              <a:rPr lang="en-US" sz="2800" dirty="0" err="1"/>
              <a:t>Etik</a:t>
            </a:r>
            <a:r>
              <a:rPr lang="en-US" sz="2800" dirty="0"/>
              <a:t> </a:t>
            </a:r>
            <a:r>
              <a:rPr lang="en-US" sz="2800" dirty="0" err="1"/>
              <a:t>Düdüğü</a:t>
            </a:r>
            <a:endParaRPr lang="en-US" sz="2800" dirty="0"/>
          </a:p>
          <a:p>
            <a:r>
              <a:rPr lang="en-US" sz="2800" dirty="0" err="1"/>
              <a:t>Çalmak</a:t>
            </a:r>
            <a:r>
              <a:rPr lang="en-US" sz="2800" dirty="0"/>
              <a:t> </a:t>
            </a:r>
            <a:r>
              <a:rPr lang="en-US" sz="2800" dirty="0" err="1"/>
              <a:t>İçin</a:t>
            </a:r>
            <a:endParaRPr lang="en-US" sz="2800" dirty="0"/>
          </a:p>
          <a:p>
            <a:r>
              <a:rPr lang="en-US" sz="2800" dirty="0" err="1"/>
              <a:t>Gerekli</a:t>
            </a:r>
            <a:r>
              <a:rPr lang="en-US" sz="2800" dirty="0"/>
              <a:t> </a:t>
            </a:r>
            <a:r>
              <a:rPr lang="en-US" sz="2800" dirty="0" err="1"/>
              <a:t>Şartlar</a:t>
            </a:r>
            <a:endParaRPr lang="en-US" sz="2800" dirty="0"/>
          </a:p>
        </p:txBody>
      </p:sp>
    </p:spTree>
    <p:extLst>
      <p:ext uri="{BB962C8B-B14F-4D97-AF65-F5344CB8AC3E}">
        <p14:creationId xmlns:p14="http://schemas.microsoft.com/office/powerpoint/2010/main" val="329349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23AB7D-1821-6B41-8214-5ADDB62A415F}"/>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1A9B855A-36E7-104D-83CA-4E869F55B00D}"/>
              </a:ext>
            </a:extLst>
          </p:cNvPr>
          <p:cNvSpPr>
            <a:spLocks noGrp="1"/>
          </p:cNvSpPr>
          <p:nvPr>
            <p:ph type="sldNum" sz="quarter" idx="12"/>
          </p:nvPr>
        </p:nvSpPr>
        <p:spPr/>
        <p:txBody>
          <a:bodyPr/>
          <a:lstStyle/>
          <a:p>
            <a:fld id="{77224174-B92C-F14E-9629-151E184C6D48}" type="slidenum">
              <a:rPr lang="en-US" smtClean="0"/>
              <a:t>108</a:t>
            </a:fld>
            <a:endParaRPr lang="en-US"/>
          </a:p>
        </p:txBody>
      </p:sp>
      <p:pic>
        <p:nvPicPr>
          <p:cNvPr id="5" name="Picture 4">
            <a:extLst>
              <a:ext uri="{FF2B5EF4-FFF2-40B4-BE49-F238E27FC236}">
                <a16:creationId xmlns:a16="http://schemas.microsoft.com/office/drawing/2014/main" id="{0D8BEFC9-02F7-4E49-9A26-AFE6542D5578}"/>
              </a:ext>
            </a:extLst>
          </p:cNvPr>
          <p:cNvPicPr>
            <a:picLocks noChangeAspect="1"/>
          </p:cNvPicPr>
          <p:nvPr/>
        </p:nvPicPr>
        <p:blipFill>
          <a:blip r:embed="rId2"/>
          <a:stretch>
            <a:fillRect/>
          </a:stretch>
        </p:blipFill>
        <p:spPr>
          <a:xfrm>
            <a:off x="6096000" y="221302"/>
            <a:ext cx="4932702" cy="6135048"/>
          </a:xfrm>
          <a:prstGeom prst="rect">
            <a:avLst/>
          </a:prstGeom>
        </p:spPr>
      </p:pic>
      <p:sp>
        <p:nvSpPr>
          <p:cNvPr id="6" name="TextBox 5">
            <a:extLst>
              <a:ext uri="{FF2B5EF4-FFF2-40B4-BE49-F238E27FC236}">
                <a16:creationId xmlns:a16="http://schemas.microsoft.com/office/drawing/2014/main" id="{DEA07159-70BD-DE4B-9E36-96B7A1347610}"/>
              </a:ext>
            </a:extLst>
          </p:cNvPr>
          <p:cNvSpPr txBox="1"/>
          <p:nvPr/>
        </p:nvSpPr>
        <p:spPr>
          <a:xfrm>
            <a:off x="1152144" y="2048256"/>
            <a:ext cx="4809744" cy="1938992"/>
          </a:xfrm>
          <a:prstGeom prst="rect">
            <a:avLst/>
          </a:prstGeom>
          <a:noFill/>
        </p:spPr>
        <p:txBody>
          <a:bodyPr wrap="square" rtlCol="0">
            <a:spAutoFit/>
          </a:bodyPr>
          <a:lstStyle/>
          <a:p>
            <a:r>
              <a:rPr lang="en-US" sz="4000" dirty="0"/>
              <a:t>PSDPA, KAMAK</a:t>
            </a:r>
          </a:p>
          <a:p>
            <a:r>
              <a:rPr lang="en-US" sz="4000" dirty="0" err="1"/>
              <a:t>Düdük</a:t>
            </a:r>
            <a:r>
              <a:rPr lang="en-US" sz="4000" dirty="0"/>
              <a:t> </a:t>
            </a:r>
            <a:r>
              <a:rPr lang="en-US" sz="4000" dirty="0" err="1"/>
              <a:t>Çalanların</a:t>
            </a:r>
            <a:endParaRPr lang="en-US" sz="4000" dirty="0"/>
          </a:p>
          <a:p>
            <a:r>
              <a:rPr lang="en-US" sz="4000" dirty="0" err="1"/>
              <a:t>Yasa</a:t>
            </a:r>
            <a:r>
              <a:rPr lang="en-US" sz="4000" dirty="0"/>
              <a:t> </a:t>
            </a:r>
            <a:r>
              <a:rPr lang="en-US" sz="4000" dirty="0" err="1"/>
              <a:t>ile</a:t>
            </a:r>
            <a:r>
              <a:rPr lang="en-US" sz="4000" dirty="0"/>
              <a:t> </a:t>
            </a:r>
            <a:r>
              <a:rPr lang="en-US" sz="4000" dirty="0" err="1"/>
              <a:t>Korunması</a:t>
            </a:r>
            <a:endParaRPr lang="en-US" sz="4000" dirty="0"/>
          </a:p>
        </p:txBody>
      </p:sp>
    </p:spTree>
    <p:extLst>
      <p:ext uri="{BB962C8B-B14F-4D97-AF65-F5344CB8AC3E}">
        <p14:creationId xmlns:p14="http://schemas.microsoft.com/office/powerpoint/2010/main" val="1495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02FB9A-0E03-B94F-A8FE-B62A89460E80}"/>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F1486462-5361-5941-9BA1-80060AE03B0F}"/>
              </a:ext>
            </a:extLst>
          </p:cNvPr>
          <p:cNvSpPr>
            <a:spLocks noGrp="1"/>
          </p:cNvSpPr>
          <p:nvPr>
            <p:ph type="sldNum" sz="quarter" idx="12"/>
          </p:nvPr>
        </p:nvSpPr>
        <p:spPr/>
        <p:txBody>
          <a:bodyPr/>
          <a:lstStyle/>
          <a:p>
            <a:fld id="{77224174-B92C-F14E-9629-151E184C6D48}" type="slidenum">
              <a:rPr lang="en-US" smtClean="0"/>
              <a:t>109</a:t>
            </a:fld>
            <a:endParaRPr lang="en-US"/>
          </a:p>
        </p:txBody>
      </p:sp>
      <p:pic>
        <p:nvPicPr>
          <p:cNvPr id="5" name="Picture 4">
            <a:extLst>
              <a:ext uri="{FF2B5EF4-FFF2-40B4-BE49-F238E27FC236}">
                <a16:creationId xmlns:a16="http://schemas.microsoft.com/office/drawing/2014/main" id="{6E0CAEB1-4B0E-0B41-B588-44C32C65D1C7}"/>
              </a:ext>
            </a:extLst>
          </p:cNvPr>
          <p:cNvPicPr>
            <a:picLocks noChangeAspect="1"/>
          </p:cNvPicPr>
          <p:nvPr/>
        </p:nvPicPr>
        <p:blipFill>
          <a:blip r:embed="rId2"/>
          <a:stretch>
            <a:fillRect/>
          </a:stretch>
        </p:blipFill>
        <p:spPr>
          <a:xfrm>
            <a:off x="-64458" y="914400"/>
            <a:ext cx="12191434" cy="5470906"/>
          </a:xfrm>
          <a:prstGeom prst="rect">
            <a:avLst/>
          </a:prstGeom>
        </p:spPr>
      </p:pic>
      <p:sp>
        <p:nvSpPr>
          <p:cNvPr id="6" name="TextBox 5">
            <a:extLst>
              <a:ext uri="{FF2B5EF4-FFF2-40B4-BE49-F238E27FC236}">
                <a16:creationId xmlns:a16="http://schemas.microsoft.com/office/drawing/2014/main" id="{0A8A632E-1297-F646-9B9C-3002E94BE4B1}"/>
              </a:ext>
            </a:extLst>
          </p:cNvPr>
          <p:cNvSpPr txBox="1"/>
          <p:nvPr/>
        </p:nvSpPr>
        <p:spPr>
          <a:xfrm>
            <a:off x="3767327" y="206514"/>
            <a:ext cx="5993617" cy="707886"/>
          </a:xfrm>
          <a:prstGeom prst="rect">
            <a:avLst/>
          </a:prstGeom>
          <a:noFill/>
        </p:spPr>
        <p:txBody>
          <a:bodyPr wrap="square" rtlCol="0">
            <a:spAutoFit/>
          </a:bodyPr>
          <a:lstStyle/>
          <a:p>
            <a:r>
              <a:rPr lang="en-US" sz="4000" dirty="0"/>
              <a:t>KAMAK </a:t>
            </a:r>
            <a:r>
              <a:rPr lang="en-US" sz="4000" dirty="0" err="1"/>
              <a:t>Presipleri</a:t>
            </a:r>
            <a:endParaRPr lang="en-US" sz="4000" dirty="0"/>
          </a:p>
        </p:txBody>
      </p:sp>
    </p:spTree>
    <p:extLst>
      <p:ext uri="{BB962C8B-B14F-4D97-AF65-F5344CB8AC3E}">
        <p14:creationId xmlns:p14="http://schemas.microsoft.com/office/powerpoint/2010/main" val="14218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4"/>
          <p:cNvSpPr>
            <a:spLocks noGrp="1"/>
          </p:cNvSpPr>
          <p:nvPr>
            <p:ph type="sldNum" sz="quarter" idx="12"/>
          </p:nvPr>
        </p:nvSpPr>
        <p:spPr/>
        <p:txBody>
          <a:bodyPr/>
          <a:lstStyle/>
          <a:p>
            <a:fld id="{159A1255-3216-244B-B0A8-D208D1A3E3C7}" type="slidenum">
              <a:rPr lang="en-US" altLang="en-US"/>
              <a:pPr/>
              <a:t>11</a:t>
            </a:fld>
            <a:endParaRPr lang="en-US" altLang="en-US"/>
          </a:p>
        </p:txBody>
      </p:sp>
      <p:sp>
        <p:nvSpPr>
          <p:cNvPr id="307202" name="Rectangle 2"/>
          <p:cNvSpPr>
            <a:spLocks noGrp="1" noChangeArrowheads="1"/>
          </p:cNvSpPr>
          <p:nvPr>
            <p:ph type="title"/>
          </p:nvPr>
        </p:nvSpPr>
        <p:spPr>
          <a:xfrm>
            <a:off x="2286000" y="0"/>
            <a:ext cx="7772400" cy="1143000"/>
          </a:xfrm>
        </p:spPr>
        <p:txBody>
          <a:bodyPr/>
          <a:lstStyle/>
          <a:p>
            <a:r>
              <a:rPr lang="tr-TR" altLang="en-US"/>
              <a:t>Bu Etik Mi?</a:t>
            </a:r>
            <a:endParaRPr lang="en-US" altLang="en-US"/>
          </a:p>
        </p:txBody>
      </p:sp>
      <p:pic>
        <p:nvPicPr>
          <p:cNvPr id="307203" name="Picture 3" descr="Yokusta Futbol Saha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73175"/>
            <a:ext cx="7315200" cy="48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86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02"/>
                                        </p:tgtEl>
                                        <p:attrNameLst>
                                          <p:attrName>style.visibility</p:attrName>
                                        </p:attrNameLst>
                                      </p:cBhvr>
                                      <p:to>
                                        <p:strVal val="visible"/>
                                      </p:to>
                                    </p:set>
                                    <p:anim calcmode="lin" valueType="num">
                                      <p:cBhvr additive="base">
                                        <p:cTn id="7" dur="500" fill="hold"/>
                                        <p:tgtEl>
                                          <p:spTgt spid="307202"/>
                                        </p:tgtEl>
                                        <p:attrNameLst>
                                          <p:attrName>ppt_x</p:attrName>
                                        </p:attrNameLst>
                                      </p:cBhvr>
                                      <p:tavLst>
                                        <p:tav tm="0">
                                          <p:val>
                                            <p:strVal val="0-#ppt_w/2"/>
                                          </p:val>
                                        </p:tav>
                                        <p:tav tm="100000">
                                          <p:val>
                                            <p:strVal val="#ppt_x"/>
                                          </p:val>
                                        </p:tav>
                                      </p:tavLst>
                                    </p:anim>
                                    <p:anim calcmode="lin" valueType="num">
                                      <p:cBhvr additive="base">
                                        <p:cTn id="8" dur="500" fill="hold"/>
                                        <p:tgtEl>
                                          <p:spTgt spid="3072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307203"/>
                                        </p:tgtEl>
                                        <p:attrNameLst>
                                          <p:attrName>style.visibility</p:attrName>
                                        </p:attrNameLst>
                                      </p:cBhvr>
                                      <p:to>
                                        <p:strVal val="visible"/>
                                      </p:to>
                                    </p:set>
                                    <p:anim calcmode="lin" valueType="num">
                                      <p:cBhvr>
                                        <p:cTn id="13" dur="1000" fill="hold"/>
                                        <p:tgtEl>
                                          <p:spTgt spid="307203"/>
                                        </p:tgtEl>
                                        <p:attrNameLst>
                                          <p:attrName>ppt_w</p:attrName>
                                        </p:attrNameLst>
                                      </p:cBhvr>
                                      <p:tavLst>
                                        <p:tav tm="0">
                                          <p:val>
                                            <p:fltVal val="0"/>
                                          </p:val>
                                        </p:tav>
                                        <p:tav tm="100000">
                                          <p:val>
                                            <p:strVal val="#ppt_w"/>
                                          </p:val>
                                        </p:tav>
                                      </p:tavLst>
                                    </p:anim>
                                    <p:anim calcmode="lin" valueType="num">
                                      <p:cBhvr>
                                        <p:cTn id="14" dur="1000" fill="hold"/>
                                        <p:tgtEl>
                                          <p:spTgt spid="307203"/>
                                        </p:tgtEl>
                                        <p:attrNameLst>
                                          <p:attrName>ppt_h</p:attrName>
                                        </p:attrNameLst>
                                      </p:cBhvr>
                                      <p:tavLst>
                                        <p:tav tm="0">
                                          <p:val>
                                            <p:fltVal val="0"/>
                                          </p:val>
                                        </p:tav>
                                        <p:tav tm="100000">
                                          <p:val>
                                            <p:strVal val="#ppt_h"/>
                                          </p:val>
                                        </p:tav>
                                      </p:tavLst>
                                    </p:anim>
                                    <p:anim calcmode="lin" valueType="num">
                                      <p:cBhvr>
                                        <p:cTn id="15" dur="1000" fill="hold"/>
                                        <p:tgtEl>
                                          <p:spTgt spid="30720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2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2"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B1295-7FCC-024C-B535-2CDC12ADE42E}"/>
              </a:ext>
            </a:extLst>
          </p:cNvPr>
          <p:cNvSpPr>
            <a:spLocks noGrp="1"/>
          </p:cNvSpPr>
          <p:nvPr>
            <p:ph type="title"/>
          </p:nvPr>
        </p:nvSpPr>
        <p:spPr/>
        <p:txBody>
          <a:bodyPr>
            <a:normAutofit/>
          </a:bodyPr>
          <a:lstStyle/>
          <a:p>
            <a:r>
              <a:rPr lang="en-US" sz="6000" b="1" dirty="0" err="1"/>
              <a:t>Etİk</a:t>
            </a:r>
            <a:r>
              <a:rPr lang="en-US" sz="6000" b="1" dirty="0"/>
              <a:t> Kodu</a:t>
            </a:r>
          </a:p>
        </p:txBody>
      </p:sp>
      <p:sp>
        <p:nvSpPr>
          <p:cNvPr id="5" name="Text Placeholder 4">
            <a:extLst>
              <a:ext uri="{FF2B5EF4-FFF2-40B4-BE49-F238E27FC236}">
                <a16:creationId xmlns:a16="http://schemas.microsoft.com/office/drawing/2014/main" id="{6D9A0628-37CF-8D47-9F54-14DD024EFB4C}"/>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81E96621-4D55-1E47-AF5B-FC1821B50D01}"/>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25755B59-D407-8A4A-B28D-F2A685A789E8}"/>
              </a:ext>
            </a:extLst>
          </p:cNvPr>
          <p:cNvSpPr>
            <a:spLocks noGrp="1"/>
          </p:cNvSpPr>
          <p:nvPr>
            <p:ph type="sldNum" sz="quarter" idx="12"/>
          </p:nvPr>
        </p:nvSpPr>
        <p:spPr/>
        <p:txBody>
          <a:bodyPr/>
          <a:lstStyle/>
          <a:p>
            <a:fld id="{77224174-B92C-F14E-9629-151E184C6D48}" type="slidenum">
              <a:rPr lang="en-US" smtClean="0"/>
              <a:t>110</a:t>
            </a:fld>
            <a:endParaRPr lang="en-US"/>
          </a:p>
        </p:txBody>
      </p:sp>
    </p:spTree>
    <p:extLst>
      <p:ext uri="{BB962C8B-B14F-4D97-AF65-F5344CB8AC3E}">
        <p14:creationId xmlns:p14="http://schemas.microsoft.com/office/powerpoint/2010/main" val="39477171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n, black, white, table&#10;&#10;Description automatically generated">
            <a:hlinkClick r:id="rId2"/>
            <a:extLst>
              <a:ext uri="{FF2B5EF4-FFF2-40B4-BE49-F238E27FC236}">
                <a16:creationId xmlns:a16="http://schemas.microsoft.com/office/drawing/2014/main" id="{CC91A99C-77F2-3846-8455-A7A404A2154A}"/>
              </a:ext>
            </a:extLst>
          </p:cNvPr>
          <p:cNvPicPr>
            <a:picLocks noChangeAspect="1"/>
          </p:cNvPicPr>
          <p:nvPr/>
        </p:nvPicPr>
        <p:blipFill>
          <a:blip r:embed="rId3"/>
          <a:stretch>
            <a:fillRect/>
          </a:stretch>
        </p:blipFill>
        <p:spPr>
          <a:xfrm>
            <a:off x="3670013" y="0"/>
            <a:ext cx="4851974" cy="6858000"/>
          </a:xfrm>
          <a:prstGeom prst="rect">
            <a:avLst/>
          </a:prstGeom>
        </p:spPr>
      </p:pic>
      <p:sp>
        <p:nvSpPr>
          <p:cNvPr id="4" name="TextBox 3">
            <a:hlinkClick r:id="rId2"/>
            <a:extLst>
              <a:ext uri="{FF2B5EF4-FFF2-40B4-BE49-F238E27FC236}">
                <a16:creationId xmlns:a16="http://schemas.microsoft.com/office/drawing/2014/main" id="{8E404DAF-6791-5C44-A4CC-2F632326C7EE}"/>
              </a:ext>
            </a:extLst>
          </p:cNvPr>
          <p:cNvSpPr txBox="1"/>
          <p:nvPr/>
        </p:nvSpPr>
        <p:spPr>
          <a:xfrm>
            <a:off x="557560" y="1226634"/>
            <a:ext cx="3200401" cy="830997"/>
          </a:xfrm>
          <a:prstGeom prst="rect">
            <a:avLst/>
          </a:prstGeom>
          <a:noFill/>
        </p:spPr>
        <p:txBody>
          <a:bodyPr wrap="square" rtlCol="0">
            <a:spAutoFit/>
          </a:bodyPr>
          <a:lstStyle/>
          <a:p>
            <a:r>
              <a:rPr lang="tr-TR" sz="2400" b="1" dirty="0"/>
              <a:t>SOCAR ETİK KODU</a:t>
            </a:r>
            <a:br>
              <a:rPr lang="tr-TR" sz="2400" b="1" dirty="0"/>
            </a:br>
            <a:r>
              <a:rPr lang="tr-TR" sz="2400" b="1" dirty="0"/>
              <a:t>tıklayıp indirin</a:t>
            </a:r>
          </a:p>
        </p:txBody>
      </p:sp>
    </p:spTree>
    <p:extLst>
      <p:ext uri="{BB962C8B-B14F-4D97-AF65-F5344CB8AC3E}">
        <p14:creationId xmlns:p14="http://schemas.microsoft.com/office/powerpoint/2010/main" val="24578817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F973-24A8-C24D-BACD-22BE5CE1692F}"/>
              </a:ext>
            </a:extLst>
          </p:cNvPr>
          <p:cNvSpPr>
            <a:spLocks noGrp="1"/>
          </p:cNvSpPr>
          <p:nvPr>
            <p:ph type="title"/>
          </p:nvPr>
        </p:nvSpPr>
        <p:spPr>
          <a:xfrm>
            <a:off x="122663" y="0"/>
            <a:ext cx="11697630" cy="691376"/>
          </a:xfrm>
        </p:spPr>
        <p:txBody>
          <a:bodyPr>
            <a:normAutofit fontScale="90000"/>
          </a:bodyPr>
          <a:lstStyle/>
          <a:p>
            <a:br>
              <a:rPr lang="tr-TR" dirty="0">
                <a:effectLst/>
              </a:rPr>
            </a:br>
            <a:br>
              <a:rPr lang="tr-TR" dirty="0">
                <a:effectLst/>
              </a:rPr>
            </a:br>
            <a:r>
              <a:rPr lang="tr-TR" dirty="0">
                <a:effectLst/>
              </a:rPr>
              <a:t> </a:t>
            </a:r>
            <a:r>
              <a:rPr lang="tr-TR" sz="2200" b="1" dirty="0">
                <a:effectLst/>
              </a:rPr>
              <a:t>KURUMSAL YÖNETİM İLKELERİNİN BELİRLENMESİNE VE UYGULANMASINA İLİŞKİN TEBLİĞ - </a:t>
            </a:r>
            <a:r>
              <a:rPr lang="tr-TR" sz="4000" b="1" dirty="0">
                <a:effectLst/>
              </a:rPr>
              <a:t>SPK</a:t>
            </a:r>
            <a:br>
              <a:rPr lang="tr-TR" sz="2200" dirty="0">
                <a:effectLst/>
              </a:rPr>
            </a:br>
            <a:endParaRPr lang="tr-TR" sz="2200" dirty="0"/>
          </a:p>
        </p:txBody>
      </p:sp>
      <p:sp>
        <p:nvSpPr>
          <p:cNvPr id="3" name="Content Placeholder 2">
            <a:extLst>
              <a:ext uri="{FF2B5EF4-FFF2-40B4-BE49-F238E27FC236}">
                <a16:creationId xmlns:a16="http://schemas.microsoft.com/office/drawing/2014/main" id="{E565C69C-1AAC-E143-87C1-26FD57AE679F}"/>
              </a:ext>
            </a:extLst>
          </p:cNvPr>
          <p:cNvSpPr>
            <a:spLocks noGrp="1"/>
          </p:cNvSpPr>
          <p:nvPr>
            <p:ph idx="1"/>
          </p:nvPr>
        </p:nvSpPr>
        <p:spPr>
          <a:xfrm>
            <a:off x="1141413" y="899160"/>
            <a:ext cx="9905998" cy="5772987"/>
          </a:xfrm>
        </p:spPr>
        <p:txBody>
          <a:bodyPr>
            <a:normAutofit fontScale="70000" lnSpcReduction="20000"/>
          </a:bodyPr>
          <a:lstStyle/>
          <a:p>
            <a:r>
              <a:rPr lang="tr-TR" sz="4700" b="1" dirty="0">
                <a:effectLst/>
              </a:rPr>
              <a:t>3.5 Etik Kurallar ve Sosyal Sorumluluk </a:t>
            </a:r>
          </a:p>
          <a:p>
            <a:r>
              <a:rPr lang="tr-TR" sz="4700" b="1" dirty="0">
                <a:effectLst/>
              </a:rPr>
              <a:t>3.5.1 Şirketin faaliyetleri</a:t>
            </a:r>
            <a:r>
              <a:rPr lang="tr-TR" sz="4700" b="1" u="sng" dirty="0">
                <a:effectLst/>
              </a:rPr>
              <a:t> internet sitesi vasıtasıyla kamuya açıklanan etik kuralları</a:t>
            </a:r>
            <a:r>
              <a:rPr lang="tr-TR" sz="4700" b="1" dirty="0">
                <a:effectLst/>
              </a:rPr>
              <a:t> çerçevesinde yürütülür. </a:t>
            </a:r>
          </a:p>
          <a:p>
            <a:r>
              <a:rPr lang="tr-TR" sz="4700" b="1" dirty="0">
                <a:effectLst/>
              </a:rPr>
              <a:t>3.5.2 Şirket,</a:t>
            </a:r>
            <a:r>
              <a:rPr lang="tr-TR" sz="4700" b="1" u="sng" dirty="0">
                <a:effectLst/>
              </a:rPr>
              <a:t> sosyal sorumluluklarına</a:t>
            </a:r>
            <a:r>
              <a:rPr lang="tr-TR" sz="4700" b="1" dirty="0">
                <a:effectLst/>
              </a:rPr>
              <a:t> karşı duyarlı olur; </a:t>
            </a:r>
            <a:r>
              <a:rPr lang="tr-TR" sz="4700" b="1" u="sng" dirty="0">
                <a:effectLst/>
              </a:rPr>
              <a:t>çevreye</a:t>
            </a:r>
            <a:r>
              <a:rPr lang="tr-TR" sz="4700" b="1" dirty="0">
                <a:effectLst/>
              </a:rPr>
              <a:t>, </a:t>
            </a:r>
            <a:r>
              <a:rPr lang="tr-TR" sz="4700" b="1" u="sng" dirty="0">
                <a:effectLst/>
              </a:rPr>
              <a:t>tüketiciye</a:t>
            </a:r>
            <a:r>
              <a:rPr lang="tr-TR" sz="4700" b="1" dirty="0">
                <a:effectLst/>
              </a:rPr>
              <a:t>, </a:t>
            </a:r>
            <a:r>
              <a:rPr lang="tr-TR" sz="4700" b="1" u="sng" dirty="0">
                <a:effectLst/>
              </a:rPr>
              <a:t>kamu sağlığına</a:t>
            </a:r>
            <a:r>
              <a:rPr lang="tr-TR" sz="4700" b="1" dirty="0">
                <a:effectLst/>
              </a:rPr>
              <a:t> ilişkin düzenlemeler ile etik kurallara uyar. </a:t>
            </a:r>
          </a:p>
          <a:p>
            <a:r>
              <a:rPr lang="tr-TR" sz="4700" b="1" dirty="0">
                <a:effectLst/>
              </a:rPr>
              <a:t>Şirket, uluslararası geçerliliğe sahip </a:t>
            </a:r>
            <a:r>
              <a:rPr lang="tr-TR" sz="4700" b="1" u="sng" dirty="0">
                <a:effectLst/>
              </a:rPr>
              <a:t>insan haklarına</a:t>
            </a:r>
            <a:r>
              <a:rPr lang="tr-TR" sz="4700" b="1" dirty="0">
                <a:effectLst/>
              </a:rPr>
              <a:t> destek olur ve saygı gösterir. </a:t>
            </a:r>
            <a:r>
              <a:rPr lang="tr-TR" sz="4700" b="1" u="sng" dirty="0">
                <a:effectLst/>
              </a:rPr>
              <a:t>İrtikap</a:t>
            </a:r>
            <a:r>
              <a:rPr lang="tr-TR" sz="4700" b="1" dirty="0">
                <a:effectLst/>
              </a:rPr>
              <a:t> ve </a:t>
            </a:r>
            <a:r>
              <a:rPr lang="tr-TR" sz="4700" b="1" u="sng" dirty="0">
                <a:effectLst/>
              </a:rPr>
              <a:t>rüşvet</a:t>
            </a:r>
            <a:r>
              <a:rPr lang="tr-TR" sz="4700" b="1" dirty="0">
                <a:effectLst/>
              </a:rPr>
              <a:t> de dahil olmak üzere </a:t>
            </a:r>
            <a:r>
              <a:rPr lang="tr-TR" sz="4700" b="1" u="sng" dirty="0">
                <a:effectLst/>
              </a:rPr>
              <a:t>yolsuzluğun</a:t>
            </a:r>
            <a:r>
              <a:rPr lang="tr-TR" sz="4700" b="1" dirty="0">
                <a:effectLst/>
              </a:rPr>
              <a:t> her türlüsüyle </a:t>
            </a:r>
            <a:r>
              <a:rPr lang="tr-TR" sz="4700" b="1" u="sng" dirty="0">
                <a:effectLst/>
              </a:rPr>
              <a:t>mücadele eder</a:t>
            </a:r>
            <a:r>
              <a:rPr lang="tr-TR" sz="4700" b="1" dirty="0">
                <a:effectLst/>
              </a:rPr>
              <a:t>. </a:t>
            </a:r>
          </a:p>
          <a:p>
            <a:endParaRPr lang="tr-TR" dirty="0"/>
          </a:p>
        </p:txBody>
      </p:sp>
    </p:spTree>
    <p:extLst>
      <p:ext uri="{BB962C8B-B14F-4D97-AF65-F5344CB8AC3E}">
        <p14:creationId xmlns:p14="http://schemas.microsoft.com/office/powerpoint/2010/main" val="6962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C33E-2D3A-E849-9B61-1D44137BA4CF}"/>
              </a:ext>
            </a:extLst>
          </p:cNvPr>
          <p:cNvSpPr>
            <a:spLocks noGrp="1"/>
          </p:cNvSpPr>
          <p:nvPr>
            <p:ph type="title"/>
          </p:nvPr>
        </p:nvSpPr>
        <p:spPr>
          <a:xfrm>
            <a:off x="1248093" y="167640"/>
            <a:ext cx="9905998" cy="1432560"/>
          </a:xfrm>
        </p:spPr>
        <p:txBody>
          <a:bodyPr/>
          <a:lstStyle/>
          <a:p>
            <a:r>
              <a:rPr lang="tr-TR" b="1" dirty="0">
                <a:effectLst/>
              </a:rPr>
              <a:t>İrtikap Suçu Nedir? (</a:t>
            </a:r>
            <a:r>
              <a:rPr lang="tr-TR" b="1" dirty="0">
                <a:effectLst/>
                <a:hlinkClick r:id="rId2"/>
              </a:rPr>
              <a:t>TCK md.250</a:t>
            </a:r>
            <a:r>
              <a:rPr lang="tr-TR" b="1" dirty="0">
                <a:effectLst/>
              </a:rPr>
              <a:t>)</a:t>
            </a:r>
            <a:br>
              <a:rPr lang="tr-TR" b="1" dirty="0">
                <a:effectLst/>
              </a:rPr>
            </a:br>
            <a:endParaRPr lang="tr-TR" dirty="0"/>
          </a:p>
        </p:txBody>
      </p:sp>
      <p:sp>
        <p:nvSpPr>
          <p:cNvPr id="3" name="Content Placeholder 2">
            <a:extLst>
              <a:ext uri="{FF2B5EF4-FFF2-40B4-BE49-F238E27FC236}">
                <a16:creationId xmlns:a16="http://schemas.microsoft.com/office/drawing/2014/main" id="{9D8BA647-1451-324C-86A1-865B9F2B1FA8}"/>
              </a:ext>
            </a:extLst>
          </p:cNvPr>
          <p:cNvSpPr>
            <a:spLocks noGrp="1"/>
          </p:cNvSpPr>
          <p:nvPr>
            <p:ph idx="1"/>
          </p:nvPr>
        </p:nvSpPr>
        <p:spPr>
          <a:xfrm>
            <a:off x="1141413" y="1600200"/>
            <a:ext cx="9905998" cy="5090159"/>
          </a:xfrm>
        </p:spPr>
        <p:txBody>
          <a:bodyPr>
            <a:normAutofit fontScale="92500"/>
          </a:bodyPr>
          <a:lstStyle/>
          <a:p>
            <a:r>
              <a:rPr lang="tr-TR" sz="3600" b="1" dirty="0">
                <a:effectLst/>
              </a:rPr>
              <a:t>İrtikap suçu</a:t>
            </a:r>
            <a:r>
              <a:rPr lang="tr-TR" sz="3600" dirty="0">
                <a:effectLst/>
              </a:rPr>
              <a:t>, </a:t>
            </a:r>
            <a:r>
              <a:rPr lang="tr-TR" sz="3600" b="1" u="sng" dirty="0">
                <a:effectLst/>
              </a:rPr>
              <a:t>kamu görevlisinin</a:t>
            </a:r>
            <a:r>
              <a:rPr lang="tr-TR" sz="3600" b="1" dirty="0">
                <a:effectLst/>
              </a:rPr>
              <a:t> (memur, bilirkişi vb.), icra ettiği kamu görevinin kendisine sağladığı </a:t>
            </a:r>
            <a:r>
              <a:rPr lang="tr-TR" sz="3600" b="1" u="sng" dirty="0">
                <a:effectLst/>
              </a:rPr>
              <a:t>nüfuzu kötüye kullanarak</a:t>
            </a:r>
            <a:r>
              <a:rPr lang="tr-TR" sz="3600" b="1" dirty="0">
                <a:effectLst/>
              </a:rPr>
              <a:t>, muhatap olduğu kişilerden </a:t>
            </a:r>
            <a:r>
              <a:rPr lang="tr-TR" sz="3600" b="1" u="sng" dirty="0">
                <a:effectLst/>
              </a:rPr>
              <a:t>yarar sağlamaya</a:t>
            </a:r>
            <a:r>
              <a:rPr lang="tr-TR" sz="3600" b="1" dirty="0">
                <a:effectLst/>
              </a:rPr>
              <a:t> veya </a:t>
            </a:r>
          </a:p>
          <a:p>
            <a:r>
              <a:rPr lang="tr-TR" sz="3600" b="1" dirty="0">
                <a:effectLst/>
              </a:rPr>
              <a:t>bu kişileri yarar sağlama yönünde </a:t>
            </a:r>
            <a:r>
              <a:rPr lang="tr-TR" sz="3600" b="1" u="sng" dirty="0">
                <a:effectLst/>
              </a:rPr>
              <a:t>vaatte bulunmaya</a:t>
            </a:r>
            <a:r>
              <a:rPr lang="tr-TR" sz="3600" b="1" dirty="0">
                <a:effectLst/>
              </a:rPr>
              <a:t> yönlendirmesi ile oluşur. İrtikap suçu, kamu görevlisinin tek taraflı olarak </a:t>
            </a:r>
            <a:r>
              <a:rPr lang="tr-TR" sz="3600" b="1" u="sng" dirty="0">
                <a:effectLst/>
              </a:rPr>
              <a:t>mağdurun iradesini etkilemesi</a:t>
            </a:r>
            <a:r>
              <a:rPr lang="tr-TR" sz="3600" b="1" dirty="0">
                <a:effectLst/>
              </a:rPr>
              <a:t> neticesinde işlenen bir suçtur.</a:t>
            </a:r>
          </a:p>
          <a:p>
            <a:endParaRPr lang="tr-TR" dirty="0"/>
          </a:p>
        </p:txBody>
      </p:sp>
    </p:spTree>
    <p:extLst>
      <p:ext uri="{BB962C8B-B14F-4D97-AF65-F5344CB8AC3E}">
        <p14:creationId xmlns:p14="http://schemas.microsoft.com/office/powerpoint/2010/main" val="29365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A3E-2ABF-9741-82FA-16806C21A79C}"/>
              </a:ext>
            </a:extLst>
          </p:cNvPr>
          <p:cNvSpPr>
            <a:spLocks noGrp="1"/>
          </p:cNvSpPr>
          <p:nvPr>
            <p:ph type="title"/>
          </p:nvPr>
        </p:nvSpPr>
        <p:spPr>
          <a:xfrm>
            <a:off x="1141413" y="609600"/>
            <a:ext cx="9905998" cy="914400"/>
          </a:xfrm>
        </p:spPr>
        <p:txBody>
          <a:bodyPr>
            <a:normAutofit fontScale="90000"/>
          </a:bodyPr>
          <a:lstStyle/>
          <a:p>
            <a:r>
              <a:rPr lang="tr-TR" b="1" dirty="0">
                <a:effectLst/>
              </a:rPr>
              <a:t>Rüşvet Suçu Nedir? (</a:t>
            </a:r>
            <a:r>
              <a:rPr lang="tr-TR" b="1" dirty="0">
                <a:effectLst/>
                <a:hlinkClick r:id="rId2"/>
              </a:rPr>
              <a:t>TCK md.252</a:t>
            </a:r>
            <a:r>
              <a:rPr lang="tr-TR" b="1" dirty="0">
                <a:effectLst/>
              </a:rPr>
              <a:t>)</a:t>
            </a:r>
            <a:br>
              <a:rPr lang="tr-TR" b="1" dirty="0">
                <a:effectLst/>
              </a:rPr>
            </a:br>
            <a:br>
              <a:rPr lang="tr-TR" b="1" dirty="0">
                <a:effectLst/>
              </a:rPr>
            </a:br>
            <a:endParaRPr lang="tr-TR" dirty="0"/>
          </a:p>
        </p:txBody>
      </p:sp>
      <p:sp>
        <p:nvSpPr>
          <p:cNvPr id="3" name="Content Placeholder 2">
            <a:extLst>
              <a:ext uri="{FF2B5EF4-FFF2-40B4-BE49-F238E27FC236}">
                <a16:creationId xmlns:a16="http://schemas.microsoft.com/office/drawing/2014/main" id="{1478CA1A-4ADD-D949-9B5C-F8917CFDCAAB}"/>
              </a:ext>
            </a:extLst>
          </p:cNvPr>
          <p:cNvSpPr>
            <a:spLocks noGrp="1"/>
          </p:cNvSpPr>
          <p:nvPr>
            <p:ph idx="1"/>
          </p:nvPr>
        </p:nvSpPr>
        <p:spPr>
          <a:xfrm>
            <a:off x="1141413" y="1188720"/>
            <a:ext cx="9905998" cy="5440679"/>
          </a:xfrm>
        </p:spPr>
        <p:txBody>
          <a:bodyPr>
            <a:normAutofit fontScale="92500" lnSpcReduction="20000"/>
          </a:bodyPr>
          <a:lstStyle/>
          <a:p>
            <a:r>
              <a:rPr lang="tr-TR" sz="3000" b="1" i="1" dirty="0" err="1">
                <a:effectLst/>
              </a:rPr>
              <a:t>RÜşvet</a:t>
            </a:r>
            <a:r>
              <a:rPr lang="tr-TR" sz="3000" b="1" i="1" dirty="0">
                <a:effectLst/>
              </a:rPr>
              <a:t>, </a:t>
            </a:r>
            <a:r>
              <a:rPr lang="tr-TR" sz="3000" b="1" dirty="0" err="1">
                <a:effectLst/>
              </a:rPr>
              <a:t>bİr</a:t>
            </a:r>
            <a:r>
              <a:rPr lang="tr-TR" sz="3000" b="1" dirty="0">
                <a:effectLst/>
              </a:rPr>
              <a:t> kamu </a:t>
            </a:r>
            <a:r>
              <a:rPr lang="tr-TR" sz="3000" b="1" dirty="0" err="1">
                <a:effectLst/>
              </a:rPr>
              <a:t>gÖrevlisinin</a:t>
            </a:r>
            <a:r>
              <a:rPr lang="tr-TR" sz="3000" b="1" dirty="0">
                <a:effectLst/>
              </a:rPr>
              <a:t>, </a:t>
            </a:r>
            <a:r>
              <a:rPr lang="tr-TR" sz="3000" b="1" u="sng" dirty="0" err="1">
                <a:effectLst/>
              </a:rPr>
              <a:t>gÖrevİnİn</a:t>
            </a:r>
            <a:r>
              <a:rPr lang="tr-TR" sz="3000" b="1" u="sng" dirty="0">
                <a:effectLst/>
              </a:rPr>
              <a:t> İfasıyla </a:t>
            </a:r>
            <a:r>
              <a:rPr lang="tr-TR" sz="3000" b="1" u="sng" dirty="0" err="1">
                <a:effectLst/>
              </a:rPr>
              <a:t>İlgiİi</a:t>
            </a:r>
            <a:r>
              <a:rPr lang="tr-TR" sz="3000" b="1" dirty="0" err="1">
                <a:effectLst/>
              </a:rPr>
              <a:t>İbir</a:t>
            </a:r>
            <a:r>
              <a:rPr lang="tr-TR" sz="3000" b="1" dirty="0">
                <a:effectLst/>
              </a:rPr>
              <a:t> </a:t>
            </a:r>
            <a:r>
              <a:rPr lang="tr-TR" sz="3000" b="1" u="sng" dirty="0">
                <a:effectLst/>
              </a:rPr>
              <a:t>işi yapması</a:t>
            </a:r>
            <a:r>
              <a:rPr lang="tr-TR" sz="3000" b="1" dirty="0">
                <a:effectLst/>
              </a:rPr>
              <a:t> veya </a:t>
            </a:r>
            <a:r>
              <a:rPr lang="tr-TR" sz="3000" b="1" u="sng" dirty="0">
                <a:effectLst/>
              </a:rPr>
              <a:t>yapmaması</a:t>
            </a:r>
            <a:r>
              <a:rPr lang="tr-TR" sz="3000" b="1" dirty="0">
                <a:effectLst/>
              </a:rPr>
              <a:t> için kişiyle vardığı anlaşma çerçevesinde bir </a:t>
            </a:r>
            <a:r>
              <a:rPr lang="tr-TR" sz="3000" b="1" u="sng" dirty="0">
                <a:effectLst/>
              </a:rPr>
              <a:t>yarar sağlamasıdır</a:t>
            </a:r>
            <a:r>
              <a:rPr lang="tr-TR" sz="3000" b="1" dirty="0">
                <a:effectLst/>
              </a:rPr>
              <a:t>. </a:t>
            </a:r>
            <a:r>
              <a:rPr lang="tr-TR" sz="3000" b="1">
                <a:effectLst/>
              </a:rPr>
              <a:t>(TCK 252/2)</a:t>
            </a:r>
            <a:endParaRPr lang="tr-TR" sz="3000" b="1" dirty="0">
              <a:effectLst/>
            </a:endParaRPr>
          </a:p>
          <a:p>
            <a:r>
              <a:rPr lang="tr-TR" sz="2800" b="1" dirty="0">
                <a:effectLst/>
              </a:rPr>
              <a:t>Rüşvet alan ile rüşvet veren arasında rüşvet konusunda </a:t>
            </a:r>
            <a:r>
              <a:rPr lang="tr-TR" sz="2800" b="1" u="sng" dirty="0">
                <a:effectLst/>
              </a:rPr>
              <a:t>anlaşmaya varılmış olması</a:t>
            </a:r>
            <a:r>
              <a:rPr lang="tr-TR" sz="2800" b="1" dirty="0">
                <a:effectLst/>
              </a:rPr>
              <a:t> halinde, </a:t>
            </a:r>
            <a:r>
              <a:rPr lang="tr-TR" sz="2800" b="1" u="sng" dirty="0">
                <a:effectLst/>
              </a:rPr>
              <a:t>rüşvet verilemese bile</a:t>
            </a:r>
            <a:r>
              <a:rPr lang="tr-TR" sz="2800" b="1" dirty="0">
                <a:effectLst/>
              </a:rPr>
              <a:t>, taraflar sanki suç tamamlanmış gibi rüşvet suçu nedeniyle cezalandırılır (TCK </a:t>
            </a:r>
            <a:r>
              <a:rPr lang="tr-TR" sz="2800" b="1" dirty="0" err="1">
                <a:effectLst/>
              </a:rPr>
              <a:t>md.</a:t>
            </a:r>
            <a:r>
              <a:rPr lang="tr-TR" sz="2800" b="1" dirty="0">
                <a:effectLst/>
              </a:rPr>
              <a:t> 252/3).</a:t>
            </a:r>
          </a:p>
          <a:p>
            <a:r>
              <a:rPr lang="tr-TR" sz="2800" b="1" dirty="0">
                <a:effectLst/>
              </a:rPr>
              <a:t>Rüşvet suçu,</a:t>
            </a:r>
            <a:r>
              <a:rPr lang="tr-TR" sz="2800" b="1" u="sng" dirty="0">
                <a:effectLst/>
              </a:rPr>
              <a:t> iki taraflı bir suç</a:t>
            </a:r>
            <a:r>
              <a:rPr lang="tr-TR" sz="2800" b="1" dirty="0">
                <a:effectLst/>
              </a:rPr>
              <a:t> olduğundan suçun tamamlanması için her iki tarafın rüşvet alma ve verme konusunda anlaşması gerekir. İki taraflı olan bu suç anlaşmasına ceza hukukunda “rüşvet anlaşması” denilmektedir. Rüşvet anlaşması </a:t>
            </a:r>
            <a:r>
              <a:rPr lang="tr-TR" sz="2800" b="1" u="sng" dirty="0">
                <a:effectLst/>
              </a:rPr>
              <a:t>tarafların özgür iradeleriyle</a:t>
            </a:r>
            <a:r>
              <a:rPr lang="tr-TR" sz="2800" b="1" dirty="0">
                <a:effectLst/>
              </a:rPr>
              <a:t> yapılmalıdır. Yani, rüşvet vermeyi </a:t>
            </a:r>
            <a:r>
              <a:rPr lang="tr-TR" sz="2800" b="1" dirty="0" err="1">
                <a:effectLst/>
              </a:rPr>
              <a:t>vaad</a:t>
            </a:r>
            <a:r>
              <a:rPr lang="tr-TR" sz="2800" b="1" dirty="0">
                <a:effectLst/>
              </a:rPr>
              <a:t> eden kişi ile rüşvet karşılığında bir işi yapmayı veya yapmamayı </a:t>
            </a:r>
            <a:r>
              <a:rPr lang="tr-TR" sz="2800" b="1" dirty="0" err="1">
                <a:effectLst/>
              </a:rPr>
              <a:t>vaad</a:t>
            </a:r>
            <a:r>
              <a:rPr lang="tr-TR" sz="2800" b="1" dirty="0">
                <a:effectLst/>
              </a:rPr>
              <a:t> eden kamu görevlisi arasında kendi </a:t>
            </a:r>
            <a:r>
              <a:rPr lang="tr-TR" sz="2800" b="1" u="sng" dirty="0">
                <a:effectLst/>
              </a:rPr>
              <a:t>özgür iradeleriyle bir anlaşma yapılması gerekir</a:t>
            </a:r>
            <a:r>
              <a:rPr lang="tr-TR" sz="2800" b="1" dirty="0">
                <a:effectLst/>
              </a:rPr>
              <a:t>.</a:t>
            </a:r>
          </a:p>
          <a:p>
            <a:endParaRPr lang="tr-TR" dirty="0"/>
          </a:p>
        </p:txBody>
      </p:sp>
    </p:spTree>
    <p:extLst>
      <p:ext uri="{BB962C8B-B14F-4D97-AF65-F5344CB8AC3E}">
        <p14:creationId xmlns:p14="http://schemas.microsoft.com/office/powerpoint/2010/main" val="326935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3E094E-CFF4-FF47-BF3F-674B126726B8}"/>
              </a:ext>
            </a:extLst>
          </p:cNvPr>
          <p:cNvSpPr>
            <a:spLocks noGrp="1"/>
          </p:cNvSpPr>
          <p:nvPr>
            <p:ph type="title"/>
          </p:nvPr>
        </p:nvSpPr>
        <p:spPr/>
        <p:txBody>
          <a:bodyPr/>
          <a:lstStyle/>
          <a:p>
            <a:r>
              <a:rPr lang="en-US" dirty="0" err="1"/>
              <a:t>Etik</a:t>
            </a:r>
            <a:r>
              <a:rPr lang="en-US" dirty="0"/>
              <a:t> Kodu</a:t>
            </a:r>
          </a:p>
        </p:txBody>
      </p:sp>
      <p:sp>
        <p:nvSpPr>
          <p:cNvPr id="4" name="Footer Placeholder 3">
            <a:extLst>
              <a:ext uri="{FF2B5EF4-FFF2-40B4-BE49-F238E27FC236}">
                <a16:creationId xmlns:a16="http://schemas.microsoft.com/office/drawing/2014/main" id="{4B2358F2-24AF-1342-BC38-61DDD4DAD019}"/>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C5DF1BC5-C9EE-BE49-A5F2-827C310A3A22}"/>
              </a:ext>
            </a:extLst>
          </p:cNvPr>
          <p:cNvSpPr>
            <a:spLocks noGrp="1"/>
          </p:cNvSpPr>
          <p:nvPr>
            <p:ph type="sldNum" sz="quarter" idx="12"/>
          </p:nvPr>
        </p:nvSpPr>
        <p:spPr/>
        <p:txBody>
          <a:bodyPr/>
          <a:lstStyle/>
          <a:p>
            <a:fld id="{77224174-B92C-F14E-9629-151E184C6D48}" type="slidenum">
              <a:rPr lang="en-US" smtClean="0"/>
              <a:t>115</a:t>
            </a:fld>
            <a:endParaRPr lang="en-US"/>
          </a:p>
        </p:txBody>
      </p:sp>
      <p:sp>
        <p:nvSpPr>
          <p:cNvPr id="15" name="Content Placeholder 14">
            <a:extLst>
              <a:ext uri="{FF2B5EF4-FFF2-40B4-BE49-F238E27FC236}">
                <a16:creationId xmlns:a16="http://schemas.microsoft.com/office/drawing/2014/main" id="{3A2FDF21-6F2D-5E47-8D03-2E5BC558E0EB}"/>
              </a:ext>
            </a:extLst>
          </p:cNvPr>
          <p:cNvSpPr>
            <a:spLocks noGrp="1"/>
          </p:cNvSpPr>
          <p:nvPr>
            <p:ph idx="1"/>
          </p:nvPr>
        </p:nvSpPr>
        <p:spPr/>
        <p:txBody>
          <a:bodyPr/>
          <a:lstStyle/>
          <a:p>
            <a:r>
              <a:rPr lang="en-US" dirty="0" err="1"/>
              <a:t>Örnek</a:t>
            </a:r>
            <a:r>
              <a:rPr lang="en-US" dirty="0"/>
              <a:t> </a:t>
            </a:r>
            <a:r>
              <a:rPr lang="en-US" dirty="0" err="1"/>
              <a:t>Etik</a:t>
            </a:r>
            <a:r>
              <a:rPr lang="en-US" dirty="0"/>
              <a:t> Kodu:</a:t>
            </a:r>
          </a:p>
          <a:p>
            <a:pPr marL="0" indent="0">
              <a:buNone/>
            </a:pPr>
            <a:endParaRPr lang="en-US" dirty="0"/>
          </a:p>
          <a:p>
            <a:r>
              <a:rPr lang="en-GB" b="1" u="sng" dirty="0">
                <a:hlinkClick r:id="rId2"/>
              </a:rPr>
              <a:t>http://www.bulentsenver.com/KULTUR_OKUMALAR/ETIK_KODU_P&amp;G_Turkish_WBCM.pdf</a:t>
            </a:r>
            <a:endParaRPr lang="en-GB" b="1" u="sng" dirty="0"/>
          </a:p>
          <a:p>
            <a:pPr marL="0" indent="0">
              <a:buNone/>
            </a:pPr>
            <a:endParaRPr lang="en-US" dirty="0"/>
          </a:p>
          <a:p>
            <a:r>
              <a:rPr lang="en-US" dirty="0">
                <a:hlinkClick r:id="rId2"/>
              </a:rPr>
              <a:t>Örnek Etik Kodunu incelemek için tıklayın</a:t>
            </a:r>
            <a:endParaRPr lang="en-US" dirty="0"/>
          </a:p>
        </p:txBody>
      </p:sp>
    </p:spTree>
    <p:extLst>
      <p:ext uri="{BB962C8B-B14F-4D97-AF65-F5344CB8AC3E}">
        <p14:creationId xmlns:p14="http://schemas.microsoft.com/office/powerpoint/2010/main" val="9981036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64C139-B42D-8941-A6D2-19F316A65E7D}"/>
              </a:ext>
            </a:extLst>
          </p:cNvPr>
          <p:cNvSpPr>
            <a:spLocks noGrp="1"/>
          </p:cNvSpPr>
          <p:nvPr>
            <p:ph type="title"/>
          </p:nvPr>
        </p:nvSpPr>
        <p:spPr/>
        <p:txBody>
          <a:bodyPr>
            <a:normAutofit/>
          </a:bodyPr>
          <a:lstStyle/>
          <a:p>
            <a:r>
              <a:rPr lang="en-US" sz="6000" b="1" dirty="0" err="1"/>
              <a:t>Etİk</a:t>
            </a:r>
            <a:r>
              <a:rPr lang="en-US" sz="6000" b="1" dirty="0"/>
              <a:t> </a:t>
            </a:r>
            <a:r>
              <a:rPr lang="en-US" sz="6000" b="1" dirty="0" err="1"/>
              <a:t>Uyum</a:t>
            </a:r>
            <a:r>
              <a:rPr lang="en-US" sz="6000" b="1" dirty="0"/>
              <a:t> </a:t>
            </a:r>
            <a:r>
              <a:rPr lang="en-US" sz="6000" b="1" dirty="0" err="1"/>
              <a:t>Denetİmİ</a:t>
            </a:r>
            <a:endParaRPr lang="en-US" sz="6000" b="1" dirty="0"/>
          </a:p>
        </p:txBody>
      </p:sp>
      <p:sp>
        <p:nvSpPr>
          <p:cNvPr id="5" name="Text Placeholder 4">
            <a:extLst>
              <a:ext uri="{FF2B5EF4-FFF2-40B4-BE49-F238E27FC236}">
                <a16:creationId xmlns:a16="http://schemas.microsoft.com/office/drawing/2014/main" id="{2F566A80-CC7E-1842-8C64-37B3450BCAF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F1668ADA-72FB-E748-917C-9021E1105C53}"/>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0C9FAC46-A52F-2D4E-A191-A44604E5CC22}"/>
              </a:ext>
            </a:extLst>
          </p:cNvPr>
          <p:cNvSpPr>
            <a:spLocks noGrp="1"/>
          </p:cNvSpPr>
          <p:nvPr>
            <p:ph type="sldNum" sz="quarter" idx="12"/>
          </p:nvPr>
        </p:nvSpPr>
        <p:spPr/>
        <p:txBody>
          <a:bodyPr/>
          <a:lstStyle/>
          <a:p>
            <a:fld id="{77224174-B92C-F14E-9629-151E184C6D48}" type="slidenum">
              <a:rPr lang="en-US" smtClean="0"/>
              <a:t>116</a:t>
            </a:fld>
            <a:endParaRPr lang="en-US"/>
          </a:p>
        </p:txBody>
      </p:sp>
    </p:spTree>
    <p:extLst>
      <p:ext uri="{BB962C8B-B14F-4D97-AF65-F5344CB8AC3E}">
        <p14:creationId xmlns:p14="http://schemas.microsoft.com/office/powerpoint/2010/main" val="4204626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5044DE-B67D-7647-AE43-67174C115345}"/>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1E9783C3-C016-A24E-85F0-00C5E5E33AEC}"/>
              </a:ext>
            </a:extLst>
          </p:cNvPr>
          <p:cNvSpPr>
            <a:spLocks noGrp="1"/>
          </p:cNvSpPr>
          <p:nvPr>
            <p:ph type="sldNum" sz="quarter" idx="12"/>
          </p:nvPr>
        </p:nvSpPr>
        <p:spPr/>
        <p:txBody>
          <a:bodyPr/>
          <a:lstStyle/>
          <a:p>
            <a:fld id="{77224174-B92C-F14E-9629-151E184C6D48}" type="slidenum">
              <a:rPr lang="en-US" smtClean="0"/>
              <a:t>117</a:t>
            </a:fld>
            <a:endParaRPr lang="en-US"/>
          </a:p>
        </p:txBody>
      </p:sp>
      <p:pic>
        <p:nvPicPr>
          <p:cNvPr id="7" name="Picture 6">
            <a:extLst>
              <a:ext uri="{FF2B5EF4-FFF2-40B4-BE49-F238E27FC236}">
                <a16:creationId xmlns:a16="http://schemas.microsoft.com/office/drawing/2014/main" id="{F3ED3B3B-A091-3F41-959E-0B5826551E26}"/>
              </a:ext>
            </a:extLst>
          </p:cNvPr>
          <p:cNvPicPr>
            <a:picLocks noChangeAspect="1"/>
          </p:cNvPicPr>
          <p:nvPr/>
        </p:nvPicPr>
        <p:blipFill>
          <a:blip r:embed="rId2"/>
          <a:stretch>
            <a:fillRect/>
          </a:stretch>
        </p:blipFill>
        <p:spPr>
          <a:xfrm>
            <a:off x="7083116" y="250825"/>
            <a:ext cx="4768454" cy="6356350"/>
          </a:xfrm>
          <a:prstGeom prst="rect">
            <a:avLst/>
          </a:prstGeom>
        </p:spPr>
      </p:pic>
      <p:sp>
        <p:nvSpPr>
          <p:cNvPr id="8" name="TextBox 7">
            <a:extLst>
              <a:ext uri="{FF2B5EF4-FFF2-40B4-BE49-F238E27FC236}">
                <a16:creationId xmlns:a16="http://schemas.microsoft.com/office/drawing/2014/main" id="{16CB204D-DE84-E149-B8EB-47B1E890EC62}"/>
              </a:ext>
            </a:extLst>
          </p:cNvPr>
          <p:cNvSpPr txBox="1"/>
          <p:nvPr/>
        </p:nvSpPr>
        <p:spPr>
          <a:xfrm>
            <a:off x="1663887" y="2824232"/>
            <a:ext cx="4749426" cy="707886"/>
          </a:xfrm>
          <a:prstGeom prst="rect">
            <a:avLst/>
          </a:prstGeom>
          <a:noFill/>
        </p:spPr>
        <p:txBody>
          <a:bodyPr wrap="square" rtlCol="0">
            <a:spAutoFit/>
          </a:bodyPr>
          <a:lstStyle/>
          <a:p>
            <a:r>
              <a:rPr lang="en-US" sz="4000" dirty="0" err="1"/>
              <a:t>Etik</a:t>
            </a:r>
            <a:r>
              <a:rPr lang="en-US" sz="4000" dirty="0"/>
              <a:t> </a:t>
            </a:r>
            <a:r>
              <a:rPr lang="en-US" sz="4000" dirty="0" err="1"/>
              <a:t>Uyum</a:t>
            </a:r>
            <a:r>
              <a:rPr lang="en-US" sz="4000" dirty="0"/>
              <a:t> </a:t>
            </a:r>
            <a:r>
              <a:rPr lang="en-US" sz="4000" dirty="0" err="1"/>
              <a:t>Denetimi</a:t>
            </a:r>
            <a:endParaRPr lang="en-US" sz="4000" dirty="0"/>
          </a:p>
        </p:txBody>
      </p:sp>
    </p:spTree>
    <p:extLst>
      <p:ext uri="{BB962C8B-B14F-4D97-AF65-F5344CB8AC3E}">
        <p14:creationId xmlns:p14="http://schemas.microsoft.com/office/powerpoint/2010/main" val="8193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0513-B76F-C54E-8DAC-0A7BF9E3EAFB}"/>
              </a:ext>
            </a:extLst>
          </p:cNvPr>
          <p:cNvSpPr>
            <a:spLocks noGrp="1"/>
          </p:cNvSpPr>
          <p:nvPr>
            <p:ph type="title"/>
          </p:nvPr>
        </p:nvSpPr>
        <p:spPr>
          <a:xfrm>
            <a:off x="1143001" y="-92075"/>
            <a:ext cx="9905998" cy="763588"/>
          </a:xfrm>
        </p:spPr>
        <p:txBody>
          <a:bodyPr/>
          <a:lstStyle/>
          <a:p>
            <a:r>
              <a:rPr lang="tr-TR" b="1" dirty="0"/>
              <a:t>Etik liderlik &amp; kurumsal yönetim yapılanması</a:t>
            </a:r>
          </a:p>
        </p:txBody>
      </p:sp>
      <p:pic>
        <p:nvPicPr>
          <p:cNvPr id="4" name="Picture 3">
            <a:extLst>
              <a:ext uri="{FF2B5EF4-FFF2-40B4-BE49-F238E27FC236}">
                <a16:creationId xmlns:a16="http://schemas.microsoft.com/office/drawing/2014/main" id="{854127C4-2717-AF45-8702-00F7D36FCB08}"/>
              </a:ext>
            </a:extLst>
          </p:cNvPr>
          <p:cNvPicPr>
            <a:picLocks noChangeAspect="1"/>
          </p:cNvPicPr>
          <p:nvPr/>
        </p:nvPicPr>
        <p:blipFill>
          <a:blip r:embed="rId2"/>
          <a:stretch>
            <a:fillRect/>
          </a:stretch>
        </p:blipFill>
        <p:spPr>
          <a:xfrm>
            <a:off x="938215" y="704269"/>
            <a:ext cx="9905998" cy="5939419"/>
          </a:xfrm>
          <a:prstGeom prst="rect">
            <a:avLst/>
          </a:prstGeom>
        </p:spPr>
      </p:pic>
    </p:spTree>
    <p:extLst>
      <p:ext uri="{BB962C8B-B14F-4D97-AF65-F5344CB8AC3E}">
        <p14:creationId xmlns:p14="http://schemas.microsoft.com/office/powerpoint/2010/main" val="16973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7306-2EAC-D04A-895D-27F7E2AA0EF7}"/>
              </a:ext>
            </a:extLst>
          </p:cNvPr>
          <p:cNvSpPr>
            <a:spLocks noGrp="1"/>
          </p:cNvSpPr>
          <p:nvPr>
            <p:ph type="ctrTitle"/>
          </p:nvPr>
        </p:nvSpPr>
        <p:spPr/>
        <p:txBody>
          <a:bodyPr/>
          <a:lstStyle/>
          <a:p>
            <a:r>
              <a:rPr lang="tr-TR" b="1" dirty="0"/>
              <a:t>ETİK</a:t>
            </a:r>
          </a:p>
        </p:txBody>
      </p:sp>
      <p:sp>
        <p:nvSpPr>
          <p:cNvPr id="3" name="Subtitle 2">
            <a:extLst>
              <a:ext uri="{FF2B5EF4-FFF2-40B4-BE49-F238E27FC236}">
                <a16:creationId xmlns:a16="http://schemas.microsoft.com/office/drawing/2014/main" id="{32A2888A-66D4-8E41-B08F-BDB77788E68B}"/>
              </a:ext>
            </a:extLst>
          </p:cNvPr>
          <p:cNvSpPr>
            <a:spLocks noGrp="1"/>
          </p:cNvSpPr>
          <p:nvPr>
            <p:ph type="subTitle" idx="1"/>
          </p:nvPr>
        </p:nvSpPr>
        <p:spPr/>
        <p:txBody>
          <a:bodyPr>
            <a:normAutofit/>
          </a:bodyPr>
          <a:lstStyle/>
          <a:p>
            <a:r>
              <a:rPr lang="tr-TR" sz="8000" b="1" dirty="0"/>
              <a:t>PAZARLAMA</a:t>
            </a:r>
          </a:p>
        </p:txBody>
      </p:sp>
      <p:sp>
        <p:nvSpPr>
          <p:cNvPr id="4" name="Footer Placeholder 3">
            <a:extLst>
              <a:ext uri="{FF2B5EF4-FFF2-40B4-BE49-F238E27FC236}">
                <a16:creationId xmlns:a16="http://schemas.microsoft.com/office/drawing/2014/main" id="{8BE2F57A-4E39-AB4B-8514-C8F766A04814}"/>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2AC12CFD-EC63-0740-86B1-14309B5BDD4C}"/>
              </a:ext>
            </a:extLst>
          </p:cNvPr>
          <p:cNvSpPr>
            <a:spLocks noGrp="1"/>
          </p:cNvSpPr>
          <p:nvPr>
            <p:ph type="sldNum" sz="quarter" idx="12"/>
          </p:nvPr>
        </p:nvSpPr>
        <p:spPr/>
        <p:txBody>
          <a:bodyPr/>
          <a:lstStyle/>
          <a:p>
            <a:fld id="{77224174-B92C-F14E-9629-151E184C6D48}" type="slidenum">
              <a:rPr lang="en-US" smtClean="0"/>
              <a:t>119</a:t>
            </a:fld>
            <a:endParaRPr lang="en-US"/>
          </a:p>
        </p:txBody>
      </p:sp>
    </p:spTree>
    <p:extLst>
      <p:ext uri="{BB962C8B-B14F-4D97-AF65-F5344CB8AC3E}">
        <p14:creationId xmlns:p14="http://schemas.microsoft.com/office/powerpoint/2010/main" val="527183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6" name="Slide Number Placeholder 5"/>
          <p:cNvSpPr>
            <a:spLocks noGrp="1"/>
          </p:cNvSpPr>
          <p:nvPr>
            <p:ph type="sldNum" sz="quarter" idx="12"/>
          </p:nvPr>
        </p:nvSpPr>
        <p:spPr/>
        <p:txBody>
          <a:bodyPr/>
          <a:lstStyle/>
          <a:p>
            <a:fld id="{F1077C69-64DA-3343-832E-1A138BBE524D}" type="slidenum">
              <a:rPr lang="en-US" altLang="en-US"/>
              <a:pPr/>
              <a:t>12</a:t>
            </a:fld>
            <a:endParaRPr lang="en-US" altLang="en-US"/>
          </a:p>
        </p:txBody>
      </p:sp>
      <p:sp>
        <p:nvSpPr>
          <p:cNvPr id="308226" name="Rectangle 2"/>
          <p:cNvSpPr>
            <a:spLocks noGrp="1" noChangeArrowheads="1"/>
          </p:cNvSpPr>
          <p:nvPr>
            <p:ph type="title"/>
          </p:nvPr>
        </p:nvSpPr>
        <p:spPr/>
        <p:txBody>
          <a:bodyPr/>
          <a:lstStyle/>
          <a:p>
            <a:r>
              <a:rPr lang="tr-TR" altLang="en-US"/>
              <a:t>Bu Etik Mi?</a:t>
            </a:r>
          </a:p>
        </p:txBody>
      </p:sp>
      <p:sp>
        <p:nvSpPr>
          <p:cNvPr id="308227" name="Text Box 3"/>
          <p:cNvSpPr txBox="1">
            <a:spLocks noChangeArrowheads="1"/>
          </p:cNvSpPr>
          <p:nvPr/>
        </p:nvSpPr>
        <p:spPr bwMode="auto">
          <a:xfrm>
            <a:off x="1774825" y="4221164"/>
            <a:ext cx="23050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en-US" b="1">
                <a:latin typeface="Tahoma" charset="0"/>
              </a:rPr>
              <a:t>Altını da Gördünüz mü?</a:t>
            </a:r>
          </a:p>
        </p:txBody>
      </p:sp>
      <p:pic>
        <p:nvPicPr>
          <p:cNvPr id="308228" name="Picture 4" descr="buzdagi dib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68676" y="1981200"/>
            <a:ext cx="54530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327129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box(in)">
                                      <p:cBhvr>
                                        <p:cTn id="7" dur="500"/>
                                        <p:tgtEl>
                                          <p:spTgt spid="30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Pazarlama Etiği</a:t>
            </a:r>
          </a:p>
        </p:txBody>
      </p:sp>
      <p:sp>
        <p:nvSpPr>
          <p:cNvPr id="3" name="Content Placeholder 2"/>
          <p:cNvSpPr>
            <a:spLocks noGrp="1"/>
          </p:cNvSpPr>
          <p:nvPr>
            <p:ph idx="1"/>
          </p:nvPr>
        </p:nvSpPr>
        <p:spPr/>
        <p:txBody>
          <a:bodyPr>
            <a:normAutofit/>
          </a:bodyPr>
          <a:lstStyle/>
          <a:p>
            <a:pPr marL="0" indent="0">
              <a:buNone/>
            </a:pPr>
            <a:r>
              <a:rPr lang="tr-TR" b="1" dirty="0">
                <a:solidFill>
                  <a:schemeClr val="tx1"/>
                </a:solidFill>
              </a:rPr>
              <a:t>Pazarlama etiği</a:t>
            </a:r>
            <a:r>
              <a:rPr lang="tr-TR" b="1" dirty="0"/>
              <a:t> pazarlama arkasında ahlaki ilkeler ile ilgilenen bir alandır. </a:t>
            </a:r>
          </a:p>
          <a:p>
            <a:pPr marL="0" indent="0">
              <a:buNone/>
            </a:pPr>
            <a:endParaRPr lang="tr-TR" b="1" dirty="0"/>
          </a:p>
          <a:p>
            <a:pPr marL="0" indent="0">
              <a:buNone/>
            </a:pPr>
            <a:r>
              <a:rPr lang="tr-TR" b="1" dirty="0"/>
              <a:t>Pazarlama etiği ürün, fiyatlandırma, dağıtım, promosyon ve reklam gibi farklı alanlarda uygulanır.</a:t>
            </a:r>
          </a:p>
          <a:p>
            <a:pPr marL="0" indent="0">
              <a:buNone/>
            </a:pPr>
            <a:endParaRPr lang="tr-TR" dirty="0"/>
          </a:p>
          <a:p>
            <a:pPr marL="0" indent="0">
              <a:buNone/>
            </a:pPr>
            <a:endParaRPr lang="en-US" dirty="0"/>
          </a:p>
        </p:txBody>
      </p:sp>
    </p:spTree>
    <p:extLst>
      <p:ext uri="{BB962C8B-B14F-4D97-AF65-F5344CB8AC3E}">
        <p14:creationId xmlns:p14="http://schemas.microsoft.com/office/powerpoint/2010/main" val="30138432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Neden Pazarlama Etiği?</a:t>
            </a:r>
          </a:p>
        </p:txBody>
      </p:sp>
      <p:sp>
        <p:nvSpPr>
          <p:cNvPr id="3" name="Content Placeholder 2"/>
          <p:cNvSpPr>
            <a:spLocks noGrp="1"/>
          </p:cNvSpPr>
          <p:nvPr>
            <p:ph idx="1"/>
          </p:nvPr>
        </p:nvSpPr>
        <p:spPr>
          <a:xfrm>
            <a:off x="1981200" y="1584435"/>
            <a:ext cx="8686800" cy="4525963"/>
          </a:xfrm>
        </p:spPr>
        <p:txBody>
          <a:bodyPr>
            <a:normAutofit/>
          </a:bodyPr>
          <a:lstStyle/>
          <a:p>
            <a:r>
              <a:rPr lang="tr-TR" b="1" dirty="0"/>
              <a:t>Müşteriler firma, ürünleri ve hizmetleri hakkında daha olumlu bir tutum geliştirir</a:t>
            </a:r>
          </a:p>
          <a:p>
            <a:r>
              <a:rPr lang="tr-TR" b="1" dirty="0"/>
              <a:t>Firma ve paydaşlar arasında güven oluşturmak </a:t>
            </a:r>
          </a:p>
          <a:p>
            <a:r>
              <a:rPr lang="tr-TR" b="1" dirty="0"/>
              <a:t>Müşteri, çalışanlar, hissedarlar ve toplum zihninde firma hakkında iyi bir imaj yaratmak</a:t>
            </a:r>
          </a:p>
          <a:p>
            <a:endParaRPr lang="tr-TR" dirty="0"/>
          </a:p>
        </p:txBody>
      </p:sp>
      <p:pic>
        <p:nvPicPr>
          <p:cNvPr id="5"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2258" y="4626595"/>
            <a:ext cx="2949303" cy="162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4846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Neden Pazarlama Etiği?</a:t>
            </a:r>
          </a:p>
        </p:txBody>
      </p:sp>
      <p:sp>
        <p:nvSpPr>
          <p:cNvPr id="3" name="Content Placeholder 2"/>
          <p:cNvSpPr>
            <a:spLocks noGrp="1"/>
          </p:cNvSpPr>
          <p:nvPr>
            <p:ph idx="1"/>
          </p:nvPr>
        </p:nvSpPr>
        <p:spPr/>
        <p:txBody>
          <a:bodyPr>
            <a:normAutofit/>
          </a:bodyPr>
          <a:lstStyle/>
          <a:p>
            <a:pPr marL="0" indent="0">
              <a:buNone/>
            </a:pPr>
            <a:r>
              <a:rPr lang="tr-TR" dirty="0"/>
              <a:t>Bazı pazarlama teknikleri </a:t>
            </a:r>
            <a:r>
              <a:rPr lang="tr-TR" b="1" dirty="0">
                <a:solidFill>
                  <a:srgbClr val="C00000"/>
                </a:solidFill>
              </a:rPr>
              <a:t>yasal olmasına rağmen etik olmayabilir!</a:t>
            </a:r>
          </a:p>
          <a:p>
            <a:pPr marL="0" indent="0">
              <a:buNone/>
            </a:pPr>
            <a:endParaRPr lang="tr-TR" dirty="0"/>
          </a:p>
          <a:p>
            <a:pPr marL="0" indent="0">
              <a:buNone/>
            </a:pPr>
            <a:r>
              <a:rPr lang="tr-TR" dirty="0"/>
              <a:t>Pazarlamacılar davranışlarını her zaman etik süzgecinden geçirmelidirler</a:t>
            </a:r>
            <a:endParaRPr lang="en-US" dirty="0"/>
          </a:p>
        </p:txBody>
      </p:sp>
      <p:pic>
        <p:nvPicPr>
          <p:cNvPr id="12290" name="Picture 2" descr="https://encrypted-tbn0.gstatic.com/images?q=tbn:ANd9GcSWEKJXqf1D-NXzAFlwkqBRUSVBtlun1dKdWapRIuDsGg7chUum1ry4yhkV">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37575" y="565006"/>
            <a:ext cx="2319610" cy="202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251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Şirket Etik Kodları</a:t>
            </a:r>
          </a:p>
        </p:txBody>
      </p:sp>
      <p:pic>
        <p:nvPicPr>
          <p:cNvPr id="6146" name="Picture 2" descr="https://encrypted-tbn1.gstatic.com/images?q=tbn:ANd9GcT5yjqSOQDsr1w4z9xfQ5VDGu_Sd1m0hstdqWrLe4hFaJurFeXJ9Flai9W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3408" y="228599"/>
            <a:ext cx="2293882" cy="229388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1328243"/>
            <a:ext cx="6211614" cy="538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5907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algn="l" eaLnBrk="1" hangingPunct="1"/>
            <a:r>
              <a:rPr lang="tr-TR" altLang="tr-TR" dirty="0"/>
              <a:t>Pazarlama Etiği Analiz Teknikleri</a:t>
            </a:r>
            <a:endParaRPr lang="en-US" altLang="tr-TR" dirty="0"/>
          </a:p>
        </p:txBody>
      </p:sp>
      <p:graphicFrame>
        <p:nvGraphicFramePr>
          <p:cNvPr id="5" name="Content Placeholder 4"/>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44038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Pazarlama Öğeleri</a:t>
            </a:r>
          </a:p>
        </p:txBody>
      </p:sp>
      <p:graphicFrame>
        <p:nvGraphicFramePr>
          <p:cNvPr id="4" name="Diagram 3"/>
          <p:cNvGraphicFramePr/>
          <p:nvPr/>
        </p:nvGraphicFramePr>
        <p:xfrm>
          <a:off x="1849784" y="1192042"/>
          <a:ext cx="8361016" cy="5461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89450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Ürün</a:t>
            </a:r>
          </a:p>
        </p:txBody>
      </p:sp>
      <p:sp>
        <p:nvSpPr>
          <p:cNvPr id="3" name="Content Placeholder 2"/>
          <p:cNvSpPr>
            <a:spLocks noGrp="1"/>
          </p:cNvSpPr>
          <p:nvPr>
            <p:ph idx="1"/>
          </p:nvPr>
        </p:nvSpPr>
        <p:spPr/>
        <p:txBody>
          <a:bodyPr>
            <a:normAutofit/>
          </a:bodyPr>
          <a:lstStyle/>
          <a:p>
            <a:r>
              <a:rPr lang="tr-TR" dirty="0"/>
              <a:t>Zararlı Ürünler</a:t>
            </a:r>
          </a:p>
          <a:p>
            <a:r>
              <a:rPr lang="tr-TR" dirty="0"/>
              <a:t>Ürün Güvenilirliği </a:t>
            </a:r>
          </a:p>
          <a:p>
            <a:r>
              <a:rPr lang="tr-TR" dirty="0"/>
              <a:t>Etiket Bilgileri Doğruluğu</a:t>
            </a:r>
          </a:p>
          <a:p>
            <a:r>
              <a:rPr lang="tr-TR" dirty="0"/>
              <a:t>Yan Etkilerin Açıklanması</a:t>
            </a:r>
          </a:p>
          <a:p>
            <a:pPr marL="0" indent="0">
              <a:buNone/>
            </a:pPr>
            <a:endParaRPr lang="tr-TR" dirty="0"/>
          </a:p>
          <a:p>
            <a:pPr marL="0" indent="0">
              <a:buNone/>
            </a:pPr>
            <a:endParaRPr lang="tr-TR" dirty="0"/>
          </a:p>
          <a:p>
            <a:endParaRPr lang="tr-TR" dirty="0"/>
          </a:p>
          <a:p>
            <a:endParaRPr lang="tr-TR" dirty="0"/>
          </a:p>
          <a:p>
            <a:endParaRPr lang="tr-TR" dirty="0"/>
          </a:p>
        </p:txBody>
      </p:sp>
      <p:pic>
        <p:nvPicPr>
          <p:cNvPr id="10244" name="Picture 4" descr="araba+veren+b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4359" y="126129"/>
            <a:ext cx="8812978" cy="660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67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wheel(1)">
                                      <p:cBhvr>
                                        <p:cTn id="25"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Ürün</a:t>
            </a:r>
          </a:p>
        </p:txBody>
      </p:sp>
      <p:sp>
        <p:nvSpPr>
          <p:cNvPr id="3" name="Content Placeholder 2"/>
          <p:cNvSpPr>
            <a:spLocks noGrp="1"/>
          </p:cNvSpPr>
          <p:nvPr>
            <p:ph idx="1"/>
          </p:nvPr>
        </p:nvSpPr>
        <p:spPr/>
        <p:txBody>
          <a:bodyPr>
            <a:normAutofit/>
          </a:bodyPr>
          <a:lstStyle/>
          <a:p>
            <a:r>
              <a:rPr lang="tr-TR" dirty="0"/>
              <a:t>Ambalajın/ürünün çevresel etkisi</a:t>
            </a:r>
          </a:p>
          <a:p>
            <a:endParaRPr lang="tr-TR" dirty="0"/>
          </a:p>
          <a:p>
            <a:endParaRPr lang="tr-TR" dirty="0"/>
          </a:p>
          <a:p>
            <a:endParaRPr lang="tr-TR" dirty="0"/>
          </a:p>
          <a:p>
            <a:endParaRPr lang="tr-TR" dirty="0"/>
          </a:p>
        </p:txBody>
      </p:sp>
      <p:pic>
        <p:nvPicPr>
          <p:cNvPr id="10242" name="Picture 2" descr="http://3.bp.blogspot.com/-bZKLzJmQCb4/ThabLE2-R9I/AAAAAAAAA64/Hmy7EV3S7Cc/s320/Nature+Fusion+Shampoo+Conditioner.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2650" y="2354263"/>
            <a:ext cx="2895600" cy="428977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ilim adamlarının yaptığı araştırmada su kirliliğini büyük ölçüde ortadan kaldıracak yöntem geliştirdil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354263"/>
            <a:ext cx="7614989" cy="428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25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386"/>
                                        </p:tgtEl>
                                      </p:cBhvr>
                                    </p:animEffect>
                                    <p:set>
                                      <p:cBhvr>
                                        <p:cTn id="7" dur="1" fill="hold">
                                          <p:stCondLst>
                                            <p:cond delay="499"/>
                                          </p:stCondLst>
                                        </p:cTn>
                                        <p:tgtEl>
                                          <p:spTgt spid="163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Ürün</a:t>
            </a:r>
          </a:p>
        </p:txBody>
      </p:sp>
      <p:sp>
        <p:nvSpPr>
          <p:cNvPr id="3" name="Content Placeholder 2"/>
          <p:cNvSpPr>
            <a:spLocks noGrp="1"/>
          </p:cNvSpPr>
          <p:nvPr>
            <p:ph idx="1"/>
          </p:nvPr>
        </p:nvSpPr>
        <p:spPr/>
        <p:txBody>
          <a:bodyPr>
            <a:normAutofit/>
          </a:bodyPr>
          <a:lstStyle/>
          <a:p>
            <a:r>
              <a:rPr lang="tr-TR" dirty="0"/>
              <a:t>Ambalaj Doğruluğu</a:t>
            </a:r>
          </a:p>
          <a:p>
            <a:pPr marL="0" indent="0">
              <a:buNone/>
            </a:pPr>
            <a:endParaRPr lang="tr-TR" dirty="0"/>
          </a:p>
          <a:p>
            <a:endParaRPr lang="tr-TR" dirty="0"/>
          </a:p>
          <a:p>
            <a:endParaRPr lang="tr-TR" dirty="0"/>
          </a:p>
          <a:p>
            <a:endParaRPr lang="tr-TR" dirty="0"/>
          </a:p>
        </p:txBody>
      </p:sp>
      <p:grpSp>
        <p:nvGrpSpPr>
          <p:cNvPr id="5" name="Group 4"/>
          <p:cNvGrpSpPr/>
          <p:nvPr/>
        </p:nvGrpSpPr>
        <p:grpSpPr>
          <a:xfrm>
            <a:off x="1758950" y="2419351"/>
            <a:ext cx="8775700" cy="4206281"/>
            <a:chOff x="234950" y="3028950"/>
            <a:chExt cx="8658528" cy="3654467"/>
          </a:xfrm>
        </p:grpSpPr>
        <p:pic>
          <p:nvPicPr>
            <p:cNvPr id="14340" name="Picture 4" descr="http://www.pixelagogo.com/wp-content/uploads/2008/07/containerhoax_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 y="3028950"/>
              <a:ext cx="4070350" cy="36544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pixelagogo.com/wp-content/uploads/2008/07/containerhoax_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3028950"/>
              <a:ext cx="4321478" cy="365446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4" name="Picture 8" descr="Nutella &amp; Go #packag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8950" y="2088254"/>
            <a:ext cx="4125432" cy="472787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58950" y="2379025"/>
            <a:ext cx="8775700" cy="4437107"/>
            <a:chOff x="234950" y="2396488"/>
            <a:chExt cx="8583654" cy="4246606"/>
          </a:xfrm>
        </p:grpSpPr>
        <p:pic>
          <p:nvPicPr>
            <p:cNvPr id="14346" name="Picture 10" descr="Packaging Decep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4950" y="2396489"/>
              <a:ext cx="4246604" cy="4246605"/>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Packaging Deceptio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2396488"/>
              <a:ext cx="4246604" cy="42466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80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4"/>
                                        </p:tgtEl>
                                        <p:attrNameLst>
                                          <p:attrName>style.visibility</p:attrName>
                                        </p:attrNameLst>
                                      </p:cBhvr>
                                      <p:to>
                                        <p:strVal val="visible"/>
                                      </p:to>
                                    </p:set>
                                    <p:animEffect transition="in" filter="fade">
                                      <p:cBhvr>
                                        <p:cTn id="17" dur="500"/>
                                        <p:tgtEl>
                                          <p:spTgt spid="143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344"/>
                                        </p:tgtEl>
                                      </p:cBhvr>
                                    </p:animEffect>
                                    <p:set>
                                      <p:cBhvr>
                                        <p:cTn id="22" dur="1" fill="hold">
                                          <p:stCondLst>
                                            <p:cond delay="499"/>
                                          </p:stCondLst>
                                        </p:cTn>
                                        <p:tgtEl>
                                          <p:spTgt spid="143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Ürün</a:t>
            </a:r>
          </a:p>
        </p:txBody>
      </p:sp>
      <p:sp>
        <p:nvSpPr>
          <p:cNvPr id="3" name="Content Placeholder 2"/>
          <p:cNvSpPr>
            <a:spLocks noGrp="1"/>
          </p:cNvSpPr>
          <p:nvPr>
            <p:ph idx="1"/>
          </p:nvPr>
        </p:nvSpPr>
        <p:spPr/>
        <p:txBody>
          <a:bodyPr>
            <a:normAutofit/>
          </a:bodyPr>
          <a:lstStyle/>
          <a:p>
            <a:r>
              <a:rPr lang="tr-TR" b="1" dirty="0"/>
              <a:t>Çocuk işçi kullanımı</a:t>
            </a:r>
          </a:p>
          <a:p>
            <a:r>
              <a:rPr lang="tr-TR" b="1" dirty="0"/>
              <a:t>Kaçak işçi çalıştırma</a:t>
            </a:r>
          </a:p>
          <a:p>
            <a:r>
              <a:rPr lang="tr-TR" b="1" dirty="0"/>
              <a:t>İş yeri güvenliği ihmali</a:t>
            </a:r>
          </a:p>
          <a:p>
            <a:r>
              <a:rPr lang="tr-TR" b="1" dirty="0"/>
              <a:t>Hayvan deneyleri</a:t>
            </a:r>
          </a:p>
          <a:p>
            <a:endParaRPr lang="tr-TR" dirty="0"/>
          </a:p>
          <a:p>
            <a:endParaRPr lang="tr-TR" dirty="0"/>
          </a:p>
          <a:p>
            <a:endParaRPr lang="tr-TR" dirty="0"/>
          </a:p>
          <a:p>
            <a:endParaRPr lang="tr-TR" dirty="0"/>
          </a:p>
        </p:txBody>
      </p:sp>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26" y="4085917"/>
            <a:ext cx="3933825" cy="221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914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5"/>
          <p:cNvSpPr>
            <a:spLocks noGrp="1"/>
          </p:cNvSpPr>
          <p:nvPr>
            <p:ph type="sldNum" sz="quarter" idx="12"/>
          </p:nvPr>
        </p:nvSpPr>
        <p:spPr/>
        <p:txBody>
          <a:bodyPr/>
          <a:lstStyle/>
          <a:p>
            <a:fld id="{AA835C6F-55C6-AD40-A8BC-43C1F8820B71}" type="slidenum">
              <a:rPr lang="en-US" altLang="en-US"/>
              <a:pPr/>
              <a:t>13</a:t>
            </a:fld>
            <a:endParaRPr lang="en-US" altLang="en-US"/>
          </a:p>
        </p:txBody>
      </p:sp>
      <p:sp>
        <p:nvSpPr>
          <p:cNvPr id="309250" name="Rectangle 2"/>
          <p:cNvSpPr>
            <a:spLocks noGrp="1" noChangeArrowheads="1"/>
          </p:cNvSpPr>
          <p:nvPr>
            <p:ph type="title"/>
          </p:nvPr>
        </p:nvSpPr>
        <p:spPr/>
        <p:txBody>
          <a:bodyPr/>
          <a:lstStyle/>
          <a:p>
            <a:r>
              <a:rPr lang="tr-TR" altLang="en-US"/>
              <a:t>Bu Etik Mi?</a:t>
            </a:r>
          </a:p>
        </p:txBody>
      </p:sp>
      <p:pic>
        <p:nvPicPr>
          <p:cNvPr id="309251" name="Picture 3" descr="fare kapani ve migferli fa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70326" y="2024064"/>
            <a:ext cx="5916613" cy="3443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530756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09250"/>
                                        </p:tgtEl>
                                        <p:attrNameLst>
                                          <p:attrName>style.visibility</p:attrName>
                                        </p:attrNameLst>
                                      </p:cBhvr>
                                      <p:to>
                                        <p:strVal val="visible"/>
                                      </p:to>
                                    </p:set>
                                    <p:anim calcmode="lin" valueType="num">
                                      <p:cBhvr>
                                        <p:cTn id="7" dur="500" decel="50000" fill="hold">
                                          <p:stCondLst>
                                            <p:cond delay="0"/>
                                          </p:stCondLst>
                                        </p:cTn>
                                        <p:tgtEl>
                                          <p:spTgt spid="3092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92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9250"/>
                                        </p:tgtEl>
                                        <p:attrNameLst>
                                          <p:attrName>ppt_w</p:attrName>
                                        </p:attrNameLst>
                                      </p:cBhvr>
                                      <p:tavLst>
                                        <p:tav tm="0">
                                          <p:val>
                                            <p:strVal val="#ppt_w*.05"/>
                                          </p:val>
                                        </p:tav>
                                        <p:tav tm="100000">
                                          <p:val>
                                            <p:strVal val="#ppt_w"/>
                                          </p:val>
                                        </p:tav>
                                      </p:tavLst>
                                    </p:anim>
                                    <p:anim calcmode="lin" valueType="num">
                                      <p:cBhvr>
                                        <p:cTn id="10" dur="1000" fill="hold"/>
                                        <p:tgtEl>
                                          <p:spTgt spid="3092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92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92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92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92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309251"/>
                                        </p:tgtEl>
                                        <p:attrNameLst>
                                          <p:attrName>style.visibility</p:attrName>
                                        </p:attrNameLst>
                                      </p:cBhvr>
                                      <p:to>
                                        <p:strVal val="visible"/>
                                      </p:to>
                                    </p:set>
                                    <p:anim calcmode="lin" valueType="num">
                                      <p:cBhvr>
                                        <p:cTn id="19" dur="5000" fill="hold"/>
                                        <p:tgtEl>
                                          <p:spTgt spid="309251"/>
                                        </p:tgtEl>
                                        <p:attrNameLst>
                                          <p:attrName>ppt_w</p:attrName>
                                        </p:attrNameLst>
                                      </p:cBhvr>
                                      <p:tavLst>
                                        <p:tav tm="0" fmla="#ppt_w*sin(2.5*pi*$)">
                                          <p:val>
                                            <p:fltVal val="0"/>
                                          </p:val>
                                        </p:tav>
                                        <p:tav tm="100000">
                                          <p:val>
                                            <p:fltVal val="1"/>
                                          </p:val>
                                        </p:tav>
                                      </p:tavLst>
                                    </p:anim>
                                    <p:anim calcmode="lin" valueType="num">
                                      <p:cBhvr>
                                        <p:cTn id="20" dur="5000" fill="hold"/>
                                        <p:tgtEl>
                                          <p:spTgt spid="3092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541338"/>
            <a:ext cx="8686800" cy="1143000"/>
          </a:xfrm>
        </p:spPr>
        <p:txBody>
          <a:bodyPr>
            <a:normAutofit fontScale="90000"/>
          </a:bodyPr>
          <a:lstStyle/>
          <a:p>
            <a:pPr algn="l"/>
            <a:r>
              <a:rPr lang="tr-TR" dirty="0"/>
              <a:t>Ürün</a:t>
            </a:r>
            <a:br>
              <a:rPr lang="tr-TR" dirty="0"/>
            </a:br>
            <a:r>
              <a:rPr lang="tr-TR" sz="3100" dirty="0"/>
              <a:t>Etik değerlerin Pazarlama Stratejisi Olarak Kullanılması</a:t>
            </a:r>
          </a:p>
        </p:txBody>
      </p:sp>
      <p:pic>
        <p:nvPicPr>
          <p:cNvPr id="1026" name="Picture 2" descr="http://www.w-co.co.uk/images/portfolio/body-shop/large/body-shop-portfolio-larg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2266950"/>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bodyshop.com/images/common/glob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43676" y="1847850"/>
            <a:ext cx="4124325"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0337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Fiyat</a:t>
            </a:r>
          </a:p>
        </p:txBody>
      </p:sp>
      <p:sp>
        <p:nvSpPr>
          <p:cNvPr id="3" name="Content Placeholder 2"/>
          <p:cNvSpPr>
            <a:spLocks noGrp="1"/>
          </p:cNvSpPr>
          <p:nvPr>
            <p:ph idx="1"/>
          </p:nvPr>
        </p:nvSpPr>
        <p:spPr>
          <a:xfrm>
            <a:off x="1981200" y="1619250"/>
            <a:ext cx="8229600" cy="5257800"/>
          </a:xfrm>
        </p:spPr>
        <p:txBody>
          <a:bodyPr>
            <a:normAutofit/>
          </a:bodyPr>
          <a:lstStyle/>
          <a:p>
            <a:r>
              <a:rPr lang="tr-TR" dirty="0"/>
              <a:t>İhale fiksleme</a:t>
            </a:r>
            <a:endParaRPr lang="en-US" dirty="0"/>
          </a:p>
          <a:p>
            <a:endParaRPr lang="en-US" dirty="0"/>
          </a:p>
          <a:p>
            <a:r>
              <a:rPr lang="tr-TR" dirty="0"/>
              <a:t>Değerinin üstünde satış</a:t>
            </a:r>
            <a:endParaRPr lang="en-US" dirty="0"/>
          </a:p>
          <a:p>
            <a:endParaRPr lang="en-US" dirty="0"/>
          </a:p>
          <a:p>
            <a:r>
              <a:rPr lang="tr-TR" dirty="0"/>
              <a:t>Fiyat fiksleme</a:t>
            </a:r>
            <a:endParaRPr lang="en-US" dirty="0"/>
          </a:p>
          <a:p>
            <a:endParaRPr lang="en-US" dirty="0"/>
          </a:p>
          <a:p>
            <a:endParaRPr lang="tr-TR" dirty="0"/>
          </a:p>
        </p:txBody>
      </p:sp>
      <p:pic>
        <p:nvPicPr>
          <p:cNvPr id="11266" name="Picture 2" descr="https://encrypted-tbn2.gstatic.com/images?q=tbn:ANd9GcQGE6AsftaECJXfAmnNNypsQlKJHFzDqjO6uoyuQQcg24k8YRGEUEUkqY4">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7574" y="1619250"/>
            <a:ext cx="3261277"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he Worst Ingredients in Laundry Deter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2512" y="3657601"/>
            <a:ext cx="4105276"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114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Fiyat</a:t>
            </a:r>
          </a:p>
        </p:txBody>
      </p:sp>
      <p:sp>
        <p:nvSpPr>
          <p:cNvPr id="3" name="Content Placeholder 2"/>
          <p:cNvSpPr>
            <a:spLocks noGrp="1"/>
          </p:cNvSpPr>
          <p:nvPr>
            <p:ph idx="1"/>
          </p:nvPr>
        </p:nvSpPr>
        <p:spPr>
          <a:xfrm>
            <a:off x="1981200" y="1295400"/>
            <a:ext cx="8229600" cy="5257800"/>
          </a:xfrm>
        </p:spPr>
        <p:txBody>
          <a:bodyPr>
            <a:normAutofit/>
          </a:bodyPr>
          <a:lstStyle/>
          <a:p>
            <a:pPr marL="0" indent="0">
              <a:buNone/>
            </a:pPr>
            <a:endParaRPr lang="en-US" dirty="0"/>
          </a:p>
          <a:p>
            <a:r>
              <a:rPr lang="tr-TR" dirty="0"/>
              <a:t>Değerinden aşağıda fiyatlandırma</a:t>
            </a:r>
            <a:endParaRPr lang="en-US" dirty="0"/>
          </a:p>
          <a:p>
            <a:endParaRPr lang="en-US" dirty="0"/>
          </a:p>
          <a:p>
            <a:r>
              <a:rPr lang="tr-TR" dirty="0"/>
              <a:t>Fiyat savaşı</a:t>
            </a:r>
            <a:endParaRPr lang="en-US" dirty="0"/>
          </a:p>
          <a:p>
            <a:pPr marL="0" indent="0">
              <a:buNone/>
            </a:pPr>
            <a:endParaRPr lang="en-US" dirty="0"/>
          </a:p>
          <a:p>
            <a:r>
              <a:rPr lang="tr-TR" dirty="0"/>
              <a:t>Aynı Ürün Farklı fiyatlandırma</a:t>
            </a:r>
            <a:endParaRPr lang="en-US" dirty="0"/>
          </a:p>
          <a:p>
            <a:endParaRPr lang="tr-TR" dirty="0"/>
          </a:p>
        </p:txBody>
      </p:sp>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1088" y="2428876"/>
            <a:ext cx="2745374"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6462" y="2428876"/>
            <a:ext cx="2525694"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05325" y="5043488"/>
            <a:ext cx="2466975" cy="145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1648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Fiyat</a:t>
            </a:r>
          </a:p>
        </p:txBody>
      </p:sp>
      <p:pic>
        <p:nvPicPr>
          <p:cNvPr id="13314" name="Picture 2" descr="Tansaş">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1650" y="2792413"/>
            <a:ext cx="4134176" cy="274319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joinistanbul.com/wp-content/uploads/2014/02/migros-400x264.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91250" y="2792412"/>
            <a:ext cx="4156362" cy="2743199"/>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39100" y="279400"/>
            <a:ext cx="1380800" cy="220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8899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Dağıtım</a:t>
            </a:r>
          </a:p>
        </p:txBody>
      </p:sp>
      <p:sp>
        <p:nvSpPr>
          <p:cNvPr id="3" name="Content Placeholder 2"/>
          <p:cNvSpPr>
            <a:spLocks noGrp="1"/>
          </p:cNvSpPr>
          <p:nvPr>
            <p:ph idx="1"/>
          </p:nvPr>
        </p:nvSpPr>
        <p:spPr/>
        <p:txBody>
          <a:bodyPr/>
          <a:lstStyle/>
          <a:p>
            <a:r>
              <a:rPr lang="tr-TR" dirty="0"/>
              <a:t>Satış performansı, pazarlama temsilcileri ve satış personelinin değerlendirildiği en yaygın yoldur.</a:t>
            </a:r>
          </a:p>
          <a:p>
            <a:r>
              <a:rPr lang="tr-TR" dirty="0"/>
              <a:t>Performans baskıları birçok etik sorunlara sebep olabilir.</a:t>
            </a:r>
          </a:p>
          <a:p>
            <a:endParaRPr lang="tr-TR" dirty="0"/>
          </a:p>
        </p:txBody>
      </p:sp>
      <p:pic>
        <p:nvPicPr>
          <p:cNvPr id="2050" name="Picture 2" descr="C:\Users\senver.n.1\AppData\Local\Microsoft\Windows\Temporary Internet Files\Low\Content.IE5\C18UD9XX\MC90044132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86250" y="3714750"/>
            <a:ext cx="30861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438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Dağıtım</a:t>
            </a:r>
          </a:p>
        </p:txBody>
      </p:sp>
      <p:sp>
        <p:nvSpPr>
          <p:cNvPr id="3" name="Content Placeholder 2"/>
          <p:cNvSpPr>
            <a:spLocks noGrp="1"/>
          </p:cNvSpPr>
          <p:nvPr>
            <p:ph idx="1"/>
          </p:nvPr>
        </p:nvSpPr>
        <p:spPr>
          <a:xfrm>
            <a:off x="1981200" y="1600201"/>
            <a:ext cx="4286250" cy="4525963"/>
          </a:xfrm>
        </p:spPr>
        <p:txBody>
          <a:bodyPr/>
          <a:lstStyle/>
          <a:p>
            <a:r>
              <a:rPr lang="tr-TR" dirty="0"/>
              <a:t>Son kullanma tarihi geçmiş ürünleri satmak</a:t>
            </a:r>
            <a:endParaRPr lang="en-US" dirty="0"/>
          </a:p>
          <a:p>
            <a:endParaRPr lang="tr-TR"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780214" y="1628776"/>
            <a:ext cx="34893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0750" y="3336926"/>
            <a:ext cx="3366012"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1384300"/>
            <a:ext cx="8288338" cy="5402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4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Dağıtım</a:t>
            </a:r>
          </a:p>
        </p:txBody>
      </p:sp>
      <p:sp>
        <p:nvSpPr>
          <p:cNvPr id="3" name="Content Placeholder 2"/>
          <p:cNvSpPr>
            <a:spLocks noGrp="1"/>
          </p:cNvSpPr>
          <p:nvPr>
            <p:ph idx="1"/>
          </p:nvPr>
        </p:nvSpPr>
        <p:spPr>
          <a:xfrm>
            <a:off x="1981200" y="1600201"/>
            <a:ext cx="4286250" cy="4525963"/>
          </a:xfrm>
        </p:spPr>
        <p:txBody>
          <a:bodyPr/>
          <a:lstStyle/>
          <a:p>
            <a:r>
              <a:rPr lang="tr-TR" dirty="0"/>
              <a:t>Satış yapabilmek için teslim tarihinin mümkün olmadığını bilerek gönderiyi vaat etmek</a:t>
            </a:r>
          </a:p>
          <a:p>
            <a:endParaRPr lang="tr-TR"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9850" y="1341439"/>
            <a:ext cx="3703638" cy="3108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0912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Dağıtım</a:t>
            </a:r>
          </a:p>
        </p:txBody>
      </p:sp>
      <p:sp>
        <p:nvSpPr>
          <p:cNvPr id="3" name="Content Placeholder 2"/>
          <p:cNvSpPr>
            <a:spLocks noGrp="1"/>
          </p:cNvSpPr>
          <p:nvPr>
            <p:ph idx="1"/>
          </p:nvPr>
        </p:nvSpPr>
        <p:spPr>
          <a:xfrm>
            <a:off x="1981200" y="1600201"/>
            <a:ext cx="4286250" cy="3086100"/>
          </a:xfrm>
        </p:spPr>
        <p:txBody>
          <a:bodyPr>
            <a:normAutofit/>
          </a:bodyPr>
          <a:lstStyle/>
          <a:p>
            <a:pPr>
              <a:buFont typeface="Wingdings" pitchFamily="2" charset="2"/>
              <a:buChar char="§"/>
            </a:pPr>
            <a:endParaRPr lang="en-US" dirty="0"/>
          </a:p>
          <a:p>
            <a:r>
              <a:rPr lang="tr-TR" dirty="0"/>
              <a:t>Tüketiciyi yanıltarak tüketiceye gereksiz ürün satmak </a:t>
            </a:r>
            <a:endParaRPr lang="en-US" dirty="0"/>
          </a:p>
          <a:p>
            <a:pPr marL="0" indent="0">
              <a:buNone/>
            </a:pPr>
            <a:endParaRPr lang="en-US" dirty="0"/>
          </a:p>
          <a:p>
            <a:endParaRPr lang="tr-TR"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250" y="4364039"/>
            <a:ext cx="2402258" cy="2016125"/>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0251" y="1600202"/>
            <a:ext cx="2291895"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447801"/>
            <a:ext cx="9144000"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15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Dağıtım</a:t>
            </a:r>
          </a:p>
        </p:txBody>
      </p:sp>
      <p:sp>
        <p:nvSpPr>
          <p:cNvPr id="3" name="Content Placeholder 2"/>
          <p:cNvSpPr>
            <a:spLocks noGrp="1"/>
          </p:cNvSpPr>
          <p:nvPr>
            <p:ph idx="1"/>
          </p:nvPr>
        </p:nvSpPr>
        <p:spPr>
          <a:xfrm>
            <a:off x="1981200" y="1600201"/>
            <a:ext cx="8553450" cy="4525963"/>
          </a:xfrm>
        </p:spPr>
        <p:txBody>
          <a:bodyPr>
            <a:normAutofit/>
          </a:bodyPr>
          <a:lstStyle/>
          <a:p>
            <a:r>
              <a:rPr lang="tr-TR" dirty="0"/>
              <a:t>Güç kullanarak rakiplerin raf paylarını azaltmak</a:t>
            </a:r>
          </a:p>
          <a:p>
            <a:r>
              <a:rPr lang="tr-TR" dirty="0"/>
              <a:t>Rakip yerine kendi ürününü satmak için satıcılara rüşvet vermek</a:t>
            </a:r>
            <a:endParaRPr lang="en-US" dirty="0"/>
          </a:p>
          <a:p>
            <a:endParaRPr lang="tr-TR" dirty="0"/>
          </a:p>
        </p:txBody>
      </p:sp>
      <p:pic>
        <p:nvPicPr>
          <p:cNvPr id="5123" name="Picture 3" descr="Supermarket shelf - shampoos Editorial Photo">
            <a:hlinkClick r:id="rId3" tooltip="Download Supermarket Shelf - Shampoos Editorial Photo - Image: 12654296"/>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35700" y="2708903"/>
            <a:ext cx="5138737" cy="341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697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Reklam &amp; Promosyon</a:t>
            </a:r>
          </a:p>
        </p:txBody>
      </p:sp>
      <p:sp>
        <p:nvSpPr>
          <p:cNvPr id="3" name="Content Placeholder 2"/>
          <p:cNvSpPr>
            <a:spLocks noGrp="1"/>
          </p:cNvSpPr>
          <p:nvPr>
            <p:ph idx="1"/>
          </p:nvPr>
        </p:nvSpPr>
        <p:spPr/>
        <p:txBody>
          <a:bodyPr>
            <a:normAutofit/>
          </a:bodyPr>
          <a:lstStyle/>
          <a:p>
            <a:r>
              <a:rPr lang="tr-TR" dirty="0"/>
              <a:t>Reklam "insanları gönüllü olarak belli bir davranışta bulunmaya </a:t>
            </a:r>
            <a:r>
              <a:rPr lang="tr-TR" b="1" dirty="0">
                <a:solidFill>
                  <a:srgbClr val="C00000"/>
                </a:solidFill>
              </a:rPr>
              <a:t>ikna etmek</a:t>
            </a:r>
            <a:r>
              <a:rPr lang="tr-TR" dirty="0"/>
              <a:t>, dikkatlerini bir ürüne hizmete, fikir ve kuruluşa çekmeye çalışmak, onunla ilgili bilgi vermeye çalışmak amacıyla oluşturulan duyuru"dur.</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6894" y="4403833"/>
            <a:ext cx="3343838" cy="187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433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4"/>
          <p:cNvSpPr>
            <a:spLocks noGrp="1"/>
          </p:cNvSpPr>
          <p:nvPr>
            <p:ph type="sldNum" sz="quarter" idx="12"/>
          </p:nvPr>
        </p:nvSpPr>
        <p:spPr/>
        <p:txBody>
          <a:bodyPr/>
          <a:lstStyle/>
          <a:p>
            <a:fld id="{BAC66B07-8A02-694D-964B-3AE07955AB6F}" type="slidenum">
              <a:rPr lang="en-US" altLang="en-US"/>
              <a:pPr/>
              <a:t>14</a:t>
            </a:fld>
            <a:endParaRPr lang="en-US" altLang="en-US"/>
          </a:p>
        </p:txBody>
      </p:sp>
      <p:sp>
        <p:nvSpPr>
          <p:cNvPr id="310274" name="Rectangle 2"/>
          <p:cNvSpPr>
            <a:spLocks noGrp="1" noChangeArrowheads="1"/>
          </p:cNvSpPr>
          <p:nvPr>
            <p:ph type="title"/>
          </p:nvPr>
        </p:nvSpPr>
        <p:spPr/>
        <p:txBody>
          <a:bodyPr/>
          <a:lstStyle/>
          <a:p>
            <a:r>
              <a:rPr lang="tr-TR" altLang="en-US" sz="5400"/>
              <a:t>Bu Etik Mi?</a:t>
            </a:r>
            <a:endParaRPr lang="en-US" altLang="en-US" sz="5400"/>
          </a:p>
        </p:txBody>
      </p:sp>
      <p:pic>
        <p:nvPicPr>
          <p:cNvPr id="310275" name="Picture 3" descr="yanan conco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662" y="1562100"/>
            <a:ext cx="6019800" cy="458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591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0274"/>
                                        </p:tgtEl>
                                        <p:attrNameLst>
                                          <p:attrName>style.visibility</p:attrName>
                                        </p:attrNameLst>
                                      </p:cBhvr>
                                      <p:to>
                                        <p:strVal val="visible"/>
                                      </p:to>
                                    </p:set>
                                    <p:anim calcmode="lin" valueType="num">
                                      <p:cBhvr additive="base">
                                        <p:cTn id="7" dur="500" fill="hold"/>
                                        <p:tgtEl>
                                          <p:spTgt spid="310274"/>
                                        </p:tgtEl>
                                        <p:attrNameLst>
                                          <p:attrName>ppt_x</p:attrName>
                                        </p:attrNameLst>
                                      </p:cBhvr>
                                      <p:tavLst>
                                        <p:tav tm="0">
                                          <p:val>
                                            <p:strVal val="0-#ppt_w/2"/>
                                          </p:val>
                                        </p:tav>
                                        <p:tav tm="100000">
                                          <p:val>
                                            <p:strVal val="#ppt_x"/>
                                          </p:val>
                                        </p:tav>
                                      </p:tavLst>
                                    </p:anim>
                                    <p:anim calcmode="lin" valueType="num">
                                      <p:cBhvr additive="base">
                                        <p:cTn id="8" dur="500" fill="hold"/>
                                        <p:tgtEl>
                                          <p:spTgt spid="310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10275"/>
                                        </p:tgtEl>
                                        <p:attrNameLst>
                                          <p:attrName>style.visibility</p:attrName>
                                        </p:attrNameLst>
                                      </p:cBhvr>
                                      <p:to>
                                        <p:strVal val="visible"/>
                                      </p:to>
                                    </p:set>
                                    <p:anim calcmode="lin" valueType="num">
                                      <p:cBhvr additive="base">
                                        <p:cTn id="13" dur="500" fill="hold"/>
                                        <p:tgtEl>
                                          <p:spTgt spid="310275"/>
                                        </p:tgtEl>
                                        <p:attrNameLst>
                                          <p:attrName>ppt_x</p:attrName>
                                        </p:attrNameLst>
                                      </p:cBhvr>
                                      <p:tavLst>
                                        <p:tav tm="0">
                                          <p:val>
                                            <p:strVal val="1+#ppt_w/2"/>
                                          </p:val>
                                        </p:tav>
                                        <p:tav tm="100000">
                                          <p:val>
                                            <p:strVal val="#ppt_x"/>
                                          </p:val>
                                        </p:tav>
                                      </p:tavLst>
                                    </p:anim>
                                    <p:anim calcmode="lin" valueType="num">
                                      <p:cBhvr additive="base">
                                        <p:cTn id="14" dur="500" fill="hold"/>
                                        <p:tgtEl>
                                          <p:spTgt spid="3102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4"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Reklamlara inanıyor musunuz?</a:t>
            </a:r>
          </a:p>
        </p:txBody>
      </p:sp>
      <p:pic>
        <p:nvPicPr>
          <p:cNvPr id="13314" name="Picture 2" descr="https://encrypted-tbn2.gstatic.com/images?q=tbn:ANd9GcTdHlXELgzKS4gS74IvSJeELhUuh1fj0kmokm2XoMY9zbOT3pnrXWT6QaI0">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8375" y="1622597"/>
            <a:ext cx="4558315" cy="452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6819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Reklam &amp; Promosyon</a:t>
            </a:r>
          </a:p>
        </p:txBody>
      </p:sp>
      <p:sp>
        <p:nvSpPr>
          <p:cNvPr id="3" name="Content Placeholder 2"/>
          <p:cNvSpPr>
            <a:spLocks noGrp="1"/>
          </p:cNvSpPr>
          <p:nvPr>
            <p:ph idx="1"/>
          </p:nvPr>
        </p:nvSpPr>
        <p:spPr/>
        <p:txBody>
          <a:bodyPr>
            <a:normAutofit/>
          </a:bodyPr>
          <a:lstStyle/>
          <a:p>
            <a:r>
              <a:rPr lang="tr-TR" dirty="0"/>
              <a:t>Zararlı ürün reklamları</a:t>
            </a:r>
          </a:p>
          <a:p>
            <a:r>
              <a:rPr lang="tr-TR" dirty="0"/>
              <a:t>Yalan/Aldatıcı reklam</a:t>
            </a:r>
          </a:p>
          <a:p>
            <a:r>
              <a:rPr lang="tr-TR" dirty="0"/>
              <a:t>Subliminal reklam</a:t>
            </a:r>
          </a:p>
          <a:p>
            <a:r>
              <a:rPr lang="tr-TR" dirty="0"/>
              <a:t>Çocuklara yapılan reklamlar</a:t>
            </a:r>
          </a:p>
          <a:p>
            <a:r>
              <a:rPr lang="tr-TR" dirty="0"/>
              <a:t>Şiddet ve ayrımcılık içeren reklamlar</a:t>
            </a:r>
          </a:p>
          <a:p>
            <a:endParaRPr lang="tr-TR" dirty="0"/>
          </a:p>
          <a:p>
            <a:pPr marL="0" indent="0">
              <a:buNone/>
            </a:pPr>
            <a:endParaRPr lang="tr-TR" dirty="0"/>
          </a:p>
          <a:p>
            <a:endParaRPr lang="tr-TR" dirty="0"/>
          </a:p>
          <a:p>
            <a:endParaRPr lang="tr-TR" dirty="0"/>
          </a:p>
        </p:txBody>
      </p:sp>
    </p:spTree>
    <p:extLst>
      <p:ext uri="{BB962C8B-B14F-4D97-AF65-F5344CB8AC3E}">
        <p14:creationId xmlns:p14="http://schemas.microsoft.com/office/powerpoint/2010/main" val="25656766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Zararlı Ürün Reklamları</a:t>
            </a:r>
          </a:p>
        </p:txBody>
      </p:sp>
      <p:pic>
        <p:nvPicPr>
          <p:cNvPr id="15362" name="Picture 2" descr="http://m1coogan.files.wordpress.com/2011/10/tobacco-ad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1996" y="1181153"/>
            <a:ext cx="8103038" cy="554247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4782" y="1055889"/>
            <a:ext cx="7898524" cy="566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4577" y="1151590"/>
            <a:ext cx="9017876" cy="547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62958" y="1228447"/>
            <a:ext cx="8332076" cy="5597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90549" y="1164638"/>
            <a:ext cx="8537027" cy="5575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34578" y="1151590"/>
            <a:ext cx="8926197" cy="523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3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2"/>
                                        </p:tgtEl>
                                      </p:cBhvr>
                                    </p:animEffect>
                                    <p:set>
                                      <p:cBhvr>
                                        <p:cTn id="7" dur="1" fill="hold">
                                          <p:stCondLst>
                                            <p:cond delay="499"/>
                                          </p:stCondLst>
                                        </p:cTn>
                                        <p:tgtEl>
                                          <p:spTgt spid="1536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circle(in)">
                                      <p:cBhvr>
                                        <p:cTn id="12" dur="20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363"/>
                                        </p:tgtEl>
                                      </p:cBhvr>
                                    </p:animEffect>
                                    <p:set>
                                      <p:cBhvr>
                                        <p:cTn id="17" dur="1" fill="hold">
                                          <p:stCondLst>
                                            <p:cond delay="499"/>
                                          </p:stCondLst>
                                        </p:cTn>
                                        <p:tgtEl>
                                          <p:spTgt spid="153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fade">
                                      <p:cBhvr>
                                        <p:cTn id="22" dur="500"/>
                                        <p:tgtEl>
                                          <p:spTgt spid="153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5364"/>
                                        </p:tgtEl>
                                      </p:cBhvr>
                                    </p:animEffect>
                                    <p:set>
                                      <p:cBhvr>
                                        <p:cTn id="27" dur="1" fill="hold">
                                          <p:stCondLst>
                                            <p:cond delay="499"/>
                                          </p:stCondLst>
                                        </p:cTn>
                                        <p:tgtEl>
                                          <p:spTgt spid="1536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365"/>
                                        </p:tgtEl>
                                        <p:attrNameLst>
                                          <p:attrName>style.visibility</p:attrName>
                                        </p:attrNameLst>
                                      </p:cBhvr>
                                      <p:to>
                                        <p:strVal val="visible"/>
                                      </p:to>
                                    </p:set>
                                    <p:animEffect transition="in" filter="fade">
                                      <p:cBhvr>
                                        <p:cTn id="32" dur="500"/>
                                        <p:tgtEl>
                                          <p:spTgt spid="153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5365"/>
                                        </p:tgtEl>
                                      </p:cBhvr>
                                    </p:animEffect>
                                    <p:set>
                                      <p:cBhvr>
                                        <p:cTn id="37" dur="1" fill="hold">
                                          <p:stCondLst>
                                            <p:cond delay="499"/>
                                          </p:stCondLst>
                                        </p:cTn>
                                        <p:tgtEl>
                                          <p:spTgt spid="1536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366"/>
                                        </p:tgtEl>
                                        <p:attrNameLst>
                                          <p:attrName>style.visibility</p:attrName>
                                        </p:attrNameLst>
                                      </p:cBhvr>
                                      <p:to>
                                        <p:strVal val="visible"/>
                                      </p:to>
                                    </p:set>
                                    <p:animEffect transition="in" filter="fade">
                                      <p:cBhvr>
                                        <p:cTn id="42" dur="500"/>
                                        <p:tgtEl>
                                          <p:spTgt spid="153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366"/>
                                        </p:tgtEl>
                                      </p:cBhvr>
                                    </p:animEffect>
                                    <p:set>
                                      <p:cBhvr>
                                        <p:cTn id="47" dur="1" fill="hold">
                                          <p:stCondLst>
                                            <p:cond delay="499"/>
                                          </p:stCondLst>
                                        </p:cTn>
                                        <p:tgtEl>
                                          <p:spTgt spid="1536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367"/>
                                        </p:tgtEl>
                                        <p:attrNameLst>
                                          <p:attrName>style.visibility</p:attrName>
                                        </p:attrNameLst>
                                      </p:cBhvr>
                                      <p:to>
                                        <p:strVal val="visible"/>
                                      </p:to>
                                    </p:set>
                                    <p:animEffect transition="in" filter="circle(in)">
                                      <p:cBhvr>
                                        <p:cTn id="52" dur="2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Yalan/Aldatıcı Reklam</a:t>
            </a:r>
          </a:p>
        </p:txBody>
      </p:sp>
      <p:sp>
        <p:nvSpPr>
          <p:cNvPr id="3" name="Content Placeholder 2"/>
          <p:cNvSpPr>
            <a:spLocks noGrp="1"/>
          </p:cNvSpPr>
          <p:nvPr>
            <p:ph idx="1"/>
          </p:nvPr>
        </p:nvSpPr>
        <p:spPr/>
        <p:txBody>
          <a:bodyPr/>
          <a:lstStyle/>
          <a:p>
            <a:r>
              <a:rPr lang="tr-TR" dirty="0"/>
              <a:t>Doğru olmayan vaatler</a:t>
            </a:r>
          </a:p>
          <a:p>
            <a:pPr lvl="1"/>
            <a:r>
              <a:rPr lang="tr-TR" dirty="0"/>
              <a:t>Sizi tüm gün korur</a:t>
            </a:r>
          </a:p>
          <a:p>
            <a:r>
              <a:rPr lang="tr-TR" dirty="0"/>
              <a:t>Duygusal, ispatı olmayan vaatler (puffery)</a:t>
            </a:r>
          </a:p>
          <a:p>
            <a:pPr lvl="1"/>
            <a:r>
              <a:rPr lang="tr-TR" dirty="0"/>
              <a:t>En iyi siz için, en iyi kahve</a:t>
            </a:r>
          </a:p>
          <a:p>
            <a:r>
              <a:rPr lang="tr-TR" dirty="0"/>
              <a:t>Yanıltıcı demolar/dil kullanımı</a:t>
            </a:r>
          </a:p>
          <a:p>
            <a:pPr lvl="1"/>
            <a:r>
              <a:rPr lang="tr-TR" dirty="0"/>
              <a:t>*Sıradan ürünlere karşı daha iyi performans</a:t>
            </a:r>
          </a:p>
          <a:p>
            <a:r>
              <a:rPr lang="tr-TR" dirty="0"/>
              <a:t>Gerçek performansın saklanması</a:t>
            </a:r>
          </a:p>
          <a:p>
            <a:pPr marL="0" indent="0">
              <a:buNone/>
            </a:pPr>
            <a:endParaRPr lang="tr-TR" dirty="0"/>
          </a:p>
        </p:txBody>
      </p:sp>
    </p:spTree>
    <p:extLst>
      <p:ext uri="{BB962C8B-B14F-4D97-AF65-F5344CB8AC3E}">
        <p14:creationId xmlns:p14="http://schemas.microsoft.com/office/powerpoint/2010/main" val="22589951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Yalan/Aldatıcı Reklam</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2178" y="1284397"/>
            <a:ext cx="6526760" cy="53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http://nepaliaustralian.files.wordpress.com/2012/01/fastfood.jpg?w=5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2178" y="1284397"/>
            <a:ext cx="4240761" cy="5464898"/>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2177" y="1284397"/>
            <a:ext cx="3704732" cy="5579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descr="Advertising: Cheryl Cole is the face of the cosmetics giant L'Oréal"/>
          <p:cNvPicPr>
            <a:picLocks noChangeAspect="1" noChangeArrowheads="1"/>
          </p:cNvPicPr>
          <p:nvPr/>
        </p:nvPicPr>
        <p:blipFill rotWithShape="1">
          <a:blip r:embed="rId6">
            <a:extLst>
              <a:ext uri="{28A0092B-C50C-407E-A947-70E740481C1C}">
                <a14:useLocalDpi xmlns:a14="http://schemas.microsoft.com/office/drawing/2010/main"/>
              </a:ext>
            </a:extLst>
          </a:blip>
          <a:srcRect r="42829"/>
          <a:stretch/>
        </p:blipFill>
        <p:spPr bwMode="auto">
          <a:xfrm>
            <a:off x="1792178" y="1249957"/>
            <a:ext cx="4571837" cy="549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7410"/>
                                        </p:tgtEl>
                                        <p:attrNameLst>
                                          <p:attrName>ppt_x</p:attrName>
                                        </p:attrNameLst>
                                      </p:cBhvr>
                                      <p:tavLst>
                                        <p:tav tm="0">
                                          <p:val>
                                            <p:strVal val="ppt_x"/>
                                          </p:val>
                                        </p:tav>
                                        <p:tav tm="100000">
                                          <p:val>
                                            <p:strVal val="ppt_x"/>
                                          </p:val>
                                        </p:tav>
                                      </p:tavLst>
                                    </p:anim>
                                    <p:anim calcmode="lin" valueType="num">
                                      <p:cBhvr additive="base">
                                        <p:cTn id="12" dur="500"/>
                                        <p:tgtEl>
                                          <p:spTgt spid="17410"/>
                                        </p:tgtEl>
                                        <p:attrNameLst>
                                          <p:attrName>ppt_y</p:attrName>
                                        </p:attrNameLst>
                                      </p:cBhvr>
                                      <p:tavLst>
                                        <p:tav tm="0">
                                          <p:val>
                                            <p:strVal val="ppt_y"/>
                                          </p:val>
                                        </p:tav>
                                        <p:tav tm="100000">
                                          <p:val>
                                            <p:strVal val="1+ppt_h/2"/>
                                          </p:val>
                                        </p:tav>
                                      </p:tavLst>
                                    </p:anim>
                                    <p:set>
                                      <p:cBhvr>
                                        <p:cTn id="13" dur="1" fill="hold">
                                          <p:stCondLst>
                                            <p:cond delay="499"/>
                                          </p:stCondLst>
                                        </p:cTn>
                                        <p:tgtEl>
                                          <p:spTgt spid="174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8434"/>
                                        </p:tgtEl>
                                        <p:attrNameLst>
                                          <p:attrName>style.visibility</p:attrName>
                                        </p:attrNameLst>
                                      </p:cBhvr>
                                      <p:to>
                                        <p:strVal val="visible"/>
                                      </p:to>
                                    </p:set>
                                    <p:animEffect transition="in" filter="wheel(1)">
                                      <p:cBhvr>
                                        <p:cTn id="18" dur="2000"/>
                                        <p:tgtEl>
                                          <p:spTgt spid="184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8434"/>
                                        </p:tgtEl>
                                        <p:attrNameLst>
                                          <p:attrName>ppt_x</p:attrName>
                                        </p:attrNameLst>
                                      </p:cBhvr>
                                      <p:tavLst>
                                        <p:tav tm="0">
                                          <p:val>
                                            <p:strVal val="ppt_x"/>
                                          </p:val>
                                        </p:tav>
                                        <p:tav tm="100000">
                                          <p:val>
                                            <p:strVal val="ppt_x"/>
                                          </p:val>
                                        </p:tav>
                                      </p:tavLst>
                                    </p:anim>
                                    <p:anim calcmode="lin" valueType="num">
                                      <p:cBhvr additive="base">
                                        <p:cTn id="23" dur="500"/>
                                        <p:tgtEl>
                                          <p:spTgt spid="18434"/>
                                        </p:tgtEl>
                                        <p:attrNameLst>
                                          <p:attrName>ppt_y</p:attrName>
                                        </p:attrNameLst>
                                      </p:cBhvr>
                                      <p:tavLst>
                                        <p:tav tm="0">
                                          <p:val>
                                            <p:strVal val="ppt_y"/>
                                          </p:val>
                                        </p:tav>
                                        <p:tav tm="100000">
                                          <p:val>
                                            <p:strVal val="1+ppt_h/2"/>
                                          </p:val>
                                        </p:tav>
                                      </p:tavLst>
                                    </p:anim>
                                    <p:set>
                                      <p:cBhvr>
                                        <p:cTn id="24" dur="1" fill="hold">
                                          <p:stCondLst>
                                            <p:cond delay="499"/>
                                          </p:stCondLst>
                                        </p:cTn>
                                        <p:tgtEl>
                                          <p:spTgt spid="184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437"/>
                                        </p:tgtEl>
                                        <p:attrNameLst>
                                          <p:attrName>style.visibility</p:attrName>
                                        </p:attrNameLst>
                                      </p:cBhvr>
                                      <p:to>
                                        <p:strVal val="visible"/>
                                      </p:to>
                                    </p:set>
                                    <p:animEffect transition="in" filter="circle(in)">
                                      <p:cBhvr>
                                        <p:cTn id="29" dur="2000"/>
                                        <p:tgtEl>
                                          <p:spTgt spid="184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8437"/>
                                        </p:tgtEl>
                                      </p:cBhvr>
                                    </p:animEffect>
                                    <p:set>
                                      <p:cBhvr>
                                        <p:cTn id="34" dur="1" fill="hold">
                                          <p:stCondLst>
                                            <p:cond delay="499"/>
                                          </p:stCondLst>
                                        </p:cTn>
                                        <p:tgtEl>
                                          <p:spTgt spid="184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8436"/>
                                        </p:tgtEl>
                                        <p:attrNameLst>
                                          <p:attrName>style.visibility</p:attrName>
                                        </p:attrNameLst>
                                      </p:cBhvr>
                                      <p:to>
                                        <p:strVal val="visible"/>
                                      </p:to>
                                    </p:set>
                                    <p:animEffect transition="in" filter="circle(in)">
                                      <p:cBhvr>
                                        <p:cTn id="39"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Yalan/Aldatıcı Reklam</a:t>
            </a:r>
          </a:p>
        </p:txBody>
      </p:sp>
      <p:sp>
        <p:nvSpPr>
          <p:cNvPr id="3" name="Content Placeholder 2"/>
          <p:cNvSpPr>
            <a:spLocks noGrp="1"/>
          </p:cNvSpPr>
          <p:nvPr>
            <p:ph idx="1"/>
          </p:nvPr>
        </p:nvSpPr>
        <p:spPr/>
        <p:txBody>
          <a:bodyPr>
            <a:normAutofit fontScale="85000" lnSpcReduction="20000"/>
          </a:bodyPr>
          <a:lstStyle/>
          <a:p>
            <a:pPr marL="0" indent="0">
              <a:buNone/>
            </a:pPr>
            <a:r>
              <a:rPr lang="tr-TR" dirty="0"/>
              <a:t>Unethical Ads:</a:t>
            </a:r>
          </a:p>
          <a:p>
            <a:pPr marL="0" indent="0">
              <a:buNone/>
            </a:pPr>
            <a:r>
              <a:rPr lang="tr-TR" sz="2400" dirty="0">
                <a:hlinkClick r:id="rId3"/>
              </a:rPr>
              <a:t>http://www.youtube.com/watch?v=PRNvhGND7Kc</a:t>
            </a:r>
            <a:endParaRPr lang="tr-TR" sz="2400" dirty="0"/>
          </a:p>
          <a:p>
            <a:pPr marL="0" indent="0">
              <a:buNone/>
            </a:pPr>
            <a:endParaRPr lang="tr-TR" dirty="0"/>
          </a:p>
          <a:p>
            <a:pPr marL="0" indent="0">
              <a:buNone/>
            </a:pPr>
            <a:r>
              <a:rPr lang="tr-TR" dirty="0"/>
              <a:t>Shampoo Ad:</a:t>
            </a:r>
          </a:p>
          <a:p>
            <a:pPr marL="0" indent="0">
              <a:buNone/>
            </a:pPr>
            <a:r>
              <a:rPr lang="tr-TR" sz="2400" dirty="0">
                <a:hlinkClick r:id="rId4"/>
              </a:rPr>
              <a:t>http://www.youtube.com/watch?v=j06sfsfmkxs</a:t>
            </a:r>
            <a:endParaRPr lang="tr-TR" sz="2400" dirty="0"/>
          </a:p>
          <a:p>
            <a:pPr marL="0" indent="0">
              <a:buNone/>
            </a:pPr>
            <a:endParaRPr lang="tr-TR" sz="2400" dirty="0"/>
          </a:p>
          <a:p>
            <a:pPr marL="0" indent="0">
              <a:buNone/>
            </a:pPr>
            <a:r>
              <a:rPr lang="tr-TR" dirty="0"/>
              <a:t>Dominos Puffery Ad:</a:t>
            </a:r>
          </a:p>
          <a:p>
            <a:pPr marL="0" indent="0">
              <a:buNone/>
            </a:pPr>
            <a:r>
              <a:rPr lang="tr-TR" sz="2400" dirty="0">
                <a:hlinkClick r:id="rId5"/>
              </a:rPr>
              <a:t>http://www.youtube.com/watch?v=Ttde_4Eu6gU</a:t>
            </a:r>
            <a:endParaRPr lang="tr-TR" sz="2400" dirty="0"/>
          </a:p>
          <a:p>
            <a:pPr marL="0" indent="0">
              <a:buNone/>
            </a:pPr>
            <a:endParaRPr lang="tr-TR" sz="2400" dirty="0"/>
          </a:p>
          <a:p>
            <a:pPr marL="0" indent="0">
              <a:buNone/>
            </a:pPr>
            <a:endParaRPr lang="tr-TR" dirty="0"/>
          </a:p>
        </p:txBody>
      </p:sp>
    </p:spTree>
    <p:extLst>
      <p:ext uri="{BB962C8B-B14F-4D97-AF65-F5344CB8AC3E}">
        <p14:creationId xmlns:p14="http://schemas.microsoft.com/office/powerpoint/2010/main" val="16198659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Türkiye RÖK</a:t>
            </a:r>
          </a:p>
        </p:txBody>
      </p:sp>
      <p:sp>
        <p:nvSpPr>
          <p:cNvPr id="3" name="Content Placeholder 2"/>
          <p:cNvSpPr>
            <a:spLocks noGrp="1"/>
          </p:cNvSpPr>
          <p:nvPr>
            <p:ph idx="1"/>
          </p:nvPr>
        </p:nvSpPr>
        <p:spPr/>
        <p:txBody>
          <a:bodyPr/>
          <a:lstStyle/>
          <a:p>
            <a:r>
              <a:rPr lang="tr-TR" dirty="0"/>
              <a:t>«En iyi»: Pazarın en az 98%’inin test edilmiş olması şartı</a:t>
            </a:r>
          </a:p>
          <a:p>
            <a:r>
              <a:rPr lang="tr-TR" dirty="0"/>
              <a:t>«Jinekologların 1 numaralı tavsiyesi»: Jinekologlar arasında anket yapılmış olması</a:t>
            </a:r>
          </a:p>
          <a:p>
            <a:pPr marL="0" indent="0">
              <a:buNone/>
            </a:pPr>
            <a:endParaRPr lang="tr-TR" dirty="0"/>
          </a:p>
        </p:txBody>
      </p:sp>
    </p:spTree>
    <p:extLst>
      <p:ext uri="{BB962C8B-B14F-4D97-AF65-F5344CB8AC3E}">
        <p14:creationId xmlns:p14="http://schemas.microsoft.com/office/powerpoint/2010/main" val="15599049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Subliminal Reklam </a:t>
            </a:r>
          </a:p>
        </p:txBody>
      </p:sp>
      <p:sp>
        <p:nvSpPr>
          <p:cNvPr id="3" name="Content Placeholder 2"/>
          <p:cNvSpPr>
            <a:spLocks noGrp="1"/>
          </p:cNvSpPr>
          <p:nvPr>
            <p:ph idx="1"/>
          </p:nvPr>
        </p:nvSpPr>
        <p:spPr/>
        <p:txBody>
          <a:bodyPr/>
          <a:lstStyle/>
          <a:p>
            <a:r>
              <a:rPr lang="tr-TR" dirty="0"/>
              <a:t>Bilinçaltı mesaj, başka bir objenin içine gömülü olan bir işaret ya da mesajdır ve normal insan algısı limitlerinin altında kalmak, o anda fark edilmemek üzere tasarlanmıştır. </a:t>
            </a:r>
          </a:p>
          <a:p>
            <a:r>
              <a:rPr lang="tr-TR" dirty="0"/>
              <a:t>Subliminal mesajlar insanın bilinçli dikkati tarafından fark edilemezler, ancak bu mesajların insanın bilinçaltını etkiledikleri ileri sürülmektedir.</a:t>
            </a:r>
          </a:p>
        </p:txBody>
      </p:sp>
    </p:spTree>
    <p:extLst>
      <p:ext uri="{BB962C8B-B14F-4D97-AF65-F5344CB8AC3E}">
        <p14:creationId xmlns:p14="http://schemas.microsoft.com/office/powerpoint/2010/main" val="39042872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Subliminal Reklam </a:t>
            </a:r>
          </a:p>
        </p:txBody>
      </p:sp>
      <p:pic>
        <p:nvPicPr>
          <p:cNvPr id="19458" name="Picture 2" descr="http://programmingthenation.com/WordPress/wp-content/uploads/2013/07/wendys1web.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44718" y="1564688"/>
            <a:ext cx="4561465" cy="383227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programmingthenation.com/WordPress/wp-content/uploads/2013/07/Wendys_logo_CU-300x23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8328" y="2147161"/>
            <a:ext cx="3854243" cy="3044853"/>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programmingthenation.com/WordPress/wp-content/uploads/2013/07/Wendys_logo_ba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6701" y="1564687"/>
            <a:ext cx="3866433" cy="39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0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458"/>
                                        </p:tgtEl>
                                        <p:attrNameLst>
                                          <p:attrName>ppt_x</p:attrName>
                                        </p:attrNameLst>
                                      </p:cBhvr>
                                      <p:tavLst>
                                        <p:tav tm="0">
                                          <p:val>
                                            <p:strVal val="ppt_x"/>
                                          </p:val>
                                        </p:tav>
                                        <p:tav tm="100000">
                                          <p:val>
                                            <p:strVal val="ppt_x"/>
                                          </p:val>
                                        </p:tav>
                                      </p:tavLst>
                                    </p:anim>
                                    <p:anim calcmode="lin" valueType="num">
                                      <p:cBhvr additive="base">
                                        <p:cTn id="7" dur="500"/>
                                        <p:tgtEl>
                                          <p:spTgt spid="19458"/>
                                        </p:tgtEl>
                                        <p:attrNameLst>
                                          <p:attrName>ppt_y</p:attrName>
                                        </p:attrNameLst>
                                      </p:cBhvr>
                                      <p:tavLst>
                                        <p:tav tm="0">
                                          <p:val>
                                            <p:strVal val="ppt_y"/>
                                          </p:val>
                                        </p:tav>
                                        <p:tav tm="100000">
                                          <p:val>
                                            <p:strVal val="1+ppt_h/2"/>
                                          </p:val>
                                        </p:tav>
                                      </p:tavLst>
                                    </p:anim>
                                    <p:set>
                                      <p:cBhvr>
                                        <p:cTn id="8" dur="1" fill="hold">
                                          <p:stCondLst>
                                            <p:cond delay="499"/>
                                          </p:stCondLst>
                                        </p:cTn>
                                        <p:tgtEl>
                                          <p:spTgt spid="194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circle(in)">
                                      <p:cBhvr>
                                        <p:cTn id="13"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33" y="0"/>
            <a:ext cx="4899065" cy="6858000"/>
          </a:xfrm>
          <a:prstGeom prst="rect">
            <a:avLst/>
          </a:prstGeom>
        </p:spPr>
      </p:pic>
      <p:pic>
        <p:nvPicPr>
          <p:cNvPr id="9" name="Resim 8"/>
          <p:cNvPicPr>
            <a:picLocks noChangeAspect="1"/>
          </p:cNvPicPr>
          <p:nvPr/>
        </p:nvPicPr>
        <p:blipFill rotWithShape="1">
          <a:blip r:embed="rId3"/>
          <a:srcRect l="26392" r="54362"/>
          <a:stretch/>
        </p:blipFill>
        <p:spPr>
          <a:xfrm>
            <a:off x="6275297" y="133252"/>
            <a:ext cx="2933846" cy="2238988"/>
          </a:xfrm>
          <a:prstGeom prst="rect">
            <a:avLst/>
          </a:prstGeom>
        </p:spPr>
      </p:pic>
      <p:pic>
        <p:nvPicPr>
          <p:cNvPr id="10" name="Resim 9"/>
          <p:cNvPicPr>
            <a:picLocks noChangeAspect="1"/>
          </p:cNvPicPr>
          <p:nvPr/>
        </p:nvPicPr>
        <p:blipFill rotWithShape="1">
          <a:blip r:embed="rId3"/>
          <a:srcRect l="45618" r="42227"/>
          <a:stretch/>
        </p:blipFill>
        <p:spPr>
          <a:xfrm>
            <a:off x="6275298" y="2328956"/>
            <a:ext cx="1895219" cy="2290056"/>
          </a:xfrm>
          <a:prstGeom prst="rect">
            <a:avLst/>
          </a:prstGeom>
        </p:spPr>
      </p:pic>
      <p:pic>
        <p:nvPicPr>
          <p:cNvPr id="11" name="Resim 10"/>
          <p:cNvPicPr>
            <a:picLocks noChangeAspect="1"/>
          </p:cNvPicPr>
          <p:nvPr/>
        </p:nvPicPr>
        <p:blipFill rotWithShape="1">
          <a:blip r:embed="rId3"/>
          <a:srcRect l="57698" r="25689"/>
          <a:stretch/>
        </p:blipFill>
        <p:spPr>
          <a:xfrm>
            <a:off x="6275297" y="4619012"/>
            <a:ext cx="2532372" cy="2238988"/>
          </a:xfrm>
          <a:prstGeom prst="rect">
            <a:avLst/>
          </a:prstGeom>
        </p:spPr>
      </p:pic>
    </p:spTree>
    <p:extLst>
      <p:ext uri="{BB962C8B-B14F-4D97-AF65-F5344CB8AC3E}">
        <p14:creationId xmlns:p14="http://schemas.microsoft.com/office/powerpoint/2010/main" val="3878035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Footer Placeholder 4"/>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164" name="Slide Number Placeholder 5"/>
          <p:cNvSpPr>
            <a:spLocks noGrp="1"/>
          </p:cNvSpPr>
          <p:nvPr>
            <p:ph type="sldNum" sz="quarter" idx="12"/>
          </p:nvPr>
        </p:nvSpPr>
        <p:spPr/>
        <p:txBody>
          <a:bodyPr/>
          <a:lstStyle/>
          <a:p>
            <a:fld id="{6BE46C2A-9565-0143-B25A-BE0841B8CB27}" type="slidenum">
              <a:rPr lang="en-US" altLang="en-US"/>
              <a:pPr/>
              <a:t>15</a:t>
            </a:fld>
            <a:endParaRPr lang="en-US" altLang="en-US"/>
          </a:p>
        </p:txBody>
      </p:sp>
      <p:sp>
        <p:nvSpPr>
          <p:cNvPr id="311298" name="Rectangle 2"/>
          <p:cNvSpPr>
            <a:spLocks noGrp="1" noChangeArrowheads="1"/>
          </p:cNvSpPr>
          <p:nvPr>
            <p:ph type="title"/>
          </p:nvPr>
        </p:nvSpPr>
        <p:spPr/>
        <p:txBody>
          <a:bodyPr/>
          <a:lstStyle/>
          <a:p>
            <a:r>
              <a:rPr lang="tr-TR" altLang="en-US" sz="5400">
                <a:latin typeface="Lucida Sans" charset="0"/>
              </a:rPr>
              <a:t>Bu Etik Mi?</a:t>
            </a:r>
          </a:p>
        </p:txBody>
      </p:sp>
      <p:grpSp>
        <p:nvGrpSpPr>
          <p:cNvPr id="311299" name="Group 3"/>
          <p:cNvGrpSpPr>
            <a:grpSpLocks/>
          </p:cNvGrpSpPr>
          <p:nvPr/>
        </p:nvGrpSpPr>
        <p:grpSpPr bwMode="auto">
          <a:xfrm>
            <a:off x="2573339" y="2997201"/>
            <a:ext cx="7102475" cy="2614613"/>
            <a:chOff x="1700" y="2161"/>
            <a:chExt cx="2820" cy="958"/>
          </a:xfrm>
        </p:grpSpPr>
        <p:sp>
          <p:nvSpPr>
            <p:cNvPr id="311300" name="Freeform 4"/>
            <p:cNvSpPr>
              <a:spLocks/>
            </p:cNvSpPr>
            <p:nvPr/>
          </p:nvSpPr>
          <p:spPr bwMode="auto">
            <a:xfrm>
              <a:off x="1700" y="2795"/>
              <a:ext cx="2820" cy="324"/>
            </a:xfrm>
            <a:custGeom>
              <a:avLst/>
              <a:gdLst>
                <a:gd name="T0" fmla="*/ 376 w 5640"/>
                <a:gd name="T1" fmla="*/ 150 h 648"/>
                <a:gd name="T2" fmla="*/ 0 w 5640"/>
                <a:gd name="T3" fmla="*/ 648 h 648"/>
                <a:gd name="T4" fmla="*/ 5640 w 5640"/>
                <a:gd name="T5" fmla="*/ 648 h 648"/>
                <a:gd name="T6" fmla="*/ 5342 w 5640"/>
                <a:gd name="T7" fmla="*/ 150 h 648"/>
                <a:gd name="T8" fmla="*/ 1397 w 5640"/>
                <a:gd name="T9" fmla="*/ 0 h 648"/>
                <a:gd name="T10" fmla="*/ 376 w 5640"/>
                <a:gd name="T11" fmla="*/ 150 h 648"/>
                <a:gd name="T12" fmla="*/ 376 w 5640"/>
                <a:gd name="T13" fmla="*/ 150 h 648"/>
              </a:gdLst>
              <a:ahLst/>
              <a:cxnLst>
                <a:cxn ang="0">
                  <a:pos x="T0" y="T1"/>
                </a:cxn>
                <a:cxn ang="0">
                  <a:pos x="T2" y="T3"/>
                </a:cxn>
                <a:cxn ang="0">
                  <a:pos x="T4" y="T5"/>
                </a:cxn>
                <a:cxn ang="0">
                  <a:pos x="T6" y="T7"/>
                </a:cxn>
                <a:cxn ang="0">
                  <a:pos x="T8" y="T9"/>
                </a:cxn>
                <a:cxn ang="0">
                  <a:pos x="T10" y="T11"/>
                </a:cxn>
                <a:cxn ang="0">
                  <a:pos x="T12" y="T13"/>
                </a:cxn>
              </a:cxnLst>
              <a:rect l="0" t="0" r="r" b="b"/>
              <a:pathLst>
                <a:path w="5640" h="648">
                  <a:moveTo>
                    <a:pt x="376" y="150"/>
                  </a:moveTo>
                  <a:lnTo>
                    <a:pt x="0" y="648"/>
                  </a:lnTo>
                  <a:lnTo>
                    <a:pt x="5640" y="648"/>
                  </a:lnTo>
                  <a:lnTo>
                    <a:pt x="5342" y="150"/>
                  </a:lnTo>
                  <a:lnTo>
                    <a:pt x="1397" y="0"/>
                  </a:lnTo>
                  <a:lnTo>
                    <a:pt x="376" y="150"/>
                  </a:lnTo>
                  <a:lnTo>
                    <a:pt x="376" y="150"/>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1" name="Freeform 5"/>
            <p:cNvSpPr>
              <a:spLocks/>
            </p:cNvSpPr>
            <p:nvPr/>
          </p:nvSpPr>
          <p:spPr bwMode="auto">
            <a:xfrm>
              <a:off x="3944" y="2870"/>
              <a:ext cx="253" cy="143"/>
            </a:xfrm>
            <a:custGeom>
              <a:avLst/>
              <a:gdLst>
                <a:gd name="T0" fmla="*/ 0 w 506"/>
                <a:gd name="T1" fmla="*/ 262 h 285"/>
                <a:gd name="T2" fmla="*/ 97 w 506"/>
                <a:gd name="T3" fmla="*/ 285 h 285"/>
                <a:gd name="T4" fmla="*/ 101 w 506"/>
                <a:gd name="T5" fmla="*/ 283 h 285"/>
                <a:gd name="T6" fmla="*/ 110 w 506"/>
                <a:gd name="T7" fmla="*/ 281 h 285"/>
                <a:gd name="T8" fmla="*/ 122 w 506"/>
                <a:gd name="T9" fmla="*/ 276 h 285"/>
                <a:gd name="T10" fmla="*/ 129 w 506"/>
                <a:gd name="T11" fmla="*/ 266 h 285"/>
                <a:gd name="T12" fmla="*/ 148 w 506"/>
                <a:gd name="T13" fmla="*/ 276 h 285"/>
                <a:gd name="T14" fmla="*/ 506 w 506"/>
                <a:gd name="T15" fmla="*/ 0 h 285"/>
                <a:gd name="T16" fmla="*/ 319 w 506"/>
                <a:gd name="T17" fmla="*/ 0 h 285"/>
                <a:gd name="T18" fmla="*/ 95 w 506"/>
                <a:gd name="T19" fmla="*/ 198 h 285"/>
                <a:gd name="T20" fmla="*/ 49 w 506"/>
                <a:gd name="T21" fmla="*/ 192 h 285"/>
                <a:gd name="T22" fmla="*/ 0 w 506"/>
                <a:gd name="T23" fmla="*/ 262 h 285"/>
                <a:gd name="T24" fmla="*/ 0 w 506"/>
                <a:gd name="T25" fmla="*/ 26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6" h="285">
                  <a:moveTo>
                    <a:pt x="0" y="262"/>
                  </a:moveTo>
                  <a:lnTo>
                    <a:pt x="97" y="285"/>
                  </a:lnTo>
                  <a:lnTo>
                    <a:pt x="101" y="283"/>
                  </a:lnTo>
                  <a:lnTo>
                    <a:pt x="110" y="281"/>
                  </a:lnTo>
                  <a:lnTo>
                    <a:pt x="122" y="276"/>
                  </a:lnTo>
                  <a:lnTo>
                    <a:pt x="129" y="266"/>
                  </a:lnTo>
                  <a:lnTo>
                    <a:pt x="148" y="276"/>
                  </a:lnTo>
                  <a:lnTo>
                    <a:pt x="506" y="0"/>
                  </a:lnTo>
                  <a:lnTo>
                    <a:pt x="319" y="0"/>
                  </a:lnTo>
                  <a:lnTo>
                    <a:pt x="95" y="198"/>
                  </a:lnTo>
                  <a:lnTo>
                    <a:pt x="49" y="192"/>
                  </a:lnTo>
                  <a:lnTo>
                    <a:pt x="0" y="262"/>
                  </a:lnTo>
                  <a:lnTo>
                    <a:pt x="0" y="262"/>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2" name="Freeform 6"/>
            <p:cNvSpPr>
              <a:spLocks/>
            </p:cNvSpPr>
            <p:nvPr/>
          </p:nvSpPr>
          <p:spPr bwMode="auto">
            <a:xfrm>
              <a:off x="3473" y="2870"/>
              <a:ext cx="268" cy="119"/>
            </a:xfrm>
            <a:custGeom>
              <a:avLst/>
              <a:gdLst>
                <a:gd name="T0" fmla="*/ 0 w 536"/>
                <a:gd name="T1" fmla="*/ 238 h 238"/>
                <a:gd name="T2" fmla="*/ 536 w 536"/>
                <a:gd name="T3" fmla="*/ 0 h 238"/>
                <a:gd name="T4" fmla="*/ 299 w 536"/>
                <a:gd name="T5" fmla="*/ 0 h 238"/>
                <a:gd name="T6" fmla="*/ 46 w 536"/>
                <a:gd name="T7" fmla="*/ 177 h 238"/>
                <a:gd name="T8" fmla="*/ 4 w 536"/>
                <a:gd name="T9" fmla="*/ 220 h 238"/>
                <a:gd name="T10" fmla="*/ 0 w 536"/>
                <a:gd name="T11" fmla="*/ 238 h 238"/>
                <a:gd name="T12" fmla="*/ 0 w 536"/>
                <a:gd name="T13" fmla="*/ 238 h 238"/>
              </a:gdLst>
              <a:ahLst/>
              <a:cxnLst>
                <a:cxn ang="0">
                  <a:pos x="T0" y="T1"/>
                </a:cxn>
                <a:cxn ang="0">
                  <a:pos x="T2" y="T3"/>
                </a:cxn>
                <a:cxn ang="0">
                  <a:pos x="T4" y="T5"/>
                </a:cxn>
                <a:cxn ang="0">
                  <a:pos x="T6" y="T7"/>
                </a:cxn>
                <a:cxn ang="0">
                  <a:pos x="T8" y="T9"/>
                </a:cxn>
                <a:cxn ang="0">
                  <a:pos x="T10" y="T11"/>
                </a:cxn>
                <a:cxn ang="0">
                  <a:pos x="T12" y="T13"/>
                </a:cxn>
              </a:cxnLst>
              <a:rect l="0" t="0" r="r" b="b"/>
              <a:pathLst>
                <a:path w="536" h="238">
                  <a:moveTo>
                    <a:pt x="0" y="238"/>
                  </a:moveTo>
                  <a:lnTo>
                    <a:pt x="536" y="0"/>
                  </a:lnTo>
                  <a:lnTo>
                    <a:pt x="299" y="0"/>
                  </a:lnTo>
                  <a:lnTo>
                    <a:pt x="46" y="177"/>
                  </a:lnTo>
                  <a:lnTo>
                    <a:pt x="4" y="220"/>
                  </a:lnTo>
                  <a:lnTo>
                    <a:pt x="0" y="238"/>
                  </a:lnTo>
                  <a:lnTo>
                    <a:pt x="0" y="238"/>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3" name="Freeform 7"/>
            <p:cNvSpPr>
              <a:spLocks/>
            </p:cNvSpPr>
            <p:nvPr/>
          </p:nvSpPr>
          <p:spPr bwMode="auto">
            <a:xfrm>
              <a:off x="2278" y="2870"/>
              <a:ext cx="138" cy="124"/>
            </a:xfrm>
            <a:custGeom>
              <a:avLst/>
              <a:gdLst>
                <a:gd name="T0" fmla="*/ 0 w 275"/>
                <a:gd name="T1" fmla="*/ 205 h 247"/>
                <a:gd name="T2" fmla="*/ 163 w 275"/>
                <a:gd name="T3" fmla="*/ 0 h 247"/>
                <a:gd name="T4" fmla="*/ 275 w 275"/>
                <a:gd name="T5" fmla="*/ 0 h 247"/>
                <a:gd name="T6" fmla="*/ 228 w 275"/>
                <a:gd name="T7" fmla="*/ 74 h 247"/>
                <a:gd name="T8" fmla="*/ 173 w 275"/>
                <a:gd name="T9" fmla="*/ 124 h 247"/>
                <a:gd name="T10" fmla="*/ 146 w 275"/>
                <a:gd name="T11" fmla="*/ 165 h 247"/>
                <a:gd name="T12" fmla="*/ 80 w 275"/>
                <a:gd name="T13" fmla="*/ 219 h 247"/>
                <a:gd name="T14" fmla="*/ 30 w 275"/>
                <a:gd name="T15" fmla="*/ 247 h 247"/>
                <a:gd name="T16" fmla="*/ 0 w 275"/>
                <a:gd name="T17" fmla="*/ 205 h 247"/>
                <a:gd name="T18" fmla="*/ 0 w 275"/>
                <a:gd name="T19" fmla="*/ 20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247">
                  <a:moveTo>
                    <a:pt x="0" y="205"/>
                  </a:moveTo>
                  <a:lnTo>
                    <a:pt x="163" y="0"/>
                  </a:lnTo>
                  <a:lnTo>
                    <a:pt x="275" y="0"/>
                  </a:lnTo>
                  <a:lnTo>
                    <a:pt x="228" y="74"/>
                  </a:lnTo>
                  <a:lnTo>
                    <a:pt x="173" y="124"/>
                  </a:lnTo>
                  <a:lnTo>
                    <a:pt x="146" y="165"/>
                  </a:lnTo>
                  <a:lnTo>
                    <a:pt x="80" y="219"/>
                  </a:lnTo>
                  <a:lnTo>
                    <a:pt x="30" y="247"/>
                  </a:lnTo>
                  <a:lnTo>
                    <a:pt x="0" y="205"/>
                  </a:lnTo>
                  <a:lnTo>
                    <a:pt x="0" y="205"/>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4" name="Freeform 8"/>
            <p:cNvSpPr>
              <a:spLocks/>
            </p:cNvSpPr>
            <p:nvPr/>
          </p:nvSpPr>
          <p:spPr bwMode="auto">
            <a:xfrm>
              <a:off x="1950" y="2182"/>
              <a:ext cx="2381" cy="671"/>
            </a:xfrm>
            <a:custGeom>
              <a:avLst/>
              <a:gdLst>
                <a:gd name="T0" fmla="*/ 0 w 4762"/>
                <a:gd name="T1" fmla="*/ 2 h 1342"/>
                <a:gd name="T2" fmla="*/ 4754 w 4762"/>
                <a:gd name="T3" fmla="*/ 0 h 1342"/>
                <a:gd name="T4" fmla="*/ 4762 w 4762"/>
                <a:gd name="T5" fmla="*/ 1342 h 1342"/>
                <a:gd name="T6" fmla="*/ 0 w 4762"/>
                <a:gd name="T7" fmla="*/ 1330 h 1342"/>
                <a:gd name="T8" fmla="*/ 0 w 4762"/>
                <a:gd name="T9" fmla="*/ 2 h 1342"/>
                <a:gd name="T10" fmla="*/ 0 w 4762"/>
                <a:gd name="T11" fmla="*/ 2 h 1342"/>
              </a:gdLst>
              <a:ahLst/>
              <a:cxnLst>
                <a:cxn ang="0">
                  <a:pos x="T0" y="T1"/>
                </a:cxn>
                <a:cxn ang="0">
                  <a:pos x="T2" y="T3"/>
                </a:cxn>
                <a:cxn ang="0">
                  <a:pos x="T4" y="T5"/>
                </a:cxn>
                <a:cxn ang="0">
                  <a:pos x="T6" y="T7"/>
                </a:cxn>
                <a:cxn ang="0">
                  <a:pos x="T8" y="T9"/>
                </a:cxn>
                <a:cxn ang="0">
                  <a:pos x="T10" y="T11"/>
                </a:cxn>
              </a:cxnLst>
              <a:rect l="0" t="0" r="r" b="b"/>
              <a:pathLst>
                <a:path w="4762" h="1342">
                  <a:moveTo>
                    <a:pt x="0" y="2"/>
                  </a:moveTo>
                  <a:lnTo>
                    <a:pt x="4754" y="0"/>
                  </a:lnTo>
                  <a:lnTo>
                    <a:pt x="4762" y="1342"/>
                  </a:lnTo>
                  <a:lnTo>
                    <a:pt x="0" y="1330"/>
                  </a:lnTo>
                  <a:lnTo>
                    <a:pt x="0" y="2"/>
                  </a:lnTo>
                  <a:lnTo>
                    <a:pt x="0" y="2"/>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5" name="Freeform 9"/>
            <p:cNvSpPr>
              <a:spLocks/>
            </p:cNvSpPr>
            <p:nvPr/>
          </p:nvSpPr>
          <p:spPr bwMode="auto">
            <a:xfrm>
              <a:off x="1939" y="2165"/>
              <a:ext cx="2377" cy="399"/>
            </a:xfrm>
            <a:custGeom>
              <a:avLst/>
              <a:gdLst>
                <a:gd name="T0" fmla="*/ 0 w 4754"/>
                <a:gd name="T1" fmla="*/ 249 h 798"/>
                <a:gd name="T2" fmla="*/ 215 w 4754"/>
                <a:gd name="T3" fmla="*/ 414 h 798"/>
                <a:gd name="T4" fmla="*/ 373 w 4754"/>
                <a:gd name="T5" fmla="*/ 30 h 798"/>
                <a:gd name="T6" fmla="*/ 487 w 4754"/>
                <a:gd name="T7" fmla="*/ 102 h 798"/>
                <a:gd name="T8" fmla="*/ 652 w 4754"/>
                <a:gd name="T9" fmla="*/ 452 h 798"/>
                <a:gd name="T10" fmla="*/ 800 w 4754"/>
                <a:gd name="T11" fmla="*/ 247 h 798"/>
                <a:gd name="T12" fmla="*/ 1032 w 4754"/>
                <a:gd name="T13" fmla="*/ 351 h 798"/>
                <a:gd name="T14" fmla="*/ 1181 w 4754"/>
                <a:gd name="T15" fmla="*/ 7 h 798"/>
                <a:gd name="T16" fmla="*/ 1374 w 4754"/>
                <a:gd name="T17" fmla="*/ 327 h 798"/>
                <a:gd name="T18" fmla="*/ 1623 w 4754"/>
                <a:gd name="T19" fmla="*/ 247 h 798"/>
                <a:gd name="T20" fmla="*/ 1764 w 4754"/>
                <a:gd name="T21" fmla="*/ 285 h 798"/>
                <a:gd name="T22" fmla="*/ 1836 w 4754"/>
                <a:gd name="T23" fmla="*/ 176 h 798"/>
                <a:gd name="T24" fmla="*/ 1973 w 4754"/>
                <a:gd name="T25" fmla="*/ 222 h 798"/>
                <a:gd name="T26" fmla="*/ 2074 w 4754"/>
                <a:gd name="T27" fmla="*/ 57 h 798"/>
                <a:gd name="T28" fmla="*/ 2226 w 4754"/>
                <a:gd name="T29" fmla="*/ 285 h 798"/>
                <a:gd name="T30" fmla="*/ 2382 w 4754"/>
                <a:gd name="T31" fmla="*/ 17 h 798"/>
                <a:gd name="T32" fmla="*/ 2483 w 4754"/>
                <a:gd name="T33" fmla="*/ 26 h 798"/>
                <a:gd name="T34" fmla="*/ 2542 w 4754"/>
                <a:gd name="T35" fmla="*/ 222 h 798"/>
                <a:gd name="T36" fmla="*/ 2671 w 4754"/>
                <a:gd name="T37" fmla="*/ 129 h 798"/>
                <a:gd name="T38" fmla="*/ 2796 w 4754"/>
                <a:gd name="T39" fmla="*/ 184 h 798"/>
                <a:gd name="T40" fmla="*/ 2943 w 4754"/>
                <a:gd name="T41" fmla="*/ 270 h 798"/>
                <a:gd name="T42" fmla="*/ 3108 w 4754"/>
                <a:gd name="T43" fmla="*/ 195 h 798"/>
                <a:gd name="T44" fmla="*/ 3167 w 4754"/>
                <a:gd name="T45" fmla="*/ 233 h 798"/>
                <a:gd name="T46" fmla="*/ 3262 w 4754"/>
                <a:gd name="T47" fmla="*/ 28 h 798"/>
                <a:gd name="T48" fmla="*/ 3338 w 4754"/>
                <a:gd name="T49" fmla="*/ 112 h 798"/>
                <a:gd name="T50" fmla="*/ 3467 w 4754"/>
                <a:gd name="T51" fmla="*/ 211 h 798"/>
                <a:gd name="T52" fmla="*/ 3583 w 4754"/>
                <a:gd name="T53" fmla="*/ 258 h 798"/>
                <a:gd name="T54" fmla="*/ 3688 w 4754"/>
                <a:gd name="T55" fmla="*/ 34 h 798"/>
                <a:gd name="T56" fmla="*/ 3764 w 4754"/>
                <a:gd name="T57" fmla="*/ 127 h 798"/>
                <a:gd name="T58" fmla="*/ 3872 w 4754"/>
                <a:gd name="T59" fmla="*/ 178 h 798"/>
                <a:gd name="T60" fmla="*/ 3979 w 4754"/>
                <a:gd name="T61" fmla="*/ 38 h 798"/>
                <a:gd name="T62" fmla="*/ 4024 w 4754"/>
                <a:gd name="T63" fmla="*/ 68 h 798"/>
                <a:gd name="T64" fmla="*/ 4068 w 4754"/>
                <a:gd name="T65" fmla="*/ 45 h 798"/>
                <a:gd name="T66" fmla="*/ 4108 w 4754"/>
                <a:gd name="T67" fmla="*/ 3 h 798"/>
                <a:gd name="T68" fmla="*/ 4150 w 4754"/>
                <a:gd name="T69" fmla="*/ 43 h 798"/>
                <a:gd name="T70" fmla="*/ 4216 w 4754"/>
                <a:gd name="T71" fmla="*/ 66 h 798"/>
                <a:gd name="T72" fmla="*/ 4292 w 4754"/>
                <a:gd name="T73" fmla="*/ 178 h 798"/>
                <a:gd name="T74" fmla="*/ 4494 w 4754"/>
                <a:gd name="T75" fmla="*/ 0 h 798"/>
                <a:gd name="T76" fmla="*/ 4606 w 4754"/>
                <a:gd name="T77" fmla="*/ 95 h 798"/>
                <a:gd name="T78" fmla="*/ 4754 w 4754"/>
                <a:gd name="T79" fmla="*/ 798 h 798"/>
                <a:gd name="T80" fmla="*/ 0 w 4754"/>
                <a:gd name="T81" fmla="*/ 787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54" h="798">
                  <a:moveTo>
                    <a:pt x="0" y="787"/>
                  </a:moveTo>
                  <a:lnTo>
                    <a:pt x="0" y="249"/>
                  </a:lnTo>
                  <a:lnTo>
                    <a:pt x="215" y="249"/>
                  </a:lnTo>
                  <a:lnTo>
                    <a:pt x="215" y="414"/>
                  </a:lnTo>
                  <a:lnTo>
                    <a:pt x="373" y="414"/>
                  </a:lnTo>
                  <a:lnTo>
                    <a:pt x="373" y="30"/>
                  </a:lnTo>
                  <a:lnTo>
                    <a:pt x="487" y="30"/>
                  </a:lnTo>
                  <a:lnTo>
                    <a:pt x="487" y="102"/>
                  </a:lnTo>
                  <a:lnTo>
                    <a:pt x="652" y="102"/>
                  </a:lnTo>
                  <a:lnTo>
                    <a:pt x="652" y="452"/>
                  </a:lnTo>
                  <a:lnTo>
                    <a:pt x="800" y="452"/>
                  </a:lnTo>
                  <a:lnTo>
                    <a:pt x="800" y="247"/>
                  </a:lnTo>
                  <a:lnTo>
                    <a:pt x="1032" y="157"/>
                  </a:lnTo>
                  <a:lnTo>
                    <a:pt x="1032" y="351"/>
                  </a:lnTo>
                  <a:lnTo>
                    <a:pt x="1181" y="351"/>
                  </a:lnTo>
                  <a:lnTo>
                    <a:pt x="1181" y="7"/>
                  </a:lnTo>
                  <a:lnTo>
                    <a:pt x="1374" y="81"/>
                  </a:lnTo>
                  <a:lnTo>
                    <a:pt x="1374" y="327"/>
                  </a:lnTo>
                  <a:lnTo>
                    <a:pt x="1623" y="327"/>
                  </a:lnTo>
                  <a:lnTo>
                    <a:pt x="1623" y="247"/>
                  </a:lnTo>
                  <a:lnTo>
                    <a:pt x="1764" y="247"/>
                  </a:lnTo>
                  <a:lnTo>
                    <a:pt x="1764" y="285"/>
                  </a:lnTo>
                  <a:lnTo>
                    <a:pt x="1836" y="285"/>
                  </a:lnTo>
                  <a:lnTo>
                    <a:pt x="1836" y="176"/>
                  </a:lnTo>
                  <a:lnTo>
                    <a:pt x="1973" y="176"/>
                  </a:lnTo>
                  <a:lnTo>
                    <a:pt x="1973" y="222"/>
                  </a:lnTo>
                  <a:lnTo>
                    <a:pt x="2074" y="222"/>
                  </a:lnTo>
                  <a:lnTo>
                    <a:pt x="2074" y="57"/>
                  </a:lnTo>
                  <a:lnTo>
                    <a:pt x="2226" y="117"/>
                  </a:lnTo>
                  <a:lnTo>
                    <a:pt x="2226" y="285"/>
                  </a:lnTo>
                  <a:lnTo>
                    <a:pt x="2382" y="285"/>
                  </a:lnTo>
                  <a:lnTo>
                    <a:pt x="2382" y="17"/>
                  </a:lnTo>
                  <a:lnTo>
                    <a:pt x="2483" y="17"/>
                  </a:lnTo>
                  <a:lnTo>
                    <a:pt x="2483" y="26"/>
                  </a:lnTo>
                  <a:lnTo>
                    <a:pt x="2542" y="26"/>
                  </a:lnTo>
                  <a:lnTo>
                    <a:pt x="2542" y="222"/>
                  </a:lnTo>
                  <a:lnTo>
                    <a:pt x="2671" y="222"/>
                  </a:lnTo>
                  <a:lnTo>
                    <a:pt x="2671" y="129"/>
                  </a:lnTo>
                  <a:lnTo>
                    <a:pt x="2796" y="83"/>
                  </a:lnTo>
                  <a:lnTo>
                    <a:pt x="2796" y="184"/>
                  </a:lnTo>
                  <a:lnTo>
                    <a:pt x="2943" y="184"/>
                  </a:lnTo>
                  <a:lnTo>
                    <a:pt x="2943" y="270"/>
                  </a:lnTo>
                  <a:lnTo>
                    <a:pt x="3108" y="270"/>
                  </a:lnTo>
                  <a:lnTo>
                    <a:pt x="3108" y="195"/>
                  </a:lnTo>
                  <a:lnTo>
                    <a:pt x="3167" y="195"/>
                  </a:lnTo>
                  <a:lnTo>
                    <a:pt x="3167" y="233"/>
                  </a:lnTo>
                  <a:lnTo>
                    <a:pt x="3262" y="233"/>
                  </a:lnTo>
                  <a:lnTo>
                    <a:pt x="3262" y="28"/>
                  </a:lnTo>
                  <a:lnTo>
                    <a:pt x="3338" y="28"/>
                  </a:lnTo>
                  <a:lnTo>
                    <a:pt x="3338" y="112"/>
                  </a:lnTo>
                  <a:lnTo>
                    <a:pt x="3467" y="62"/>
                  </a:lnTo>
                  <a:lnTo>
                    <a:pt x="3467" y="211"/>
                  </a:lnTo>
                  <a:lnTo>
                    <a:pt x="3583" y="211"/>
                  </a:lnTo>
                  <a:lnTo>
                    <a:pt x="3583" y="258"/>
                  </a:lnTo>
                  <a:lnTo>
                    <a:pt x="3688" y="258"/>
                  </a:lnTo>
                  <a:lnTo>
                    <a:pt x="3688" y="34"/>
                  </a:lnTo>
                  <a:lnTo>
                    <a:pt x="3764" y="34"/>
                  </a:lnTo>
                  <a:lnTo>
                    <a:pt x="3764" y="127"/>
                  </a:lnTo>
                  <a:lnTo>
                    <a:pt x="3872" y="127"/>
                  </a:lnTo>
                  <a:lnTo>
                    <a:pt x="3872" y="178"/>
                  </a:lnTo>
                  <a:lnTo>
                    <a:pt x="3979" y="178"/>
                  </a:lnTo>
                  <a:lnTo>
                    <a:pt x="3979" y="38"/>
                  </a:lnTo>
                  <a:lnTo>
                    <a:pt x="4024" y="38"/>
                  </a:lnTo>
                  <a:lnTo>
                    <a:pt x="4024" y="68"/>
                  </a:lnTo>
                  <a:lnTo>
                    <a:pt x="4068" y="68"/>
                  </a:lnTo>
                  <a:lnTo>
                    <a:pt x="4068" y="45"/>
                  </a:lnTo>
                  <a:lnTo>
                    <a:pt x="4108" y="45"/>
                  </a:lnTo>
                  <a:lnTo>
                    <a:pt x="4108" y="3"/>
                  </a:lnTo>
                  <a:lnTo>
                    <a:pt x="4150" y="3"/>
                  </a:lnTo>
                  <a:lnTo>
                    <a:pt x="4150" y="43"/>
                  </a:lnTo>
                  <a:lnTo>
                    <a:pt x="4216" y="43"/>
                  </a:lnTo>
                  <a:lnTo>
                    <a:pt x="4216" y="66"/>
                  </a:lnTo>
                  <a:lnTo>
                    <a:pt x="4292" y="66"/>
                  </a:lnTo>
                  <a:lnTo>
                    <a:pt x="4292" y="178"/>
                  </a:lnTo>
                  <a:lnTo>
                    <a:pt x="4494" y="178"/>
                  </a:lnTo>
                  <a:lnTo>
                    <a:pt x="4494" y="0"/>
                  </a:lnTo>
                  <a:lnTo>
                    <a:pt x="4606" y="0"/>
                  </a:lnTo>
                  <a:lnTo>
                    <a:pt x="4606" y="95"/>
                  </a:lnTo>
                  <a:lnTo>
                    <a:pt x="4754" y="95"/>
                  </a:lnTo>
                  <a:lnTo>
                    <a:pt x="4754" y="798"/>
                  </a:lnTo>
                  <a:lnTo>
                    <a:pt x="0" y="787"/>
                  </a:lnTo>
                  <a:lnTo>
                    <a:pt x="0" y="787"/>
                  </a:lnTo>
                  <a:close/>
                </a:path>
              </a:pathLst>
            </a:custGeom>
            <a:solidFill>
              <a:srgbClr val="BA87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6" name="Freeform 10"/>
            <p:cNvSpPr>
              <a:spLocks/>
            </p:cNvSpPr>
            <p:nvPr/>
          </p:nvSpPr>
          <p:spPr bwMode="auto">
            <a:xfrm>
              <a:off x="1975" y="2263"/>
              <a:ext cx="2377" cy="430"/>
            </a:xfrm>
            <a:custGeom>
              <a:avLst/>
              <a:gdLst>
                <a:gd name="T0" fmla="*/ 0 w 4755"/>
                <a:gd name="T1" fmla="*/ 308 h 861"/>
                <a:gd name="T2" fmla="*/ 215 w 4755"/>
                <a:gd name="T3" fmla="*/ 474 h 861"/>
                <a:gd name="T4" fmla="*/ 373 w 4755"/>
                <a:gd name="T5" fmla="*/ 29 h 861"/>
                <a:gd name="T6" fmla="*/ 487 w 4755"/>
                <a:gd name="T7" fmla="*/ 164 h 861"/>
                <a:gd name="T8" fmla="*/ 652 w 4755"/>
                <a:gd name="T9" fmla="*/ 512 h 861"/>
                <a:gd name="T10" fmla="*/ 801 w 4755"/>
                <a:gd name="T11" fmla="*/ 306 h 861"/>
                <a:gd name="T12" fmla="*/ 1031 w 4755"/>
                <a:gd name="T13" fmla="*/ 411 h 861"/>
                <a:gd name="T14" fmla="*/ 1179 w 4755"/>
                <a:gd name="T15" fmla="*/ 67 h 861"/>
                <a:gd name="T16" fmla="*/ 1375 w 4755"/>
                <a:gd name="T17" fmla="*/ 388 h 861"/>
                <a:gd name="T18" fmla="*/ 1622 w 4755"/>
                <a:gd name="T19" fmla="*/ 308 h 861"/>
                <a:gd name="T20" fmla="*/ 1764 w 4755"/>
                <a:gd name="T21" fmla="*/ 344 h 861"/>
                <a:gd name="T22" fmla="*/ 1835 w 4755"/>
                <a:gd name="T23" fmla="*/ 238 h 861"/>
                <a:gd name="T24" fmla="*/ 1970 w 4755"/>
                <a:gd name="T25" fmla="*/ 284 h 861"/>
                <a:gd name="T26" fmla="*/ 2072 w 4755"/>
                <a:gd name="T27" fmla="*/ 118 h 861"/>
                <a:gd name="T28" fmla="*/ 2226 w 4755"/>
                <a:gd name="T29" fmla="*/ 344 h 861"/>
                <a:gd name="T30" fmla="*/ 2378 w 4755"/>
                <a:gd name="T31" fmla="*/ 16 h 861"/>
                <a:gd name="T32" fmla="*/ 2479 w 4755"/>
                <a:gd name="T33" fmla="*/ 86 h 861"/>
                <a:gd name="T34" fmla="*/ 2540 w 4755"/>
                <a:gd name="T35" fmla="*/ 284 h 861"/>
                <a:gd name="T36" fmla="*/ 2671 w 4755"/>
                <a:gd name="T37" fmla="*/ 192 h 861"/>
                <a:gd name="T38" fmla="*/ 2795 w 4755"/>
                <a:gd name="T39" fmla="*/ 244 h 861"/>
                <a:gd name="T40" fmla="*/ 2943 w 4755"/>
                <a:gd name="T41" fmla="*/ 331 h 861"/>
                <a:gd name="T42" fmla="*/ 3106 w 4755"/>
                <a:gd name="T43" fmla="*/ 257 h 861"/>
                <a:gd name="T44" fmla="*/ 3165 w 4755"/>
                <a:gd name="T45" fmla="*/ 295 h 861"/>
                <a:gd name="T46" fmla="*/ 3260 w 4755"/>
                <a:gd name="T47" fmla="*/ 90 h 861"/>
                <a:gd name="T48" fmla="*/ 3338 w 4755"/>
                <a:gd name="T49" fmla="*/ 173 h 861"/>
                <a:gd name="T50" fmla="*/ 3468 w 4755"/>
                <a:gd name="T51" fmla="*/ 274 h 861"/>
                <a:gd name="T52" fmla="*/ 3580 w 4755"/>
                <a:gd name="T53" fmla="*/ 318 h 861"/>
                <a:gd name="T54" fmla="*/ 3688 w 4755"/>
                <a:gd name="T55" fmla="*/ 94 h 861"/>
                <a:gd name="T56" fmla="*/ 3764 w 4755"/>
                <a:gd name="T57" fmla="*/ 187 h 861"/>
                <a:gd name="T58" fmla="*/ 3873 w 4755"/>
                <a:gd name="T59" fmla="*/ 240 h 861"/>
                <a:gd name="T60" fmla="*/ 3977 w 4755"/>
                <a:gd name="T61" fmla="*/ 99 h 861"/>
                <a:gd name="T62" fmla="*/ 4025 w 4755"/>
                <a:gd name="T63" fmla="*/ 130 h 861"/>
                <a:gd name="T64" fmla="*/ 4064 w 4755"/>
                <a:gd name="T65" fmla="*/ 44 h 861"/>
                <a:gd name="T66" fmla="*/ 4108 w 4755"/>
                <a:gd name="T67" fmla="*/ 0 h 861"/>
                <a:gd name="T68" fmla="*/ 4148 w 4755"/>
                <a:gd name="T69" fmla="*/ 38 h 861"/>
                <a:gd name="T70" fmla="*/ 4213 w 4755"/>
                <a:gd name="T71" fmla="*/ 128 h 861"/>
                <a:gd name="T72" fmla="*/ 4293 w 4755"/>
                <a:gd name="T73" fmla="*/ 240 h 861"/>
                <a:gd name="T74" fmla="*/ 4494 w 4755"/>
                <a:gd name="T75" fmla="*/ 61 h 861"/>
                <a:gd name="T76" fmla="*/ 4606 w 4755"/>
                <a:gd name="T77" fmla="*/ 156 h 861"/>
                <a:gd name="T78" fmla="*/ 4755 w 4755"/>
                <a:gd name="T79" fmla="*/ 861 h 861"/>
                <a:gd name="T80" fmla="*/ 0 w 4755"/>
                <a:gd name="T81"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55" h="861">
                  <a:moveTo>
                    <a:pt x="0" y="846"/>
                  </a:moveTo>
                  <a:lnTo>
                    <a:pt x="0" y="308"/>
                  </a:lnTo>
                  <a:lnTo>
                    <a:pt x="215" y="308"/>
                  </a:lnTo>
                  <a:lnTo>
                    <a:pt x="215" y="474"/>
                  </a:lnTo>
                  <a:lnTo>
                    <a:pt x="373" y="474"/>
                  </a:lnTo>
                  <a:lnTo>
                    <a:pt x="373" y="29"/>
                  </a:lnTo>
                  <a:lnTo>
                    <a:pt x="487" y="29"/>
                  </a:lnTo>
                  <a:lnTo>
                    <a:pt x="487" y="164"/>
                  </a:lnTo>
                  <a:lnTo>
                    <a:pt x="652" y="164"/>
                  </a:lnTo>
                  <a:lnTo>
                    <a:pt x="652" y="512"/>
                  </a:lnTo>
                  <a:lnTo>
                    <a:pt x="801" y="512"/>
                  </a:lnTo>
                  <a:lnTo>
                    <a:pt x="801" y="306"/>
                  </a:lnTo>
                  <a:lnTo>
                    <a:pt x="1031" y="219"/>
                  </a:lnTo>
                  <a:lnTo>
                    <a:pt x="1031" y="411"/>
                  </a:lnTo>
                  <a:lnTo>
                    <a:pt x="1179" y="411"/>
                  </a:lnTo>
                  <a:lnTo>
                    <a:pt x="1179" y="67"/>
                  </a:lnTo>
                  <a:lnTo>
                    <a:pt x="1375" y="145"/>
                  </a:lnTo>
                  <a:lnTo>
                    <a:pt x="1375" y="388"/>
                  </a:lnTo>
                  <a:lnTo>
                    <a:pt x="1622" y="388"/>
                  </a:lnTo>
                  <a:lnTo>
                    <a:pt x="1622" y="308"/>
                  </a:lnTo>
                  <a:lnTo>
                    <a:pt x="1764" y="308"/>
                  </a:lnTo>
                  <a:lnTo>
                    <a:pt x="1764" y="344"/>
                  </a:lnTo>
                  <a:lnTo>
                    <a:pt x="1835" y="344"/>
                  </a:lnTo>
                  <a:lnTo>
                    <a:pt x="1835" y="238"/>
                  </a:lnTo>
                  <a:lnTo>
                    <a:pt x="1970" y="238"/>
                  </a:lnTo>
                  <a:lnTo>
                    <a:pt x="1970" y="284"/>
                  </a:lnTo>
                  <a:lnTo>
                    <a:pt x="2072" y="284"/>
                  </a:lnTo>
                  <a:lnTo>
                    <a:pt x="2072" y="118"/>
                  </a:lnTo>
                  <a:lnTo>
                    <a:pt x="2226" y="177"/>
                  </a:lnTo>
                  <a:lnTo>
                    <a:pt x="2226" y="344"/>
                  </a:lnTo>
                  <a:lnTo>
                    <a:pt x="2378" y="344"/>
                  </a:lnTo>
                  <a:lnTo>
                    <a:pt x="2378" y="16"/>
                  </a:lnTo>
                  <a:lnTo>
                    <a:pt x="2479" y="16"/>
                  </a:lnTo>
                  <a:lnTo>
                    <a:pt x="2479" y="86"/>
                  </a:lnTo>
                  <a:lnTo>
                    <a:pt x="2540" y="86"/>
                  </a:lnTo>
                  <a:lnTo>
                    <a:pt x="2540" y="284"/>
                  </a:lnTo>
                  <a:lnTo>
                    <a:pt x="2671" y="284"/>
                  </a:lnTo>
                  <a:lnTo>
                    <a:pt x="2671" y="192"/>
                  </a:lnTo>
                  <a:lnTo>
                    <a:pt x="2795" y="145"/>
                  </a:lnTo>
                  <a:lnTo>
                    <a:pt x="2795" y="244"/>
                  </a:lnTo>
                  <a:lnTo>
                    <a:pt x="2943" y="244"/>
                  </a:lnTo>
                  <a:lnTo>
                    <a:pt x="2943" y="331"/>
                  </a:lnTo>
                  <a:lnTo>
                    <a:pt x="3106" y="331"/>
                  </a:lnTo>
                  <a:lnTo>
                    <a:pt x="3106" y="257"/>
                  </a:lnTo>
                  <a:lnTo>
                    <a:pt x="3165" y="257"/>
                  </a:lnTo>
                  <a:lnTo>
                    <a:pt x="3165" y="295"/>
                  </a:lnTo>
                  <a:lnTo>
                    <a:pt x="3260" y="295"/>
                  </a:lnTo>
                  <a:lnTo>
                    <a:pt x="3260" y="90"/>
                  </a:lnTo>
                  <a:lnTo>
                    <a:pt x="3338" y="90"/>
                  </a:lnTo>
                  <a:lnTo>
                    <a:pt x="3338" y="173"/>
                  </a:lnTo>
                  <a:lnTo>
                    <a:pt x="3468" y="122"/>
                  </a:lnTo>
                  <a:lnTo>
                    <a:pt x="3468" y="274"/>
                  </a:lnTo>
                  <a:lnTo>
                    <a:pt x="3580" y="274"/>
                  </a:lnTo>
                  <a:lnTo>
                    <a:pt x="3580" y="318"/>
                  </a:lnTo>
                  <a:lnTo>
                    <a:pt x="3688" y="318"/>
                  </a:lnTo>
                  <a:lnTo>
                    <a:pt x="3688" y="94"/>
                  </a:lnTo>
                  <a:lnTo>
                    <a:pt x="3764" y="94"/>
                  </a:lnTo>
                  <a:lnTo>
                    <a:pt x="3764" y="187"/>
                  </a:lnTo>
                  <a:lnTo>
                    <a:pt x="3873" y="187"/>
                  </a:lnTo>
                  <a:lnTo>
                    <a:pt x="3873" y="240"/>
                  </a:lnTo>
                  <a:lnTo>
                    <a:pt x="3977" y="240"/>
                  </a:lnTo>
                  <a:lnTo>
                    <a:pt x="3977" y="99"/>
                  </a:lnTo>
                  <a:lnTo>
                    <a:pt x="4025" y="99"/>
                  </a:lnTo>
                  <a:lnTo>
                    <a:pt x="4025" y="130"/>
                  </a:lnTo>
                  <a:lnTo>
                    <a:pt x="4064" y="130"/>
                  </a:lnTo>
                  <a:lnTo>
                    <a:pt x="4064" y="44"/>
                  </a:lnTo>
                  <a:lnTo>
                    <a:pt x="4108" y="44"/>
                  </a:lnTo>
                  <a:lnTo>
                    <a:pt x="4108" y="0"/>
                  </a:lnTo>
                  <a:lnTo>
                    <a:pt x="4148" y="0"/>
                  </a:lnTo>
                  <a:lnTo>
                    <a:pt x="4148" y="38"/>
                  </a:lnTo>
                  <a:lnTo>
                    <a:pt x="4213" y="38"/>
                  </a:lnTo>
                  <a:lnTo>
                    <a:pt x="4213" y="128"/>
                  </a:lnTo>
                  <a:lnTo>
                    <a:pt x="4293" y="128"/>
                  </a:lnTo>
                  <a:lnTo>
                    <a:pt x="4293" y="240"/>
                  </a:lnTo>
                  <a:lnTo>
                    <a:pt x="4494" y="240"/>
                  </a:lnTo>
                  <a:lnTo>
                    <a:pt x="4494" y="61"/>
                  </a:lnTo>
                  <a:lnTo>
                    <a:pt x="4606" y="61"/>
                  </a:lnTo>
                  <a:lnTo>
                    <a:pt x="4606" y="156"/>
                  </a:lnTo>
                  <a:lnTo>
                    <a:pt x="4755" y="156"/>
                  </a:lnTo>
                  <a:lnTo>
                    <a:pt x="4755" y="861"/>
                  </a:lnTo>
                  <a:lnTo>
                    <a:pt x="0" y="846"/>
                  </a:lnTo>
                  <a:lnTo>
                    <a:pt x="0" y="846"/>
                  </a:lnTo>
                  <a:close/>
                </a:path>
              </a:pathLst>
            </a:custGeom>
            <a:solidFill>
              <a:srgbClr val="A86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7" name="Freeform 11"/>
            <p:cNvSpPr>
              <a:spLocks/>
            </p:cNvSpPr>
            <p:nvPr/>
          </p:nvSpPr>
          <p:spPr bwMode="auto">
            <a:xfrm>
              <a:off x="1950" y="2423"/>
              <a:ext cx="2377" cy="429"/>
            </a:xfrm>
            <a:custGeom>
              <a:avLst/>
              <a:gdLst>
                <a:gd name="T0" fmla="*/ 0 w 4754"/>
                <a:gd name="T1" fmla="*/ 308 h 857"/>
                <a:gd name="T2" fmla="*/ 217 w 4754"/>
                <a:gd name="T3" fmla="*/ 473 h 857"/>
                <a:gd name="T4" fmla="*/ 374 w 4754"/>
                <a:gd name="T5" fmla="*/ 28 h 857"/>
                <a:gd name="T6" fmla="*/ 488 w 4754"/>
                <a:gd name="T7" fmla="*/ 161 h 857"/>
                <a:gd name="T8" fmla="*/ 654 w 4754"/>
                <a:gd name="T9" fmla="*/ 511 h 857"/>
                <a:gd name="T10" fmla="*/ 802 w 4754"/>
                <a:gd name="T11" fmla="*/ 306 h 857"/>
                <a:gd name="T12" fmla="*/ 1034 w 4754"/>
                <a:gd name="T13" fmla="*/ 408 h 857"/>
                <a:gd name="T14" fmla="*/ 1182 w 4754"/>
                <a:gd name="T15" fmla="*/ 66 h 857"/>
                <a:gd name="T16" fmla="*/ 1376 w 4754"/>
                <a:gd name="T17" fmla="*/ 384 h 857"/>
                <a:gd name="T18" fmla="*/ 1623 w 4754"/>
                <a:gd name="T19" fmla="*/ 306 h 857"/>
                <a:gd name="T20" fmla="*/ 1766 w 4754"/>
                <a:gd name="T21" fmla="*/ 342 h 857"/>
                <a:gd name="T22" fmla="*/ 1838 w 4754"/>
                <a:gd name="T23" fmla="*/ 235 h 857"/>
                <a:gd name="T24" fmla="*/ 1973 w 4754"/>
                <a:gd name="T25" fmla="*/ 281 h 857"/>
                <a:gd name="T26" fmla="*/ 2074 w 4754"/>
                <a:gd name="T27" fmla="*/ 116 h 857"/>
                <a:gd name="T28" fmla="*/ 2228 w 4754"/>
                <a:gd name="T29" fmla="*/ 342 h 857"/>
                <a:gd name="T30" fmla="*/ 2382 w 4754"/>
                <a:gd name="T31" fmla="*/ 11 h 857"/>
                <a:gd name="T32" fmla="*/ 2483 w 4754"/>
                <a:gd name="T33" fmla="*/ 85 h 857"/>
                <a:gd name="T34" fmla="*/ 2541 w 4754"/>
                <a:gd name="T35" fmla="*/ 281 h 857"/>
                <a:gd name="T36" fmla="*/ 2673 w 4754"/>
                <a:gd name="T37" fmla="*/ 188 h 857"/>
                <a:gd name="T38" fmla="*/ 2796 w 4754"/>
                <a:gd name="T39" fmla="*/ 243 h 857"/>
                <a:gd name="T40" fmla="*/ 2944 w 4754"/>
                <a:gd name="T41" fmla="*/ 328 h 857"/>
                <a:gd name="T42" fmla="*/ 3108 w 4754"/>
                <a:gd name="T43" fmla="*/ 252 h 857"/>
                <a:gd name="T44" fmla="*/ 3167 w 4754"/>
                <a:gd name="T45" fmla="*/ 292 h 857"/>
                <a:gd name="T46" fmla="*/ 3264 w 4754"/>
                <a:gd name="T47" fmla="*/ 87 h 857"/>
                <a:gd name="T48" fmla="*/ 3340 w 4754"/>
                <a:gd name="T49" fmla="*/ 171 h 857"/>
                <a:gd name="T50" fmla="*/ 3469 w 4754"/>
                <a:gd name="T51" fmla="*/ 270 h 857"/>
                <a:gd name="T52" fmla="*/ 3581 w 4754"/>
                <a:gd name="T53" fmla="*/ 317 h 857"/>
                <a:gd name="T54" fmla="*/ 3690 w 4754"/>
                <a:gd name="T55" fmla="*/ 93 h 857"/>
                <a:gd name="T56" fmla="*/ 3766 w 4754"/>
                <a:gd name="T57" fmla="*/ 184 h 857"/>
                <a:gd name="T58" fmla="*/ 3872 w 4754"/>
                <a:gd name="T59" fmla="*/ 237 h 857"/>
                <a:gd name="T60" fmla="*/ 3979 w 4754"/>
                <a:gd name="T61" fmla="*/ 95 h 857"/>
                <a:gd name="T62" fmla="*/ 4026 w 4754"/>
                <a:gd name="T63" fmla="*/ 129 h 857"/>
                <a:gd name="T64" fmla="*/ 4070 w 4754"/>
                <a:gd name="T65" fmla="*/ 41 h 857"/>
                <a:gd name="T66" fmla="*/ 4110 w 4754"/>
                <a:gd name="T67" fmla="*/ 0 h 857"/>
                <a:gd name="T68" fmla="*/ 4150 w 4754"/>
                <a:gd name="T69" fmla="*/ 38 h 857"/>
                <a:gd name="T70" fmla="*/ 4216 w 4754"/>
                <a:gd name="T71" fmla="*/ 125 h 857"/>
                <a:gd name="T72" fmla="*/ 4294 w 4754"/>
                <a:gd name="T73" fmla="*/ 237 h 857"/>
                <a:gd name="T74" fmla="*/ 4494 w 4754"/>
                <a:gd name="T75" fmla="*/ 59 h 857"/>
                <a:gd name="T76" fmla="*/ 4608 w 4754"/>
                <a:gd name="T77" fmla="*/ 154 h 857"/>
                <a:gd name="T78" fmla="*/ 4754 w 4754"/>
                <a:gd name="T79" fmla="*/ 857 h 857"/>
                <a:gd name="T80" fmla="*/ 0 w 4754"/>
                <a:gd name="T81" fmla="*/ 84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54" h="857">
                  <a:moveTo>
                    <a:pt x="0" y="845"/>
                  </a:moveTo>
                  <a:lnTo>
                    <a:pt x="0" y="308"/>
                  </a:lnTo>
                  <a:lnTo>
                    <a:pt x="217" y="308"/>
                  </a:lnTo>
                  <a:lnTo>
                    <a:pt x="217" y="473"/>
                  </a:lnTo>
                  <a:lnTo>
                    <a:pt x="374" y="473"/>
                  </a:lnTo>
                  <a:lnTo>
                    <a:pt x="374" y="28"/>
                  </a:lnTo>
                  <a:lnTo>
                    <a:pt x="488" y="28"/>
                  </a:lnTo>
                  <a:lnTo>
                    <a:pt x="488" y="161"/>
                  </a:lnTo>
                  <a:lnTo>
                    <a:pt x="654" y="161"/>
                  </a:lnTo>
                  <a:lnTo>
                    <a:pt x="654" y="511"/>
                  </a:lnTo>
                  <a:lnTo>
                    <a:pt x="802" y="511"/>
                  </a:lnTo>
                  <a:lnTo>
                    <a:pt x="802" y="306"/>
                  </a:lnTo>
                  <a:lnTo>
                    <a:pt x="1034" y="216"/>
                  </a:lnTo>
                  <a:lnTo>
                    <a:pt x="1034" y="408"/>
                  </a:lnTo>
                  <a:lnTo>
                    <a:pt x="1182" y="408"/>
                  </a:lnTo>
                  <a:lnTo>
                    <a:pt x="1182" y="66"/>
                  </a:lnTo>
                  <a:lnTo>
                    <a:pt x="1376" y="140"/>
                  </a:lnTo>
                  <a:lnTo>
                    <a:pt x="1376" y="384"/>
                  </a:lnTo>
                  <a:lnTo>
                    <a:pt x="1623" y="384"/>
                  </a:lnTo>
                  <a:lnTo>
                    <a:pt x="1623" y="306"/>
                  </a:lnTo>
                  <a:lnTo>
                    <a:pt x="1766" y="306"/>
                  </a:lnTo>
                  <a:lnTo>
                    <a:pt x="1766" y="342"/>
                  </a:lnTo>
                  <a:lnTo>
                    <a:pt x="1838" y="342"/>
                  </a:lnTo>
                  <a:lnTo>
                    <a:pt x="1838" y="235"/>
                  </a:lnTo>
                  <a:lnTo>
                    <a:pt x="1973" y="235"/>
                  </a:lnTo>
                  <a:lnTo>
                    <a:pt x="1973" y="281"/>
                  </a:lnTo>
                  <a:lnTo>
                    <a:pt x="2074" y="281"/>
                  </a:lnTo>
                  <a:lnTo>
                    <a:pt x="2074" y="116"/>
                  </a:lnTo>
                  <a:lnTo>
                    <a:pt x="2228" y="173"/>
                  </a:lnTo>
                  <a:lnTo>
                    <a:pt x="2228" y="342"/>
                  </a:lnTo>
                  <a:lnTo>
                    <a:pt x="2382" y="342"/>
                  </a:lnTo>
                  <a:lnTo>
                    <a:pt x="2382" y="11"/>
                  </a:lnTo>
                  <a:lnTo>
                    <a:pt x="2483" y="11"/>
                  </a:lnTo>
                  <a:lnTo>
                    <a:pt x="2483" y="85"/>
                  </a:lnTo>
                  <a:lnTo>
                    <a:pt x="2541" y="85"/>
                  </a:lnTo>
                  <a:lnTo>
                    <a:pt x="2541" y="281"/>
                  </a:lnTo>
                  <a:lnTo>
                    <a:pt x="2673" y="281"/>
                  </a:lnTo>
                  <a:lnTo>
                    <a:pt x="2673" y="188"/>
                  </a:lnTo>
                  <a:lnTo>
                    <a:pt x="2796" y="140"/>
                  </a:lnTo>
                  <a:lnTo>
                    <a:pt x="2796" y="243"/>
                  </a:lnTo>
                  <a:lnTo>
                    <a:pt x="2944" y="243"/>
                  </a:lnTo>
                  <a:lnTo>
                    <a:pt x="2944" y="328"/>
                  </a:lnTo>
                  <a:lnTo>
                    <a:pt x="3108" y="328"/>
                  </a:lnTo>
                  <a:lnTo>
                    <a:pt x="3108" y="252"/>
                  </a:lnTo>
                  <a:lnTo>
                    <a:pt x="3167" y="252"/>
                  </a:lnTo>
                  <a:lnTo>
                    <a:pt x="3167" y="292"/>
                  </a:lnTo>
                  <a:lnTo>
                    <a:pt x="3264" y="292"/>
                  </a:lnTo>
                  <a:lnTo>
                    <a:pt x="3264" y="87"/>
                  </a:lnTo>
                  <a:lnTo>
                    <a:pt x="3340" y="87"/>
                  </a:lnTo>
                  <a:lnTo>
                    <a:pt x="3340" y="171"/>
                  </a:lnTo>
                  <a:lnTo>
                    <a:pt x="3469" y="121"/>
                  </a:lnTo>
                  <a:lnTo>
                    <a:pt x="3469" y="270"/>
                  </a:lnTo>
                  <a:lnTo>
                    <a:pt x="3581" y="270"/>
                  </a:lnTo>
                  <a:lnTo>
                    <a:pt x="3581" y="317"/>
                  </a:lnTo>
                  <a:lnTo>
                    <a:pt x="3690" y="317"/>
                  </a:lnTo>
                  <a:lnTo>
                    <a:pt x="3690" y="93"/>
                  </a:lnTo>
                  <a:lnTo>
                    <a:pt x="3766" y="93"/>
                  </a:lnTo>
                  <a:lnTo>
                    <a:pt x="3766" y="184"/>
                  </a:lnTo>
                  <a:lnTo>
                    <a:pt x="3872" y="184"/>
                  </a:lnTo>
                  <a:lnTo>
                    <a:pt x="3872" y="237"/>
                  </a:lnTo>
                  <a:lnTo>
                    <a:pt x="3979" y="237"/>
                  </a:lnTo>
                  <a:lnTo>
                    <a:pt x="3979" y="95"/>
                  </a:lnTo>
                  <a:lnTo>
                    <a:pt x="4026" y="95"/>
                  </a:lnTo>
                  <a:lnTo>
                    <a:pt x="4026" y="129"/>
                  </a:lnTo>
                  <a:lnTo>
                    <a:pt x="4070" y="129"/>
                  </a:lnTo>
                  <a:lnTo>
                    <a:pt x="4070" y="41"/>
                  </a:lnTo>
                  <a:lnTo>
                    <a:pt x="4110" y="41"/>
                  </a:lnTo>
                  <a:lnTo>
                    <a:pt x="4110" y="0"/>
                  </a:lnTo>
                  <a:lnTo>
                    <a:pt x="4150" y="0"/>
                  </a:lnTo>
                  <a:lnTo>
                    <a:pt x="4150" y="38"/>
                  </a:lnTo>
                  <a:lnTo>
                    <a:pt x="4216" y="38"/>
                  </a:lnTo>
                  <a:lnTo>
                    <a:pt x="4216" y="125"/>
                  </a:lnTo>
                  <a:lnTo>
                    <a:pt x="4294" y="125"/>
                  </a:lnTo>
                  <a:lnTo>
                    <a:pt x="4294" y="237"/>
                  </a:lnTo>
                  <a:lnTo>
                    <a:pt x="4494" y="237"/>
                  </a:lnTo>
                  <a:lnTo>
                    <a:pt x="4494" y="59"/>
                  </a:lnTo>
                  <a:lnTo>
                    <a:pt x="4608" y="59"/>
                  </a:lnTo>
                  <a:lnTo>
                    <a:pt x="4608" y="154"/>
                  </a:lnTo>
                  <a:lnTo>
                    <a:pt x="4754" y="154"/>
                  </a:lnTo>
                  <a:lnTo>
                    <a:pt x="4754" y="857"/>
                  </a:lnTo>
                  <a:lnTo>
                    <a:pt x="0" y="845"/>
                  </a:lnTo>
                  <a:lnTo>
                    <a:pt x="0" y="845"/>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8" name="Freeform 12"/>
            <p:cNvSpPr>
              <a:spLocks/>
            </p:cNvSpPr>
            <p:nvPr/>
          </p:nvSpPr>
          <p:spPr bwMode="auto">
            <a:xfrm>
              <a:off x="1888" y="2161"/>
              <a:ext cx="2483" cy="709"/>
            </a:xfrm>
            <a:custGeom>
              <a:avLst/>
              <a:gdLst>
                <a:gd name="T0" fmla="*/ 1072 w 4966"/>
                <a:gd name="T1" fmla="*/ 1342 h 1418"/>
                <a:gd name="T2" fmla="*/ 215 w 4966"/>
                <a:gd name="T3" fmla="*/ 1342 h 1418"/>
                <a:gd name="T4" fmla="*/ 215 w 4966"/>
                <a:gd name="T5" fmla="*/ 70 h 1418"/>
                <a:gd name="T6" fmla="*/ 4812 w 4966"/>
                <a:gd name="T7" fmla="*/ 70 h 1418"/>
                <a:gd name="T8" fmla="*/ 4812 w 4966"/>
                <a:gd name="T9" fmla="*/ 1344 h 1418"/>
                <a:gd name="T10" fmla="*/ 3658 w 4966"/>
                <a:gd name="T11" fmla="*/ 1344 h 1418"/>
                <a:gd name="T12" fmla="*/ 3658 w 4966"/>
                <a:gd name="T13" fmla="*/ 1418 h 1418"/>
                <a:gd name="T14" fmla="*/ 4966 w 4966"/>
                <a:gd name="T15" fmla="*/ 1418 h 1418"/>
                <a:gd name="T16" fmla="*/ 4960 w 4966"/>
                <a:gd name="T17" fmla="*/ 0 h 1418"/>
                <a:gd name="T18" fmla="*/ 0 w 4966"/>
                <a:gd name="T19" fmla="*/ 0 h 1418"/>
                <a:gd name="T20" fmla="*/ 0 w 4966"/>
                <a:gd name="T21" fmla="*/ 1418 h 1418"/>
                <a:gd name="T22" fmla="*/ 2042 w 4966"/>
                <a:gd name="T23" fmla="*/ 1418 h 1418"/>
                <a:gd name="T24" fmla="*/ 2042 w 4966"/>
                <a:gd name="T25" fmla="*/ 1342 h 1418"/>
                <a:gd name="T26" fmla="*/ 1072 w 4966"/>
                <a:gd name="T27" fmla="*/ 1342 h 1418"/>
                <a:gd name="T28" fmla="*/ 1072 w 4966"/>
                <a:gd name="T29" fmla="*/ 1342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6" h="1418">
                  <a:moveTo>
                    <a:pt x="1072" y="1342"/>
                  </a:moveTo>
                  <a:lnTo>
                    <a:pt x="215" y="1342"/>
                  </a:lnTo>
                  <a:lnTo>
                    <a:pt x="215" y="70"/>
                  </a:lnTo>
                  <a:lnTo>
                    <a:pt x="4812" y="70"/>
                  </a:lnTo>
                  <a:lnTo>
                    <a:pt x="4812" y="1344"/>
                  </a:lnTo>
                  <a:lnTo>
                    <a:pt x="3658" y="1344"/>
                  </a:lnTo>
                  <a:lnTo>
                    <a:pt x="3658" y="1418"/>
                  </a:lnTo>
                  <a:lnTo>
                    <a:pt x="4966" y="1418"/>
                  </a:lnTo>
                  <a:lnTo>
                    <a:pt x="4960" y="0"/>
                  </a:lnTo>
                  <a:lnTo>
                    <a:pt x="0" y="0"/>
                  </a:lnTo>
                  <a:lnTo>
                    <a:pt x="0" y="1418"/>
                  </a:lnTo>
                  <a:lnTo>
                    <a:pt x="2042" y="1418"/>
                  </a:lnTo>
                  <a:lnTo>
                    <a:pt x="2042" y="1342"/>
                  </a:lnTo>
                  <a:lnTo>
                    <a:pt x="1072" y="1342"/>
                  </a:lnTo>
                  <a:lnTo>
                    <a:pt x="1072" y="1342"/>
                  </a:lnTo>
                  <a:close/>
                </a:path>
              </a:pathLst>
            </a:custGeom>
            <a:solidFill>
              <a:srgbClr val="6E2E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09" name="Freeform 13"/>
            <p:cNvSpPr>
              <a:spLocks/>
            </p:cNvSpPr>
            <p:nvPr/>
          </p:nvSpPr>
          <p:spPr bwMode="auto">
            <a:xfrm>
              <a:off x="2909" y="2832"/>
              <a:ext cx="808" cy="38"/>
            </a:xfrm>
            <a:custGeom>
              <a:avLst/>
              <a:gdLst>
                <a:gd name="T0" fmla="*/ 0 w 1616"/>
                <a:gd name="T1" fmla="*/ 0 h 76"/>
                <a:gd name="T2" fmla="*/ 1616 w 1616"/>
                <a:gd name="T3" fmla="*/ 2 h 76"/>
                <a:gd name="T4" fmla="*/ 1616 w 1616"/>
                <a:gd name="T5" fmla="*/ 76 h 76"/>
                <a:gd name="T6" fmla="*/ 0 w 1616"/>
                <a:gd name="T7" fmla="*/ 76 h 76"/>
                <a:gd name="T8" fmla="*/ 0 w 1616"/>
                <a:gd name="T9" fmla="*/ 0 h 76"/>
                <a:gd name="T10" fmla="*/ 0 w 1616"/>
                <a:gd name="T11" fmla="*/ 0 h 76"/>
              </a:gdLst>
              <a:ahLst/>
              <a:cxnLst>
                <a:cxn ang="0">
                  <a:pos x="T0" y="T1"/>
                </a:cxn>
                <a:cxn ang="0">
                  <a:pos x="T2" y="T3"/>
                </a:cxn>
                <a:cxn ang="0">
                  <a:pos x="T4" y="T5"/>
                </a:cxn>
                <a:cxn ang="0">
                  <a:pos x="T6" y="T7"/>
                </a:cxn>
                <a:cxn ang="0">
                  <a:pos x="T8" y="T9"/>
                </a:cxn>
                <a:cxn ang="0">
                  <a:pos x="T10" y="T11"/>
                </a:cxn>
              </a:cxnLst>
              <a:rect l="0" t="0" r="r" b="b"/>
              <a:pathLst>
                <a:path w="1616" h="76">
                  <a:moveTo>
                    <a:pt x="0" y="0"/>
                  </a:moveTo>
                  <a:lnTo>
                    <a:pt x="1616" y="2"/>
                  </a:lnTo>
                  <a:lnTo>
                    <a:pt x="1616" y="76"/>
                  </a:lnTo>
                  <a:lnTo>
                    <a:pt x="0" y="76"/>
                  </a:lnTo>
                  <a:lnTo>
                    <a:pt x="0" y="0"/>
                  </a:lnTo>
                  <a:lnTo>
                    <a:pt x="0" y="0"/>
                  </a:lnTo>
                  <a:close/>
                </a:path>
              </a:pathLst>
            </a:custGeom>
            <a:solidFill>
              <a:srgbClr val="6E2E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0" name="Freeform 14"/>
            <p:cNvSpPr>
              <a:spLocks/>
            </p:cNvSpPr>
            <p:nvPr/>
          </p:nvSpPr>
          <p:spPr bwMode="auto">
            <a:xfrm>
              <a:off x="3082" y="2383"/>
              <a:ext cx="10" cy="3"/>
            </a:xfrm>
            <a:custGeom>
              <a:avLst/>
              <a:gdLst>
                <a:gd name="T0" fmla="*/ 15 w 21"/>
                <a:gd name="T1" fmla="*/ 0 h 5"/>
                <a:gd name="T2" fmla="*/ 0 w 21"/>
                <a:gd name="T3" fmla="*/ 5 h 5"/>
                <a:gd name="T4" fmla="*/ 21 w 21"/>
                <a:gd name="T5" fmla="*/ 0 h 5"/>
                <a:gd name="T6" fmla="*/ 15 w 21"/>
                <a:gd name="T7" fmla="*/ 0 h 5"/>
                <a:gd name="T8" fmla="*/ 15 w 21"/>
                <a:gd name="T9" fmla="*/ 0 h 5"/>
              </a:gdLst>
              <a:ahLst/>
              <a:cxnLst>
                <a:cxn ang="0">
                  <a:pos x="T0" y="T1"/>
                </a:cxn>
                <a:cxn ang="0">
                  <a:pos x="T2" y="T3"/>
                </a:cxn>
                <a:cxn ang="0">
                  <a:pos x="T4" y="T5"/>
                </a:cxn>
                <a:cxn ang="0">
                  <a:pos x="T6" y="T7"/>
                </a:cxn>
                <a:cxn ang="0">
                  <a:pos x="T8" y="T9"/>
                </a:cxn>
              </a:cxnLst>
              <a:rect l="0" t="0" r="r" b="b"/>
              <a:pathLst>
                <a:path w="21" h="5">
                  <a:moveTo>
                    <a:pt x="15" y="0"/>
                  </a:moveTo>
                  <a:lnTo>
                    <a:pt x="0" y="5"/>
                  </a:lnTo>
                  <a:lnTo>
                    <a:pt x="21" y="0"/>
                  </a:lnTo>
                  <a:lnTo>
                    <a:pt x="15" y="0"/>
                  </a:lnTo>
                  <a:lnTo>
                    <a:pt x="15" y="0"/>
                  </a:lnTo>
                  <a:close/>
                </a:path>
              </a:pathLst>
            </a:custGeom>
            <a:solidFill>
              <a:srgbClr val="75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1" name="Freeform 15"/>
            <p:cNvSpPr>
              <a:spLocks/>
            </p:cNvSpPr>
            <p:nvPr/>
          </p:nvSpPr>
          <p:spPr bwMode="auto">
            <a:xfrm>
              <a:off x="3686" y="2463"/>
              <a:ext cx="31" cy="35"/>
            </a:xfrm>
            <a:custGeom>
              <a:avLst/>
              <a:gdLst>
                <a:gd name="T0" fmla="*/ 13 w 61"/>
                <a:gd name="T1" fmla="*/ 71 h 71"/>
                <a:gd name="T2" fmla="*/ 0 w 61"/>
                <a:gd name="T3" fmla="*/ 59 h 71"/>
                <a:gd name="T4" fmla="*/ 47 w 61"/>
                <a:gd name="T5" fmla="*/ 0 h 71"/>
                <a:gd name="T6" fmla="*/ 61 w 61"/>
                <a:gd name="T7" fmla="*/ 23 h 71"/>
                <a:gd name="T8" fmla="*/ 13 w 61"/>
                <a:gd name="T9" fmla="*/ 71 h 71"/>
                <a:gd name="T10" fmla="*/ 13 w 61"/>
                <a:gd name="T11" fmla="*/ 71 h 71"/>
              </a:gdLst>
              <a:ahLst/>
              <a:cxnLst>
                <a:cxn ang="0">
                  <a:pos x="T0" y="T1"/>
                </a:cxn>
                <a:cxn ang="0">
                  <a:pos x="T2" y="T3"/>
                </a:cxn>
                <a:cxn ang="0">
                  <a:pos x="T4" y="T5"/>
                </a:cxn>
                <a:cxn ang="0">
                  <a:pos x="T6" y="T7"/>
                </a:cxn>
                <a:cxn ang="0">
                  <a:pos x="T8" y="T9"/>
                </a:cxn>
                <a:cxn ang="0">
                  <a:pos x="T10" y="T11"/>
                </a:cxn>
              </a:cxnLst>
              <a:rect l="0" t="0" r="r" b="b"/>
              <a:pathLst>
                <a:path w="61" h="71">
                  <a:moveTo>
                    <a:pt x="13" y="71"/>
                  </a:moveTo>
                  <a:lnTo>
                    <a:pt x="0" y="59"/>
                  </a:lnTo>
                  <a:lnTo>
                    <a:pt x="47" y="0"/>
                  </a:lnTo>
                  <a:lnTo>
                    <a:pt x="61" y="23"/>
                  </a:lnTo>
                  <a:lnTo>
                    <a:pt x="13" y="71"/>
                  </a:lnTo>
                  <a:lnTo>
                    <a:pt x="13" y="71"/>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2" name="Freeform 16"/>
            <p:cNvSpPr>
              <a:spLocks/>
            </p:cNvSpPr>
            <p:nvPr/>
          </p:nvSpPr>
          <p:spPr bwMode="auto">
            <a:xfrm>
              <a:off x="3680" y="2507"/>
              <a:ext cx="39" cy="25"/>
            </a:xfrm>
            <a:custGeom>
              <a:avLst/>
              <a:gdLst>
                <a:gd name="T0" fmla="*/ 9 w 78"/>
                <a:gd name="T1" fmla="*/ 19 h 49"/>
                <a:gd name="T2" fmla="*/ 28 w 78"/>
                <a:gd name="T3" fmla="*/ 19 h 49"/>
                <a:gd name="T4" fmla="*/ 55 w 78"/>
                <a:gd name="T5" fmla="*/ 0 h 49"/>
                <a:gd name="T6" fmla="*/ 78 w 78"/>
                <a:gd name="T7" fmla="*/ 11 h 49"/>
                <a:gd name="T8" fmla="*/ 20 w 78"/>
                <a:gd name="T9" fmla="*/ 49 h 49"/>
                <a:gd name="T10" fmla="*/ 0 w 78"/>
                <a:gd name="T11" fmla="*/ 36 h 49"/>
                <a:gd name="T12" fmla="*/ 9 w 78"/>
                <a:gd name="T13" fmla="*/ 19 h 49"/>
                <a:gd name="T14" fmla="*/ 9 w 78"/>
                <a:gd name="T15" fmla="*/ 1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49">
                  <a:moveTo>
                    <a:pt x="9" y="19"/>
                  </a:moveTo>
                  <a:lnTo>
                    <a:pt x="28" y="19"/>
                  </a:lnTo>
                  <a:lnTo>
                    <a:pt x="55" y="0"/>
                  </a:lnTo>
                  <a:lnTo>
                    <a:pt x="78" y="11"/>
                  </a:lnTo>
                  <a:lnTo>
                    <a:pt x="20" y="49"/>
                  </a:lnTo>
                  <a:lnTo>
                    <a:pt x="0" y="36"/>
                  </a:lnTo>
                  <a:lnTo>
                    <a:pt x="9" y="19"/>
                  </a:lnTo>
                  <a:lnTo>
                    <a:pt x="9" y="19"/>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3" name="Freeform 17"/>
            <p:cNvSpPr>
              <a:spLocks/>
            </p:cNvSpPr>
            <p:nvPr/>
          </p:nvSpPr>
          <p:spPr bwMode="auto">
            <a:xfrm>
              <a:off x="3342" y="2513"/>
              <a:ext cx="240" cy="44"/>
            </a:xfrm>
            <a:custGeom>
              <a:avLst/>
              <a:gdLst>
                <a:gd name="T0" fmla="*/ 11 w 479"/>
                <a:gd name="T1" fmla="*/ 38 h 90"/>
                <a:gd name="T2" fmla="*/ 148 w 479"/>
                <a:gd name="T3" fmla="*/ 38 h 90"/>
                <a:gd name="T4" fmla="*/ 165 w 479"/>
                <a:gd name="T5" fmla="*/ 27 h 90"/>
                <a:gd name="T6" fmla="*/ 184 w 479"/>
                <a:gd name="T7" fmla="*/ 25 h 90"/>
                <a:gd name="T8" fmla="*/ 190 w 479"/>
                <a:gd name="T9" fmla="*/ 10 h 90"/>
                <a:gd name="T10" fmla="*/ 249 w 479"/>
                <a:gd name="T11" fmla="*/ 0 h 90"/>
                <a:gd name="T12" fmla="*/ 306 w 479"/>
                <a:gd name="T13" fmla="*/ 25 h 90"/>
                <a:gd name="T14" fmla="*/ 306 w 479"/>
                <a:gd name="T15" fmla="*/ 8 h 90"/>
                <a:gd name="T16" fmla="*/ 479 w 479"/>
                <a:gd name="T17" fmla="*/ 8 h 90"/>
                <a:gd name="T18" fmla="*/ 479 w 479"/>
                <a:gd name="T19" fmla="*/ 31 h 90"/>
                <a:gd name="T20" fmla="*/ 254 w 479"/>
                <a:gd name="T21" fmla="*/ 69 h 90"/>
                <a:gd name="T22" fmla="*/ 106 w 479"/>
                <a:gd name="T23" fmla="*/ 90 h 90"/>
                <a:gd name="T24" fmla="*/ 0 w 479"/>
                <a:gd name="T25" fmla="*/ 69 h 90"/>
                <a:gd name="T26" fmla="*/ 11 w 479"/>
                <a:gd name="T27" fmla="*/ 38 h 90"/>
                <a:gd name="T28" fmla="*/ 11 w 479"/>
                <a:gd name="T29"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90">
                  <a:moveTo>
                    <a:pt x="11" y="38"/>
                  </a:moveTo>
                  <a:lnTo>
                    <a:pt x="148" y="38"/>
                  </a:lnTo>
                  <a:lnTo>
                    <a:pt x="165" y="27"/>
                  </a:lnTo>
                  <a:lnTo>
                    <a:pt x="184" y="25"/>
                  </a:lnTo>
                  <a:lnTo>
                    <a:pt x="190" y="10"/>
                  </a:lnTo>
                  <a:lnTo>
                    <a:pt x="249" y="0"/>
                  </a:lnTo>
                  <a:lnTo>
                    <a:pt x="306" y="25"/>
                  </a:lnTo>
                  <a:lnTo>
                    <a:pt x="306" y="8"/>
                  </a:lnTo>
                  <a:lnTo>
                    <a:pt x="479" y="8"/>
                  </a:lnTo>
                  <a:lnTo>
                    <a:pt x="479" y="31"/>
                  </a:lnTo>
                  <a:lnTo>
                    <a:pt x="254" y="69"/>
                  </a:lnTo>
                  <a:lnTo>
                    <a:pt x="106" y="90"/>
                  </a:lnTo>
                  <a:lnTo>
                    <a:pt x="0" y="69"/>
                  </a:lnTo>
                  <a:lnTo>
                    <a:pt x="11" y="38"/>
                  </a:lnTo>
                  <a:lnTo>
                    <a:pt x="11" y="38"/>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4" name="Freeform 18"/>
            <p:cNvSpPr>
              <a:spLocks/>
            </p:cNvSpPr>
            <p:nvPr/>
          </p:nvSpPr>
          <p:spPr bwMode="auto">
            <a:xfrm>
              <a:off x="3582" y="2516"/>
              <a:ext cx="103" cy="15"/>
            </a:xfrm>
            <a:custGeom>
              <a:avLst/>
              <a:gdLst>
                <a:gd name="T0" fmla="*/ 0 w 205"/>
                <a:gd name="T1" fmla="*/ 0 h 28"/>
                <a:gd name="T2" fmla="*/ 205 w 205"/>
                <a:gd name="T3" fmla="*/ 0 h 28"/>
                <a:gd name="T4" fmla="*/ 205 w 205"/>
                <a:gd name="T5" fmla="*/ 28 h 28"/>
                <a:gd name="T6" fmla="*/ 0 w 205"/>
                <a:gd name="T7" fmla="*/ 23 h 28"/>
                <a:gd name="T8" fmla="*/ 0 w 205"/>
                <a:gd name="T9" fmla="*/ 0 h 28"/>
                <a:gd name="T10" fmla="*/ 0 w 205"/>
                <a:gd name="T11" fmla="*/ 0 h 28"/>
              </a:gdLst>
              <a:ahLst/>
              <a:cxnLst>
                <a:cxn ang="0">
                  <a:pos x="T0" y="T1"/>
                </a:cxn>
                <a:cxn ang="0">
                  <a:pos x="T2" y="T3"/>
                </a:cxn>
                <a:cxn ang="0">
                  <a:pos x="T4" y="T5"/>
                </a:cxn>
                <a:cxn ang="0">
                  <a:pos x="T6" y="T7"/>
                </a:cxn>
                <a:cxn ang="0">
                  <a:pos x="T8" y="T9"/>
                </a:cxn>
                <a:cxn ang="0">
                  <a:pos x="T10" y="T11"/>
                </a:cxn>
              </a:cxnLst>
              <a:rect l="0" t="0" r="r" b="b"/>
              <a:pathLst>
                <a:path w="205" h="28">
                  <a:moveTo>
                    <a:pt x="0" y="0"/>
                  </a:moveTo>
                  <a:lnTo>
                    <a:pt x="205" y="0"/>
                  </a:lnTo>
                  <a:lnTo>
                    <a:pt x="205" y="28"/>
                  </a:lnTo>
                  <a:lnTo>
                    <a:pt x="0" y="23"/>
                  </a:lnTo>
                  <a:lnTo>
                    <a:pt x="0" y="0"/>
                  </a:lnTo>
                  <a:lnTo>
                    <a:pt x="0" y="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5" name="Freeform 19"/>
            <p:cNvSpPr>
              <a:spLocks/>
            </p:cNvSpPr>
            <p:nvPr/>
          </p:nvSpPr>
          <p:spPr bwMode="auto">
            <a:xfrm>
              <a:off x="3286" y="2532"/>
              <a:ext cx="139" cy="23"/>
            </a:xfrm>
            <a:custGeom>
              <a:avLst/>
              <a:gdLst>
                <a:gd name="T0" fmla="*/ 0 w 277"/>
                <a:gd name="T1" fmla="*/ 0 h 48"/>
                <a:gd name="T2" fmla="*/ 123 w 277"/>
                <a:gd name="T3" fmla="*/ 0 h 48"/>
                <a:gd name="T4" fmla="*/ 123 w 277"/>
                <a:gd name="T5" fmla="*/ 27 h 48"/>
                <a:gd name="T6" fmla="*/ 277 w 277"/>
                <a:gd name="T7" fmla="*/ 27 h 48"/>
                <a:gd name="T8" fmla="*/ 241 w 277"/>
                <a:gd name="T9" fmla="*/ 48 h 48"/>
                <a:gd name="T10" fmla="*/ 0 w 277"/>
                <a:gd name="T11" fmla="*/ 36 h 48"/>
                <a:gd name="T12" fmla="*/ 0 w 277"/>
                <a:gd name="T13" fmla="*/ 0 h 48"/>
                <a:gd name="T14" fmla="*/ 0 w 277"/>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7" h="48">
                  <a:moveTo>
                    <a:pt x="0" y="0"/>
                  </a:moveTo>
                  <a:lnTo>
                    <a:pt x="123" y="0"/>
                  </a:lnTo>
                  <a:lnTo>
                    <a:pt x="123" y="27"/>
                  </a:lnTo>
                  <a:lnTo>
                    <a:pt x="277" y="27"/>
                  </a:lnTo>
                  <a:lnTo>
                    <a:pt x="241" y="48"/>
                  </a:lnTo>
                  <a:lnTo>
                    <a:pt x="0" y="36"/>
                  </a:lnTo>
                  <a:lnTo>
                    <a:pt x="0" y="0"/>
                  </a:lnTo>
                  <a:lnTo>
                    <a:pt x="0" y="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6" name="Freeform 20"/>
            <p:cNvSpPr>
              <a:spLocks/>
            </p:cNvSpPr>
            <p:nvPr/>
          </p:nvSpPr>
          <p:spPr bwMode="auto">
            <a:xfrm>
              <a:off x="3221" y="2532"/>
              <a:ext cx="65" cy="21"/>
            </a:xfrm>
            <a:custGeom>
              <a:avLst/>
              <a:gdLst>
                <a:gd name="T0" fmla="*/ 0 w 132"/>
                <a:gd name="T1" fmla="*/ 0 h 42"/>
                <a:gd name="T2" fmla="*/ 132 w 132"/>
                <a:gd name="T3" fmla="*/ 0 h 42"/>
                <a:gd name="T4" fmla="*/ 132 w 132"/>
                <a:gd name="T5" fmla="*/ 36 h 42"/>
                <a:gd name="T6" fmla="*/ 0 w 132"/>
                <a:gd name="T7" fmla="*/ 42 h 42"/>
                <a:gd name="T8" fmla="*/ 0 w 132"/>
                <a:gd name="T9" fmla="*/ 0 h 42"/>
                <a:gd name="T10" fmla="*/ 0 w 132"/>
                <a:gd name="T11" fmla="*/ 0 h 42"/>
              </a:gdLst>
              <a:ahLst/>
              <a:cxnLst>
                <a:cxn ang="0">
                  <a:pos x="T0" y="T1"/>
                </a:cxn>
                <a:cxn ang="0">
                  <a:pos x="T2" y="T3"/>
                </a:cxn>
                <a:cxn ang="0">
                  <a:pos x="T4" y="T5"/>
                </a:cxn>
                <a:cxn ang="0">
                  <a:pos x="T6" y="T7"/>
                </a:cxn>
                <a:cxn ang="0">
                  <a:pos x="T8" y="T9"/>
                </a:cxn>
                <a:cxn ang="0">
                  <a:pos x="T10" y="T11"/>
                </a:cxn>
              </a:cxnLst>
              <a:rect l="0" t="0" r="r" b="b"/>
              <a:pathLst>
                <a:path w="132" h="42">
                  <a:moveTo>
                    <a:pt x="0" y="0"/>
                  </a:moveTo>
                  <a:lnTo>
                    <a:pt x="132" y="0"/>
                  </a:lnTo>
                  <a:lnTo>
                    <a:pt x="132" y="36"/>
                  </a:lnTo>
                  <a:lnTo>
                    <a:pt x="0" y="42"/>
                  </a:lnTo>
                  <a:lnTo>
                    <a:pt x="0" y="0"/>
                  </a:lnTo>
                  <a:lnTo>
                    <a:pt x="0" y="0"/>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7" name="Freeform 21"/>
            <p:cNvSpPr>
              <a:spLocks/>
            </p:cNvSpPr>
            <p:nvPr/>
          </p:nvSpPr>
          <p:spPr bwMode="auto">
            <a:xfrm>
              <a:off x="3141" y="2532"/>
              <a:ext cx="80" cy="21"/>
            </a:xfrm>
            <a:custGeom>
              <a:avLst/>
              <a:gdLst>
                <a:gd name="T0" fmla="*/ 0 w 159"/>
                <a:gd name="T1" fmla="*/ 0 h 42"/>
                <a:gd name="T2" fmla="*/ 159 w 159"/>
                <a:gd name="T3" fmla="*/ 0 h 42"/>
                <a:gd name="T4" fmla="*/ 159 w 159"/>
                <a:gd name="T5" fmla="*/ 42 h 42"/>
                <a:gd name="T6" fmla="*/ 0 w 159"/>
                <a:gd name="T7" fmla="*/ 38 h 42"/>
                <a:gd name="T8" fmla="*/ 0 w 159"/>
                <a:gd name="T9" fmla="*/ 0 h 42"/>
                <a:gd name="T10" fmla="*/ 0 w 159"/>
                <a:gd name="T11" fmla="*/ 0 h 42"/>
              </a:gdLst>
              <a:ahLst/>
              <a:cxnLst>
                <a:cxn ang="0">
                  <a:pos x="T0" y="T1"/>
                </a:cxn>
                <a:cxn ang="0">
                  <a:pos x="T2" y="T3"/>
                </a:cxn>
                <a:cxn ang="0">
                  <a:pos x="T4" y="T5"/>
                </a:cxn>
                <a:cxn ang="0">
                  <a:pos x="T6" y="T7"/>
                </a:cxn>
                <a:cxn ang="0">
                  <a:pos x="T8" y="T9"/>
                </a:cxn>
                <a:cxn ang="0">
                  <a:pos x="T10" y="T11"/>
                </a:cxn>
              </a:cxnLst>
              <a:rect l="0" t="0" r="r" b="b"/>
              <a:pathLst>
                <a:path w="159" h="42">
                  <a:moveTo>
                    <a:pt x="0" y="0"/>
                  </a:moveTo>
                  <a:lnTo>
                    <a:pt x="159" y="0"/>
                  </a:lnTo>
                  <a:lnTo>
                    <a:pt x="159" y="42"/>
                  </a:lnTo>
                  <a:lnTo>
                    <a:pt x="0" y="38"/>
                  </a:lnTo>
                  <a:lnTo>
                    <a:pt x="0" y="0"/>
                  </a:lnTo>
                  <a:lnTo>
                    <a:pt x="0" y="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8" name="Freeform 22"/>
            <p:cNvSpPr>
              <a:spLocks/>
            </p:cNvSpPr>
            <p:nvPr/>
          </p:nvSpPr>
          <p:spPr bwMode="auto">
            <a:xfrm>
              <a:off x="3064" y="2532"/>
              <a:ext cx="77" cy="19"/>
            </a:xfrm>
            <a:custGeom>
              <a:avLst/>
              <a:gdLst>
                <a:gd name="T0" fmla="*/ 0 w 154"/>
                <a:gd name="T1" fmla="*/ 0 h 38"/>
                <a:gd name="T2" fmla="*/ 154 w 154"/>
                <a:gd name="T3" fmla="*/ 0 h 38"/>
                <a:gd name="T4" fmla="*/ 154 w 154"/>
                <a:gd name="T5" fmla="*/ 38 h 38"/>
                <a:gd name="T6" fmla="*/ 0 w 154"/>
                <a:gd name="T7" fmla="*/ 36 h 38"/>
                <a:gd name="T8" fmla="*/ 0 w 154"/>
                <a:gd name="T9" fmla="*/ 0 h 38"/>
                <a:gd name="T10" fmla="*/ 0 w 154"/>
                <a:gd name="T11" fmla="*/ 0 h 38"/>
              </a:gdLst>
              <a:ahLst/>
              <a:cxnLst>
                <a:cxn ang="0">
                  <a:pos x="T0" y="T1"/>
                </a:cxn>
                <a:cxn ang="0">
                  <a:pos x="T2" y="T3"/>
                </a:cxn>
                <a:cxn ang="0">
                  <a:pos x="T4" y="T5"/>
                </a:cxn>
                <a:cxn ang="0">
                  <a:pos x="T6" y="T7"/>
                </a:cxn>
                <a:cxn ang="0">
                  <a:pos x="T8" y="T9"/>
                </a:cxn>
                <a:cxn ang="0">
                  <a:pos x="T10" y="T11"/>
                </a:cxn>
              </a:cxnLst>
              <a:rect l="0" t="0" r="r" b="b"/>
              <a:pathLst>
                <a:path w="154" h="38">
                  <a:moveTo>
                    <a:pt x="0" y="0"/>
                  </a:moveTo>
                  <a:lnTo>
                    <a:pt x="154" y="0"/>
                  </a:lnTo>
                  <a:lnTo>
                    <a:pt x="154" y="38"/>
                  </a:lnTo>
                  <a:lnTo>
                    <a:pt x="0" y="36"/>
                  </a:lnTo>
                  <a:lnTo>
                    <a:pt x="0" y="0"/>
                  </a:lnTo>
                  <a:lnTo>
                    <a:pt x="0" y="0"/>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19" name="Freeform 23"/>
            <p:cNvSpPr>
              <a:spLocks/>
            </p:cNvSpPr>
            <p:nvPr/>
          </p:nvSpPr>
          <p:spPr bwMode="auto">
            <a:xfrm>
              <a:off x="2987" y="2532"/>
              <a:ext cx="77" cy="19"/>
            </a:xfrm>
            <a:custGeom>
              <a:avLst/>
              <a:gdLst>
                <a:gd name="T0" fmla="*/ 0 w 154"/>
                <a:gd name="T1" fmla="*/ 0 h 38"/>
                <a:gd name="T2" fmla="*/ 154 w 154"/>
                <a:gd name="T3" fmla="*/ 0 h 38"/>
                <a:gd name="T4" fmla="*/ 154 w 154"/>
                <a:gd name="T5" fmla="*/ 36 h 38"/>
                <a:gd name="T6" fmla="*/ 0 w 154"/>
                <a:gd name="T7" fmla="*/ 38 h 38"/>
                <a:gd name="T8" fmla="*/ 0 w 154"/>
                <a:gd name="T9" fmla="*/ 0 h 38"/>
                <a:gd name="T10" fmla="*/ 0 w 154"/>
                <a:gd name="T11" fmla="*/ 0 h 38"/>
              </a:gdLst>
              <a:ahLst/>
              <a:cxnLst>
                <a:cxn ang="0">
                  <a:pos x="T0" y="T1"/>
                </a:cxn>
                <a:cxn ang="0">
                  <a:pos x="T2" y="T3"/>
                </a:cxn>
                <a:cxn ang="0">
                  <a:pos x="T4" y="T5"/>
                </a:cxn>
                <a:cxn ang="0">
                  <a:pos x="T6" y="T7"/>
                </a:cxn>
                <a:cxn ang="0">
                  <a:pos x="T8" y="T9"/>
                </a:cxn>
                <a:cxn ang="0">
                  <a:pos x="T10" y="T11"/>
                </a:cxn>
              </a:cxnLst>
              <a:rect l="0" t="0" r="r" b="b"/>
              <a:pathLst>
                <a:path w="154" h="38">
                  <a:moveTo>
                    <a:pt x="0" y="0"/>
                  </a:moveTo>
                  <a:lnTo>
                    <a:pt x="154" y="0"/>
                  </a:lnTo>
                  <a:lnTo>
                    <a:pt x="154" y="36"/>
                  </a:lnTo>
                  <a:lnTo>
                    <a:pt x="0" y="38"/>
                  </a:lnTo>
                  <a:lnTo>
                    <a:pt x="0" y="0"/>
                  </a:lnTo>
                  <a:lnTo>
                    <a:pt x="0" y="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0" name="Freeform 24"/>
            <p:cNvSpPr>
              <a:spLocks/>
            </p:cNvSpPr>
            <p:nvPr/>
          </p:nvSpPr>
          <p:spPr bwMode="auto">
            <a:xfrm>
              <a:off x="4226" y="2377"/>
              <a:ext cx="68" cy="131"/>
            </a:xfrm>
            <a:custGeom>
              <a:avLst/>
              <a:gdLst>
                <a:gd name="T0" fmla="*/ 131 w 135"/>
                <a:gd name="T1" fmla="*/ 248 h 263"/>
                <a:gd name="T2" fmla="*/ 135 w 135"/>
                <a:gd name="T3" fmla="*/ 225 h 263"/>
                <a:gd name="T4" fmla="*/ 135 w 135"/>
                <a:gd name="T5" fmla="*/ 96 h 263"/>
                <a:gd name="T6" fmla="*/ 133 w 135"/>
                <a:gd name="T7" fmla="*/ 90 h 263"/>
                <a:gd name="T8" fmla="*/ 127 w 135"/>
                <a:gd name="T9" fmla="*/ 80 h 263"/>
                <a:gd name="T10" fmla="*/ 117 w 135"/>
                <a:gd name="T11" fmla="*/ 65 h 263"/>
                <a:gd name="T12" fmla="*/ 106 w 135"/>
                <a:gd name="T13" fmla="*/ 50 h 263"/>
                <a:gd name="T14" fmla="*/ 97 w 135"/>
                <a:gd name="T15" fmla="*/ 40 h 263"/>
                <a:gd name="T16" fmla="*/ 87 w 135"/>
                <a:gd name="T17" fmla="*/ 31 h 263"/>
                <a:gd name="T18" fmla="*/ 76 w 135"/>
                <a:gd name="T19" fmla="*/ 21 h 263"/>
                <a:gd name="T20" fmla="*/ 64 w 135"/>
                <a:gd name="T21" fmla="*/ 16 h 263"/>
                <a:gd name="T22" fmla="*/ 49 w 135"/>
                <a:gd name="T23" fmla="*/ 10 h 263"/>
                <a:gd name="T24" fmla="*/ 34 w 135"/>
                <a:gd name="T25" fmla="*/ 4 h 263"/>
                <a:gd name="T26" fmla="*/ 17 w 135"/>
                <a:gd name="T27" fmla="*/ 0 h 263"/>
                <a:gd name="T28" fmla="*/ 0 w 135"/>
                <a:gd name="T29" fmla="*/ 0 h 263"/>
                <a:gd name="T30" fmla="*/ 68 w 135"/>
                <a:gd name="T31" fmla="*/ 227 h 263"/>
                <a:gd name="T32" fmla="*/ 104 w 135"/>
                <a:gd name="T33" fmla="*/ 263 h 263"/>
                <a:gd name="T34" fmla="*/ 131 w 135"/>
                <a:gd name="T35" fmla="*/ 248 h 263"/>
                <a:gd name="T36" fmla="*/ 131 w 135"/>
                <a:gd name="T37" fmla="*/ 2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63">
                  <a:moveTo>
                    <a:pt x="131" y="248"/>
                  </a:moveTo>
                  <a:lnTo>
                    <a:pt x="135" y="225"/>
                  </a:lnTo>
                  <a:lnTo>
                    <a:pt x="135" y="96"/>
                  </a:lnTo>
                  <a:lnTo>
                    <a:pt x="133" y="90"/>
                  </a:lnTo>
                  <a:lnTo>
                    <a:pt x="127" y="80"/>
                  </a:lnTo>
                  <a:lnTo>
                    <a:pt x="117" y="65"/>
                  </a:lnTo>
                  <a:lnTo>
                    <a:pt x="106" y="50"/>
                  </a:lnTo>
                  <a:lnTo>
                    <a:pt x="97" y="40"/>
                  </a:lnTo>
                  <a:lnTo>
                    <a:pt x="87" y="31"/>
                  </a:lnTo>
                  <a:lnTo>
                    <a:pt x="76" y="21"/>
                  </a:lnTo>
                  <a:lnTo>
                    <a:pt x="64" y="16"/>
                  </a:lnTo>
                  <a:lnTo>
                    <a:pt x="49" y="10"/>
                  </a:lnTo>
                  <a:lnTo>
                    <a:pt x="34" y="4"/>
                  </a:lnTo>
                  <a:lnTo>
                    <a:pt x="17" y="0"/>
                  </a:lnTo>
                  <a:lnTo>
                    <a:pt x="0" y="0"/>
                  </a:lnTo>
                  <a:lnTo>
                    <a:pt x="68" y="227"/>
                  </a:lnTo>
                  <a:lnTo>
                    <a:pt x="104" y="263"/>
                  </a:lnTo>
                  <a:lnTo>
                    <a:pt x="131" y="248"/>
                  </a:lnTo>
                  <a:lnTo>
                    <a:pt x="131" y="248"/>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1" name="Freeform 25"/>
            <p:cNvSpPr>
              <a:spLocks/>
            </p:cNvSpPr>
            <p:nvPr/>
          </p:nvSpPr>
          <p:spPr bwMode="auto">
            <a:xfrm>
              <a:off x="4245" y="2500"/>
              <a:ext cx="55" cy="50"/>
            </a:xfrm>
            <a:custGeom>
              <a:avLst/>
              <a:gdLst>
                <a:gd name="T0" fmla="*/ 97 w 110"/>
                <a:gd name="T1" fmla="*/ 41 h 98"/>
                <a:gd name="T2" fmla="*/ 74 w 110"/>
                <a:gd name="T3" fmla="*/ 30 h 98"/>
                <a:gd name="T4" fmla="*/ 76 w 110"/>
                <a:gd name="T5" fmla="*/ 26 h 98"/>
                <a:gd name="T6" fmla="*/ 83 w 110"/>
                <a:gd name="T7" fmla="*/ 20 h 98"/>
                <a:gd name="T8" fmla="*/ 89 w 110"/>
                <a:gd name="T9" fmla="*/ 9 h 98"/>
                <a:gd name="T10" fmla="*/ 93 w 110"/>
                <a:gd name="T11" fmla="*/ 0 h 98"/>
                <a:gd name="T12" fmla="*/ 40 w 110"/>
                <a:gd name="T13" fmla="*/ 0 h 98"/>
                <a:gd name="T14" fmla="*/ 0 w 110"/>
                <a:gd name="T15" fmla="*/ 51 h 98"/>
                <a:gd name="T16" fmla="*/ 97 w 110"/>
                <a:gd name="T17" fmla="*/ 98 h 98"/>
                <a:gd name="T18" fmla="*/ 110 w 110"/>
                <a:gd name="T19" fmla="*/ 74 h 98"/>
                <a:gd name="T20" fmla="*/ 97 w 110"/>
                <a:gd name="T21" fmla="*/ 41 h 98"/>
                <a:gd name="T22" fmla="*/ 97 w 110"/>
                <a:gd name="T23"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98">
                  <a:moveTo>
                    <a:pt x="97" y="41"/>
                  </a:moveTo>
                  <a:lnTo>
                    <a:pt x="74" y="30"/>
                  </a:lnTo>
                  <a:lnTo>
                    <a:pt x="76" y="26"/>
                  </a:lnTo>
                  <a:lnTo>
                    <a:pt x="83" y="20"/>
                  </a:lnTo>
                  <a:lnTo>
                    <a:pt x="89" y="9"/>
                  </a:lnTo>
                  <a:lnTo>
                    <a:pt x="93" y="0"/>
                  </a:lnTo>
                  <a:lnTo>
                    <a:pt x="40" y="0"/>
                  </a:lnTo>
                  <a:lnTo>
                    <a:pt x="0" y="51"/>
                  </a:lnTo>
                  <a:lnTo>
                    <a:pt x="97" y="98"/>
                  </a:lnTo>
                  <a:lnTo>
                    <a:pt x="110" y="74"/>
                  </a:lnTo>
                  <a:lnTo>
                    <a:pt x="97" y="41"/>
                  </a:lnTo>
                  <a:lnTo>
                    <a:pt x="97" y="41"/>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2" name="Freeform 26"/>
            <p:cNvSpPr>
              <a:spLocks/>
            </p:cNvSpPr>
            <p:nvPr/>
          </p:nvSpPr>
          <p:spPr bwMode="auto">
            <a:xfrm>
              <a:off x="4283" y="2521"/>
              <a:ext cx="67" cy="292"/>
            </a:xfrm>
            <a:custGeom>
              <a:avLst/>
              <a:gdLst>
                <a:gd name="T0" fmla="*/ 24 w 133"/>
                <a:gd name="T1" fmla="*/ 561 h 584"/>
                <a:gd name="T2" fmla="*/ 95 w 133"/>
                <a:gd name="T3" fmla="*/ 584 h 584"/>
                <a:gd name="T4" fmla="*/ 66 w 133"/>
                <a:gd name="T5" fmla="*/ 455 h 584"/>
                <a:gd name="T6" fmla="*/ 133 w 133"/>
                <a:gd name="T7" fmla="*/ 65 h 584"/>
                <a:gd name="T8" fmla="*/ 21 w 133"/>
                <a:gd name="T9" fmla="*/ 0 h 584"/>
                <a:gd name="T10" fmla="*/ 21 w 133"/>
                <a:gd name="T11" fmla="*/ 57 h 584"/>
                <a:gd name="T12" fmla="*/ 0 w 133"/>
                <a:gd name="T13" fmla="*/ 502 h 584"/>
                <a:gd name="T14" fmla="*/ 24 w 133"/>
                <a:gd name="T15" fmla="*/ 561 h 584"/>
                <a:gd name="T16" fmla="*/ 24 w 133"/>
                <a:gd name="T17" fmla="*/ 561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584">
                  <a:moveTo>
                    <a:pt x="24" y="561"/>
                  </a:moveTo>
                  <a:lnTo>
                    <a:pt x="95" y="584"/>
                  </a:lnTo>
                  <a:lnTo>
                    <a:pt x="66" y="455"/>
                  </a:lnTo>
                  <a:lnTo>
                    <a:pt x="133" y="65"/>
                  </a:lnTo>
                  <a:lnTo>
                    <a:pt x="21" y="0"/>
                  </a:lnTo>
                  <a:lnTo>
                    <a:pt x="21" y="57"/>
                  </a:lnTo>
                  <a:lnTo>
                    <a:pt x="0" y="502"/>
                  </a:lnTo>
                  <a:lnTo>
                    <a:pt x="24" y="561"/>
                  </a:lnTo>
                  <a:lnTo>
                    <a:pt x="24" y="561"/>
                  </a:lnTo>
                  <a:close/>
                </a:path>
              </a:pathLst>
            </a:custGeom>
            <a:solidFill>
              <a:srgbClr val="591F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3" name="Freeform 27"/>
            <p:cNvSpPr>
              <a:spLocks/>
            </p:cNvSpPr>
            <p:nvPr/>
          </p:nvSpPr>
          <p:spPr bwMode="auto">
            <a:xfrm>
              <a:off x="4194" y="2795"/>
              <a:ext cx="86" cy="43"/>
            </a:xfrm>
            <a:custGeom>
              <a:avLst/>
              <a:gdLst>
                <a:gd name="T0" fmla="*/ 116 w 173"/>
                <a:gd name="T1" fmla="*/ 74 h 85"/>
                <a:gd name="T2" fmla="*/ 173 w 173"/>
                <a:gd name="T3" fmla="*/ 17 h 85"/>
                <a:gd name="T4" fmla="*/ 103 w 173"/>
                <a:gd name="T5" fmla="*/ 0 h 85"/>
                <a:gd name="T6" fmla="*/ 0 w 173"/>
                <a:gd name="T7" fmla="*/ 85 h 85"/>
                <a:gd name="T8" fmla="*/ 116 w 173"/>
                <a:gd name="T9" fmla="*/ 74 h 85"/>
                <a:gd name="T10" fmla="*/ 116 w 173"/>
                <a:gd name="T11" fmla="*/ 74 h 85"/>
              </a:gdLst>
              <a:ahLst/>
              <a:cxnLst>
                <a:cxn ang="0">
                  <a:pos x="T0" y="T1"/>
                </a:cxn>
                <a:cxn ang="0">
                  <a:pos x="T2" y="T3"/>
                </a:cxn>
                <a:cxn ang="0">
                  <a:pos x="T4" y="T5"/>
                </a:cxn>
                <a:cxn ang="0">
                  <a:pos x="T6" y="T7"/>
                </a:cxn>
                <a:cxn ang="0">
                  <a:pos x="T8" y="T9"/>
                </a:cxn>
                <a:cxn ang="0">
                  <a:pos x="T10" y="T11"/>
                </a:cxn>
              </a:cxnLst>
              <a:rect l="0" t="0" r="r" b="b"/>
              <a:pathLst>
                <a:path w="173" h="85">
                  <a:moveTo>
                    <a:pt x="116" y="74"/>
                  </a:moveTo>
                  <a:lnTo>
                    <a:pt x="173" y="17"/>
                  </a:lnTo>
                  <a:lnTo>
                    <a:pt x="103" y="0"/>
                  </a:lnTo>
                  <a:lnTo>
                    <a:pt x="0" y="85"/>
                  </a:lnTo>
                  <a:lnTo>
                    <a:pt x="116" y="74"/>
                  </a:lnTo>
                  <a:lnTo>
                    <a:pt x="116" y="74"/>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4" name="Freeform 28"/>
            <p:cNvSpPr>
              <a:spLocks/>
            </p:cNvSpPr>
            <p:nvPr/>
          </p:nvSpPr>
          <p:spPr bwMode="auto">
            <a:xfrm>
              <a:off x="4104" y="2832"/>
              <a:ext cx="148" cy="38"/>
            </a:xfrm>
            <a:custGeom>
              <a:avLst/>
              <a:gdLst>
                <a:gd name="T0" fmla="*/ 0 w 297"/>
                <a:gd name="T1" fmla="*/ 76 h 76"/>
                <a:gd name="T2" fmla="*/ 0 w 297"/>
                <a:gd name="T3" fmla="*/ 46 h 76"/>
                <a:gd name="T4" fmla="*/ 190 w 297"/>
                <a:gd name="T5" fmla="*/ 0 h 76"/>
                <a:gd name="T6" fmla="*/ 297 w 297"/>
                <a:gd name="T7" fmla="*/ 0 h 76"/>
                <a:gd name="T8" fmla="*/ 255 w 297"/>
                <a:gd name="T9" fmla="*/ 42 h 76"/>
                <a:gd name="T10" fmla="*/ 187 w 297"/>
                <a:gd name="T11" fmla="*/ 76 h 76"/>
                <a:gd name="T12" fmla="*/ 0 w 297"/>
                <a:gd name="T13" fmla="*/ 76 h 76"/>
                <a:gd name="T14" fmla="*/ 0 w 297"/>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 h="76">
                  <a:moveTo>
                    <a:pt x="0" y="76"/>
                  </a:moveTo>
                  <a:lnTo>
                    <a:pt x="0" y="46"/>
                  </a:lnTo>
                  <a:lnTo>
                    <a:pt x="190" y="0"/>
                  </a:lnTo>
                  <a:lnTo>
                    <a:pt x="297" y="0"/>
                  </a:lnTo>
                  <a:lnTo>
                    <a:pt x="255" y="42"/>
                  </a:lnTo>
                  <a:lnTo>
                    <a:pt x="187" y="76"/>
                  </a:lnTo>
                  <a:lnTo>
                    <a:pt x="0" y="76"/>
                  </a:lnTo>
                  <a:lnTo>
                    <a:pt x="0" y="76"/>
                  </a:lnTo>
                  <a:close/>
                </a:path>
              </a:pathLst>
            </a:custGeom>
            <a:solidFill>
              <a:srgbClr val="591F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5" name="Freeform 29"/>
            <p:cNvSpPr>
              <a:spLocks/>
            </p:cNvSpPr>
            <p:nvPr/>
          </p:nvSpPr>
          <p:spPr bwMode="auto">
            <a:xfrm>
              <a:off x="4197" y="2500"/>
              <a:ext cx="12" cy="21"/>
            </a:xfrm>
            <a:custGeom>
              <a:avLst/>
              <a:gdLst>
                <a:gd name="T0" fmla="*/ 0 w 24"/>
                <a:gd name="T1" fmla="*/ 9 h 41"/>
                <a:gd name="T2" fmla="*/ 22 w 24"/>
                <a:gd name="T3" fmla="*/ 0 h 41"/>
                <a:gd name="T4" fmla="*/ 24 w 24"/>
                <a:gd name="T5" fmla="*/ 26 h 41"/>
                <a:gd name="T6" fmla="*/ 0 w 24"/>
                <a:gd name="T7" fmla="*/ 41 h 41"/>
                <a:gd name="T8" fmla="*/ 0 w 24"/>
                <a:gd name="T9" fmla="*/ 9 h 41"/>
                <a:gd name="T10" fmla="*/ 0 w 24"/>
                <a:gd name="T11" fmla="*/ 9 h 41"/>
              </a:gdLst>
              <a:ahLst/>
              <a:cxnLst>
                <a:cxn ang="0">
                  <a:pos x="T0" y="T1"/>
                </a:cxn>
                <a:cxn ang="0">
                  <a:pos x="T2" y="T3"/>
                </a:cxn>
                <a:cxn ang="0">
                  <a:pos x="T4" y="T5"/>
                </a:cxn>
                <a:cxn ang="0">
                  <a:pos x="T6" y="T7"/>
                </a:cxn>
                <a:cxn ang="0">
                  <a:pos x="T8" y="T9"/>
                </a:cxn>
                <a:cxn ang="0">
                  <a:pos x="T10" y="T11"/>
                </a:cxn>
              </a:cxnLst>
              <a:rect l="0" t="0" r="r" b="b"/>
              <a:pathLst>
                <a:path w="24" h="41">
                  <a:moveTo>
                    <a:pt x="0" y="9"/>
                  </a:moveTo>
                  <a:lnTo>
                    <a:pt x="22" y="0"/>
                  </a:lnTo>
                  <a:lnTo>
                    <a:pt x="24" y="26"/>
                  </a:lnTo>
                  <a:lnTo>
                    <a:pt x="0" y="41"/>
                  </a:lnTo>
                  <a:lnTo>
                    <a:pt x="0" y="9"/>
                  </a:lnTo>
                  <a:lnTo>
                    <a:pt x="0" y="9"/>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6" name="Freeform 30"/>
            <p:cNvSpPr>
              <a:spLocks/>
            </p:cNvSpPr>
            <p:nvPr/>
          </p:nvSpPr>
          <p:spPr bwMode="auto">
            <a:xfrm>
              <a:off x="4089" y="2505"/>
              <a:ext cx="108" cy="30"/>
            </a:xfrm>
            <a:custGeom>
              <a:avLst/>
              <a:gdLst>
                <a:gd name="T0" fmla="*/ 15 w 215"/>
                <a:gd name="T1" fmla="*/ 13 h 59"/>
                <a:gd name="T2" fmla="*/ 156 w 215"/>
                <a:gd name="T3" fmla="*/ 13 h 59"/>
                <a:gd name="T4" fmla="*/ 215 w 215"/>
                <a:gd name="T5" fmla="*/ 0 h 59"/>
                <a:gd name="T6" fmla="*/ 215 w 215"/>
                <a:gd name="T7" fmla="*/ 32 h 59"/>
                <a:gd name="T8" fmla="*/ 129 w 215"/>
                <a:gd name="T9" fmla="*/ 59 h 59"/>
                <a:gd name="T10" fmla="*/ 0 w 215"/>
                <a:gd name="T11" fmla="*/ 34 h 59"/>
                <a:gd name="T12" fmla="*/ 15 w 215"/>
                <a:gd name="T13" fmla="*/ 13 h 59"/>
                <a:gd name="T14" fmla="*/ 15 w 215"/>
                <a:gd name="T15" fmla="*/ 13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59">
                  <a:moveTo>
                    <a:pt x="15" y="13"/>
                  </a:moveTo>
                  <a:lnTo>
                    <a:pt x="156" y="13"/>
                  </a:lnTo>
                  <a:lnTo>
                    <a:pt x="215" y="0"/>
                  </a:lnTo>
                  <a:lnTo>
                    <a:pt x="215" y="32"/>
                  </a:lnTo>
                  <a:lnTo>
                    <a:pt x="129" y="59"/>
                  </a:lnTo>
                  <a:lnTo>
                    <a:pt x="0" y="34"/>
                  </a:lnTo>
                  <a:lnTo>
                    <a:pt x="15" y="13"/>
                  </a:lnTo>
                  <a:lnTo>
                    <a:pt x="15" y="13"/>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7" name="Freeform 31"/>
            <p:cNvSpPr>
              <a:spLocks/>
            </p:cNvSpPr>
            <p:nvPr/>
          </p:nvSpPr>
          <p:spPr bwMode="auto">
            <a:xfrm>
              <a:off x="3889" y="2520"/>
              <a:ext cx="50" cy="26"/>
            </a:xfrm>
            <a:custGeom>
              <a:avLst/>
              <a:gdLst>
                <a:gd name="T0" fmla="*/ 0 w 101"/>
                <a:gd name="T1" fmla="*/ 43 h 51"/>
                <a:gd name="T2" fmla="*/ 26 w 101"/>
                <a:gd name="T3" fmla="*/ 9 h 51"/>
                <a:gd name="T4" fmla="*/ 101 w 101"/>
                <a:gd name="T5" fmla="*/ 0 h 51"/>
                <a:gd name="T6" fmla="*/ 101 w 101"/>
                <a:gd name="T7" fmla="*/ 28 h 51"/>
                <a:gd name="T8" fmla="*/ 11 w 101"/>
                <a:gd name="T9" fmla="*/ 51 h 51"/>
                <a:gd name="T10" fmla="*/ 0 w 101"/>
                <a:gd name="T11" fmla="*/ 43 h 51"/>
                <a:gd name="T12" fmla="*/ 0 w 101"/>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101" h="51">
                  <a:moveTo>
                    <a:pt x="0" y="43"/>
                  </a:moveTo>
                  <a:lnTo>
                    <a:pt x="26" y="9"/>
                  </a:lnTo>
                  <a:lnTo>
                    <a:pt x="101" y="0"/>
                  </a:lnTo>
                  <a:lnTo>
                    <a:pt x="101" y="28"/>
                  </a:lnTo>
                  <a:lnTo>
                    <a:pt x="11" y="51"/>
                  </a:lnTo>
                  <a:lnTo>
                    <a:pt x="0" y="43"/>
                  </a:lnTo>
                  <a:lnTo>
                    <a:pt x="0" y="43"/>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8" name="Freeform 32"/>
            <p:cNvSpPr>
              <a:spLocks/>
            </p:cNvSpPr>
            <p:nvPr/>
          </p:nvSpPr>
          <p:spPr bwMode="auto">
            <a:xfrm>
              <a:off x="3939" y="2512"/>
              <a:ext cx="158" cy="27"/>
            </a:xfrm>
            <a:custGeom>
              <a:avLst/>
              <a:gdLst>
                <a:gd name="T0" fmla="*/ 0 w 315"/>
                <a:gd name="T1" fmla="*/ 18 h 56"/>
                <a:gd name="T2" fmla="*/ 57 w 315"/>
                <a:gd name="T3" fmla="*/ 18 h 56"/>
                <a:gd name="T4" fmla="*/ 57 w 315"/>
                <a:gd name="T5" fmla="*/ 0 h 56"/>
                <a:gd name="T6" fmla="*/ 315 w 315"/>
                <a:gd name="T7" fmla="*/ 0 h 56"/>
                <a:gd name="T8" fmla="*/ 315 w 315"/>
                <a:gd name="T9" fmla="*/ 29 h 56"/>
                <a:gd name="T10" fmla="*/ 32 w 315"/>
                <a:gd name="T11" fmla="*/ 56 h 56"/>
                <a:gd name="T12" fmla="*/ 0 w 315"/>
                <a:gd name="T13" fmla="*/ 46 h 56"/>
                <a:gd name="T14" fmla="*/ 0 w 315"/>
                <a:gd name="T15" fmla="*/ 18 h 56"/>
                <a:gd name="T16" fmla="*/ 0 w 315"/>
                <a:gd name="T17"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56">
                  <a:moveTo>
                    <a:pt x="0" y="18"/>
                  </a:moveTo>
                  <a:lnTo>
                    <a:pt x="57" y="18"/>
                  </a:lnTo>
                  <a:lnTo>
                    <a:pt x="57" y="0"/>
                  </a:lnTo>
                  <a:lnTo>
                    <a:pt x="315" y="0"/>
                  </a:lnTo>
                  <a:lnTo>
                    <a:pt x="315" y="29"/>
                  </a:lnTo>
                  <a:lnTo>
                    <a:pt x="32" y="56"/>
                  </a:lnTo>
                  <a:lnTo>
                    <a:pt x="0" y="46"/>
                  </a:lnTo>
                  <a:lnTo>
                    <a:pt x="0" y="18"/>
                  </a:lnTo>
                  <a:lnTo>
                    <a:pt x="0" y="18"/>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29" name="Freeform 33"/>
            <p:cNvSpPr>
              <a:spLocks/>
            </p:cNvSpPr>
            <p:nvPr/>
          </p:nvSpPr>
          <p:spPr bwMode="auto">
            <a:xfrm>
              <a:off x="3888" y="2542"/>
              <a:ext cx="14" cy="11"/>
            </a:xfrm>
            <a:custGeom>
              <a:avLst/>
              <a:gdLst>
                <a:gd name="T0" fmla="*/ 0 w 28"/>
                <a:gd name="T1" fmla="*/ 15 h 21"/>
                <a:gd name="T2" fmla="*/ 2 w 28"/>
                <a:gd name="T3" fmla="*/ 0 h 21"/>
                <a:gd name="T4" fmla="*/ 28 w 28"/>
                <a:gd name="T5" fmla="*/ 0 h 21"/>
                <a:gd name="T6" fmla="*/ 21 w 28"/>
                <a:gd name="T7" fmla="*/ 21 h 21"/>
                <a:gd name="T8" fmla="*/ 0 w 28"/>
                <a:gd name="T9" fmla="*/ 15 h 21"/>
                <a:gd name="T10" fmla="*/ 0 w 28"/>
                <a:gd name="T11" fmla="*/ 15 h 21"/>
              </a:gdLst>
              <a:ahLst/>
              <a:cxnLst>
                <a:cxn ang="0">
                  <a:pos x="T0" y="T1"/>
                </a:cxn>
                <a:cxn ang="0">
                  <a:pos x="T2" y="T3"/>
                </a:cxn>
                <a:cxn ang="0">
                  <a:pos x="T4" y="T5"/>
                </a:cxn>
                <a:cxn ang="0">
                  <a:pos x="T6" y="T7"/>
                </a:cxn>
                <a:cxn ang="0">
                  <a:pos x="T8" y="T9"/>
                </a:cxn>
                <a:cxn ang="0">
                  <a:pos x="T10" y="T11"/>
                </a:cxn>
              </a:cxnLst>
              <a:rect l="0" t="0" r="r" b="b"/>
              <a:pathLst>
                <a:path w="28" h="21">
                  <a:moveTo>
                    <a:pt x="0" y="15"/>
                  </a:moveTo>
                  <a:lnTo>
                    <a:pt x="2" y="0"/>
                  </a:lnTo>
                  <a:lnTo>
                    <a:pt x="28" y="0"/>
                  </a:lnTo>
                  <a:lnTo>
                    <a:pt x="21" y="21"/>
                  </a:lnTo>
                  <a:lnTo>
                    <a:pt x="0" y="15"/>
                  </a:lnTo>
                  <a:lnTo>
                    <a:pt x="0" y="15"/>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0" name="Freeform 34"/>
            <p:cNvSpPr>
              <a:spLocks/>
            </p:cNvSpPr>
            <p:nvPr/>
          </p:nvSpPr>
          <p:spPr bwMode="auto">
            <a:xfrm>
              <a:off x="3726" y="2374"/>
              <a:ext cx="103" cy="27"/>
            </a:xfrm>
            <a:custGeom>
              <a:avLst/>
              <a:gdLst>
                <a:gd name="T0" fmla="*/ 184 w 205"/>
                <a:gd name="T1" fmla="*/ 15 h 55"/>
                <a:gd name="T2" fmla="*/ 178 w 205"/>
                <a:gd name="T3" fmla="*/ 11 h 55"/>
                <a:gd name="T4" fmla="*/ 167 w 205"/>
                <a:gd name="T5" fmla="*/ 9 h 55"/>
                <a:gd name="T6" fmla="*/ 158 w 205"/>
                <a:gd name="T7" fmla="*/ 5 h 55"/>
                <a:gd name="T8" fmla="*/ 150 w 205"/>
                <a:gd name="T9" fmla="*/ 4 h 55"/>
                <a:gd name="T10" fmla="*/ 138 w 205"/>
                <a:gd name="T11" fmla="*/ 2 h 55"/>
                <a:gd name="T12" fmla="*/ 127 w 205"/>
                <a:gd name="T13" fmla="*/ 2 h 55"/>
                <a:gd name="T14" fmla="*/ 112 w 205"/>
                <a:gd name="T15" fmla="*/ 0 h 55"/>
                <a:gd name="T16" fmla="*/ 99 w 205"/>
                <a:gd name="T17" fmla="*/ 0 h 55"/>
                <a:gd name="T18" fmla="*/ 83 w 205"/>
                <a:gd name="T19" fmla="*/ 0 h 55"/>
                <a:gd name="T20" fmla="*/ 68 w 205"/>
                <a:gd name="T21" fmla="*/ 2 h 55"/>
                <a:gd name="T22" fmla="*/ 51 w 205"/>
                <a:gd name="T23" fmla="*/ 4 h 55"/>
                <a:gd name="T24" fmla="*/ 34 w 205"/>
                <a:gd name="T25" fmla="*/ 9 h 55"/>
                <a:gd name="T26" fmla="*/ 17 w 205"/>
                <a:gd name="T27" fmla="*/ 15 h 55"/>
                <a:gd name="T28" fmla="*/ 0 w 205"/>
                <a:gd name="T29" fmla="*/ 26 h 55"/>
                <a:gd name="T30" fmla="*/ 205 w 205"/>
                <a:gd name="T31" fmla="*/ 55 h 55"/>
                <a:gd name="T32" fmla="*/ 184 w 205"/>
                <a:gd name="T33" fmla="*/ 15 h 55"/>
                <a:gd name="T34" fmla="*/ 184 w 205"/>
                <a:gd name="T35"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55">
                  <a:moveTo>
                    <a:pt x="184" y="15"/>
                  </a:moveTo>
                  <a:lnTo>
                    <a:pt x="178" y="11"/>
                  </a:lnTo>
                  <a:lnTo>
                    <a:pt x="167" y="9"/>
                  </a:lnTo>
                  <a:lnTo>
                    <a:pt x="158" y="5"/>
                  </a:lnTo>
                  <a:lnTo>
                    <a:pt x="150" y="4"/>
                  </a:lnTo>
                  <a:lnTo>
                    <a:pt x="138" y="2"/>
                  </a:lnTo>
                  <a:lnTo>
                    <a:pt x="127" y="2"/>
                  </a:lnTo>
                  <a:lnTo>
                    <a:pt x="112" y="0"/>
                  </a:lnTo>
                  <a:lnTo>
                    <a:pt x="99" y="0"/>
                  </a:lnTo>
                  <a:lnTo>
                    <a:pt x="83" y="0"/>
                  </a:lnTo>
                  <a:lnTo>
                    <a:pt x="68" y="2"/>
                  </a:lnTo>
                  <a:lnTo>
                    <a:pt x="51" y="4"/>
                  </a:lnTo>
                  <a:lnTo>
                    <a:pt x="34" y="9"/>
                  </a:lnTo>
                  <a:lnTo>
                    <a:pt x="17" y="15"/>
                  </a:lnTo>
                  <a:lnTo>
                    <a:pt x="0" y="26"/>
                  </a:lnTo>
                  <a:lnTo>
                    <a:pt x="205" y="55"/>
                  </a:lnTo>
                  <a:lnTo>
                    <a:pt x="184" y="15"/>
                  </a:lnTo>
                  <a:lnTo>
                    <a:pt x="184" y="15"/>
                  </a:lnTo>
                  <a:close/>
                </a:path>
              </a:pathLst>
            </a:custGeom>
            <a:solidFill>
              <a:srgbClr val="A86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1" name="Freeform 35"/>
            <p:cNvSpPr>
              <a:spLocks/>
            </p:cNvSpPr>
            <p:nvPr/>
          </p:nvSpPr>
          <p:spPr bwMode="auto">
            <a:xfrm>
              <a:off x="3815" y="2381"/>
              <a:ext cx="52" cy="131"/>
            </a:xfrm>
            <a:custGeom>
              <a:avLst/>
              <a:gdLst>
                <a:gd name="T0" fmla="*/ 36 w 104"/>
                <a:gd name="T1" fmla="*/ 260 h 260"/>
                <a:gd name="T2" fmla="*/ 38 w 104"/>
                <a:gd name="T3" fmla="*/ 258 h 260"/>
                <a:gd name="T4" fmla="*/ 45 w 104"/>
                <a:gd name="T5" fmla="*/ 253 h 260"/>
                <a:gd name="T6" fmla="*/ 57 w 104"/>
                <a:gd name="T7" fmla="*/ 245 h 260"/>
                <a:gd name="T8" fmla="*/ 70 w 104"/>
                <a:gd name="T9" fmla="*/ 234 h 260"/>
                <a:gd name="T10" fmla="*/ 76 w 104"/>
                <a:gd name="T11" fmla="*/ 224 h 260"/>
                <a:gd name="T12" fmla="*/ 81 w 104"/>
                <a:gd name="T13" fmla="*/ 215 h 260"/>
                <a:gd name="T14" fmla="*/ 87 w 104"/>
                <a:gd name="T15" fmla="*/ 203 h 260"/>
                <a:gd name="T16" fmla="*/ 93 w 104"/>
                <a:gd name="T17" fmla="*/ 194 h 260"/>
                <a:gd name="T18" fmla="*/ 96 w 104"/>
                <a:gd name="T19" fmla="*/ 179 h 260"/>
                <a:gd name="T20" fmla="*/ 100 w 104"/>
                <a:gd name="T21" fmla="*/ 165 h 260"/>
                <a:gd name="T22" fmla="*/ 102 w 104"/>
                <a:gd name="T23" fmla="*/ 148 h 260"/>
                <a:gd name="T24" fmla="*/ 104 w 104"/>
                <a:gd name="T25" fmla="*/ 133 h 260"/>
                <a:gd name="T26" fmla="*/ 100 w 104"/>
                <a:gd name="T27" fmla="*/ 114 h 260"/>
                <a:gd name="T28" fmla="*/ 98 w 104"/>
                <a:gd name="T29" fmla="*/ 99 h 260"/>
                <a:gd name="T30" fmla="*/ 93 w 104"/>
                <a:gd name="T31" fmla="*/ 82 h 260"/>
                <a:gd name="T32" fmla="*/ 87 w 104"/>
                <a:gd name="T33" fmla="*/ 70 h 260"/>
                <a:gd name="T34" fmla="*/ 77 w 104"/>
                <a:gd name="T35" fmla="*/ 57 h 260"/>
                <a:gd name="T36" fmla="*/ 70 w 104"/>
                <a:gd name="T37" fmla="*/ 46 h 260"/>
                <a:gd name="T38" fmla="*/ 62 w 104"/>
                <a:gd name="T39" fmla="*/ 36 h 260"/>
                <a:gd name="T40" fmla="*/ 55 w 104"/>
                <a:gd name="T41" fmla="*/ 29 h 260"/>
                <a:gd name="T42" fmla="*/ 36 w 104"/>
                <a:gd name="T43" fmla="*/ 13 h 260"/>
                <a:gd name="T44" fmla="*/ 20 w 104"/>
                <a:gd name="T45" fmla="*/ 6 h 260"/>
                <a:gd name="T46" fmla="*/ 11 w 104"/>
                <a:gd name="T47" fmla="*/ 0 h 260"/>
                <a:gd name="T48" fmla="*/ 7 w 104"/>
                <a:gd name="T49" fmla="*/ 0 h 260"/>
                <a:gd name="T50" fmla="*/ 7 w 104"/>
                <a:gd name="T51" fmla="*/ 29 h 260"/>
                <a:gd name="T52" fmla="*/ 0 w 104"/>
                <a:gd name="T53" fmla="*/ 238 h 260"/>
                <a:gd name="T54" fmla="*/ 36 w 104"/>
                <a:gd name="T55" fmla="*/ 260 h 260"/>
                <a:gd name="T56" fmla="*/ 36 w 104"/>
                <a:gd name="T57"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 h="260">
                  <a:moveTo>
                    <a:pt x="36" y="260"/>
                  </a:moveTo>
                  <a:lnTo>
                    <a:pt x="38" y="258"/>
                  </a:lnTo>
                  <a:lnTo>
                    <a:pt x="45" y="253"/>
                  </a:lnTo>
                  <a:lnTo>
                    <a:pt x="57" y="245"/>
                  </a:lnTo>
                  <a:lnTo>
                    <a:pt x="70" y="234"/>
                  </a:lnTo>
                  <a:lnTo>
                    <a:pt x="76" y="224"/>
                  </a:lnTo>
                  <a:lnTo>
                    <a:pt x="81" y="215"/>
                  </a:lnTo>
                  <a:lnTo>
                    <a:pt x="87" y="203"/>
                  </a:lnTo>
                  <a:lnTo>
                    <a:pt x="93" y="194"/>
                  </a:lnTo>
                  <a:lnTo>
                    <a:pt x="96" y="179"/>
                  </a:lnTo>
                  <a:lnTo>
                    <a:pt x="100" y="165"/>
                  </a:lnTo>
                  <a:lnTo>
                    <a:pt x="102" y="148"/>
                  </a:lnTo>
                  <a:lnTo>
                    <a:pt x="104" y="133"/>
                  </a:lnTo>
                  <a:lnTo>
                    <a:pt x="100" y="114"/>
                  </a:lnTo>
                  <a:lnTo>
                    <a:pt x="98" y="99"/>
                  </a:lnTo>
                  <a:lnTo>
                    <a:pt x="93" y="82"/>
                  </a:lnTo>
                  <a:lnTo>
                    <a:pt x="87" y="70"/>
                  </a:lnTo>
                  <a:lnTo>
                    <a:pt x="77" y="57"/>
                  </a:lnTo>
                  <a:lnTo>
                    <a:pt x="70" y="46"/>
                  </a:lnTo>
                  <a:lnTo>
                    <a:pt x="62" y="36"/>
                  </a:lnTo>
                  <a:lnTo>
                    <a:pt x="55" y="29"/>
                  </a:lnTo>
                  <a:lnTo>
                    <a:pt x="36" y="13"/>
                  </a:lnTo>
                  <a:lnTo>
                    <a:pt x="20" y="6"/>
                  </a:lnTo>
                  <a:lnTo>
                    <a:pt x="11" y="0"/>
                  </a:lnTo>
                  <a:lnTo>
                    <a:pt x="7" y="0"/>
                  </a:lnTo>
                  <a:lnTo>
                    <a:pt x="7" y="29"/>
                  </a:lnTo>
                  <a:lnTo>
                    <a:pt x="0" y="238"/>
                  </a:lnTo>
                  <a:lnTo>
                    <a:pt x="36" y="260"/>
                  </a:lnTo>
                  <a:lnTo>
                    <a:pt x="36" y="260"/>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2" name="Freeform 36"/>
            <p:cNvSpPr>
              <a:spLocks/>
            </p:cNvSpPr>
            <p:nvPr/>
          </p:nvSpPr>
          <p:spPr bwMode="auto">
            <a:xfrm>
              <a:off x="3783" y="2479"/>
              <a:ext cx="105" cy="79"/>
            </a:xfrm>
            <a:custGeom>
              <a:avLst/>
              <a:gdLst>
                <a:gd name="T0" fmla="*/ 209 w 209"/>
                <a:gd name="T1" fmla="*/ 140 h 158"/>
                <a:gd name="T2" fmla="*/ 64 w 209"/>
                <a:gd name="T3" fmla="*/ 83 h 158"/>
                <a:gd name="T4" fmla="*/ 70 w 209"/>
                <a:gd name="T5" fmla="*/ 74 h 158"/>
                <a:gd name="T6" fmla="*/ 99 w 209"/>
                <a:gd name="T7" fmla="*/ 64 h 158"/>
                <a:gd name="T8" fmla="*/ 99 w 209"/>
                <a:gd name="T9" fmla="*/ 0 h 158"/>
                <a:gd name="T10" fmla="*/ 24 w 209"/>
                <a:gd name="T11" fmla="*/ 51 h 158"/>
                <a:gd name="T12" fmla="*/ 0 w 209"/>
                <a:gd name="T13" fmla="*/ 97 h 158"/>
                <a:gd name="T14" fmla="*/ 80 w 209"/>
                <a:gd name="T15" fmla="*/ 158 h 158"/>
                <a:gd name="T16" fmla="*/ 209 w 209"/>
                <a:gd name="T17" fmla="*/ 140 h 158"/>
                <a:gd name="T18" fmla="*/ 209 w 209"/>
                <a:gd name="T19" fmla="*/ 1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8">
                  <a:moveTo>
                    <a:pt x="209" y="140"/>
                  </a:moveTo>
                  <a:lnTo>
                    <a:pt x="64" y="83"/>
                  </a:lnTo>
                  <a:lnTo>
                    <a:pt x="70" y="74"/>
                  </a:lnTo>
                  <a:lnTo>
                    <a:pt x="99" y="64"/>
                  </a:lnTo>
                  <a:lnTo>
                    <a:pt x="99" y="0"/>
                  </a:lnTo>
                  <a:lnTo>
                    <a:pt x="24" y="51"/>
                  </a:lnTo>
                  <a:lnTo>
                    <a:pt x="0" y="97"/>
                  </a:lnTo>
                  <a:lnTo>
                    <a:pt x="80" y="158"/>
                  </a:lnTo>
                  <a:lnTo>
                    <a:pt x="209" y="140"/>
                  </a:lnTo>
                  <a:lnTo>
                    <a:pt x="209" y="14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3" name="Freeform 37"/>
            <p:cNvSpPr>
              <a:spLocks/>
            </p:cNvSpPr>
            <p:nvPr/>
          </p:nvSpPr>
          <p:spPr bwMode="auto">
            <a:xfrm>
              <a:off x="3970" y="2504"/>
              <a:ext cx="286" cy="70"/>
            </a:xfrm>
            <a:custGeom>
              <a:avLst/>
              <a:gdLst>
                <a:gd name="T0" fmla="*/ 4 w 573"/>
                <a:gd name="T1" fmla="*/ 52 h 141"/>
                <a:gd name="T2" fmla="*/ 4 w 573"/>
                <a:gd name="T3" fmla="*/ 29 h 141"/>
                <a:gd name="T4" fmla="*/ 398 w 573"/>
                <a:gd name="T5" fmla="*/ 29 h 141"/>
                <a:gd name="T6" fmla="*/ 506 w 573"/>
                <a:gd name="T7" fmla="*/ 0 h 141"/>
                <a:gd name="T8" fmla="*/ 573 w 573"/>
                <a:gd name="T9" fmla="*/ 65 h 141"/>
                <a:gd name="T10" fmla="*/ 398 w 573"/>
                <a:gd name="T11" fmla="*/ 141 h 141"/>
                <a:gd name="T12" fmla="*/ 40 w 573"/>
                <a:gd name="T13" fmla="*/ 128 h 141"/>
                <a:gd name="T14" fmla="*/ 0 w 573"/>
                <a:gd name="T15" fmla="*/ 91 h 141"/>
                <a:gd name="T16" fmla="*/ 4 w 573"/>
                <a:gd name="T17" fmla="*/ 52 h 141"/>
                <a:gd name="T18" fmla="*/ 4 w 573"/>
                <a:gd name="T19" fmla="*/ 5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141">
                  <a:moveTo>
                    <a:pt x="4" y="52"/>
                  </a:moveTo>
                  <a:lnTo>
                    <a:pt x="4" y="29"/>
                  </a:lnTo>
                  <a:lnTo>
                    <a:pt x="398" y="29"/>
                  </a:lnTo>
                  <a:lnTo>
                    <a:pt x="506" y="0"/>
                  </a:lnTo>
                  <a:lnTo>
                    <a:pt x="573" y="65"/>
                  </a:lnTo>
                  <a:lnTo>
                    <a:pt x="398" y="141"/>
                  </a:lnTo>
                  <a:lnTo>
                    <a:pt x="40" y="128"/>
                  </a:lnTo>
                  <a:lnTo>
                    <a:pt x="0" y="91"/>
                  </a:lnTo>
                  <a:lnTo>
                    <a:pt x="4" y="52"/>
                  </a:lnTo>
                  <a:lnTo>
                    <a:pt x="4" y="52"/>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4" name="Freeform 38"/>
            <p:cNvSpPr>
              <a:spLocks/>
            </p:cNvSpPr>
            <p:nvPr/>
          </p:nvSpPr>
          <p:spPr bwMode="auto">
            <a:xfrm>
              <a:off x="3703" y="2557"/>
              <a:ext cx="195" cy="293"/>
            </a:xfrm>
            <a:custGeom>
              <a:avLst/>
              <a:gdLst>
                <a:gd name="T0" fmla="*/ 181 w 392"/>
                <a:gd name="T1" fmla="*/ 551 h 585"/>
                <a:gd name="T2" fmla="*/ 291 w 392"/>
                <a:gd name="T3" fmla="*/ 551 h 585"/>
                <a:gd name="T4" fmla="*/ 327 w 392"/>
                <a:gd name="T5" fmla="*/ 515 h 585"/>
                <a:gd name="T6" fmla="*/ 327 w 392"/>
                <a:gd name="T7" fmla="*/ 482 h 585"/>
                <a:gd name="T8" fmla="*/ 392 w 392"/>
                <a:gd name="T9" fmla="*/ 482 h 585"/>
                <a:gd name="T10" fmla="*/ 318 w 392"/>
                <a:gd name="T11" fmla="*/ 347 h 585"/>
                <a:gd name="T12" fmla="*/ 373 w 392"/>
                <a:gd name="T13" fmla="*/ 49 h 585"/>
                <a:gd name="T14" fmla="*/ 361 w 392"/>
                <a:gd name="T15" fmla="*/ 0 h 585"/>
                <a:gd name="T16" fmla="*/ 194 w 392"/>
                <a:gd name="T17" fmla="*/ 0 h 585"/>
                <a:gd name="T18" fmla="*/ 105 w 392"/>
                <a:gd name="T19" fmla="*/ 133 h 585"/>
                <a:gd name="T20" fmla="*/ 0 w 392"/>
                <a:gd name="T21" fmla="*/ 585 h 585"/>
                <a:gd name="T22" fmla="*/ 181 w 392"/>
                <a:gd name="T23" fmla="*/ 551 h 585"/>
                <a:gd name="T24" fmla="*/ 181 w 392"/>
                <a:gd name="T25" fmla="*/ 55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585">
                  <a:moveTo>
                    <a:pt x="181" y="551"/>
                  </a:moveTo>
                  <a:lnTo>
                    <a:pt x="291" y="551"/>
                  </a:lnTo>
                  <a:lnTo>
                    <a:pt x="327" y="515"/>
                  </a:lnTo>
                  <a:lnTo>
                    <a:pt x="327" y="482"/>
                  </a:lnTo>
                  <a:lnTo>
                    <a:pt x="392" y="482"/>
                  </a:lnTo>
                  <a:lnTo>
                    <a:pt x="318" y="347"/>
                  </a:lnTo>
                  <a:lnTo>
                    <a:pt x="373" y="49"/>
                  </a:lnTo>
                  <a:lnTo>
                    <a:pt x="361" y="0"/>
                  </a:lnTo>
                  <a:lnTo>
                    <a:pt x="194" y="0"/>
                  </a:lnTo>
                  <a:lnTo>
                    <a:pt x="105" y="133"/>
                  </a:lnTo>
                  <a:lnTo>
                    <a:pt x="0" y="585"/>
                  </a:lnTo>
                  <a:lnTo>
                    <a:pt x="181" y="551"/>
                  </a:lnTo>
                  <a:lnTo>
                    <a:pt x="181" y="551"/>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5" name="Freeform 39"/>
            <p:cNvSpPr>
              <a:spLocks/>
            </p:cNvSpPr>
            <p:nvPr/>
          </p:nvSpPr>
          <p:spPr bwMode="auto">
            <a:xfrm>
              <a:off x="3622" y="2833"/>
              <a:ext cx="171" cy="37"/>
            </a:xfrm>
            <a:custGeom>
              <a:avLst/>
              <a:gdLst>
                <a:gd name="T0" fmla="*/ 0 w 342"/>
                <a:gd name="T1" fmla="*/ 74 h 74"/>
                <a:gd name="T2" fmla="*/ 45 w 342"/>
                <a:gd name="T3" fmla="*/ 6 h 74"/>
                <a:gd name="T4" fmla="*/ 102 w 342"/>
                <a:gd name="T5" fmla="*/ 0 h 74"/>
                <a:gd name="T6" fmla="*/ 342 w 342"/>
                <a:gd name="T7" fmla="*/ 0 h 74"/>
                <a:gd name="T8" fmla="*/ 237 w 342"/>
                <a:gd name="T9" fmla="*/ 74 h 74"/>
                <a:gd name="T10" fmla="*/ 0 w 342"/>
                <a:gd name="T11" fmla="*/ 74 h 74"/>
                <a:gd name="T12" fmla="*/ 0 w 342"/>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342" h="74">
                  <a:moveTo>
                    <a:pt x="0" y="74"/>
                  </a:moveTo>
                  <a:lnTo>
                    <a:pt x="45" y="6"/>
                  </a:lnTo>
                  <a:lnTo>
                    <a:pt x="102" y="0"/>
                  </a:lnTo>
                  <a:lnTo>
                    <a:pt x="342" y="0"/>
                  </a:lnTo>
                  <a:lnTo>
                    <a:pt x="237" y="74"/>
                  </a:lnTo>
                  <a:lnTo>
                    <a:pt x="0" y="74"/>
                  </a:lnTo>
                  <a:lnTo>
                    <a:pt x="0" y="74"/>
                  </a:lnTo>
                  <a:close/>
                </a:path>
              </a:pathLst>
            </a:custGeom>
            <a:solidFill>
              <a:srgbClr val="591F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6" name="Freeform 40"/>
            <p:cNvSpPr>
              <a:spLocks/>
            </p:cNvSpPr>
            <p:nvPr/>
          </p:nvSpPr>
          <p:spPr bwMode="auto">
            <a:xfrm>
              <a:off x="2511" y="2563"/>
              <a:ext cx="402" cy="294"/>
            </a:xfrm>
            <a:custGeom>
              <a:avLst/>
              <a:gdLst>
                <a:gd name="T0" fmla="*/ 805 w 805"/>
                <a:gd name="T1" fmla="*/ 538 h 587"/>
                <a:gd name="T2" fmla="*/ 801 w 805"/>
                <a:gd name="T3" fmla="*/ 496 h 587"/>
                <a:gd name="T4" fmla="*/ 599 w 805"/>
                <a:gd name="T5" fmla="*/ 411 h 587"/>
                <a:gd name="T6" fmla="*/ 211 w 805"/>
                <a:gd name="T7" fmla="*/ 323 h 587"/>
                <a:gd name="T8" fmla="*/ 211 w 805"/>
                <a:gd name="T9" fmla="*/ 203 h 587"/>
                <a:gd name="T10" fmla="*/ 202 w 805"/>
                <a:gd name="T11" fmla="*/ 124 h 587"/>
                <a:gd name="T12" fmla="*/ 373 w 805"/>
                <a:gd name="T13" fmla="*/ 86 h 587"/>
                <a:gd name="T14" fmla="*/ 607 w 805"/>
                <a:gd name="T15" fmla="*/ 110 h 587"/>
                <a:gd name="T16" fmla="*/ 637 w 805"/>
                <a:gd name="T17" fmla="*/ 63 h 587"/>
                <a:gd name="T18" fmla="*/ 730 w 805"/>
                <a:gd name="T19" fmla="*/ 59 h 587"/>
                <a:gd name="T20" fmla="*/ 748 w 805"/>
                <a:gd name="T21" fmla="*/ 8 h 587"/>
                <a:gd name="T22" fmla="*/ 563 w 805"/>
                <a:gd name="T23" fmla="*/ 0 h 587"/>
                <a:gd name="T24" fmla="*/ 126 w 805"/>
                <a:gd name="T25" fmla="*/ 17 h 587"/>
                <a:gd name="T26" fmla="*/ 0 w 805"/>
                <a:gd name="T27" fmla="*/ 196 h 587"/>
                <a:gd name="T28" fmla="*/ 56 w 805"/>
                <a:gd name="T29" fmla="*/ 430 h 587"/>
                <a:gd name="T30" fmla="*/ 377 w 805"/>
                <a:gd name="T31" fmla="*/ 566 h 587"/>
                <a:gd name="T32" fmla="*/ 673 w 805"/>
                <a:gd name="T33" fmla="*/ 587 h 587"/>
                <a:gd name="T34" fmla="*/ 805 w 805"/>
                <a:gd name="T35" fmla="*/ 538 h 587"/>
                <a:gd name="T36" fmla="*/ 805 w 805"/>
                <a:gd name="T37" fmla="*/ 53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5" h="587">
                  <a:moveTo>
                    <a:pt x="805" y="538"/>
                  </a:moveTo>
                  <a:lnTo>
                    <a:pt x="801" y="496"/>
                  </a:lnTo>
                  <a:lnTo>
                    <a:pt x="599" y="411"/>
                  </a:lnTo>
                  <a:lnTo>
                    <a:pt x="211" y="323"/>
                  </a:lnTo>
                  <a:lnTo>
                    <a:pt x="211" y="203"/>
                  </a:lnTo>
                  <a:lnTo>
                    <a:pt x="202" y="124"/>
                  </a:lnTo>
                  <a:lnTo>
                    <a:pt x="373" y="86"/>
                  </a:lnTo>
                  <a:lnTo>
                    <a:pt x="607" y="110"/>
                  </a:lnTo>
                  <a:lnTo>
                    <a:pt x="637" y="63"/>
                  </a:lnTo>
                  <a:lnTo>
                    <a:pt x="730" y="59"/>
                  </a:lnTo>
                  <a:lnTo>
                    <a:pt x="748" y="8"/>
                  </a:lnTo>
                  <a:lnTo>
                    <a:pt x="563" y="0"/>
                  </a:lnTo>
                  <a:lnTo>
                    <a:pt x="126" y="17"/>
                  </a:lnTo>
                  <a:lnTo>
                    <a:pt x="0" y="196"/>
                  </a:lnTo>
                  <a:lnTo>
                    <a:pt x="56" y="430"/>
                  </a:lnTo>
                  <a:lnTo>
                    <a:pt x="377" y="566"/>
                  </a:lnTo>
                  <a:lnTo>
                    <a:pt x="673" y="587"/>
                  </a:lnTo>
                  <a:lnTo>
                    <a:pt x="805" y="538"/>
                  </a:lnTo>
                  <a:lnTo>
                    <a:pt x="805" y="538"/>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7" name="Freeform 41"/>
            <p:cNvSpPr>
              <a:spLocks/>
            </p:cNvSpPr>
            <p:nvPr/>
          </p:nvSpPr>
          <p:spPr bwMode="auto">
            <a:xfrm>
              <a:off x="2756" y="2832"/>
              <a:ext cx="157" cy="37"/>
            </a:xfrm>
            <a:custGeom>
              <a:avLst/>
              <a:gdLst>
                <a:gd name="T0" fmla="*/ 314 w 314"/>
                <a:gd name="T1" fmla="*/ 74 h 74"/>
                <a:gd name="T2" fmla="*/ 314 w 314"/>
                <a:gd name="T3" fmla="*/ 0 h 74"/>
                <a:gd name="T4" fmla="*/ 0 w 314"/>
                <a:gd name="T5" fmla="*/ 0 h 74"/>
                <a:gd name="T6" fmla="*/ 25 w 314"/>
                <a:gd name="T7" fmla="*/ 74 h 74"/>
                <a:gd name="T8" fmla="*/ 314 w 314"/>
                <a:gd name="T9" fmla="*/ 74 h 74"/>
                <a:gd name="T10" fmla="*/ 314 w 314"/>
                <a:gd name="T11" fmla="*/ 74 h 74"/>
              </a:gdLst>
              <a:ahLst/>
              <a:cxnLst>
                <a:cxn ang="0">
                  <a:pos x="T0" y="T1"/>
                </a:cxn>
                <a:cxn ang="0">
                  <a:pos x="T2" y="T3"/>
                </a:cxn>
                <a:cxn ang="0">
                  <a:pos x="T4" y="T5"/>
                </a:cxn>
                <a:cxn ang="0">
                  <a:pos x="T6" y="T7"/>
                </a:cxn>
                <a:cxn ang="0">
                  <a:pos x="T8" y="T9"/>
                </a:cxn>
                <a:cxn ang="0">
                  <a:pos x="T10" y="T11"/>
                </a:cxn>
              </a:cxnLst>
              <a:rect l="0" t="0" r="r" b="b"/>
              <a:pathLst>
                <a:path w="314" h="74">
                  <a:moveTo>
                    <a:pt x="314" y="74"/>
                  </a:moveTo>
                  <a:lnTo>
                    <a:pt x="314" y="0"/>
                  </a:lnTo>
                  <a:lnTo>
                    <a:pt x="0" y="0"/>
                  </a:lnTo>
                  <a:lnTo>
                    <a:pt x="25" y="74"/>
                  </a:lnTo>
                  <a:lnTo>
                    <a:pt x="314" y="74"/>
                  </a:lnTo>
                  <a:lnTo>
                    <a:pt x="314" y="74"/>
                  </a:lnTo>
                  <a:close/>
                </a:path>
              </a:pathLst>
            </a:custGeom>
            <a:solidFill>
              <a:srgbClr val="591F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8" name="Freeform 42"/>
            <p:cNvSpPr>
              <a:spLocks/>
            </p:cNvSpPr>
            <p:nvPr/>
          </p:nvSpPr>
          <p:spPr bwMode="auto">
            <a:xfrm>
              <a:off x="2768" y="2869"/>
              <a:ext cx="145" cy="132"/>
            </a:xfrm>
            <a:custGeom>
              <a:avLst/>
              <a:gdLst>
                <a:gd name="T0" fmla="*/ 72 w 289"/>
                <a:gd name="T1" fmla="*/ 264 h 264"/>
                <a:gd name="T2" fmla="*/ 289 w 289"/>
                <a:gd name="T3" fmla="*/ 0 h 264"/>
                <a:gd name="T4" fmla="*/ 0 w 289"/>
                <a:gd name="T5" fmla="*/ 0 h 264"/>
                <a:gd name="T6" fmla="*/ 24 w 289"/>
                <a:gd name="T7" fmla="*/ 67 h 264"/>
                <a:gd name="T8" fmla="*/ 72 w 289"/>
                <a:gd name="T9" fmla="*/ 264 h 264"/>
                <a:gd name="T10" fmla="*/ 72 w 289"/>
                <a:gd name="T11" fmla="*/ 264 h 264"/>
              </a:gdLst>
              <a:ahLst/>
              <a:cxnLst>
                <a:cxn ang="0">
                  <a:pos x="T0" y="T1"/>
                </a:cxn>
                <a:cxn ang="0">
                  <a:pos x="T2" y="T3"/>
                </a:cxn>
                <a:cxn ang="0">
                  <a:pos x="T4" y="T5"/>
                </a:cxn>
                <a:cxn ang="0">
                  <a:pos x="T6" y="T7"/>
                </a:cxn>
                <a:cxn ang="0">
                  <a:pos x="T8" y="T9"/>
                </a:cxn>
                <a:cxn ang="0">
                  <a:pos x="T10" y="T11"/>
                </a:cxn>
              </a:cxnLst>
              <a:rect l="0" t="0" r="r" b="b"/>
              <a:pathLst>
                <a:path w="289" h="264">
                  <a:moveTo>
                    <a:pt x="72" y="264"/>
                  </a:moveTo>
                  <a:lnTo>
                    <a:pt x="289" y="0"/>
                  </a:lnTo>
                  <a:lnTo>
                    <a:pt x="0" y="0"/>
                  </a:lnTo>
                  <a:lnTo>
                    <a:pt x="24" y="67"/>
                  </a:lnTo>
                  <a:lnTo>
                    <a:pt x="72" y="264"/>
                  </a:lnTo>
                  <a:lnTo>
                    <a:pt x="72" y="264"/>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39" name="Freeform 43"/>
            <p:cNvSpPr>
              <a:spLocks/>
            </p:cNvSpPr>
            <p:nvPr/>
          </p:nvSpPr>
          <p:spPr bwMode="auto">
            <a:xfrm>
              <a:off x="2852" y="2542"/>
              <a:ext cx="82" cy="26"/>
            </a:xfrm>
            <a:custGeom>
              <a:avLst/>
              <a:gdLst>
                <a:gd name="T0" fmla="*/ 34 w 163"/>
                <a:gd name="T1" fmla="*/ 0 h 52"/>
                <a:gd name="T2" fmla="*/ 163 w 163"/>
                <a:gd name="T3" fmla="*/ 0 h 52"/>
                <a:gd name="T4" fmla="*/ 158 w 163"/>
                <a:gd name="T5" fmla="*/ 52 h 52"/>
                <a:gd name="T6" fmla="*/ 0 w 163"/>
                <a:gd name="T7" fmla="*/ 46 h 52"/>
                <a:gd name="T8" fmla="*/ 34 w 163"/>
                <a:gd name="T9" fmla="*/ 0 h 52"/>
                <a:gd name="T10" fmla="*/ 34 w 163"/>
                <a:gd name="T11" fmla="*/ 0 h 52"/>
              </a:gdLst>
              <a:ahLst/>
              <a:cxnLst>
                <a:cxn ang="0">
                  <a:pos x="T0" y="T1"/>
                </a:cxn>
                <a:cxn ang="0">
                  <a:pos x="T2" y="T3"/>
                </a:cxn>
                <a:cxn ang="0">
                  <a:pos x="T4" y="T5"/>
                </a:cxn>
                <a:cxn ang="0">
                  <a:pos x="T6" y="T7"/>
                </a:cxn>
                <a:cxn ang="0">
                  <a:pos x="T8" y="T9"/>
                </a:cxn>
                <a:cxn ang="0">
                  <a:pos x="T10" y="T11"/>
                </a:cxn>
              </a:cxnLst>
              <a:rect l="0" t="0" r="r" b="b"/>
              <a:pathLst>
                <a:path w="163" h="52">
                  <a:moveTo>
                    <a:pt x="34" y="0"/>
                  </a:moveTo>
                  <a:lnTo>
                    <a:pt x="163" y="0"/>
                  </a:lnTo>
                  <a:lnTo>
                    <a:pt x="158" y="52"/>
                  </a:lnTo>
                  <a:lnTo>
                    <a:pt x="0" y="46"/>
                  </a:lnTo>
                  <a:lnTo>
                    <a:pt x="34" y="0"/>
                  </a:lnTo>
                  <a:lnTo>
                    <a:pt x="34" y="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0" name="Freeform 44"/>
            <p:cNvSpPr>
              <a:spLocks/>
            </p:cNvSpPr>
            <p:nvPr/>
          </p:nvSpPr>
          <p:spPr bwMode="auto">
            <a:xfrm>
              <a:off x="2613" y="2509"/>
              <a:ext cx="374" cy="50"/>
            </a:xfrm>
            <a:custGeom>
              <a:avLst/>
              <a:gdLst>
                <a:gd name="T0" fmla="*/ 49 w 747"/>
                <a:gd name="T1" fmla="*/ 0 h 100"/>
                <a:gd name="T2" fmla="*/ 359 w 747"/>
                <a:gd name="T3" fmla="*/ 0 h 100"/>
                <a:gd name="T4" fmla="*/ 359 w 747"/>
                <a:gd name="T5" fmla="*/ 19 h 100"/>
                <a:gd name="T6" fmla="*/ 441 w 747"/>
                <a:gd name="T7" fmla="*/ 19 h 100"/>
                <a:gd name="T8" fmla="*/ 492 w 747"/>
                <a:gd name="T9" fmla="*/ 43 h 100"/>
                <a:gd name="T10" fmla="*/ 523 w 747"/>
                <a:gd name="T11" fmla="*/ 45 h 100"/>
                <a:gd name="T12" fmla="*/ 747 w 747"/>
                <a:gd name="T13" fmla="*/ 45 h 100"/>
                <a:gd name="T14" fmla="*/ 747 w 747"/>
                <a:gd name="T15" fmla="*/ 83 h 100"/>
                <a:gd name="T16" fmla="*/ 640 w 747"/>
                <a:gd name="T17" fmla="*/ 83 h 100"/>
                <a:gd name="T18" fmla="*/ 640 w 747"/>
                <a:gd name="T19" fmla="*/ 66 h 100"/>
                <a:gd name="T20" fmla="*/ 511 w 747"/>
                <a:gd name="T21" fmla="*/ 66 h 100"/>
                <a:gd name="T22" fmla="*/ 511 w 747"/>
                <a:gd name="T23" fmla="*/ 100 h 100"/>
                <a:gd name="T24" fmla="*/ 422 w 747"/>
                <a:gd name="T25" fmla="*/ 100 h 100"/>
                <a:gd name="T26" fmla="*/ 224 w 747"/>
                <a:gd name="T27" fmla="*/ 61 h 100"/>
                <a:gd name="T28" fmla="*/ 0 w 747"/>
                <a:gd name="T29" fmla="*/ 45 h 100"/>
                <a:gd name="T30" fmla="*/ 49 w 747"/>
                <a:gd name="T31" fmla="*/ 0 h 100"/>
                <a:gd name="T32" fmla="*/ 49 w 747"/>
                <a:gd name="T3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7" h="100">
                  <a:moveTo>
                    <a:pt x="49" y="0"/>
                  </a:moveTo>
                  <a:lnTo>
                    <a:pt x="359" y="0"/>
                  </a:lnTo>
                  <a:lnTo>
                    <a:pt x="359" y="19"/>
                  </a:lnTo>
                  <a:lnTo>
                    <a:pt x="441" y="19"/>
                  </a:lnTo>
                  <a:lnTo>
                    <a:pt x="492" y="43"/>
                  </a:lnTo>
                  <a:lnTo>
                    <a:pt x="523" y="45"/>
                  </a:lnTo>
                  <a:lnTo>
                    <a:pt x="747" y="45"/>
                  </a:lnTo>
                  <a:lnTo>
                    <a:pt x="747" y="83"/>
                  </a:lnTo>
                  <a:lnTo>
                    <a:pt x="640" y="83"/>
                  </a:lnTo>
                  <a:lnTo>
                    <a:pt x="640" y="66"/>
                  </a:lnTo>
                  <a:lnTo>
                    <a:pt x="511" y="66"/>
                  </a:lnTo>
                  <a:lnTo>
                    <a:pt x="511" y="100"/>
                  </a:lnTo>
                  <a:lnTo>
                    <a:pt x="422" y="100"/>
                  </a:lnTo>
                  <a:lnTo>
                    <a:pt x="224" y="61"/>
                  </a:lnTo>
                  <a:lnTo>
                    <a:pt x="0" y="45"/>
                  </a:lnTo>
                  <a:lnTo>
                    <a:pt x="49" y="0"/>
                  </a:lnTo>
                  <a:lnTo>
                    <a:pt x="49" y="0"/>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1" name="Freeform 45"/>
            <p:cNvSpPr>
              <a:spLocks/>
            </p:cNvSpPr>
            <p:nvPr/>
          </p:nvSpPr>
          <p:spPr bwMode="auto">
            <a:xfrm>
              <a:off x="2527" y="2458"/>
              <a:ext cx="111" cy="77"/>
            </a:xfrm>
            <a:custGeom>
              <a:avLst/>
              <a:gdLst>
                <a:gd name="T0" fmla="*/ 158 w 222"/>
                <a:gd name="T1" fmla="*/ 46 h 154"/>
                <a:gd name="T2" fmla="*/ 121 w 222"/>
                <a:gd name="T3" fmla="*/ 101 h 154"/>
                <a:gd name="T4" fmla="*/ 222 w 222"/>
                <a:gd name="T5" fmla="*/ 101 h 154"/>
                <a:gd name="T6" fmla="*/ 222 w 222"/>
                <a:gd name="T7" fmla="*/ 154 h 154"/>
                <a:gd name="T8" fmla="*/ 57 w 222"/>
                <a:gd name="T9" fmla="*/ 148 h 154"/>
                <a:gd name="T10" fmla="*/ 0 w 222"/>
                <a:gd name="T11" fmla="*/ 91 h 154"/>
                <a:gd name="T12" fmla="*/ 23 w 222"/>
                <a:gd name="T13" fmla="*/ 0 h 154"/>
                <a:gd name="T14" fmla="*/ 158 w 222"/>
                <a:gd name="T15" fmla="*/ 46 h 154"/>
                <a:gd name="T16" fmla="*/ 158 w 222"/>
                <a:gd name="T17" fmla="*/ 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54">
                  <a:moveTo>
                    <a:pt x="158" y="46"/>
                  </a:moveTo>
                  <a:lnTo>
                    <a:pt x="121" y="101"/>
                  </a:lnTo>
                  <a:lnTo>
                    <a:pt x="222" y="101"/>
                  </a:lnTo>
                  <a:lnTo>
                    <a:pt x="222" y="154"/>
                  </a:lnTo>
                  <a:lnTo>
                    <a:pt x="57" y="148"/>
                  </a:lnTo>
                  <a:lnTo>
                    <a:pt x="0" y="91"/>
                  </a:lnTo>
                  <a:lnTo>
                    <a:pt x="23" y="0"/>
                  </a:lnTo>
                  <a:lnTo>
                    <a:pt x="158" y="46"/>
                  </a:lnTo>
                  <a:lnTo>
                    <a:pt x="158" y="46"/>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2" name="Freeform 46"/>
            <p:cNvSpPr>
              <a:spLocks/>
            </p:cNvSpPr>
            <p:nvPr/>
          </p:nvSpPr>
          <p:spPr bwMode="auto">
            <a:xfrm>
              <a:off x="2538" y="2382"/>
              <a:ext cx="70" cy="99"/>
            </a:xfrm>
            <a:custGeom>
              <a:avLst/>
              <a:gdLst>
                <a:gd name="T0" fmla="*/ 51 w 138"/>
                <a:gd name="T1" fmla="*/ 0 h 198"/>
                <a:gd name="T2" fmla="*/ 55 w 138"/>
                <a:gd name="T3" fmla="*/ 0 h 198"/>
                <a:gd name="T4" fmla="*/ 64 w 138"/>
                <a:gd name="T5" fmla="*/ 7 h 198"/>
                <a:gd name="T6" fmla="*/ 81 w 138"/>
                <a:gd name="T7" fmla="*/ 19 h 198"/>
                <a:gd name="T8" fmla="*/ 100 w 138"/>
                <a:gd name="T9" fmla="*/ 36 h 198"/>
                <a:gd name="T10" fmla="*/ 108 w 138"/>
                <a:gd name="T11" fmla="*/ 46 h 198"/>
                <a:gd name="T12" fmla="*/ 117 w 138"/>
                <a:gd name="T13" fmla="*/ 59 h 198"/>
                <a:gd name="T14" fmla="*/ 125 w 138"/>
                <a:gd name="T15" fmla="*/ 72 h 198"/>
                <a:gd name="T16" fmla="*/ 135 w 138"/>
                <a:gd name="T17" fmla="*/ 89 h 198"/>
                <a:gd name="T18" fmla="*/ 135 w 138"/>
                <a:gd name="T19" fmla="*/ 106 h 198"/>
                <a:gd name="T20" fmla="*/ 138 w 138"/>
                <a:gd name="T21" fmla="*/ 129 h 198"/>
                <a:gd name="T22" fmla="*/ 136 w 138"/>
                <a:gd name="T23" fmla="*/ 152 h 198"/>
                <a:gd name="T24" fmla="*/ 136 w 138"/>
                <a:gd name="T25" fmla="*/ 179 h 198"/>
                <a:gd name="T26" fmla="*/ 135 w 138"/>
                <a:gd name="T27" fmla="*/ 198 h 198"/>
                <a:gd name="T28" fmla="*/ 0 w 138"/>
                <a:gd name="T29" fmla="*/ 152 h 198"/>
                <a:gd name="T30" fmla="*/ 15 w 138"/>
                <a:gd name="T31" fmla="*/ 7 h 198"/>
                <a:gd name="T32" fmla="*/ 51 w 138"/>
                <a:gd name="T33" fmla="*/ 0 h 198"/>
                <a:gd name="T34" fmla="*/ 51 w 138"/>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98">
                  <a:moveTo>
                    <a:pt x="51" y="0"/>
                  </a:moveTo>
                  <a:lnTo>
                    <a:pt x="55" y="0"/>
                  </a:lnTo>
                  <a:lnTo>
                    <a:pt x="64" y="7"/>
                  </a:lnTo>
                  <a:lnTo>
                    <a:pt x="81" y="19"/>
                  </a:lnTo>
                  <a:lnTo>
                    <a:pt x="100" y="36"/>
                  </a:lnTo>
                  <a:lnTo>
                    <a:pt x="108" y="46"/>
                  </a:lnTo>
                  <a:lnTo>
                    <a:pt x="117" y="59"/>
                  </a:lnTo>
                  <a:lnTo>
                    <a:pt x="125" y="72"/>
                  </a:lnTo>
                  <a:lnTo>
                    <a:pt x="135" y="89"/>
                  </a:lnTo>
                  <a:lnTo>
                    <a:pt x="135" y="106"/>
                  </a:lnTo>
                  <a:lnTo>
                    <a:pt x="138" y="129"/>
                  </a:lnTo>
                  <a:lnTo>
                    <a:pt x="136" y="152"/>
                  </a:lnTo>
                  <a:lnTo>
                    <a:pt x="136" y="179"/>
                  </a:lnTo>
                  <a:lnTo>
                    <a:pt x="135" y="198"/>
                  </a:lnTo>
                  <a:lnTo>
                    <a:pt x="0" y="152"/>
                  </a:lnTo>
                  <a:lnTo>
                    <a:pt x="15" y="7"/>
                  </a:lnTo>
                  <a:lnTo>
                    <a:pt x="51" y="0"/>
                  </a:lnTo>
                  <a:lnTo>
                    <a:pt x="51" y="0"/>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3" name="Freeform 47"/>
            <p:cNvSpPr>
              <a:spLocks/>
            </p:cNvSpPr>
            <p:nvPr/>
          </p:nvSpPr>
          <p:spPr bwMode="auto">
            <a:xfrm>
              <a:off x="2540" y="2377"/>
              <a:ext cx="26" cy="40"/>
            </a:xfrm>
            <a:custGeom>
              <a:avLst/>
              <a:gdLst>
                <a:gd name="T0" fmla="*/ 0 w 52"/>
                <a:gd name="T1" fmla="*/ 0 h 80"/>
                <a:gd name="T2" fmla="*/ 48 w 52"/>
                <a:gd name="T3" fmla="*/ 12 h 80"/>
                <a:gd name="T4" fmla="*/ 52 w 52"/>
                <a:gd name="T5" fmla="*/ 80 h 80"/>
                <a:gd name="T6" fmla="*/ 0 w 52"/>
                <a:gd name="T7" fmla="*/ 0 h 80"/>
                <a:gd name="T8" fmla="*/ 0 w 52"/>
                <a:gd name="T9" fmla="*/ 0 h 80"/>
              </a:gdLst>
              <a:ahLst/>
              <a:cxnLst>
                <a:cxn ang="0">
                  <a:pos x="T0" y="T1"/>
                </a:cxn>
                <a:cxn ang="0">
                  <a:pos x="T2" y="T3"/>
                </a:cxn>
                <a:cxn ang="0">
                  <a:pos x="T4" y="T5"/>
                </a:cxn>
                <a:cxn ang="0">
                  <a:pos x="T6" y="T7"/>
                </a:cxn>
                <a:cxn ang="0">
                  <a:pos x="T8" y="T9"/>
                </a:cxn>
              </a:cxnLst>
              <a:rect l="0" t="0" r="r" b="b"/>
              <a:pathLst>
                <a:path w="52" h="80">
                  <a:moveTo>
                    <a:pt x="0" y="0"/>
                  </a:moveTo>
                  <a:lnTo>
                    <a:pt x="48" y="12"/>
                  </a:lnTo>
                  <a:lnTo>
                    <a:pt x="52" y="80"/>
                  </a:lnTo>
                  <a:lnTo>
                    <a:pt x="0" y="0"/>
                  </a:lnTo>
                  <a:lnTo>
                    <a:pt x="0" y="0"/>
                  </a:lnTo>
                  <a:close/>
                </a:path>
              </a:pathLst>
            </a:custGeom>
            <a:solidFill>
              <a:srgbClr val="A86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4" name="Freeform 48"/>
            <p:cNvSpPr>
              <a:spLocks/>
            </p:cNvSpPr>
            <p:nvPr/>
          </p:nvSpPr>
          <p:spPr bwMode="auto">
            <a:xfrm>
              <a:off x="2160" y="2386"/>
              <a:ext cx="314" cy="174"/>
            </a:xfrm>
            <a:custGeom>
              <a:avLst/>
              <a:gdLst>
                <a:gd name="T0" fmla="*/ 2 w 627"/>
                <a:gd name="T1" fmla="*/ 2 h 348"/>
                <a:gd name="T2" fmla="*/ 4 w 627"/>
                <a:gd name="T3" fmla="*/ 0 h 348"/>
                <a:gd name="T4" fmla="*/ 11 w 627"/>
                <a:gd name="T5" fmla="*/ 0 h 348"/>
                <a:gd name="T6" fmla="*/ 23 w 627"/>
                <a:gd name="T7" fmla="*/ 0 h 348"/>
                <a:gd name="T8" fmla="*/ 40 w 627"/>
                <a:gd name="T9" fmla="*/ 2 h 348"/>
                <a:gd name="T10" fmla="*/ 57 w 627"/>
                <a:gd name="T11" fmla="*/ 6 h 348"/>
                <a:gd name="T12" fmla="*/ 76 w 627"/>
                <a:gd name="T13" fmla="*/ 18 h 348"/>
                <a:gd name="T14" fmla="*/ 84 w 627"/>
                <a:gd name="T15" fmla="*/ 23 h 348"/>
                <a:gd name="T16" fmla="*/ 93 w 627"/>
                <a:gd name="T17" fmla="*/ 33 h 348"/>
                <a:gd name="T18" fmla="*/ 103 w 627"/>
                <a:gd name="T19" fmla="*/ 42 h 348"/>
                <a:gd name="T20" fmla="*/ 112 w 627"/>
                <a:gd name="T21" fmla="*/ 56 h 348"/>
                <a:gd name="T22" fmla="*/ 118 w 627"/>
                <a:gd name="T23" fmla="*/ 67 h 348"/>
                <a:gd name="T24" fmla="*/ 125 w 627"/>
                <a:gd name="T25" fmla="*/ 80 h 348"/>
                <a:gd name="T26" fmla="*/ 129 w 627"/>
                <a:gd name="T27" fmla="*/ 92 h 348"/>
                <a:gd name="T28" fmla="*/ 135 w 627"/>
                <a:gd name="T29" fmla="*/ 107 h 348"/>
                <a:gd name="T30" fmla="*/ 137 w 627"/>
                <a:gd name="T31" fmla="*/ 118 h 348"/>
                <a:gd name="T32" fmla="*/ 141 w 627"/>
                <a:gd name="T33" fmla="*/ 132 h 348"/>
                <a:gd name="T34" fmla="*/ 143 w 627"/>
                <a:gd name="T35" fmla="*/ 145 h 348"/>
                <a:gd name="T36" fmla="*/ 145 w 627"/>
                <a:gd name="T37" fmla="*/ 158 h 348"/>
                <a:gd name="T38" fmla="*/ 143 w 627"/>
                <a:gd name="T39" fmla="*/ 168 h 348"/>
                <a:gd name="T40" fmla="*/ 143 w 627"/>
                <a:gd name="T41" fmla="*/ 179 h 348"/>
                <a:gd name="T42" fmla="*/ 143 w 627"/>
                <a:gd name="T43" fmla="*/ 187 h 348"/>
                <a:gd name="T44" fmla="*/ 143 w 627"/>
                <a:gd name="T45" fmla="*/ 196 h 348"/>
                <a:gd name="T46" fmla="*/ 143 w 627"/>
                <a:gd name="T47" fmla="*/ 208 h 348"/>
                <a:gd name="T48" fmla="*/ 143 w 627"/>
                <a:gd name="T49" fmla="*/ 213 h 348"/>
                <a:gd name="T50" fmla="*/ 279 w 627"/>
                <a:gd name="T51" fmla="*/ 213 h 348"/>
                <a:gd name="T52" fmla="*/ 279 w 627"/>
                <a:gd name="T53" fmla="*/ 263 h 348"/>
                <a:gd name="T54" fmla="*/ 380 w 627"/>
                <a:gd name="T55" fmla="*/ 263 h 348"/>
                <a:gd name="T56" fmla="*/ 428 w 627"/>
                <a:gd name="T57" fmla="*/ 297 h 348"/>
                <a:gd name="T58" fmla="*/ 627 w 627"/>
                <a:gd name="T59" fmla="*/ 297 h 348"/>
                <a:gd name="T60" fmla="*/ 561 w 627"/>
                <a:gd name="T61" fmla="*/ 346 h 348"/>
                <a:gd name="T62" fmla="*/ 243 w 627"/>
                <a:gd name="T63" fmla="*/ 348 h 348"/>
                <a:gd name="T64" fmla="*/ 0 w 627"/>
                <a:gd name="T65" fmla="*/ 255 h 348"/>
                <a:gd name="T66" fmla="*/ 2 w 627"/>
                <a:gd name="T67" fmla="*/ 130 h 348"/>
                <a:gd name="T68" fmla="*/ 2 w 627"/>
                <a:gd name="T69" fmla="*/ 2 h 348"/>
                <a:gd name="T70" fmla="*/ 2 w 627"/>
                <a:gd name="T71"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7" h="348">
                  <a:moveTo>
                    <a:pt x="2" y="2"/>
                  </a:moveTo>
                  <a:lnTo>
                    <a:pt x="4" y="0"/>
                  </a:lnTo>
                  <a:lnTo>
                    <a:pt x="11" y="0"/>
                  </a:lnTo>
                  <a:lnTo>
                    <a:pt x="23" y="0"/>
                  </a:lnTo>
                  <a:lnTo>
                    <a:pt x="40" y="2"/>
                  </a:lnTo>
                  <a:lnTo>
                    <a:pt x="57" y="6"/>
                  </a:lnTo>
                  <a:lnTo>
                    <a:pt x="76" y="18"/>
                  </a:lnTo>
                  <a:lnTo>
                    <a:pt x="84" y="23"/>
                  </a:lnTo>
                  <a:lnTo>
                    <a:pt x="93" y="33"/>
                  </a:lnTo>
                  <a:lnTo>
                    <a:pt x="103" y="42"/>
                  </a:lnTo>
                  <a:lnTo>
                    <a:pt x="112" y="56"/>
                  </a:lnTo>
                  <a:lnTo>
                    <a:pt x="118" y="67"/>
                  </a:lnTo>
                  <a:lnTo>
                    <a:pt x="125" y="80"/>
                  </a:lnTo>
                  <a:lnTo>
                    <a:pt x="129" y="92"/>
                  </a:lnTo>
                  <a:lnTo>
                    <a:pt x="135" y="107"/>
                  </a:lnTo>
                  <a:lnTo>
                    <a:pt x="137" y="118"/>
                  </a:lnTo>
                  <a:lnTo>
                    <a:pt x="141" y="132"/>
                  </a:lnTo>
                  <a:lnTo>
                    <a:pt x="143" y="145"/>
                  </a:lnTo>
                  <a:lnTo>
                    <a:pt x="145" y="158"/>
                  </a:lnTo>
                  <a:lnTo>
                    <a:pt x="143" y="168"/>
                  </a:lnTo>
                  <a:lnTo>
                    <a:pt x="143" y="179"/>
                  </a:lnTo>
                  <a:lnTo>
                    <a:pt x="143" y="187"/>
                  </a:lnTo>
                  <a:lnTo>
                    <a:pt x="143" y="196"/>
                  </a:lnTo>
                  <a:lnTo>
                    <a:pt x="143" y="208"/>
                  </a:lnTo>
                  <a:lnTo>
                    <a:pt x="143" y="213"/>
                  </a:lnTo>
                  <a:lnTo>
                    <a:pt x="279" y="213"/>
                  </a:lnTo>
                  <a:lnTo>
                    <a:pt x="279" y="263"/>
                  </a:lnTo>
                  <a:lnTo>
                    <a:pt x="380" y="263"/>
                  </a:lnTo>
                  <a:lnTo>
                    <a:pt x="428" y="297"/>
                  </a:lnTo>
                  <a:lnTo>
                    <a:pt x="627" y="297"/>
                  </a:lnTo>
                  <a:lnTo>
                    <a:pt x="561" y="346"/>
                  </a:lnTo>
                  <a:lnTo>
                    <a:pt x="243" y="348"/>
                  </a:lnTo>
                  <a:lnTo>
                    <a:pt x="0" y="255"/>
                  </a:lnTo>
                  <a:lnTo>
                    <a:pt x="2" y="130"/>
                  </a:lnTo>
                  <a:lnTo>
                    <a:pt x="2" y="2"/>
                  </a:lnTo>
                  <a:lnTo>
                    <a:pt x="2" y="2"/>
                  </a:lnTo>
                  <a:close/>
                </a:path>
              </a:pathLst>
            </a:custGeom>
            <a:solidFill>
              <a:srgbClr val="9454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5" name="Freeform 49"/>
            <p:cNvSpPr>
              <a:spLocks/>
            </p:cNvSpPr>
            <p:nvPr/>
          </p:nvSpPr>
          <p:spPr bwMode="auto">
            <a:xfrm>
              <a:off x="2110" y="2387"/>
              <a:ext cx="51" cy="126"/>
            </a:xfrm>
            <a:custGeom>
              <a:avLst/>
              <a:gdLst>
                <a:gd name="T0" fmla="*/ 57 w 103"/>
                <a:gd name="T1" fmla="*/ 251 h 251"/>
                <a:gd name="T2" fmla="*/ 0 w 103"/>
                <a:gd name="T3" fmla="*/ 168 h 251"/>
                <a:gd name="T4" fmla="*/ 2 w 103"/>
                <a:gd name="T5" fmla="*/ 76 h 251"/>
                <a:gd name="T6" fmla="*/ 57 w 103"/>
                <a:gd name="T7" fmla="*/ 18 h 251"/>
                <a:gd name="T8" fmla="*/ 103 w 103"/>
                <a:gd name="T9" fmla="*/ 0 h 251"/>
                <a:gd name="T10" fmla="*/ 103 w 103"/>
                <a:gd name="T11" fmla="*/ 128 h 251"/>
                <a:gd name="T12" fmla="*/ 57 w 103"/>
                <a:gd name="T13" fmla="*/ 251 h 251"/>
                <a:gd name="T14" fmla="*/ 57 w 103"/>
                <a:gd name="T15" fmla="*/ 251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251">
                  <a:moveTo>
                    <a:pt x="57" y="251"/>
                  </a:moveTo>
                  <a:lnTo>
                    <a:pt x="0" y="168"/>
                  </a:lnTo>
                  <a:lnTo>
                    <a:pt x="2" y="76"/>
                  </a:lnTo>
                  <a:lnTo>
                    <a:pt x="57" y="18"/>
                  </a:lnTo>
                  <a:lnTo>
                    <a:pt x="103" y="0"/>
                  </a:lnTo>
                  <a:lnTo>
                    <a:pt x="103" y="128"/>
                  </a:lnTo>
                  <a:lnTo>
                    <a:pt x="57" y="251"/>
                  </a:lnTo>
                  <a:lnTo>
                    <a:pt x="57" y="251"/>
                  </a:lnTo>
                  <a:close/>
                </a:path>
              </a:pathLst>
            </a:custGeom>
            <a:solidFill>
              <a:srgbClr val="A86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6" name="Freeform 50"/>
            <p:cNvSpPr>
              <a:spLocks/>
            </p:cNvSpPr>
            <p:nvPr/>
          </p:nvSpPr>
          <p:spPr bwMode="auto">
            <a:xfrm>
              <a:off x="2138" y="2435"/>
              <a:ext cx="139" cy="125"/>
            </a:xfrm>
            <a:custGeom>
              <a:avLst/>
              <a:gdLst>
                <a:gd name="T0" fmla="*/ 25 w 278"/>
                <a:gd name="T1" fmla="*/ 200 h 251"/>
                <a:gd name="T2" fmla="*/ 0 w 278"/>
                <a:gd name="T3" fmla="*/ 156 h 251"/>
                <a:gd name="T4" fmla="*/ 0 w 278"/>
                <a:gd name="T5" fmla="*/ 48 h 251"/>
                <a:gd name="T6" fmla="*/ 0 w 278"/>
                <a:gd name="T7" fmla="*/ 0 h 251"/>
                <a:gd name="T8" fmla="*/ 112 w 278"/>
                <a:gd name="T9" fmla="*/ 0 h 251"/>
                <a:gd name="T10" fmla="*/ 112 w 278"/>
                <a:gd name="T11" fmla="*/ 141 h 251"/>
                <a:gd name="T12" fmla="*/ 278 w 278"/>
                <a:gd name="T13" fmla="*/ 141 h 251"/>
                <a:gd name="T14" fmla="*/ 278 w 278"/>
                <a:gd name="T15" fmla="*/ 236 h 251"/>
                <a:gd name="T16" fmla="*/ 111 w 278"/>
                <a:gd name="T17" fmla="*/ 251 h 251"/>
                <a:gd name="T18" fmla="*/ 25 w 278"/>
                <a:gd name="T19" fmla="*/ 200 h 251"/>
                <a:gd name="T20" fmla="*/ 25 w 278"/>
                <a:gd name="T21" fmla="*/ 20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251">
                  <a:moveTo>
                    <a:pt x="25" y="200"/>
                  </a:moveTo>
                  <a:lnTo>
                    <a:pt x="0" y="156"/>
                  </a:lnTo>
                  <a:lnTo>
                    <a:pt x="0" y="48"/>
                  </a:lnTo>
                  <a:lnTo>
                    <a:pt x="0" y="0"/>
                  </a:lnTo>
                  <a:lnTo>
                    <a:pt x="112" y="0"/>
                  </a:lnTo>
                  <a:lnTo>
                    <a:pt x="112" y="141"/>
                  </a:lnTo>
                  <a:lnTo>
                    <a:pt x="278" y="141"/>
                  </a:lnTo>
                  <a:lnTo>
                    <a:pt x="278" y="236"/>
                  </a:lnTo>
                  <a:lnTo>
                    <a:pt x="111" y="251"/>
                  </a:lnTo>
                  <a:lnTo>
                    <a:pt x="25" y="200"/>
                  </a:lnTo>
                  <a:lnTo>
                    <a:pt x="25" y="200"/>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7" name="Freeform 51"/>
            <p:cNvSpPr>
              <a:spLocks/>
            </p:cNvSpPr>
            <p:nvPr/>
          </p:nvSpPr>
          <p:spPr bwMode="auto">
            <a:xfrm>
              <a:off x="2152" y="2601"/>
              <a:ext cx="256" cy="231"/>
            </a:xfrm>
            <a:custGeom>
              <a:avLst/>
              <a:gdLst>
                <a:gd name="T0" fmla="*/ 372 w 511"/>
                <a:gd name="T1" fmla="*/ 462 h 462"/>
                <a:gd name="T2" fmla="*/ 140 w 511"/>
                <a:gd name="T3" fmla="*/ 295 h 462"/>
                <a:gd name="T4" fmla="*/ 57 w 511"/>
                <a:gd name="T5" fmla="*/ 219 h 462"/>
                <a:gd name="T6" fmla="*/ 0 w 511"/>
                <a:gd name="T7" fmla="*/ 25 h 462"/>
                <a:gd name="T8" fmla="*/ 194 w 511"/>
                <a:gd name="T9" fmla="*/ 0 h 462"/>
                <a:gd name="T10" fmla="*/ 249 w 511"/>
                <a:gd name="T11" fmla="*/ 135 h 462"/>
                <a:gd name="T12" fmla="*/ 249 w 511"/>
                <a:gd name="T13" fmla="*/ 175 h 462"/>
                <a:gd name="T14" fmla="*/ 409 w 511"/>
                <a:gd name="T15" fmla="*/ 279 h 462"/>
                <a:gd name="T16" fmla="*/ 509 w 511"/>
                <a:gd name="T17" fmla="*/ 390 h 462"/>
                <a:gd name="T18" fmla="*/ 511 w 511"/>
                <a:gd name="T19" fmla="*/ 462 h 462"/>
                <a:gd name="T20" fmla="*/ 372 w 511"/>
                <a:gd name="T21" fmla="*/ 462 h 462"/>
                <a:gd name="T22" fmla="*/ 372 w 511"/>
                <a:gd name="T2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1" h="462">
                  <a:moveTo>
                    <a:pt x="372" y="462"/>
                  </a:moveTo>
                  <a:lnTo>
                    <a:pt x="140" y="295"/>
                  </a:lnTo>
                  <a:lnTo>
                    <a:pt x="57" y="219"/>
                  </a:lnTo>
                  <a:lnTo>
                    <a:pt x="0" y="25"/>
                  </a:lnTo>
                  <a:lnTo>
                    <a:pt x="194" y="0"/>
                  </a:lnTo>
                  <a:lnTo>
                    <a:pt x="249" y="135"/>
                  </a:lnTo>
                  <a:lnTo>
                    <a:pt x="249" y="175"/>
                  </a:lnTo>
                  <a:lnTo>
                    <a:pt x="409" y="279"/>
                  </a:lnTo>
                  <a:lnTo>
                    <a:pt x="509" y="390"/>
                  </a:lnTo>
                  <a:lnTo>
                    <a:pt x="511" y="462"/>
                  </a:lnTo>
                  <a:lnTo>
                    <a:pt x="372" y="462"/>
                  </a:lnTo>
                  <a:lnTo>
                    <a:pt x="372" y="462"/>
                  </a:lnTo>
                  <a:close/>
                </a:path>
              </a:pathLst>
            </a:custGeom>
            <a:solidFill>
              <a:srgbClr val="8240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8" name="Freeform 52"/>
            <p:cNvSpPr>
              <a:spLocks/>
            </p:cNvSpPr>
            <p:nvPr/>
          </p:nvSpPr>
          <p:spPr bwMode="auto">
            <a:xfrm>
              <a:off x="2007" y="2505"/>
              <a:ext cx="261" cy="77"/>
            </a:xfrm>
            <a:custGeom>
              <a:avLst/>
              <a:gdLst>
                <a:gd name="T0" fmla="*/ 523 w 523"/>
                <a:gd name="T1" fmla="*/ 72 h 154"/>
                <a:gd name="T2" fmla="*/ 523 w 523"/>
                <a:gd name="T3" fmla="*/ 46 h 154"/>
                <a:gd name="T4" fmla="*/ 133 w 523"/>
                <a:gd name="T5" fmla="*/ 46 h 154"/>
                <a:gd name="T6" fmla="*/ 53 w 523"/>
                <a:gd name="T7" fmla="*/ 0 h 154"/>
                <a:gd name="T8" fmla="*/ 0 w 523"/>
                <a:gd name="T9" fmla="*/ 61 h 154"/>
                <a:gd name="T10" fmla="*/ 38 w 523"/>
                <a:gd name="T11" fmla="*/ 99 h 154"/>
                <a:gd name="T12" fmla="*/ 298 w 523"/>
                <a:gd name="T13" fmla="*/ 154 h 154"/>
                <a:gd name="T14" fmla="*/ 502 w 523"/>
                <a:gd name="T15" fmla="*/ 135 h 154"/>
                <a:gd name="T16" fmla="*/ 523 w 523"/>
                <a:gd name="T17" fmla="*/ 108 h 154"/>
                <a:gd name="T18" fmla="*/ 523 w 523"/>
                <a:gd name="T19" fmla="*/ 72 h 154"/>
                <a:gd name="T20" fmla="*/ 523 w 523"/>
                <a:gd name="T21" fmla="*/ 7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3" h="154">
                  <a:moveTo>
                    <a:pt x="523" y="72"/>
                  </a:moveTo>
                  <a:lnTo>
                    <a:pt x="523" y="46"/>
                  </a:lnTo>
                  <a:lnTo>
                    <a:pt x="133" y="46"/>
                  </a:lnTo>
                  <a:lnTo>
                    <a:pt x="53" y="0"/>
                  </a:lnTo>
                  <a:lnTo>
                    <a:pt x="0" y="61"/>
                  </a:lnTo>
                  <a:lnTo>
                    <a:pt x="38" y="99"/>
                  </a:lnTo>
                  <a:lnTo>
                    <a:pt x="298" y="154"/>
                  </a:lnTo>
                  <a:lnTo>
                    <a:pt x="502" y="135"/>
                  </a:lnTo>
                  <a:lnTo>
                    <a:pt x="523" y="108"/>
                  </a:lnTo>
                  <a:lnTo>
                    <a:pt x="523" y="72"/>
                  </a:lnTo>
                  <a:lnTo>
                    <a:pt x="523" y="72"/>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49" name="Freeform 53"/>
            <p:cNvSpPr>
              <a:spLocks/>
            </p:cNvSpPr>
            <p:nvPr/>
          </p:nvSpPr>
          <p:spPr bwMode="auto">
            <a:xfrm>
              <a:off x="2324" y="2531"/>
              <a:ext cx="28" cy="31"/>
            </a:xfrm>
            <a:custGeom>
              <a:avLst/>
              <a:gdLst>
                <a:gd name="T0" fmla="*/ 55 w 55"/>
                <a:gd name="T1" fmla="*/ 23 h 63"/>
                <a:gd name="T2" fmla="*/ 36 w 55"/>
                <a:gd name="T3" fmla="*/ 10 h 63"/>
                <a:gd name="T4" fmla="*/ 0 w 55"/>
                <a:gd name="T5" fmla="*/ 0 h 63"/>
                <a:gd name="T6" fmla="*/ 19 w 55"/>
                <a:gd name="T7" fmla="*/ 31 h 63"/>
                <a:gd name="T8" fmla="*/ 55 w 55"/>
                <a:gd name="T9" fmla="*/ 63 h 63"/>
                <a:gd name="T10" fmla="*/ 55 w 55"/>
                <a:gd name="T11" fmla="*/ 23 h 63"/>
                <a:gd name="T12" fmla="*/ 55 w 55"/>
                <a:gd name="T13" fmla="*/ 23 h 63"/>
              </a:gdLst>
              <a:ahLst/>
              <a:cxnLst>
                <a:cxn ang="0">
                  <a:pos x="T0" y="T1"/>
                </a:cxn>
                <a:cxn ang="0">
                  <a:pos x="T2" y="T3"/>
                </a:cxn>
                <a:cxn ang="0">
                  <a:pos x="T4" y="T5"/>
                </a:cxn>
                <a:cxn ang="0">
                  <a:pos x="T6" y="T7"/>
                </a:cxn>
                <a:cxn ang="0">
                  <a:pos x="T8" y="T9"/>
                </a:cxn>
                <a:cxn ang="0">
                  <a:pos x="T10" y="T11"/>
                </a:cxn>
                <a:cxn ang="0">
                  <a:pos x="T12" y="T13"/>
                </a:cxn>
              </a:cxnLst>
              <a:rect l="0" t="0" r="r" b="b"/>
              <a:pathLst>
                <a:path w="55" h="63">
                  <a:moveTo>
                    <a:pt x="55" y="23"/>
                  </a:moveTo>
                  <a:lnTo>
                    <a:pt x="36" y="10"/>
                  </a:lnTo>
                  <a:lnTo>
                    <a:pt x="0" y="0"/>
                  </a:lnTo>
                  <a:lnTo>
                    <a:pt x="19" y="31"/>
                  </a:lnTo>
                  <a:lnTo>
                    <a:pt x="55" y="63"/>
                  </a:lnTo>
                  <a:lnTo>
                    <a:pt x="55" y="23"/>
                  </a:lnTo>
                  <a:lnTo>
                    <a:pt x="55" y="23"/>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0" name="Freeform 54"/>
            <p:cNvSpPr>
              <a:spLocks/>
            </p:cNvSpPr>
            <p:nvPr/>
          </p:nvSpPr>
          <p:spPr bwMode="auto">
            <a:xfrm>
              <a:off x="2333" y="2536"/>
              <a:ext cx="19" cy="18"/>
            </a:xfrm>
            <a:custGeom>
              <a:avLst/>
              <a:gdLst>
                <a:gd name="T0" fmla="*/ 11 w 38"/>
                <a:gd name="T1" fmla="*/ 21 h 34"/>
                <a:gd name="T2" fmla="*/ 38 w 38"/>
                <a:gd name="T3" fmla="*/ 34 h 34"/>
                <a:gd name="T4" fmla="*/ 38 w 38"/>
                <a:gd name="T5" fmla="*/ 11 h 34"/>
                <a:gd name="T6" fmla="*/ 30 w 38"/>
                <a:gd name="T7" fmla="*/ 21 h 34"/>
                <a:gd name="T8" fmla="*/ 29 w 38"/>
                <a:gd name="T9" fmla="*/ 7 h 34"/>
                <a:gd name="T10" fmla="*/ 19 w 38"/>
                <a:gd name="T11" fmla="*/ 17 h 34"/>
                <a:gd name="T12" fmla="*/ 17 w 38"/>
                <a:gd name="T13" fmla="*/ 2 h 34"/>
                <a:gd name="T14" fmla="*/ 10 w 38"/>
                <a:gd name="T15" fmla="*/ 11 h 34"/>
                <a:gd name="T16" fmla="*/ 4 w 38"/>
                <a:gd name="T17" fmla="*/ 0 h 34"/>
                <a:gd name="T18" fmla="*/ 0 w 38"/>
                <a:gd name="T19" fmla="*/ 15 h 34"/>
                <a:gd name="T20" fmla="*/ 11 w 38"/>
                <a:gd name="T21" fmla="*/ 21 h 34"/>
                <a:gd name="T22" fmla="*/ 11 w 38"/>
                <a:gd name="T23"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11" y="21"/>
                  </a:moveTo>
                  <a:lnTo>
                    <a:pt x="38" y="34"/>
                  </a:lnTo>
                  <a:lnTo>
                    <a:pt x="38" y="11"/>
                  </a:lnTo>
                  <a:lnTo>
                    <a:pt x="30" y="21"/>
                  </a:lnTo>
                  <a:lnTo>
                    <a:pt x="29" y="7"/>
                  </a:lnTo>
                  <a:lnTo>
                    <a:pt x="19" y="17"/>
                  </a:lnTo>
                  <a:lnTo>
                    <a:pt x="17" y="2"/>
                  </a:lnTo>
                  <a:lnTo>
                    <a:pt x="10" y="11"/>
                  </a:lnTo>
                  <a:lnTo>
                    <a:pt x="4" y="0"/>
                  </a:lnTo>
                  <a:lnTo>
                    <a:pt x="0" y="15"/>
                  </a:lnTo>
                  <a:lnTo>
                    <a:pt x="11" y="21"/>
                  </a:lnTo>
                  <a:lnTo>
                    <a:pt x="11" y="21"/>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1" name="Freeform 55"/>
            <p:cNvSpPr>
              <a:spLocks/>
            </p:cNvSpPr>
            <p:nvPr/>
          </p:nvSpPr>
          <p:spPr bwMode="auto">
            <a:xfrm>
              <a:off x="3688" y="2479"/>
              <a:ext cx="52" cy="35"/>
            </a:xfrm>
            <a:custGeom>
              <a:avLst/>
              <a:gdLst>
                <a:gd name="T0" fmla="*/ 28 w 102"/>
                <a:gd name="T1" fmla="*/ 9 h 68"/>
                <a:gd name="T2" fmla="*/ 0 w 102"/>
                <a:gd name="T3" fmla="*/ 40 h 68"/>
                <a:gd name="T4" fmla="*/ 51 w 102"/>
                <a:gd name="T5" fmla="*/ 68 h 68"/>
                <a:gd name="T6" fmla="*/ 102 w 102"/>
                <a:gd name="T7" fmla="*/ 42 h 68"/>
                <a:gd name="T8" fmla="*/ 51 w 102"/>
                <a:gd name="T9" fmla="*/ 0 h 68"/>
                <a:gd name="T10" fmla="*/ 28 w 102"/>
                <a:gd name="T11" fmla="*/ 9 h 68"/>
                <a:gd name="T12" fmla="*/ 28 w 102"/>
                <a:gd name="T13" fmla="*/ 9 h 68"/>
              </a:gdLst>
              <a:ahLst/>
              <a:cxnLst>
                <a:cxn ang="0">
                  <a:pos x="T0" y="T1"/>
                </a:cxn>
                <a:cxn ang="0">
                  <a:pos x="T2" y="T3"/>
                </a:cxn>
                <a:cxn ang="0">
                  <a:pos x="T4" y="T5"/>
                </a:cxn>
                <a:cxn ang="0">
                  <a:pos x="T6" y="T7"/>
                </a:cxn>
                <a:cxn ang="0">
                  <a:pos x="T8" y="T9"/>
                </a:cxn>
                <a:cxn ang="0">
                  <a:pos x="T10" y="T11"/>
                </a:cxn>
                <a:cxn ang="0">
                  <a:pos x="T12" y="T13"/>
                </a:cxn>
              </a:cxnLst>
              <a:rect l="0" t="0" r="r" b="b"/>
              <a:pathLst>
                <a:path w="102" h="68">
                  <a:moveTo>
                    <a:pt x="28" y="9"/>
                  </a:moveTo>
                  <a:lnTo>
                    <a:pt x="0" y="40"/>
                  </a:lnTo>
                  <a:lnTo>
                    <a:pt x="51" y="68"/>
                  </a:lnTo>
                  <a:lnTo>
                    <a:pt x="102" y="42"/>
                  </a:lnTo>
                  <a:lnTo>
                    <a:pt x="51" y="0"/>
                  </a:lnTo>
                  <a:lnTo>
                    <a:pt x="28" y="9"/>
                  </a:lnTo>
                  <a:lnTo>
                    <a:pt x="28" y="9"/>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2" name="Freeform 56"/>
            <p:cNvSpPr>
              <a:spLocks/>
            </p:cNvSpPr>
            <p:nvPr/>
          </p:nvSpPr>
          <p:spPr bwMode="auto">
            <a:xfrm>
              <a:off x="3495" y="2510"/>
              <a:ext cx="269" cy="69"/>
            </a:xfrm>
            <a:custGeom>
              <a:avLst/>
              <a:gdLst>
                <a:gd name="T0" fmla="*/ 7 w 538"/>
                <a:gd name="T1" fmla="*/ 51 h 138"/>
                <a:gd name="T2" fmla="*/ 25 w 538"/>
                <a:gd name="T3" fmla="*/ 53 h 138"/>
                <a:gd name="T4" fmla="*/ 38 w 538"/>
                <a:gd name="T5" fmla="*/ 53 h 138"/>
                <a:gd name="T6" fmla="*/ 57 w 538"/>
                <a:gd name="T7" fmla="*/ 55 h 138"/>
                <a:gd name="T8" fmla="*/ 74 w 538"/>
                <a:gd name="T9" fmla="*/ 53 h 138"/>
                <a:gd name="T10" fmla="*/ 85 w 538"/>
                <a:gd name="T11" fmla="*/ 53 h 138"/>
                <a:gd name="T12" fmla="*/ 102 w 538"/>
                <a:gd name="T13" fmla="*/ 55 h 138"/>
                <a:gd name="T14" fmla="*/ 120 w 538"/>
                <a:gd name="T15" fmla="*/ 55 h 138"/>
                <a:gd name="T16" fmla="*/ 133 w 538"/>
                <a:gd name="T17" fmla="*/ 53 h 138"/>
                <a:gd name="T18" fmla="*/ 156 w 538"/>
                <a:gd name="T19" fmla="*/ 59 h 138"/>
                <a:gd name="T20" fmla="*/ 175 w 538"/>
                <a:gd name="T21" fmla="*/ 55 h 138"/>
                <a:gd name="T22" fmla="*/ 192 w 538"/>
                <a:gd name="T23" fmla="*/ 59 h 138"/>
                <a:gd name="T24" fmla="*/ 207 w 538"/>
                <a:gd name="T25" fmla="*/ 53 h 138"/>
                <a:gd name="T26" fmla="*/ 224 w 538"/>
                <a:gd name="T27" fmla="*/ 53 h 138"/>
                <a:gd name="T28" fmla="*/ 241 w 538"/>
                <a:gd name="T29" fmla="*/ 55 h 138"/>
                <a:gd name="T30" fmla="*/ 260 w 538"/>
                <a:gd name="T31" fmla="*/ 53 h 138"/>
                <a:gd name="T32" fmla="*/ 279 w 538"/>
                <a:gd name="T33" fmla="*/ 53 h 138"/>
                <a:gd name="T34" fmla="*/ 296 w 538"/>
                <a:gd name="T35" fmla="*/ 51 h 138"/>
                <a:gd name="T36" fmla="*/ 313 w 538"/>
                <a:gd name="T37" fmla="*/ 51 h 138"/>
                <a:gd name="T38" fmla="*/ 331 w 538"/>
                <a:gd name="T39" fmla="*/ 51 h 138"/>
                <a:gd name="T40" fmla="*/ 344 w 538"/>
                <a:gd name="T41" fmla="*/ 51 h 138"/>
                <a:gd name="T42" fmla="*/ 359 w 538"/>
                <a:gd name="T43" fmla="*/ 49 h 138"/>
                <a:gd name="T44" fmla="*/ 376 w 538"/>
                <a:gd name="T45" fmla="*/ 49 h 138"/>
                <a:gd name="T46" fmla="*/ 391 w 538"/>
                <a:gd name="T47" fmla="*/ 45 h 138"/>
                <a:gd name="T48" fmla="*/ 405 w 538"/>
                <a:gd name="T49" fmla="*/ 41 h 138"/>
                <a:gd name="T50" fmla="*/ 418 w 538"/>
                <a:gd name="T51" fmla="*/ 40 h 138"/>
                <a:gd name="T52" fmla="*/ 435 w 538"/>
                <a:gd name="T53" fmla="*/ 36 h 138"/>
                <a:gd name="T54" fmla="*/ 450 w 538"/>
                <a:gd name="T55" fmla="*/ 30 h 138"/>
                <a:gd name="T56" fmla="*/ 469 w 538"/>
                <a:gd name="T57" fmla="*/ 22 h 138"/>
                <a:gd name="T58" fmla="*/ 483 w 538"/>
                <a:gd name="T59" fmla="*/ 17 h 138"/>
                <a:gd name="T60" fmla="*/ 498 w 538"/>
                <a:gd name="T61" fmla="*/ 0 h 138"/>
                <a:gd name="T62" fmla="*/ 447 w 538"/>
                <a:gd name="T63" fmla="*/ 104 h 138"/>
                <a:gd name="T64" fmla="*/ 49 w 538"/>
                <a:gd name="T65" fmla="*/ 135 h 138"/>
                <a:gd name="T66" fmla="*/ 0 w 538"/>
                <a:gd name="T67" fmla="*/ 9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8" h="138">
                  <a:moveTo>
                    <a:pt x="0" y="98"/>
                  </a:moveTo>
                  <a:lnTo>
                    <a:pt x="7" y="51"/>
                  </a:lnTo>
                  <a:lnTo>
                    <a:pt x="9" y="87"/>
                  </a:lnTo>
                  <a:lnTo>
                    <a:pt x="25" y="53"/>
                  </a:lnTo>
                  <a:lnTo>
                    <a:pt x="26" y="89"/>
                  </a:lnTo>
                  <a:lnTo>
                    <a:pt x="38" y="53"/>
                  </a:lnTo>
                  <a:lnTo>
                    <a:pt x="45" y="87"/>
                  </a:lnTo>
                  <a:lnTo>
                    <a:pt x="57" y="55"/>
                  </a:lnTo>
                  <a:lnTo>
                    <a:pt x="64" y="91"/>
                  </a:lnTo>
                  <a:lnTo>
                    <a:pt x="74" y="53"/>
                  </a:lnTo>
                  <a:lnTo>
                    <a:pt x="80" y="97"/>
                  </a:lnTo>
                  <a:lnTo>
                    <a:pt x="85" y="53"/>
                  </a:lnTo>
                  <a:lnTo>
                    <a:pt x="93" y="91"/>
                  </a:lnTo>
                  <a:lnTo>
                    <a:pt x="102" y="55"/>
                  </a:lnTo>
                  <a:lnTo>
                    <a:pt x="110" y="98"/>
                  </a:lnTo>
                  <a:lnTo>
                    <a:pt x="120" y="55"/>
                  </a:lnTo>
                  <a:lnTo>
                    <a:pt x="129" y="98"/>
                  </a:lnTo>
                  <a:lnTo>
                    <a:pt x="133" y="53"/>
                  </a:lnTo>
                  <a:lnTo>
                    <a:pt x="146" y="98"/>
                  </a:lnTo>
                  <a:lnTo>
                    <a:pt x="156" y="59"/>
                  </a:lnTo>
                  <a:lnTo>
                    <a:pt x="167" y="98"/>
                  </a:lnTo>
                  <a:lnTo>
                    <a:pt x="175" y="55"/>
                  </a:lnTo>
                  <a:lnTo>
                    <a:pt x="184" y="98"/>
                  </a:lnTo>
                  <a:lnTo>
                    <a:pt x="192" y="59"/>
                  </a:lnTo>
                  <a:lnTo>
                    <a:pt x="201" y="98"/>
                  </a:lnTo>
                  <a:lnTo>
                    <a:pt x="207" y="53"/>
                  </a:lnTo>
                  <a:lnTo>
                    <a:pt x="220" y="100"/>
                  </a:lnTo>
                  <a:lnTo>
                    <a:pt x="224" y="53"/>
                  </a:lnTo>
                  <a:lnTo>
                    <a:pt x="234" y="100"/>
                  </a:lnTo>
                  <a:lnTo>
                    <a:pt x="241" y="55"/>
                  </a:lnTo>
                  <a:lnTo>
                    <a:pt x="253" y="98"/>
                  </a:lnTo>
                  <a:lnTo>
                    <a:pt x="260" y="53"/>
                  </a:lnTo>
                  <a:lnTo>
                    <a:pt x="272" y="98"/>
                  </a:lnTo>
                  <a:lnTo>
                    <a:pt x="279" y="53"/>
                  </a:lnTo>
                  <a:lnTo>
                    <a:pt x="289" y="100"/>
                  </a:lnTo>
                  <a:lnTo>
                    <a:pt x="296" y="51"/>
                  </a:lnTo>
                  <a:lnTo>
                    <a:pt x="306" y="98"/>
                  </a:lnTo>
                  <a:lnTo>
                    <a:pt x="313" y="51"/>
                  </a:lnTo>
                  <a:lnTo>
                    <a:pt x="325" y="98"/>
                  </a:lnTo>
                  <a:lnTo>
                    <a:pt x="331" y="51"/>
                  </a:lnTo>
                  <a:lnTo>
                    <a:pt x="342" y="97"/>
                  </a:lnTo>
                  <a:lnTo>
                    <a:pt x="344" y="51"/>
                  </a:lnTo>
                  <a:lnTo>
                    <a:pt x="355" y="91"/>
                  </a:lnTo>
                  <a:lnTo>
                    <a:pt x="359" y="49"/>
                  </a:lnTo>
                  <a:lnTo>
                    <a:pt x="372" y="87"/>
                  </a:lnTo>
                  <a:lnTo>
                    <a:pt x="376" y="49"/>
                  </a:lnTo>
                  <a:lnTo>
                    <a:pt x="389" y="79"/>
                  </a:lnTo>
                  <a:lnTo>
                    <a:pt x="391" y="45"/>
                  </a:lnTo>
                  <a:lnTo>
                    <a:pt x="405" y="74"/>
                  </a:lnTo>
                  <a:lnTo>
                    <a:pt x="405" y="41"/>
                  </a:lnTo>
                  <a:lnTo>
                    <a:pt x="416" y="72"/>
                  </a:lnTo>
                  <a:lnTo>
                    <a:pt x="418" y="40"/>
                  </a:lnTo>
                  <a:lnTo>
                    <a:pt x="435" y="64"/>
                  </a:lnTo>
                  <a:lnTo>
                    <a:pt x="435" y="36"/>
                  </a:lnTo>
                  <a:lnTo>
                    <a:pt x="450" y="59"/>
                  </a:lnTo>
                  <a:lnTo>
                    <a:pt x="450" y="30"/>
                  </a:lnTo>
                  <a:lnTo>
                    <a:pt x="466" y="53"/>
                  </a:lnTo>
                  <a:lnTo>
                    <a:pt x="469" y="22"/>
                  </a:lnTo>
                  <a:lnTo>
                    <a:pt x="485" y="45"/>
                  </a:lnTo>
                  <a:lnTo>
                    <a:pt x="483" y="17"/>
                  </a:lnTo>
                  <a:lnTo>
                    <a:pt x="502" y="41"/>
                  </a:lnTo>
                  <a:lnTo>
                    <a:pt x="498" y="0"/>
                  </a:lnTo>
                  <a:lnTo>
                    <a:pt x="538" y="55"/>
                  </a:lnTo>
                  <a:lnTo>
                    <a:pt x="447" y="104"/>
                  </a:lnTo>
                  <a:lnTo>
                    <a:pt x="285" y="138"/>
                  </a:lnTo>
                  <a:lnTo>
                    <a:pt x="49" y="135"/>
                  </a:lnTo>
                  <a:lnTo>
                    <a:pt x="0" y="98"/>
                  </a:lnTo>
                  <a:lnTo>
                    <a:pt x="0" y="98"/>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3" name="Freeform 57"/>
            <p:cNvSpPr>
              <a:spLocks/>
            </p:cNvSpPr>
            <p:nvPr/>
          </p:nvSpPr>
          <p:spPr bwMode="auto">
            <a:xfrm>
              <a:off x="3499" y="2500"/>
              <a:ext cx="262" cy="77"/>
            </a:xfrm>
            <a:custGeom>
              <a:avLst/>
              <a:gdLst>
                <a:gd name="T0" fmla="*/ 0 w 523"/>
                <a:gd name="T1" fmla="*/ 72 h 154"/>
                <a:gd name="T2" fmla="*/ 0 w 523"/>
                <a:gd name="T3" fmla="*/ 49 h 154"/>
                <a:gd name="T4" fmla="*/ 390 w 523"/>
                <a:gd name="T5" fmla="*/ 49 h 154"/>
                <a:gd name="T6" fmla="*/ 466 w 523"/>
                <a:gd name="T7" fmla="*/ 0 h 154"/>
                <a:gd name="T8" fmla="*/ 523 w 523"/>
                <a:gd name="T9" fmla="*/ 60 h 154"/>
                <a:gd name="T10" fmla="*/ 485 w 523"/>
                <a:gd name="T11" fmla="*/ 100 h 154"/>
                <a:gd name="T12" fmla="*/ 225 w 523"/>
                <a:gd name="T13" fmla="*/ 154 h 154"/>
                <a:gd name="T14" fmla="*/ 21 w 523"/>
                <a:gd name="T15" fmla="*/ 135 h 154"/>
                <a:gd name="T16" fmla="*/ 0 w 523"/>
                <a:gd name="T17" fmla="*/ 108 h 154"/>
                <a:gd name="T18" fmla="*/ 0 w 523"/>
                <a:gd name="T19" fmla="*/ 72 h 154"/>
                <a:gd name="T20" fmla="*/ 0 w 523"/>
                <a:gd name="T21" fmla="*/ 7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3" h="154">
                  <a:moveTo>
                    <a:pt x="0" y="72"/>
                  </a:moveTo>
                  <a:lnTo>
                    <a:pt x="0" y="49"/>
                  </a:lnTo>
                  <a:lnTo>
                    <a:pt x="390" y="49"/>
                  </a:lnTo>
                  <a:lnTo>
                    <a:pt x="466" y="0"/>
                  </a:lnTo>
                  <a:lnTo>
                    <a:pt x="523" y="60"/>
                  </a:lnTo>
                  <a:lnTo>
                    <a:pt x="485" y="100"/>
                  </a:lnTo>
                  <a:lnTo>
                    <a:pt x="225" y="154"/>
                  </a:lnTo>
                  <a:lnTo>
                    <a:pt x="21" y="135"/>
                  </a:lnTo>
                  <a:lnTo>
                    <a:pt x="0" y="108"/>
                  </a:lnTo>
                  <a:lnTo>
                    <a:pt x="0" y="72"/>
                  </a:lnTo>
                  <a:lnTo>
                    <a:pt x="0" y="72"/>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4" name="Freeform 58"/>
            <p:cNvSpPr>
              <a:spLocks/>
            </p:cNvSpPr>
            <p:nvPr/>
          </p:nvSpPr>
          <p:spPr bwMode="auto">
            <a:xfrm>
              <a:off x="3417" y="2527"/>
              <a:ext cx="27" cy="30"/>
            </a:xfrm>
            <a:custGeom>
              <a:avLst/>
              <a:gdLst>
                <a:gd name="T0" fmla="*/ 0 w 55"/>
                <a:gd name="T1" fmla="*/ 21 h 61"/>
                <a:gd name="T2" fmla="*/ 19 w 55"/>
                <a:gd name="T3" fmla="*/ 7 h 61"/>
                <a:gd name="T4" fmla="*/ 55 w 55"/>
                <a:gd name="T5" fmla="*/ 0 h 61"/>
                <a:gd name="T6" fmla="*/ 36 w 55"/>
                <a:gd name="T7" fmla="*/ 28 h 61"/>
                <a:gd name="T8" fmla="*/ 0 w 55"/>
                <a:gd name="T9" fmla="*/ 61 h 61"/>
                <a:gd name="T10" fmla="*/ 0 w 55"/>
                <a:gd name="T11" fmla="*/ 21 h 61"/>
                <a:gd name="T12" fmla="*/ 0 w 55"/>
                <a:gd name="T13" fmla="*/ 21 h 61"/>
              </a:gdLst>
              <a:ahLst/>
              <a:cxnLst>
                <a:cxn ang="0">
                  <a:pos x="T0" y="T1"/>
                </a:cxn>
                <a:cxn ang="0">
                  <a:pos x="T2" y="T3"/>
                </a:cxn>
                <a:cxn ang="0">
                  <a:pos x="T4" y="T5"/>
                </a:cxn>
                <a:cxn ang="0">
                  <a:pos x="T6" y="T7"/>
                </a:cxn>
                <a:cxn ang="0">
                  <a:pos x="T8" y="T9"/>
                </a:cxn>
                <a:cxn ang="0">
                  <a:pos x="T10" y="T11"/>
                </a:cxn>
                <a:cxn ang="0">
                  <a:pos x="T12" y="T13"/>
                </a:cxn>
              </a:cxnLst>
              <a:rect l="0" t="0" r="r" b="b"/>
              <a:pathLst>
                <a:path w="55" h="61">
                  <a:moveTo>
                    <a:pt x="0" y="21"/>
                  </a:moveTo>
                  <a:lnTo>
                    <a:pt x="19" y="7"/>
                  </a:lnTo>
                  <a:lnTo>
                    <a:pt x="55" y="0"/>
                  </a:lnTo>
                  <a:lnTo>
                    <a:pt x="36" y="28"/>
                  </a:lnTo>
                  <a:lnTo>
                    <a:pt x="0" y="61"/>
                  </a:lnTo>
                  <a:lnTo>
                    <a:pt x="0" y="21"/>
                  </a:lnTo>
                  <a:lnTo>
                    <a:pt x="0" y="21"/>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5" name="Freeform 59"/>
            <p:cNvSpPr>
              <a:spLocks/>
            </p:cNvSpPr>
            <p:nvPr/>
          </p:nvSpPr>
          <p:spPr bwMode="auto">
            <a:xfrm>
              <a:off x="3416" y="2532"/>
              <a:ext cx="19" cy="17"/>
            </a:xfrm>
            <a:custGeom>
              <a:avLst/>
              <a:gdLst>
                <a:gd name="T0" fmla="*/ 29 w 38"/>
                <a:gd name="T1" fmla="*/ 25 h 35"/>
                <a:gd name="T2" fmla="*/ 0 w 38"/>
                <a:gd name="T3" fmla="*/ 35 h 35"/>
                <a:gd name="T4" fmla="*/ 2 w 38"/>
                <a:gd name="T5" fmla="*/ 12 h 35"/>
                <a:gd name="T6" fmla="*/ 10 w 38"/>
                <a:gd name="T7" fmla="*/ 21 h 35"/>
                <a:gd name="T8" fmla="*/ 12 w 38"/>
                <a:gd name="T9" fmla="*/ 8 h 35"/>
                <a:gd name="T10" fmla="*/ 21 w 38"/>
                <a:gd name="T11" fmla="*/ 19 h 35"/>
                <a:gd name="T12" fmla="*/ 23 w 38"/>
                <a:gd name="T13" fmla="*/ 6 h 35"/>
                <a:gd name="T14" fmla="*/ 31 w 38"/>
                <a:gd name="T15" fmla="*/ 16 h 35"/>
                <a:gd name="T16" fmla="*/ 34 w 38"/>
                <a:gd name="T17" fmla="*/ 0 h 35"/>
                <a:gd name="T18" fmla="*/ 38 w 38"/>
                <a:gd name="T19" fmla="*/ 17 h 35"/>
                <a:gd name="T20" fmla="*/ 29 w 38"/>
                <a:gd name="T21" fmla="*/ 25 h 35"/>
                <a:gd name="T22" fmla="*/ 29 w 38"/>
                <a:gd name="T23"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5">
                  <a:moveTo>
                    <a:pt x="29" y="25"/>
                  </a:moveTo>
                  <a:lnTo>
                    <a:pt x="0" y="35"/>
                  </a:lnTo>
                  <a:lnTo>
                    <a:pt x="2" y="12"/>
                  </a:lnTo>
                  <a:lnTo>
                    <a:pt x="10" y="21"/>
                  </a:lnTo>
                  <a:lnTo>
                    <a:pt x="12" y="8"/>
                  </a:lnTo>
                  <a:lnTo>
                    <a:pt x="21" y="19"/>
                  </a:lnTo>
                  <a:lnTo>
                    <a:pt x="23" y="6"/>
                  </a:lnTo>
                  <a:lnTo>
                    <a:pt x="31" y="16"/>
                  </a:lnTo>
                  <a:lnTo>
                    <a:pt x="34" y="0"/>
                  </a:lnTo>
                  <a:lnTo>
                    <a:pt x="38" y="17"/>
                  </a:lnTo>
                  <a:lnTo>
                    <a:pt x="29" y="25"/>
                  </a:lnTo>
                  <a:lnTo>
                    <a:pt x="29" y="25"/>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6" name="Freeform 60"/>
            <p:cNvSpPr>
              <a:spLocks/>
            </p:cNvSpPr>
            <p:nvPr/>
          </p:nvSpPr>
          <p:spPr bwMode="auto">
            <a:xfrm>
              <a:off x="3200" y="2547"/>
              <a:ext cx="963" cy="26"/>
            </a:xfrm>
            <a:custGeom>
              <a:avLst/>
              <a:gdLst>
                <a:gd name="T0" fmla="*/ 0 w 1925"/>
                <a:gd name="T1" fmla="*/ 13 h 51"/>
                <a:gd name="T2" fmla="*/ 2 w 1925"/>
                <a:gd name="T3" fmla="*/ 0 h 51"/>
                <a:gd name="T4" fmla="*/ 1925 w 1925"/>
                <a:gd name="T5" fmla="*/ 0 h 51"/>
                <a:gd name="T6" fmla="*/ 1925 w 1925"/>
                <a:gd name="T7" fmla="*/ 51 h 51"/>
                <a:gd name="T8" fmla="*/ 564 w 1925"/>
                <a:gd name="T9" fmla="*/ 49 h 51"/>
                <a:gd name="T10" fmla="*/ 2 w 1925"/>
                <a:gd name="T11" fmla="*/ 49 h 51"/>
                <a:gd name="T12" fmla="*/ 0 w 1925"/>
                <a:gd name="T13" fmla="*/ 13 h 51"/>
                <a:gd name="T14" fmla="*/ 0 w 1925"/>
                <a:gd name="T15" fmla="*/ 13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5" h="51">
                  <a:moveTo>
                    <a:pt x="0" y="13"/>
                  </a:moveTo>
                  <a:lnTo>
                    <a:pt x="2" y="0"/>
                  </a:lnTo>
                  <a:lnTo>
                    <a:pt x="1925" y="0"/>
                  </a:lnTo>
                  <a:lnTo>
                    <a:pt x="1925" y="51"/>
                  </a:lnTo>
                  <a:lnTo>
                    <a:pt x="564" y="49"/>
                  </a:lnTo>
                  <a:lnTo>
                    <a:pt x="2" y="49"/>
                  </a:lnTo>
                  <a:lnTo>
                    <a:pt x="0" y="13"/>
                  </a:lnTo>
                  <a:lnTo>
                    <a:pt x="0" y="13"/>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7" name="Freeform 61"/>
            <p:cNvSpPr>
              <a:spLocks/>
            </p:cNvSpPr>
            <p:nvPr/>
          </p:nvSpPr>
          <p:spPr bwMode="auto">
            <a:xfrm>
              <a:off x="3809" y="2547"/>
              <a:ext cx="209" cy="26"/>
            </a:xfrm>
            <a:custGeom>
              <a:avLst/>
              <a:gdLst>
                <a:gd name="T0" fmla="*/ 0 w 418"/>
                <a:gd name="T1" fmla="*/ 51 h 51"/>
                <a:gd name="T2" fmla="*/ 15 w 418"/>
                <a:gd name="T3" fmla="*/ 40 h 51"/>
                <a:gd name="T4" fmla="*/ 31 w 418"/>
                <a:gd name="T5" fmla="*/ 40 h 51"/>
                <a:gd name="T6" fmla="*/ 42 w 418"/>
                <a:gd name="T7" fmla="*/ 40 h 51"/>
                <a:gd name="T8" fmla="*/ 55 w 418"/>
                <a:gd name="T9" fmla="*/ 40 h 51"/>
                <a:gd name="T10" fmla="*/ 67 w 418"/>
                <a:gd name="T11" fmla="*/ 36 h 51"/>
                <a:gd name="T12" fmla="*/ 80 w 418"/>
                <a:gd name="T13" fmla="*/ 40 h 51"/>
                <a:gd name="T14" fmla="*/ 89 w 418"/>
                <a:gd name="T15" fmla="*/ 36 h 51"/>
                <a:gd name="T16" fmla="*/ 103 w 418"/>
                <a:gd name="T17" fmla="*/ 36 h 51"/>
                <a:gd name="T18" fmla="*/ 116 w 418"/>
                <a:gd name="T19" fmla="*/ 40 h 51"/>
                <a:gd name="T20" fmla="*/ 126 w 418"/>
                <a:gd name="T21" fmla="*/ 40 h 51"/>
                <a:gd name="T22" fmla="*/ 139 w 418"/>
                <a:gd name="T23" fmla="*/ 40 h 51"/>
                <a:gd name="T24" fmla="*/ 150 w 418"/>
                <a:gd name="T25" fmla="*/ 36 h 51"/>
                <a:gd name="T26" fmla="*/ 162 w 418"/>
                <a:gd name="T27" fmla="*/ 40 h 51"/>
                <a:gd name="T28" fmla="*/ 173 w 418"/>
                <a:gd name="T29" fmla="*/ 36 h 51"/>
                <a:gd name="T30" fmla="*/ 186 w 418"/>
                <a:gd name="T31" fmla="*/ 36 h 51"/>
                <a:gd name="T32" fmla="*/ 198 w 418"/>
                <a:gd name="T33" fmla="*/ 36 h 51"/>
                <a:gd name="T34" fmla="*/ 213 w 418"/>
                <a:gd name="T35" fmla="*/ 40 h 51"/>
                <a:gd name="T36" fmla="*/ 223 w 418"/>
                <a:gd name="T37" fmla="*/ 36 h 51"/>
                <a:gd name="T38" fmla="*/ 236 w 418"/>
                <a:gd name="T39" fmla="*/ 36 h 51"/>
                <a:gd name="T40" fmla="*/ 251 w 418"/>
                <a:gd name="T41" fmla="*/ 36 h 51"/>
                <a:gd name="T42" fmla="*/ 262 w 418"/>
                <a:gd name="T43" fmla="*/ 36 h 51"/>
                <a:gd name="T44" fmla="*/ 274 w 418"/>
                <a:gd name="T45" fmla="*/ 40 h 51"/>
                <a:gd name="T46" fmla="*/ 289 w 418"/>
                <a:gd name="T47" fmla="*/ 36 h 51"/>
                <a:gd name="T48" fmla="*/ 300 w 418"/>
                <a:gd name="T49" fmla="*/ 36 h 51"/>
                <a:gd name="T50" fmla="*/ 316 w 418"/>
                <a:gd name="T51" fmla="*/ 40 h 51"/>
                <a:gd name="T52" fmla="*/ 327 w 418"/>
                <a:gd name="T53" fmla="*/ 40 h 51"/>
                <a:gd name="T54" fmla="*/ 340 w 418"/>
                <a:gd name="T55" fmla="*/ 36 h 51"/>
                <a:gd name="T56" fmla="*/ 354 w 418"/>
                <a:gd name="T57" fmla="*/ 36 h 51"/>
                <a:gd name="T58" fmla="*/ 365 w 418"/>
                <a:gd name="T59" fmla="*/ 40 h 51"/>
                <a:gd name="T60" fmla="*/ 376 w 418"/>
                <a:gd name="T61" fmla="*/ 40 h 51"/>
                <a:gd name="T62" fmla="*/ 390 w 418"/>
                <a:gd name="T63" fmla="*/ 40 h 51"/>
                <a:gd name="T64" fmla="*/ 403 w 418"/>
                <a:gd name="T65" fmla="*/ 36 h 51"/>
                <a:gd name="T66" fmla="*/ 418 w 418"/>
                <a:gd name="T6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8" h="51">
                  <a:moveTo>
                    <a:pt x="418" y="51"/>
                  </a:moveTo>
                  <a:lnTo>
                    <a:pt x="0" y="51"/>
                  </a:lnTo>
                  <a:lnTo>
                    <a:pt x="12" y="5"/>
                  </a:lnTo>
                  <a:lnTo>
                    <a:pt x="15" y="40"/>
                  </a:lnTo>
                  <a:lnTo>
                    <a:pt x="25" y="5"/>
                  </a:lnTo>
                  <a:lnTo>
                    <a:pt x="31" y="40"/>
                  </a:lnTo>
                  <a:lnTo>
                    <a:pt x="38" y="4"/>
                  </a:lnTo>
                  <a:lnTo>
                    <a:pt x="42" y="40"/>
                  </a:lnTo>
                  <a:lnTo>
                    <a:pt x="48" y="5"/>
                  </a:lnTo>
                  <a:lnTo>
                    <a:pt x="55" y="40"/>
                  </a:lnTo>
                  <a:lnTo>
                    <a:pt x="61" y="4"/>
                  </a:lnTo>
                  <a:lnTo>
                    <a:pt x="67" y="36"/>
                  </a:lnTo>
                  <a:lnTo>
                    <a:pt x="76" y="4"/>
                  </a:lnTo>
                  <a:lnTo>
                    <a:pt x="80" y="40"/>
                  </a:lnTo>
                  <a:lnTo>
                    <a:pt x="86" y="4"/>
                  </a:lnTo>
                  <a:lnTo>
                    <a:pt x="89" y="36"/>
                  </a:lnTo>
                  <a:lnTo>
                    <a:pt x="99" y="4"/>
                  </a:lnTo>
                  <a:lnTo>
                    <a:pt x="103" y="36"/>
                  </a:lnTo>
                  <a:lnTo>
                    <a:pt x="108" y="5"/>
                  </a:lnTo>
                  <a:lnTo>
                    <a:pt x="116" y="40"/>
                  </a:lnTo>
                  <a:lnTo>
                    <a:pt x="118" y="4"/>
                  </a:lnTo>
                  <a:lnTo>
                    <a:pt x="126" y="40"/>
                  </a:lnTo>
                  <a:lnTo>
                    <a:pt x="133" y="4"/>
                  </a:lnTo>
                  <a:lnTo>
                    <a:pt x="139" y="40"/>
                  </a:lnTo>
                  <a:lnTo>
                    <a:pt x="145" y="4"/>
                  </a:lnTo>
                  <a:lnTo>
                    <a:pt x="150" y="36"/>
                  </a:lnTo>
                  <a:lnTo>
                    <a:pt x="158" y="5"/>
                  </a:lnTo>
                  <a:lnTo>
                    <a:pt x="162" y="40"/>
                  </a:lnTo>
                  <a:lnTo>
                    <a:pt x="169" y="4"/>
                  </a:lnTo>
                  <a:lnTo>
                    <a:pt x="173" y="36"/>
                  </a:lnTo>
                  <a:lnTo>
                    <a:pt x="181" y="4"/>
                  </a:lnTo>
                  <a:lnTo>
                    <a:pt x="186" y="36"/>
                  </a:lnTo>
                  <a:lnTo>
                    <a:pt x="192" y="4"/>
                  </a:lnTo>
                  <a:lnTo>
                    <a:pt x="198" y="36"/>
                  </a:lnTo>
                  <a:lnTo>
                    <a:pt x="207" y="5"/>
                  </a:lnTo>
                  <a:lnTo>
                    <a:pt x="213" y="40"/>
                  </a:lnTo>
                  <a:lnTo>
                    <a:pt x="217" y="5"/>
                  </a:lnTo>
                  <a:lnTo>
                    <a:pt x="223" y="36"/>
                  </a:lnTo>
                  <a:lnTo>
                    <a:pt x="232" y="4"/>
                  </a:lnTo>
                  <a:lnTo>
                    <a:pt x="236" y="36"/>
                  </a:lnTo>
                  <a:lnTo>
                    <a:pt x="245" y="4"/>
                  </a:lnTo>
                  <a:lnTo>
                    <a:pt x="251" y="36"/>
                  </a:lnTo>
                  <a:lnTo>
                    <a:pt x="257" y="4"/>
                  </a:lnTo>
                  <a:lnTo>
                    <a:pt x="262" y="36"/>
                  </a:lnTo>
                  <a:lnTo>
                    <a:pt x="270" y="0"/>
                  </a:lnTo>
                  <a:lnTo>
                    <a:pt x="274" y="40"/>
                  </a:lnTo>
                  <a:lnTo>
                    <a:pt x="283" y="5"/>
                  </a:lnTo>
                  <a:lnTo>
                    <a:pt x="289" y="36"/>
                  </a:lnTo>
                  <a:lnTo>
                    <a:pt x="299" y="0"/>
                  </a:lnTo>
                  <a:lnTo>
                    <a:pt x="300" y="36"/>
                  </a:lnTo>
                  <a:lnTo>
                    <a:pt x="308" y="4"/>
                  </a:lnTo>
                  <a:lnTo>
                    <a:pt x="316" y="40"/>
                  </a:lnTo>
                  <a:lnTo>
                    <a:pt x="321" y="0"/>
                  </a:lnTo>
                  <a:lnTo>
                    <a:pt x="327" y="40"/>
                  </a:lnTo>
                  <a:lnTo>
                    <a:pt x="337" y="4"/>
                  </a:lnTo>
                  <a:lnTo>
                    <a:pt x="340" y="36"/>
                  </a:lnTo>
                  <a:lnTo>
                    <a:pt x="348" y="4"/>
                  </a:lnTo>
                  <a:lnTo>
                    <a:pt x="354" y="36"/>
                  </a:lnTo>
                  <a:lnTo>
                    <a:pt x="361" y="0"/>
                  </a:lnTo>
                  <a:lnTo>
                    <a:pt x="365" y="40"/>
                  </a:lnTo>
                  <a:lnTo>
                    <a:pt x="375" y="7"/>
                  </a:lnTo>
                  <a:lnTo>
                    <a:pt x="376" y="40"/>
                  </a:lnTo>
                  <a:lnTo>
                    <a:pt x="384" y="5"/>
                  </a:lnTo>
                  <a:lnTo>
                    <a:pt x="390" y="40"/>
                  </a:lnTo>
                  <a:lnTo>
                    <a:pt x="395" y="5"/>
                  </a:lnTo>
                  <a:lnTo>
                    <a:pt x="403" y="36"/>
                  </a:lnTo>
                  <a:lnTo>
                    <a:pt x="411" y="5"/>
                  </a:lnTo>
                  <a:lnTo>
                    <a:pt x="418" y="51"/>
                  </a:lnTo>
                  <a:lnTo>
                    <a:pt x="418" y="51"/>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8" name="Freeform 62"/>
            <p:cNvSpPr>
              <a:spLocks/>
            </p:cNvSpPr>
            <p:nvPr/>
          </p:nvSpPr>
          <p:spPr bwMode="auto">
            <a:xfrm>
              <a:off x="3493" y="2549"/>
              <a:ext cx="201" cy="35"/>
            </a:xfrm>
            <a:custGeom>
              <a:avLst/>
              <a:gdLst>
                <a:gd name="T0" fmla="*/ 10 w 403"/>
                <a:gd name="T1" fmla="*/ 7 h 70"/>
                <a:gd name="T2" fmla="*/ 21 w 403"/>
                <a:gd name="T3" fmla="*/ 7 h 70"/>
                <a:gd name="T4" fmla="*/ 31 w 403"/>
                <a:gd name="T5" fmla="*/ 3 h 70"/>
                <a:gd name="T6" fmla="*/ 42 w 403"/>
                <a:gd name="T7" fmla="*/ 3 h 70"/>
                <a:gd name="T8" fmla="*/ 51 w 403"/>
                <a:gd name="T9" fmla="*/ 1 h 70"/>
                <a:gd name="T10" fmla="*/ 63 w 403"/>
                <a:gd name="T11" fmla="*/ 1 h 70"/>
                <a:gd name="T12" fmla="*/ 72 w 403"/>
                <a:gd name="T13" fmla="*/ 1 h 70"/>
                <a:gd name="T14" fmla="*/ 86 w 403"/>
                <a:gd name="T15" fmla="*/ 0 h 70"/>
                <a:gd name="T16" fmla="*/ 95 w 403"/>
                <a:gd name="T17" fmla="*/ 1 h 70"/>
                <a:gd name="T18" fmla="*/ 105 w 403"/>
                <a:gd name="T19" fmla="*/ 1 h 70"/>
                <a:gd name="T20" fmla="*/ 114 w 403"/>
                <a:gd name="T21" fmla="*/ 1 h 70"/>
                <a:gd name="T22" fmla="*/ 127 w 403"/>
                <a:gd name="T23" fmla="*/ 1 h 70"/>
                <a:gd name="T24" fmla="*/ 139 w 403"/>
                <a:gd name="T25" fmla="*/ 3 h 70"/>
                <a:gd name="T26" fmla="*/ 152 w 403"/>
                <a:gd name="T27" fmla="*/ 3 h 70"/>
                <a:gd name="T28" fmla="*/ 165 w 403"/>
                <a:gd name="T29" fmla="*/ 3 h 70"/>
                <a:gd name="T30" fmla="*/ 181 w 403"/>
                <a:gd name="T31" fmla="*/ 3 h 70"/>
                <a:gd name="T32" fmla="*/ 192 w 403"/>
                <a:gd name="T33" fmla="*/ 3 h 70"/>
                <a:gd name="T34" fmla="*/ 204 w 403"/>
                <a:gd name="T35" fmla="*/ 1 h 70"/>
                <a:gd name="T36" fmla="*/ 219 w 403"/>
                <a:gd name="T37" fmla="*/ 3 h 70"/>
                <a:gd name="T38" fmla="*/ 234 w 403"/>
                <a:gd name="T39" fmla="*/ 3 h 70"/>
                <a:gd name="T40" fmla="*/ 243 w 403"/>
                <a:gd name="T41" fmla="*/ 3 h 70"/>
                <a:gd name="T42" fmla="*/ 259 w 403"/>
                <a:gd name="T43" fmla="*/ 3 h 70"/>
                <a:gd name="T44" fmla="*/ 272 w 403"/>
                <a:gd name="T45" fmla="*/ 1 h 70"/>
                <a:gd name="T46" fmla="*/ 285 w 403"/>
                <a:gd name="T47" fmla="*/ 1 h 70"/>
                <a:gd name="T48" fmla="*/ 293 w 403"/>
                <a:gd name="T49" fmla="*/ 1 h 70"/>
                <a:gd name="T50" fmla="*/ 304 w 403"/>
                <a:gd name="T51" fmla="*/ 3 h 70"/>
                <a:gd name="T52" fmla="*/ 318 w 403"/>
                <a:gd name="T53" fmla="*/ 7 h 70"/>
                <a:gd name="T54" fmla="*/ 327 w 403"/>
                <a:gd name="T55" fmla="*/ 7 h 70"/>
                <a:gd name="T56" fmla="*/ 338 w 403"/>
                <a:gd name="T57" fmla="*/ 7 h 70"/>
                <a:gd name="T58" fmla="*/ 348 w 403"/>
                <a:gd name="T59" fmla="*/ 7 h 70"/>
                <a:gd name="T60" fmla="*/ 359 w 403"/>
                <a:gd name="T61" fmla="*/ 3 h 70"/>
                <a:gd name="T62" fmla="*/ 369 w 403"/>
                <a:gd name="T63" fmla="*/ 1 h 70"/>
                <a:gd name="T64" fmla="*/ 382 w 403"/>
                <a:gd name="T65" fmla="*/ 1 h 70"/>
                <a:gd name="T66" fmla="*/ 395 w 403"/>
                <a:gd name="T67" fmla="*/ 1 h 70"/>
                <a:gd name="T68" fmla="*/ 342 w 403"/>
                <a:gd name="T69" fmla="*/ 57 h 70"/>
                <a:gd name="T70" fmla="*/ 0 w 403"/>
                <a:gd name="T71" fmla="*/ 4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3" h="70">
                  <a:moveTo>
                    <a:pt x="0" y="47"/>
                  </a:moveTo>
                  <a:lnTo>
                    <a:pt x="10" y="7"/>
                  </a:lnTo>
                  <a:lnTo>
                    <a:pt x="13" y="39"/>
                  </a:lnTo>
                  <a:lnTo>
                    <a:pt x="21" y="7"/>
                  </a:lnTo>
                  <a:lnTo>
                    <a:pt x="25" y="39"/>
                  </a:lnTo>
                  <a:lnTo>
                    <a:pt x="31" y="3"/>
                  </a:lnTo>
                  <a:lnTo>
                    <a:pt x="34" y="38"/>
                  </a:lnTo>
                  <a:lnTo>
                    <a:pt x="42" y="3"/>
                  </a:lnTo>
                  <a:lnTo>
                    <a:pt x="48" y="38"/>
                  </a:lnTo>
                  <a:lnTo>
                    <a:pt x="51" y="1"/>
                  </a:lnTo>
                  <a:lnTo>
                    <a:pt x="59" y="38"/>
                  </a:lnTo>
                  <a:lnTo>
                    <a:pt x="63" y="1"/>
                  </a:lnTo>
                  <a:lnTo>
                    <a:pt x="69" y="38"/>
                  </a:lnTo>
                  <a:lnTo>
                    <a:pt x="72" y="1"/>
                  </a:lnTo>
                  <a:lnTo>
                    <a:pt x="78" y="38"/>
                  </a:lnTo>
                  <a:lnTo>
                    <a:pt x="86" y="0"/>
                  </a:lnTo>
                  <a:lnTo>
                    <a:pt x="89" y="36"/>
                  </a:lnTo>
                  <a:lnTo>
                    <a:pt x="95" y="1"/>
                  </a:lnTo>
                  <a:lnTo>
                    <a:pt x="99" y="38"/>
                  </a:lnTo>
                  <a:lnTo>
                    <a:pt x="105" y="1"/>
                  </a:lnTo>
                  <a:lnTo>
                    <a:pt x="110" y="38"/>
                  </a:lnTo>
                  <a:lnTo>
                    <a:pt x="114" y="1"/>
                  </a:lnTo>
                  <a:lnTo>
                    <a:pt x="120" y="38"/>
                  </a:lnTo>
                  <a:lnTo>
                    <a:pt x="127" y="1"/>
                  </a:lnTo>
                  <a:lnTo>
                    <a:pt x="133" y="38"/>
                  </a:lnTo>
                  <a:lnTo>
                    <a:pt x="139" y="3"/>
                  </a:lnTo>
                  <a:lnTo>
                    <a:pt x="150" y="39"/>
                  </a:lnTo>
                  <a:lnTo>
                    <a:pt x="152" y="3"/>
                  </a:lnTo>
                  <a:lnTo>
                    <a:pt x="160" y="39"/>
                  </a:lnTo>
                  <a:lnTo>
                    <a:pt x="165" y="3"/>
                  </a:lnTo>
                  <a:lnTo>
                    <a:pt x="173" y="39"/>
                  </a:lnTo>
                  <a:lnTo>
                    <a:pt x="181" y="3"/>
                  </a:lnTo>
                  <a:lnTo>
                    <a:pt x="188" y="39"/>
                  </a:lnTo>
                  <a:lnTo>
                    <a:pt x="192" y="3"/>
                  </a:lnTo>
                  <a:lnTo>
                    <a:pt x="200" y="39"/>
                  </a:lnTo>
                  <a:lnTo>
                    <a:pt x="204" y="1"/>
                  </a:lnTo>
                  <a:lnTo>
                    <a:pt x="213" y="39"/>
                  </a:lnTo>
                  <a:lnTo>
                    <a:pt x="219" y="3"/>
                  </a:lnTo>
                  <a:lnTo>
                    <a:pt x="226" y="39"/>
                  </a:lnTo>
                  <a:lnTo>
                    <a:pt x="234" y="3"/>
                  </a:lnTo>
                  <a:lnTo>
                    <a:pt x="240" y="39"/>
                  </a:lnTo>
                  <a:lnTo>
                    <a:pt x="243" y="3"/>
                  </a:lnTo>
                  <a:lnTo>
                    <a:pt x="253" y="39"/>
                  </a:lnTo>
                  <a:lnTo>
                    <a:pt x="259" y="3"/>
                  </a:lnTo>
                  <a:lnTo>
                    <a:pt x="266" y="39"/>
                  </a:lnTo>
                  <a:lnTo>
                    <a:pt x="272" y="1"/>
                  </a:lnTo>
                  <a:lnTo>
                    <a:pt x="278" y="41"/>
                  </a:lnTo>
                  <a:lnTo>
                    <a:pt x="285" y="1"/>
                  </a:lnTo>
                  <a:lnTo>
                    <a:pt x="291" y="39"/>
                  </a:lnTo>
                  <a:lnTo>
                    <a:pt x="293" y="1"/>
                  </a:lnTo>
                  <a:lnTo>
                    <a:pt x="302" y="39"/>
                  </a:lnTo>
                  <a:lnTo>
                    <a:pt x="304" y="3"/>
                  </a:lnTo>
                  <a:lnTo>
                    <a:pt x="312" y="38"/>
                  </a:lnTo>
                  <a:lnTo>
                    <a:pt x="318" y="7"/>
                  </a:lnTo>
                  <a:lnTo>
                    <a:pt x="321" y="39"/>
                  </a:lnTo>
                  <a:lnTo>
                    <a:pt x="327" y="7"/>
                  </a:lnTo>
                  <a:lnTo>
                    <a:pt x="333" y="38"/>
                  </a:lnTo>
                  <a:lnTo>
                    <a:pt x="338" y="7"/>
                  </a:lnTo>
                  <a:lnTo>
                    <a:pt x="342" y="38"/>
                  </a:lnTo>
                  <a:lnTo>
                    <a:pt x="348" y="7"/>
                  </a:lnTo>
                  <a:lnTo>
                    <a:pt x="356" y="30"/>
                  </a:lnTo>
                  <a:lnTo>
                    <a:pt x="359" y="3"/>
                  </a:lnTo>
                  <a:lnTo>
                    <a:pt x="365" y="28"/>
                  </a:lnTo>
                  <a:lnTo>
                    <a:pt x="369" y="1"/>
                  </a:lnTo>
                  <a:lnTo>
                    <a:pt x="375" y="22"/>
                  </a:lnTo>
                  <a:lnTo>
                    <a:pt x="382" y="1"/>
                  </a:lnTo>
                  <a:lnTo>
                    <a:pt x="386" y="20"/>
                  </a:lnTo>
                  <a:lnTo>
                    <a:pt x="395" y="1"/>
                  </a:lnTo>
                  <a:lnTo>
                    <a:pt x="403" y="28"/>
                  </a:lnTo>
                  <a:lnTo>
                    <a:pt x="342" y="57"/>
                  </a:lnTo>
                  <a:lnTo>
                    <a:pt x="145" y="70"/>
                  </a:lnTo>
                  <a:lnTo>
                    <a:pt x="0" y="47"/>
                  </a:lnTo>
                  <a:lnTo>
                    <a:pt x="0" y="47"/>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59" name="Freeform 63"/>
            <p:cNvSpPr>
              <a:spLocks/>
            </p:cNvSpPr>
            <p:nvPr/>
          </p:nvSpPr>
          <p:spPr bwMode="auto">
            <a:xfrm>
              <a:off x="3200" y="2547"/>
              <a:ext cx="293" cy="26"/>
            </a:xfrm>
            <a:custGeom>
              <a:avLst/>
              <a:gdLst>
                <a:gd name="T0" fmla="*/ 0 w 585"/>
                <a:gd name="T1" fmla="*/ 13 h 51"/>
                <a:gd name="T2" fmla="*/ 15 w 585"/>
                <a:gd name="T3" fmla="*/ 13 h 51"/>
                <a:gd name="T4" fmla="*/ 28 w 585"/>
                <a:gd name="T5" fmla="*/ 13 h 51"/>
                <a:gd name="T6" fmla="*/ 38 w 585"/>
                <a:gd name="T7" fmla="*/ 13 h 51"/>
                <a:gd name="T8" fmla="*/ 53 w 585"/>
                <a:gd name="T9" fmla="*/ 11 h 51"/>
                <a:gd name="T10" fmla="*/ 64 w 585"/>
                <a:gd name="T11" fmla="*/ 11 h 51"/>
                <a:gd name="T12" fmla="*/ 81 w 585"/>
                <a:gd name="T13" fmla="*/ 11 h 51"/>
                <a:gd name="T14" fmla="*/ 93 w 585"/>
                <a:gd name="T15" fmla="*/ 11 h 51"/>
                <a:gd name="T16" fmla="*/ 110 w 585"/>
                <a:gd name="T17" fmla="*/ 11 h 51"/>
                <a:gd name="T18" fmla="*/ 125 w 585"/>
                <a:gd name="T19" fmla="*/ 11 h 51"/>
                <a:gd name="T20" fmla="*/ 138 w 585"/>
                <a:gd name="T21" fmla="*/ 11 h 51"/>
                <a:gd name="T22" fmla="*/ 154 w 585"/>
                <a:gd name="T23" fmla="*/ 11 h 51"/>
                <a:gd name="T24" fmla="*/ 165 w 585"/>
                <a:gd name="T25" fmla="*/ 7 h 51"/>
                <a:gd name="T26" fmla="*/ 182 w 585"/>
                <a:gd name="T27" fmla="*/ 7 h 51"/>
                <a:gd name="T28" fmla="*/ 194 w 585"/>
                <a:gd name="T29" fmla="*/ 7 h 51"/>
                <a:gd name="T30" fmla="*/ 211 w 585"/>
                <a:gd name="T31" fmla="*/ 5 h 51"/>
                <a:gd name="T32" fmla="*/ 222 w 585"/>
                <a:gd name="T33" fmla="*/ 4 h 51"/>
                <a:gd name="T34" fmla="*/ 237 w 585"/>
                <a:gd name="T35" fmla="*/ 7 h 51"/>
                <a:gd name="T36" fmla="*/ 249 w 585"/>
                <a:gd name="T37" fmla="*/ 4 h 51"/>
                <a:gd name="T38" fmla="*/ 262 w 585"/>
                <a:gd name="T39" fmla="*/ 5 h 51"/>
                <a:gd name="T40" fmla="*/ 279 w 585"/>
                <a:gd name="T41" fmla="*/ 4 h 51"/>
                <a:gd name="T42" fmla="*/ 298 w 585"/>
                <a:gd name="T43" fmla="*/ 5 h 51"/>
                <a:gd name="T44" fmla="*/ 311 w 585"/>
                <a:gd name="T45" fmla="*/ 4 h 51"/>
                <a:gd name="T46" fmla="*/ 327 w 585"/>
                <a:gd name="T47" fmla="*/ 4 h 51"/>
                <a:gd name="T48" fmla="*/ 342 w 585"/>
                <a:gd name="T49" fmla="*/ 7 h 51"/>
                <a:gd name="T50" fmla="*/ 359 w 585"/>
                <a:gd name="T51" fmla="*/ 5 h 51"/>
                <a:gd name="T52" fmla="*/ 370 w 585"/>
                <a:gd name="T53" fmla="*/ 5 h 51"/>
                <a:gd name="T54" fmla="*/ 382 w 585"/>
                <a:gd name="T55" fmla="*/ 5 h 51"/>
                <a:gd name="T56" fmla="*/ 397 w 585"/>
                <a:gd name="T57" fmla="*/ 5 h 51"/>
                <a:gd name="T58" fmla="*/ 410 w 585"/>
                <a:gd name="T59" fmla="*/ 7 h 51"/>
                <a:gd name="T60" fmla="*/ 424 w 585"/>
                <a:gd name="T61" fmla="*/ 4 h 51"/>
                <a:gd name="T62" fmla="*/ 437 w 585"/>
                <a:gd name="T63" fmla="*/ 5 h 51"/>
                <a:gd name="T64" fmla="*/ 450 w 585"/>
                <a:gd name="T65" fmla="*/ 5 h 51"/>
                <a:gd name="T66" fmla="*/ 462 w 585"/>
                <a:gd name="T67" fmla="*/ 4 h 51"/>
                <a:gd name="T68" fmla="*/ 473 w 585"/>
                <a:gd name="T69" fmla="*/ 4 h 51"/>
                <a:gd name="T70" fmla="*/ 484 w 585"/>
                <a:gd name="T71" fmla="*/ 0 h 51"/>
                <a:gd name="T72" fmla="*/ 500 w 585"/>
                <a:gd name="T73" fmla="*/ 0 h 51"/>
                <a:gd name="T74" fmla="*/ 511 w 585"/>
                <a:gd name="T75" fmla="*/ 0 h 51"/>
                <a:gd name="T76" fmla="*/ 520 w 585"/>
                <a:gd name="T77" fmla="*/ 4 h 51"/>
                <a:gd name="T78" fmla="*/ 534 w 585"/>
                <a:gd name="T79" fmla="*/ 0 h 51"/>
                <a:gd name="T80" fmla="*/ 543 w 585"/>
                <a:gd name="T81" fmla="*/ 4 h 51"/>
                <a:gd name="T82" fmla="*/ 549 w 585"/>
                <a:gd name="T83" fmla="*/ 4 h 51"/>
                <a:gd name="T84" fmla="*/ 560 w 585"/>
                <a:gd name="T85" fmla="*/ 4 h 51"/>
                <a:gd name="T86" fmla="*/ 570 w 585"/>
                <a:gd name="T87" fmla="*/ 4 h 51"/>
                <a:gd name="T88" fmla="*/ 585 w 585"/>
                <a:gd name="T89" fmla="*/ 4 h 51"/>
                <a:gd name="T90" fmla="*/ 553 w 585"/>
                <a:gd name="T91" fmla="*/ 51 h 51"/>
                <a:gd name="T92" fmla="*/ 0 w 585"/>
                <a:gd name="T9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5" h="51">
                  <a:moveTo>
                    <a:pt x="0" y="51"/>
                  </a:moveTo>
                  <a:lnTo>
                    <a:pt x="0" y="13"/>
                  </a:lnTo>
                  <a:lnTo>
                    <a:pt x="7" y="43"/>
                  </a:lnTo>
                  <a:lnTo>
                    <a:pt x="15" y="13"/>
                  </a:lnTo>
                  <a:lnTo>
                    <a:pt x="19" y="43"/>
                  </a:lnTo>
                  <a:lnTo>
                    <a:pt x="28" y="13"/>
                  </a:lnTo>
                  <a:lnTo>
                    <a:pt x="34" y="43"/>
                  </a:lnTo>
                  <a:lnTo>
                    <a:pt x="38" y="13"/>
                  </a:lnTo>
                  <a:lnTo>
                    <a:pt x="45" y="43"/>
                  </a:lnTo>
                  <a:lnTo>
                    <a:pt x="53" y="11"/>
                  </a:lnTo>
                  <a:lnTo>
                    <a:pt x="57" y="43"/>
                  </a:lnTo>
                  <a:lnTo>
                    <a:pt x="64" y="11"/>
                  </a:lnTo>
                  <a:lnTo>
                    <a:pt x="72" y="43"/>
                  </a:lnTo>
                  <a:lnTo>
                    <a:pt x="81" y="11"/>
                  </a:lnTo>
                  <a:lnTo>
                    <a:pt x="85" y="45"/>
                  </a:lnTo>
                  <a:lnTo>
                    <a:pt x="93" y="11"/>
                  </a:lnTo>
                  <a:lnTo>
                    <a:pt x="100" y="43"/>
                  </a:lnTo>
                  <a:lnTo>
                    <a:pt x="110" y="11"/>
                  </a:lnTo>
                  <a:lnTo>
                    <a:pt x="114" y="43"/>
                  </a:lnTo>
                  <a:lnTo>
                    <a:pt x="125" y="11"/>
                  </a:lnTo>
                  <a:lnTo>
                    <a:pt x="131" y="43"/>
                  </a:lnTo>
                  <a:lnTo>
                    <a:pt x="138" y="11"/>
                  </a:lnTo>
                  <a:lnTo>
                    <a:pt x="146" y="43"/>
                  </a:lnTo>
                  <a:lnTo>
                    <a:pt x="154" y="11"/>
                  </a:lnTo>
                  <a:lnTo>
                    <a:pt x="159" y="45"/>
                  </a:lnTo>
                  <a:lnTo>
                    <a:pt x="165" y="7"/>
                  </a:lnTo>
                  <a:lnTo>
                    <a:pt x="173" y="45"/>
                  </a:lnTo>
                  <a:lnTo>
                    <a:pt x="182" y="7"/>
                  </a:lnTo>
                  <a:lnTo>
                    <a:pt x="186" y="45"/>
                  </a:lnTo>
                  <a:lnTo>
                    <a:pt x="194" y="7"/>
                  </a:lnTo>
                  <a:lnTo>
                    <a:pt x="201" y="45"/>
                  </a:lnTo>
                  <a:lnTo>
                    <a:pt x="211" y="5"/>
                  </a:lnTo>
                  <a:lnTo>
                    <a:pt x="214" y="43"/>
                  </a:lnTo>
                  <a:lnTo>
                    <a:pt x="222" y="4"/>
                  </a:lnTo>
                  <a:lnTo>
                    <a:pt x="228" y="45"/>
                  </a:lnTo>
                  <a:lnTo>
                    <a:pt x="237" y="7"/>
                  </a:lnTo>
                  <a:lnTo>
                    <a:pt x="241" y="45"/>
                  </a:lnTo>
                  <a:lnTo>
                    <a:pt x="249" y="4"/>
                  </a:lnTo>
                  <a:lnTo>
                    <a:pt x="258" y="45"/>
                  </a:lnTo>
                  <a:lnTo>
                    <a:pt x="262" y="5"/>
                  </a:lnTo>
                  <a:lnTo>
                    <a:pt x="275" y="45"/>
                  </a:lnTo>
                  <a:lnTo>
                    <a:pt x="279" y="4"/>
                  </a:lnTo>
                  <a:lnTo>
                    <a:pt x="287" y="45"/>
                  </a:lnTo>
                  <a:lnTo>
                    <a:pt x="298" y="5"/>
                  </a:lnTo>
                  <a:lnTo>
                    <a:pt x="304" y="45"/>
                  </a:lnTo>
                  <a:lnTo>
                    <a:pt x="311" y="4"/>
                  </a:lnTo>
                  <a:lnTo>
                    <a:pt x="317" y="45"/>
                  </a:lnTo>
                  <a:lnTo>
                    <a:pt x="327" y="4"/>
                  </a:lnTo>
                  <a:lnTo>
                    <a:pt x="334" y="45"/>
                  </a:lnTo>
                  <a:lnTo>
                    <a:pt x="342" y="7"/>
                  </a:lnTo>
                  <a:lnTo>
                    <a:pt x="349" y="45"/>
                  </a:lnTo>
                  <a:lnTo>
                    <a:pt x="359" y="5"/>
                  </a:lnTo>
                  <a:lnTo>
                    <a:pt x="363" y="45"/>
                  </a:lnTo>
                  <a:lnTo>
                    <a:pt x="370" y="5"/>
                  </a:lnTo>
                  <a:lnTo>
                    <a:pt x="376" y="45"/>
                  </a:lnTo>
                  <a:lnTo>
                    <a:pt x="382" y="5"/>
                  </a:lnTo>
                  <a:lnTo>
                    <a:pt x="387" y="45"/>
                  </a:lnTo>
                  <a:lnTo>
                    <a:pt x="397" y="5"/>
                  </a:lnTo>
                  <a:lnTo>
                    <a:pt x="401" y="45"/>
                  </a:lnTo>
                  <a:lnTo>
                    <a:pt x="410" y="7"/>
                  </a:lnTo>
                  <a:lnTo>
                    <a:pt x="416" y="45"/>
                  </a:lnTo>
                  <a:lnTo>
                    <a:pt x="424" y="4"/>
                  </a:lnTo>
                  <a:lnTo>
                    <a:pt x="431" y="45"/>
                  </a:lnTo>
                  <a:lnTo>
                    <a:pt x="437" y="5"/>
                  </a:lnTo>
                  <a:lnTo>
                    <a:pt x="443" y="45"/>
                  </a:lnTo>
                  <a:lnTo>
                    <a:pt x="450" y="5"/>
                  </a:lnTo>
                  <a:lnTo>
                    <a:pt x="456" y="45"/>
                  </a:lnTo>
                  <a:lnTo>
                    <a:pt x="462" y="4"/>
                  </a:lnTo>
                  <a:lnTo>
                    <a:pt x="465" y="45"/>
                  </a:lnTo>
                  <a:lnTo>
                    <a:pt x="473" y="4"/>
                  </a:lnTo>
                  <a:lnTo>
                    <a:pt x="481" y="45"/>
                  </a:lnTo>
                  <a:lnTo>
                    <a:pt x="484" y="0"/>
                  </a:lnTo>
                  <a:lnTo>
                    <a:pt x="492" y="49"/>
                  </a:lnTo>
                  <a:lnTo>
                    <a:pt x="500" y="0"/>
                  </a:lnTo>
                  <a:lnTo>
                    <a:pt x="501" y="49"/>
                  </a:lnTo>
                  <a:lnTo>
                    <a:pt x="511" y="0"/>
                  </a:lnTo>
                  <a:lnTo>
                    <a:pt x="515" y="45"/>
                  </a:lnTo>
                  <a:lnTo>
                    <a:pt x="520" y="4"/>
                  </a:lnTo>
                  <a:lnTo>
                    <a:pt x="524" y="45"/>
                  </a:lnTo>
                  <a:lnTo>
                    <a:pt x="534" y="0"/>
                  </a:lnTo>
                  <a:lnTo>
                    <a:pt x="534" y="43"/>
                  </a:lnTo>
                  <a:lnTo>
                    <a:pt x="543" y="4"/>
                  </a:lnTo>
                  <a:lnTo>
                    <a:pt x="543" y="45"/>
                  </a:lnTo>
                  <a:lnTo>
                    <a:pt x="549" y="4"/>
                  </a:lnTo>
                  <a:lnTo>
                    <a:pt x="553" y="43"/>
                  </a:lnTo>
                  <a:lnTo>
                    <a:pt x="560" y="4"/>
                  </a:lnTo>
                  <a:lnTo>
                    <a:pt x="562" y="43"/>
                  </a:lnTo>
                  <a:lnTo>
                    <a:pt x="570" y="4"/>
                  </a:lnTo>
                  <a:lnTo>
                    <a:pt x="576" y="42"/>
                  </a:lnTo>
                  <a:lnTo>
                    <a:pt x="585" y="4"/>
                  </a:lnTo>
                  <a:lnTo>
                    <a:pt x="585" y="51"/>
                  </a:lnTo>
                  <a:lnTo>
                    <a:pt x="553" y="51"/>
                  </a:lnTo>
                  <a:lnTo>
                    <a:pt x="0" y="51"/>
                  </a:lnTo>
                  <a:lnTo>
                    <a:pt x="0" y="51"/>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0" name="Freeform 64"/>
            <p:cNvSpPr>
              <a:spLocks/>
            </p:cNvSpPr>
            <p:nvPr/>
          </p:nvSpPr>
          <p:spPr bwMode="auto">
            <a:xfrm>
              <a:off x="3527" y="2783"/>
              <a:ext cx="98" cy="73"/>
            </a:xfrm>
            <a:custGeom>
              <a:avLst/>
              <a:gdLst>
                <a:gd name="T0" fmla="*/ 0 w 195"/>
                <a:gd name="T1" fmla="*/ 15 h 146"/>
                <a:gd name="T2" fmla="*/ 20 w 195"/>
                <a:gd name="T3" fmla="*/ 38 h 146"/>
                <a:gd name="T4" fmla="*/ 148 w 195"/>
                <a:gd name="T5" fmla="*/ 116 h 146"/>
                <a:gd name="T6" fmla="*/ 195 w 195"/>
                <a:gd name="T7" fmla="*/ 146 h 146"/>
                <a:gd name="T8" fmla="*/ 195 w 195"/>
                <a:gd name="T9" fmla="*/ 67 h 146"/>
                <a:gd name="T10" fmla="*/ 47 w 195"/>
                <a:gd name="T11" fmla="*/ 0 h 146"/>
                <a:gd name="T12" fmla="*/ 0 w 195"/>
                <a:gd name="T13" fmla="*/ 15 h 146"/>
                <a:gd name="T14" fmla="*/ 0 w 195"/>
                <a:gd name="T15" fmla="*/ 15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46">
                  <a:moveTo>
                    <a:pt x="0" y="15"/>
                  </a:moveTo>
                  <a:lnTo>
                    <a:pt x="20" y="38"/>
                  </a:lnTo>
                  <a:lnTo>
                    <a:pt x="148" y="116"/>
                  </a:lnTo>
                  <a:lnTo>
                    <a:pt x="195" y="146"/>
                  </a:lnTo>
                  <a:lnTo>
                    <a:pt x="195" y="67"/>
                  </a:lnTo>
                  <a:lnTo>
                    <a:pt x="47" y="0"/>
                  </a:lnTo>
                  <a:lnTo>
                    <a:pt x="0" y="15"/>
                  </a:lnTo>
                  <a:lnTo>
                    <a:pt x="0" y="15"/>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1" name="Freeform 65"/>
            <p:cNvSpPr>
              <a:spLocks/>
            </p:cNvSpPr>
            <p:nvPr/>
          </p:nvSpPr>
          <p:spPr bwMode="auto">
            <a:xfrm>
              <a:off x="3479" y="2785"/>
              <a:ext cx="148" cy="181"/>
            </a:xfrm>
            <a:custGeom>
              <a:avLst/>
              <a:gdLst>
                <a:gd name="T0" fmla="*/ 10 w 295"/>
                <a:gd name="T1" fmla="*/ 300 h 361"/>
                <a:gd name="T2" fmla="*/ 122 w 295"/>
                <a:gd name="T3" fmla="*/ 0 h 361"/>
                <a:gd name="T4" fmla="*/ 162 w 295"/>
                <a:gd name="T5" fmla="*/ 0 h 361"/>
                <a:gd name="T6" fmla="*/ 295 w 295"/>
                <a:gd name="T7" fmla="*/ 64 h 361"/>
                <a:gd name="T8" fmla="*/ 234 w 295"/>
                <a:gd name="T9" fmla="*/ 129 h 361"/>
                <a:gd name="T10" fmla="*/ 58 w 295"/>
                <a:gd name="T11" fmla="*/ 329 h 361"/>
                <a:gd name="T12" fmla="*/ 56 w 295"/>
                <a:gd name="T13" fmla="*/ 338 h 361"/>
                <a:gd name="T14" fmla="*/ 46 w 295"/>
                <a:gd name="T15" fmla="*/ 361 h 361"/>
                <a:gd name="T16" fmla="*/ 10 w 295"/>
                <a:gd name="T17" fmla="*/ 348 h 361"/>
                <a:gd name="T18" fmla="*/ 0 w 295"/>
                <a:gd name="T19" fmla="*/ 319 h 361"/>
                <a:gd name="T20" fmla="*/ 10 w 295"/>
                <a:gd name="T21" fmla="*/ 300 h 361"/>
                <a:gd name="T22" fmla="*/ 10 w 295"/>
                <a:gd name="T23" fmla="*/ 30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361">
                  <a:moveTo>
                    <a:pt x="10" y="300"/>
                  </a:moveTo>
                  <a:lnTo>
                    <a:pt x="122" y="0"/>
                  </a:lnTo>
                  <a:lnTo>
                    <a:pt x="162" y="0"/>
                  </a:lnTo>
                  <a:lnTo>
                    <a:pt x="295" y="64"/>
                  </a:lnTo>
                  <a:lnTo>
                    <a:pt x="234" y="129"/>
                  </a:lnTo>
                  <a:lnTo>
                    <a:pt x="58" y="329"/>
                  </a:lnTo>
                  <a:lnTo>
                    <a:pt x="56" y="338"/>
                  </a:lnTo>
                  <a:lnTo>
                    <a:pt x="46" y="361"/>
                  </a:lnTo>
                  <a:lnTo>
                    <a:pt x="10" y="348"/>
                  </a:lnTo>
                  <a:lnTo>
                    <a:pt x="0" y="319"/>
                  </a:lnTo>
                  <a:lnTo>
                    <a:pt x="10" y="300"/>
                  </a:lnTo>
                  <a:lnTo>
                    <a:pt x="10" y="30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2" name="Freeform 66"/>
            <p:cNvSpPr>
              <a:spLocks/>
            </p:cNvSpPr>
            <p:nvPr/>
          </p:nvSpPr>
          <p:spPr bwMode="auto">
            <a:xfrm>
              <a:off x="3488" y="2786"/>
              <a:ext cx="78" cy="162"/>
            </a:xfrm>
            <a:custGeom>
              <a:avLst/>
              <a:gdLst>
                <a:gd name="T0" fmla="*/ 155 w 155"/>
                <a:gd name="T1" fmla="*/ 21 h 323"/>
                <a:gd name="T2" fmla="*/ 13 w 155"/>
                <a:gd name="T3" fmla="*/ 323 h 323"/>
                <a:gd name="T4" fmla="*/ 0 w 155"/>
                <a:gd name="T5" fmla="*/ 311 h 323"/>
                <a:gd name="T6" fmla="*/ 13 w 155"/>
                <a:gd name="T7" fmla="*/ 311 h 323"/>
                <a:gd name="T8" fmla="*/ 3 w 155"/>
                <a:gd name="T9" fmla="*/ 298 h 323"/>
                <a:gd name="T10" fmla="*/ 19 w 155"/>
                <a:gd name="T11" fmla="*/ 302 h 323"/>
                <a:gd name="T12" fmla="*/ 9 w 155"/>
                <a:gd name="T13" fmla="*/ 287 h 323"/>
                <a:gd name="T14" fmla="*/ 22 w 155"/>
                <a:gd name="T15" fmla="*/ 289 h 323"/>
                <a:gd name="T16" fmla="*/ 13 w 155"/>
                <a:gd name="T17" fmla="*/ 277 h 323"/>
                <a:gd name="T18" fmla="*/ 28 w 155"/>
                <a:gd name="T19" fmla="*/ 277 h 323"/>
                <a:gd name="T20" fmla="*/ 19 w 155"/>
                <a:gd name="T21" fmla="*/ 268 h 323"/>
                <a:gd name="T22" fmla="*/ 32 w 155"/>
                <a:gd name="T23" fmla="*/ 268 h 323"/>
                <a:gd name="T24" fmla="*/ 22 w 155"/>
                <a:gd name="T25" fmla="*/ 256 h 323"/>
                <a:gd name="T26" fmla="*/ 38 w 155"/>
                <a:gd name="T27" fmla="*/ 253 h 323"/>
                <a:gd name="T28" fmla="*/ 28 w 155"/>
                <a:gd name="T29" fmla="*/ 241 h 323"/>
                <a:gd name="T30" fmla="*/ 41 w 155"/>
                <a:gd name="T31" fmla="*/ 241 h 323"/>
                <a:gd name="T32" fmla="*/ 34 w 155"/>
                <a:gd name="T33" fmla="*/ 232 h 323"/>
                <a:gd name="T34" fmla="*/ 49 w 155"/>
                <a:gd name="T35" fmla="*/ 230 h 323"/>
                <a:gd name="T36" fmla="*/ 40 w 155"/>
                <a:gd name="T37" fmla="*/ 218 h 323"/>
                <a:gd name="T38" fmla="*/ 53 w 155"/>
                <a:gd name="T39" fmla="*/ 215 h 323"/>
                <a:gd name="T40" fmla="*/ 43 w 155"/>
                <a:gd name="T41" fmla="*/ 201 h 323"/>
                <a:gd name="T42" fmla="*/ 60 w 155"/>
                <a:gd name="T43" fmla="*/ 203 h 323"/>
                <a:gd name="T44" fmla="*/ 49 w 155"/>
                <a:gd name="T45" fmla="*/ 186 h 323"/>
                <a:gd name="T46" fmla="*/ 62 w 155"/>
                <a:gd name="T47" fmla="*/ 188 h 323"/>
                <a:gd name="T48" fmla="*/ 53 w 155"/>
                <a:gd name="T49" fmla="*/ 175 h 323"/>
                <a:gd name="T50" fmla="*/ 70 w 155"/>
                <a:gd name="T51" fmla="*/ 176 h 323"/>
                <a:gd name="T52" fmla="*/ 59 w 155"/>
                <a:gd name="T53" fmla="*/ 163 h 323"/>
                <a:gd name="T54" fmla="*/ 76 w 155"/>
                <a:gd name="T55" fmla="*/ 165 h 323"/>
                <a:gd name="T56" fmla="*/ 60 w 155"/>
                <a:gd name="T57" fmla="*/ 150 h 323"/>
                <a:gd name="T58" fmla="*/ 81 w 155"/>
                <a:gd name="T59" fmla="*/ 154 h 323"/>
                <a:gd name="T60" fmla="*/ 68 w 155"/>
                <a:gd name="T61" fmla="*/ 137 h 323"/>
                <a:gd name="T62" fmla="*/ 89 w 155"/>
                <a:gd name="T63" fmla="*/ 138 h 323"/>
                <a:gd name="T64" fmla="*/ 76 w 155"/>
                <a:gd name="T65" fmla="*/ 121 h 323"/>
                <a:gd name="T66" fmla="*/ 95 w 155"/>
                <a:gd name="T67" fmla="*/ 123 h 323"/>
                <a:gd name="T68" fmla="*/ 79 w 155"/>
                <a:gd name="T69" fmla="*/ 110 h 323"/>
                <a:gd name="T70" fmla="*/ 100 w 155"/>
                <a:gd name="T71" fmla="*/ 112 h 323"/>
                <a:gd name="T72" fmla="*/ 87 w 155"/>
                <a:gd name="T73" fmla="*/ 95 h 323"/>
                <a:gd name="T74" fmla="*/ 108 w 155"/>
                <a:gd name="T75" fmla="*/ 99 h 323"/>
                <a:gd name="T76" fmla="*/ 91 w 155"/>
                <a:gd name="T77" fmla="*/ 83 h 323"/>
                <a:gd name="T78" fmla="*/ 110 w 155"/>
                <a:gd name="T79" fmla="*/ 83 h 323"/>
                <a:gd name="T80" fmla="*/ 100 w 155"/>
                <a:gd name="T81" fmla="*/ 70 h 323"/>
                <a:gd name="T82" fmla="*/ 116 w 155"/>
                <a:gd name="T83" fmla="*/ 72 h 323"/>
                <a:gd name="T84" fmla="*/ 104 w 155"/>
                <a:gd name="T85" fmla="*/ 57 h 323"/>
                <a:gd name="T86" fmla="*/ 123 w 155"/>
                <a:gd name="T87" fmla="*/ 59 h 323"/>
                <a:gd name="T88" fmla="*/ 106 w 155"/>
                <a:gd name="T89" fmla="*/ 45 h 323"/>
                <a:gd name="T90" fmla="*/ 129 w 155"/>
                <a:gd name="T91" fmla="*/ 47 h 323"/>
                <a:gd name="T92" fmla="*/ 110 w 155"/>
                <a:gd name="T93" fmla="*/ 28 h 323"/>
                <a:gd name="T94" fmla="*/ 135 w 155"/>
                <a:gd name="T95" fmla="*/ 34 h 323"/>
                <a:gd name="T96" fmla="*/ 116 w 155"/>
                <a:gd name="T97" fmla="*/ 17 h 323"/>
                <a:gd name="T98" fmla="*/ 136 w 155"/>
                <a:gd name="T99" fmla="*/ 19 h 323"/>
                <a:gd name="T100" fmla="*/ 125 w 155"/>
                <a:gd name="T101" fmla="*/ 0 h 323"/>
                <a:gd name="T102" fmla="*/ 155 w 155"/>
                <a:gd name="T103" fmla="*/ 0 h 323"/>
                <a:gd name="T104" fmla="*/ 155 w 155"/>
                <a:gd name="T105" fmla="*/ 21 h 323"/>
                <a:gd name="T106" fmla="*/ 155 w 155"/>
                <a:gd name="T107" fmla="*/ 2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 h="323">
                  <a:moveTo>
                    <a:pt x="155" y="21"/>
                  </a:moveTo>
                  <a:lnTo>
                    <a:pt x="13" y="323"/>
                  </a:lnTo>
                  <a:lnTo>
                    <a:pt x="0" y="311"/>
                  </a:lnTo>
                  <a:lnTo>
                    <a:pt x="13" y="311"/>
                  </a:lnTo>
                  <a:lnTo>
                    <a:pt x="3" y="298"/>
                  </a:lnTo>
                  <a:lnTo>
                    <a:pt x="19" y="302"/>
                  </a:lnTo>
                  <a:lnTo>
                    <a:pt x="9" y="287"/>
                  </a:lnTo>
                  <a:lnTo>
                    <a:pt x="22" y="289"/>
                  </a:lnTo>
                  <a:lnTo>
                    <a:pt x="13" y="277"/>
                  </a:lnTo>
                  <a:lnTo>
                    <a:pt x="28" y="277"/>
                  </a:lnTo>
                  <a:lnTo>
                    <a:pt x="19" y="268"/>
                  </a:lnTo>
                  <a:lnTo>
                    <a:pt x="32" y="268"/>
                  </a:lnTo>
                  <a:lnTo>
                    <a:pt x="22" y="256"/>
                  </a:lnTo>
                  <a:lnTo>
                    <a:pt x="38" y="253"/>
                  </a:lnTo>
                  <a:lnTo>
                    <a:pt x="28" y="241"/>
                  </a:lnTo>
                  <a:lnTo>
                    <a:pt x="41" y="241"/>
                  </a:lnTo>
                  <a:lnTo>
                    <a:pt x="34" y="232"/>
                  </a:lnTo>
                  <a:lnTo>
                    <a:pt x="49" y="230"/>
                  </a:lnTo>
                  <a:lnTo>
                    <a:pt x="40" y="218"/>
                  </a:lnTo>
                  <a:lnTo>
                    <a:pt x="53" y="215"/>
                  </a:lnTo>
                  <a:lnTo>
                    <a:pt x="43" y="201"/>
                  </a:lnTo>
                  <a:lnTo>
                    <a:pt x="60" y="203"/>
                  </a:lnTo>
                  <a:lnTo>
                    <a:pt x="49" y="186"/>
                  </a:lnTo>
                  <a:lnTo>
                    <a:pt x="62" y="188"/>
                  </a:lnTo>
                  <a:lnTo>
                    <a:pt x="53" y="175"/>
                  </a:lnTo>
                  <a:lnTo>
                    <a:pt x="70" y="176"/>
                  </a:lnTo>
                  <a:lnTo>
                    <a:pt x="59" y="163"/>
                  </a:lnTo>
                  <a:lnTo>
                    <a:pt x="76" y="165"/>
                  </a:lnTo>
                  <a:lnTo>
                    <a:pt x="60" y="150"/>
                  </a:lnTo>
                  <a:lnTo>
                    <a:pt x="81" y="154"/>
                  </a:lnTo>
                  <a:lnTo>
                    <a:pt x="68" y="137"/>
                  </a:lnTo>
                  <a:lnTo>
                    <a:pt x="89" y="138"/>
                  </a:lnTo>
                  <a:lnTo>
                    <a:pt x="76" y="121"/>
                  </a:lnTo>
                  <a:lnTo>
                    <a:pt x="95" y="123"/>
                  </a:lnTo>
                  <a:lnTo>
                    <a:pt x="79" y="110"/>
                  </a:lnTo>
                  <a:lnTo>
                    <a:pt x="100" y="112"/>
                  </a:lnTo>
                  <a:lnTo>
                    <a:pt x="87" y="95"/>
                  </a:lnTo>
                  <a:lnTo>
                    <a:pt x="108" y="99"/>
                  </a:lnTo>
                  <a:lnTo>
                    <a:pt x="91" y="83"/>
                  </a:lnTo>
                  <a:lnTo>
                    <a:pt x="110" y="83"/>
                  </a:lnTo>
                  <a:lnTo>
                    <a:pt x="100" y="70"/>
                  </a:lnTo>
                  <a:lnTo>
                    <a:pt x="116" y="72"/>
                  </a:lnTo>
                  <a:lnTo>
                    <a:pt x="104" y="57"/>
                  </a:lnTo>
                  <a:lnTo>
                    <a:pt x="123" y="59"/>
                  </a:lnTo>
                  <a:lnTo>
                    <a:pt x="106" y="45"/>
                  </a:lnTo>
                  <a:lnTo>
                    <a:pt x="129" y="47"/>
                  </a:lnTo>
                  <a:lnTo>
                    <a:pt x="110" y="28"/>
                  </a:lnTo>
                  <a:lnTo>
                    <a:pt x="135" y="34"/>
                  </a:lnTo>
                  <a:lnTo>
                    <a:pt x="116" y="17"/>
                  </a:lnTo>
                  <a:lnTo>
                    <a:pt x="136" y="19"/>
                  </a:lnTo>
                  <a:lnTo>
                    <a:pt x="125" y="0"/>
                  </a:lnTo>
                  <a:lnTo>
                    <a:pt x="155" y="0"/>
                  </a:lnTo>
                  <a:lnTo>
                    <a:pt x="155" y="21"/>
                  </a:lnTo>
                  <a:lnTo>
                    <a:pt x="155" y="21"/>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3" name="Freeform 67"/>
            <p:cNvSpPr>
              <a:spLocks/>
            </p:cNvSpPr>
            <p:nvPr/>
          </p:nvSpPr>
          <p:spPr bwMode="auto">
            <a:xfrm>
              <a:off x="3498" y="2822"/>
              <a:ext cx="114" cy="133"/>
            </a:xfrm>
            <a:custGeom>
              <a:avLst/>
              <a:gdLst>
                <a:gd name="T0" fmla="*/ 228 w 228"/>
                <a:gd name="T1" fmla="*/ 27 h 264"/>
                <a:gd name="T2" fmla="*/ 17 w 228"/>
                <a:gd name="T3" fmla="*/ 264 h 264"/>
                <a:gd name="T4" fmla="*/ 0 w 228"/>
                <a:gd name="T5" fmla="*/ 255 h 264"/>
                <a:gd name="T6" fmla="*/ 13 w 228"/>
                <a:gd name="T7" fmla="*/ 255 h 264"/>
                <a:gd name="T8" fmla="*/ 7 w 228"/>
                <a:gd name="T9" fmla="*/ 245 h 264"/>
                <a:gd name="T10" fmla="*/ 22 w 228"/>
                <a:gd name="T11" fmla="*/ 249 h 264"/>
                <a:gd name="T12" fmla="*/ 13 w 228"/>
                <a:gd name="T13" fmla="*/ 232 h 264"/>
                <a:gd name="T14" fmla="*/ 30 w 228"/>
                <a:gd name="T15" fmla="*/ 239 h 264"/>
                <a:gd name="T16" fmla="*/ 20 w 228"/>
                <a:gd name="T17" fmla="*/ 222 h 264"/>
                <a:gd name="T18" fmla="*/ 39 w 228"/>
                <a:gd name="T19" fmla="*/ 230 h 264"/>
                <a:gd name="T20" fmla="*/ 28 w 228"/>
                <a:gd name="T21" fmla="*/ 213 h 264"/>
                <a:gd name="T22" fmla="*/ 47 w 228"/>
                <a:gd name="T23" fmla="*/ 217 h 264"/>
                <a:gd name="T24" fmla="*/ 36 w 228"/>
                <a:gd name="T25" fmla="*/ 198 h 264"/>
                <a:gd name="T26" fmla="*/ 57 w 228"/>
                <a:gd name="T27" fmla="*/ 207 h 264"/>
                <a:gd name="T28" fmla="*/ 41 w 228"/>
                <a:gd name="T29" fmla="*/ 188 h 264"/>
                <a:gd name="T30" fmla="*/ 66 w 228"/>
                <a:gd name="T31" fmla="*/ 196 h 264"/>
                <a:gd name="T32" fmla="*/ 51 w 228"/>
                <a:gd name="T33" fmla="*/ 175 h 264"/>
                <a:gd name="T34" fmla="*/ 70 w 228"/>
                <a:gd name="T35" fmla="*/ 184 h 264"/>
                <a:gd name="T36" fmla="*/ 60 w 228"/>
                <a:gd name="T37" fmla="*/ 162 h 264"/>
                <a:gd name="T38" fmla="*/ 83 w 228"/>
                <a:gd name="T39" fmla="*/ 171 h 264"/>
                <a:gd name="T40" fmla="*/ 66 w 228"/>
                <a:gd name="T41" fmla="*/ 150 h 264"/>
                <a:gd name="T42" fmla="*/ 95 w 228"/>
                <a:gd name="T43" fmla="*/ 160 h 264"/>
                <a:gd name="T44" fmla="*/ 76 w 228"/>
                <a:gd name="T45" fmla="*/ 139 h 264"/>
                <a:gd name="T46" fmla="*/ 102 w 228"/>
                <a:gd name="T47" fmla="*/ 148 h 264"/>
                <a:gd name="T48" fmla="*/ 83 w 228"/>
                <a:gd name="T49" fmla="*/ 125 h 264"/>
                <a:gd name="T50" fmla="*/ 114 w 228"/>
                <a:gd name="T51" fmla="*/ 135 h 264"/>
                <a:gd name="T52" fmla="*/ 95 w 228"/>
                <a:gd name="T53" fmla="*/ 114 h 264"/>
                <a:gd name="T54" fmla="*/ 121 w 228"/>
                <a:gd name="T55" fmla="*/ 125 h 264"/>
                <a:gd name="T56" fmla="*/ 104 w 228"/>
                <a:gd name="T57" fmla="*/ 103 h 264"/>
                <a:gd name="T58" fmla="*/ 134 w 228"/>
                <a:gd name="T59" fmla="*/ 114 h 264"/>
                <a:gd name="T60" fmla="*/ 114 w 228"/>
                <a:gd name="T61" fmla="*/ 91 h 264"/>
                <a:gd name="T62" fmla="*/ 144 w 228"/>
                <a:gd name="T63" fmla="*/ 103 h 264"/>
                <a:gd name="T64" fmla="*/ 117 w 228"/>
                <a:gd name="T65" fmla="*/ 76 h 264"/>
                <a:gd name="T66" fmla="*/ 153 w 228"/>
                <a:gd name="T67" fmla="*/ 93 h 264"/>
                <a:gd name="T68" fmla="*/ 131 w 228"/>
                <a:gd name="T69" fmla="*/ 65 h 264"/>
                <a:gd name="T70" fmla="*/ 167 w 228"/>
                <a:gd name="T71" fmla="*/ 82 h 264"/>
                <a:gd name="T72" fmla="*/ 140 w 228"/>
                <a:gd name="T73" fmla="*/ 51 h 264"/>
                <a:gd name="T74" fmla="*/ 176 w 228"/>
                <a:gd name="T75" fmla="*/ 68 h 264"/>
                <a:gd name="T76" fmla="*/ 150 w 228"/>
                <a:gd name="T77" fmla="*/ 40 h 264"/>
                <a:gd name="T78" fmla="*/ 188 w 228"/>
                <a:gd name="T79" fmla="*/ 57 h 264"/>
                <a:gd name="T80" fmla="*/ 161 w 228"/>
                <a:gd name="T81" fmla="*/ 28 h 264"/>
                <a:gd name="T82" fmla="*/ 195 w 228"/>
                <a:gd name="T83" fmla="*/ 46 h 264"/>
                <a:gd name="T84" fmla="*/ 172 w 228"/>
                <a:gd name="T85" fmla="*/ 13 h 264"/>
                <a:gd name="T86" fmla="*/ 205 w 228"/>
                <a:gd name="T87" fmla="*/ 32 h 264"/>
                <a:gd name="T88" fmla="*/ 182 w 228"/>
                <a:gd name="T89" fmla="*/ 0 h 264"/>
                <a:gd name="T90" fmla="*/ 228 w 228"/>
                <a:gd name="T91" fmla="*/ 27 h 264"/>
                <a:gd name="T92" fmla="*/ 228 w 228"/>
                <a:gd name="T93" fmla="*/ 2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264">
                  <a:moveTo>
                    <a:pt x="228" y="27"/>
                  </a:moveTo>
                  <a:lnTo>
                    <a:pt x="17" y="264"/>
                  </a:lnTo>
                  <a:lnTo>
                    <a:pt x="0" y="255"/>
                  </a:lnTo>
                  <a:lnTo>
                    <a:pt x="13" y="255"/>
                  </a:lnTo>
                  <a:lnTo>
                    <a:pt x="7" y="245"/>
                  </a:lnTo>
                  <a:lnTo>
                    <a:pt x="22" y="249"/>
                  </a:lnTo>
                  <a:lnTo>
                    <a:pt x="13" y="232"/>
                  </a:lnTo>
                  <a:lnTo>
                    <a:pt x="30" y="239"/>
                  </a:lnTo>
                  <a:lnTo>
                    <a:pt x="20" y="222"/>
                  </a:lnTo>
                  <a:lnTo>
                    <a:pt x="39" y="230"/>
                  </a:lnTo>
                  <a:lnTo>
                    <a:pt x="28" y="213"/>
                  </a:lnTo>
                  <a:lnTo>
                    <a:pt x="47" y="217"/>
                  </a:lnTo>
                  <a:lnTo>
                    <a:pt x="36" y="198"/>
                  </a:lnTo>
                  <a:lnTo>
                    <a:pt x="57" y="207"/>
                  </a:lnTo>
                  <a:lnTo>
                    <a:pt x="41" y="188"/>
                  </a:lnTo>
                  <a:lnTo>
                    <a:pt x="66" y="196"/>
                  </a:lnTo>
                  <a:lnTo>
                    <a:pt x="51" y="175"/>
                  </a:lnTo>
                  <a:lnTo>
                    <a:pt x="70" y="184"/>
                  </a:lnTo>
                  <a:lnTo>
                    <a:pt x="60" y="162"/>
                  </a:lnTo>
                  <a:lnTo>
                    <a:pt x="83" y="171"/>
                  </a:lnTo>
                  <a:lnTo>
                    <a:pt x="66" y="150"/>
                  </a:lnTo>
                  <a:lnTo>
                    <a:pt x="95" y="160"/>
                  </a:lnTo>
                  <a:lnTo>
                    <a:pt x="76" y="139"/>
                  </a:lnTo>
                  <a:lnTo>
                    <a:pt x="102" y="148"/>
                  </a:lnTo>
                  <a:lnTo>
                    <a:pt x="83" y="125"/>
                  </a:lnTo>
                  <a:lnTo>
                    <a:pt x="114" y="135"/>
                  </a:lnTo>
                  <a:lnTo>
                    <a:pt x="95" y="114"/>
                  </a:lnTo>
                  <a:lnTo>
                    <a:pt x="121" y="125"/>
                  </a:lnTo>
                  <a:lnTo>
                    <a:pt x="104" y="103"/>
                  </a:lnTo>
                  <a:lnTo>
                    <a:pt x="134" y="114"/>
                  </a:lnTo>
                  <a:lnTo>
                    <a:pt x="114" y="91"/>
                  </a:lnTo>
                  <a:lnTo>
                    <a:pt x="144" y="103"/>
                  </a:lnTo>
                  <a:lnTo>
                    <a:pt x="117" y="76"/>
                  </a:lnTo>
                  <a:lnTo>
                    <a:pt x="153" y="93"/>
                  </a:lnTo>
                  <a:lnTo>
                    <a:pt x="131" y="65"/>
                  </a:lnTo>
                  <a:lnTo>
                    <a:pt x="167" y="82"/>
                  </a:lnTo>
                  <a:lnTo>
                    <a:pt x="140" y="51"/>
                  </a:lnTo>
                  <a:lnTo>
                    <a:pt x="176" y="68"/>
                  </a:lnTo>
                  <a:lnTo>
                    <a:pt x="150" y="40"/>
                  </a:lnTo>
                  <a:lnTo>
                    <a:pt x="188" y="57"/>
                  </a:lnTo>
                  <a:lnTo>
                    <a:pt x="161" y="28"/>
                  </a:lnTo>
                  <a:lnTo>
                    <a:pt x="195" y="46"/>
                  </a:lnTo>
                  <a:lnTo>
                    <a:pt x="172" y="13"/>
                  </a:lnTo>
                  <a:lnTo>
                    <a:pt x="205" y="32"/>
                  </a:lnTo>
                  <a:lnTo>
                    <a:pt x="182" y="0"/>
                  </a:lnTo>
                  <a:lnTo>
                    <a:pt x="228" y="27"/>
                  </a:lnTo>
                  <a:lnTo>
                    <a:pt x="228" y="27"/>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4" name="Freeform 68"/>
            <p:cNvSpPr>
              <a:spLocks/>
            </p:cNvSpPr>
            <p:nvPr/>
          </p:nvSpPr>
          <p:spPr bwMode="auto">
            <a:xfrm>
              <a:off x="3527" y="2716"/>
              <a:ext cx="231" cy="140"/>
            </a:xfrm>
            <a:custGeom>
              <a:avLst/>
              <a:gdLst>
                <a:gd name="T0" fmla="*/ 304 w 461"/>
                <a:gd name="T1" fmla="*/ 27 h 279"/>
                <a:gd name="T2" fmla="*/ 38 w 461"/>
                <a:gd name="T3" fmla="*/ 114 h 279"/>
                <a:gd name="T4" fmla="*/ 0 w 461"/>
                <a:gd name="T5" fmla="*/ 148 h 279"/>
                <a:gd name="T6" fmla="*/ 55 w 461"/>
                <a:gd name="T7" fmla="*/ 150 h 279"/>
                <a:gd name="T8" fmla="*/ 85 w 461"/>
                <a:gd name="T9" fmla="*/ 171 h 279"/>
                <a:gd name="T10" fmla="*/ 129 w 461"/>
                <a:gd name="T11" fmla="*/ 198 h 279"/>
                <a:gd name="T12" fmla="*/ 195 w 461"/>
                <a:gd name="T13" fmla="*/ 279 h 279"/>
                <a:gd name="T14" fmla="*/ 224 w 461"/>
                <a:gd name="T15" fmla="*/ 260 h 279"/>
                <a:gd name="T16" fmla="*/ 454 w 461"/>
                <a:gd name="T17" fmla="*/ 211 h 279"/>
                <a:gd name="T18" fmla="*/ 461 w 461"/>
                <a:gd name="T19" fmla="*/ 19 h 279"/>
                <a:gd name="T20" fmla="*/ 332 w 461"/>
                <a:gd name="T21" fmla="*/ 0 h 279"/>
                <a:gd name="T22" fmla="*/ 304 w 461"/>
                <a:gd name="T23" fmla="*/ 27 h 279"/>
                <a:gd name="T24" fmla="*/ 304 w 461"/>
                <a:gd name="T25" fmla="*/ 2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 h="279">
                  <a:moveTo>
                    <a:pt x="304" y="27"/>
                  </a:moveTo>
                  <a:lnTo>
                    <a:pt x="38" y="114"/>
                  </a:lnTo>
                  <a:lnTo>
                    <a:pt x="0" y="148"/>
                  </a:lnTo>
                  <a:lnTo>
                    <a:pt x="55" y="150"/>
                  </a:lnTo>
                  <a:lnTo>
                    <a:pt x="85" y="171"/>
                  </a:lnTo>
                  <a:lnTo>
                    <a:pt x="129" y="198"/>
                  </a:lnTo>
                  <a:lnTo>
                    <a:pt x="195" y="279"/>
                  </a:lnTo>
                  <a:lnTo>
                    <a:pt x="224" y="260"/>
                  </a:lnTo>
                  <a:lnTo>
                    <a:pt x="454" y="211"/>
                  </a:lnTo>
                  <a:lnTo>
                    <a:pt x="461" y="19"/>
                  </a:lnTo>
                  <a:lnTo>
                    <a:pt x="332" y="0"/>
                  </a:lnTo>
                  <a:lnTo>
                    <a:pt x="304" y="27"/>
                  </a:lnTo>
                  <a:lnTo>
                    <a:pt x="304" y="27"/>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5" name="Freeform 69"/>
            <p:cNvSpPr>
              <a:spLocks/>
            </p:cNvSpPr>
            <p:nvPr/>
          </p:nvSpPr>
          <p:spPr bwMode="auto">
            <a:xfrm>
              <a:off x="3591" y="2764"/>
              <a:ext cx="207" cy="92"/>
            </a:xfrm>
            <a:custGeom>
              <a:avLst/>
              <a:gdLst>
                <a:gd name="T0" fmla="*/ 66 w 412"/>
                <a:gd name="T1" fmla="*/ 184 h 184"/>
                <a:gd name="T2" fmla="*/ 0 w 412"/>
                <a:gd name="T3" fmla="*/ 103 h 184"/>
                <a:gd name="T4" fmla="*/ 66 w 412"/>
                <a:gd name="T5" fmla="*/ 158 h 184"/>
                <a:gd name="T6" fmla="*/ 23 w 412"/>
                <a:gd name="T7" fmla="*/ 91 h 184"/>
                <a:gd name="T8" fmla="*/ 85 w 412"/>
                <a:gd name="T9" fmla="*/ 150 h 184"/>
                <a:gd name="T10" fmla="*/ 49 w 412"/>
                <a:gd name="T11" fmla="*/ 80 h 184"/>
                <a:gd name="T12" fmla="*/ 106 w 412"/>
                <a:gd name="T13" fmla="*/ 145 h 184"/>
                <a:gd name="T14" fmla="*/ 74 w 412"/>
                <a:gd name="T15" fmla="*/ 74 h 184"/>
                <a:gd name="T16" fmla="*/ 131 w 412"/>
                <a:gd name="T17" fmla="*/ 137 h 184"/>
                <a:gd name="T18" fmla="*/ 95 w 412"/>
                <a:gd name="T19" fmla="*/ 63 h 184"/>
                <a:gd name="T20" fmla="*/ 152 w 412"/>
                <a:gd name="T21" fmla="*/ 131 h 184"/>
                <a:gd name="T22" fmla="*/ 114 w 412"/>
                <a:gd name="T23" fmla="*/ 51 h 184"/>
                <a:gd name="T24" fmla="*/ 175 w 412"/>
                <a:gd name="T25" fmla="*/ 127 h 184"/>
                <a:gd name="T26" fmla="*/ 139 w 412"/>
                <a:gd name="T27" fmla="*/ 51 h 184"/>
                <a:gd name="T28" fmla="*/ 196 w 412"/>
                <a:gd name="T29" fmla="*/ 120 h 184"/>
                <a:gd name="T30" fmla="*/ 159 w 412"/>
                <a:gd name="T31" fmla="*/ 38 h 184"/>
                <a:gd name="T32" fmla="*/ 218 w 412"/>
                <a:gd name="T33" fmla="*/ 112 h 184"/>
                <a:gd name="T34" fmla="*/ 184 w 412"/>
                <a:gd name="T35" fmla="*/ 34 h 184"/>
                <a:gd name="T36" fmla="*/ 237 w 412"/>
                <a:gd name="T37" fmla="*/ 105 h 184"/>
                <a:gd name="T38" fmla="*/ 205 w 412"/>
                <a:gd name="T39" fmla="*/ 27 h 184"/>
                <a:gd name="T40" fmla="*/ 258 w 412"/>
                <a:gd name="T41" fmla="*/ 101 h 184"/>
                <a:gd name="T42" fmla="*/ 226 w 412"/>
                <a:gd name="T43" fmla="*/ 17 h 184"/>
                <a:gd name="T44" fmla="*/ 279 w 412"/>
                <a:gd name="T45" fmla="*/ 89 h 184"/>
                <a:gd name="T46" fmla="*/ 243 w 412"/>
                <a:gd name="T47" fmla="*/ 8 h 184"/>
                <a:gd name="T48" fmla="*/ 298 w 412"/>
                <a:gd name="T49" fmla="*/ 76 h 184"/>
                <a:gd name="T50" fmla="*/ 253 w 412"/>
                <a:gd name="T51" fmla="*/ 0 h 184"/>
                <a:gd name="T52" fmla="*/ 291 w 412"/>
                <a:gd name="T53" fmla="*/ 25 h 184"/>
                <a:gd name="T54" fmla="*/ 412 w 412"/>
                <a:gd name="T55" fmla="*/ 38 h 184"/>
                <a:gd name="T56" fmla="*/ 399 w 412"/>
                <a:gd name="T57" fmla="*/ 91 h 184"/>
                <a:gd name="T58" fmla="*/ 351 w 412"/>
                <a:gd name="T59" fmla="*/ 131 h 184"/>
                <a:gd name="T60" fmla="*/ 243 w 412"/>
                <a:gd name="T61" fmla="*/ 141 h 184"/>
                <a:gd name="T62" fmla="*/ 66 w 412"/>
                <a:gd name="T63" fmla="*/ 184 h 184"/>
                <a:gd name="T64" fmla="*/ 66 w 412"/>
                <a:gd name="T6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184">
                  <a:moveTo>
                    <a:pt x="66" y="184"/>
                  </a:moveTo>
                  <a:lnTo>
                    <a:pt x="0" y="103"/>
                  </a:lnTo>
                  <a:lnTo>
                    <a:pt x="66" y="158"/>
                  </a:lnTo>
                  <a:lnTo>
                    <a:pt x="23" y="91"/>
                  </a:lnTo>
                  <a:lnTo>
                    <a:pt x="85" y="150"/>
                  </a:lnTo>
                  <a:lnTo>
                    <a:pt x="49" y="80"/>
                  </a:lnTo>
                  <a:lnTo>
                    <a:pt x="106" y="145"/>
                  </a:lnTo>
                  <a:lnTo>
                    <a:pt x="74" y="74"/>
                  </a:lnTo>
                  <a:lnTo>
                    <a:pt x="131" y="137"/>
                  </a:lnTo>
                  <a:lnTo>
                    <a:pt x="95" y="63"/>
                  </a:lnTo>
                  <a:lnTo>
                    <a:pt x="152" y="131"/>
                  </a:lnTo>
                  <a:lnTo>
                    <a:pt x="114" y="51"/>
                  </a:lnTo>
                  <a:lnTo>
                    <a:pt x="175" y="127"/>
                  </a:lnTo>
                  <a:lnTo>
                    <a:pt x="139" y="51"/>
                  </a:lnTo>
                  <a:lnTo>
                    <a:pt x="196" y="120"/>
                  </a:lnTo>
                  <a:lnTo>
                    <a:pt x="159" y="38"/>
                  </a:lnTo>
                  <a:lnTo>
                    <a:pt x="218" y="112"/>
                  </a:lnTo>
                  <a:lnTo>
                    <a:pt x="184" y="34"/>
                  </a:lnTo>
                  <a:lnTo>
                    <a:pt x="237" y="105"/>
                  </a:lnTo>
                  <a:lnTo>
                    <a:pt x="205" y="27"/>
                  </a:lnTo>
                  <a:lnTo>
                    <a:pt x="258" y="101"/>
                  </a:lnTo>
                  <a:lnTo>
                    <a:pt x="226" y="17"/>
                  </a:lnTo>
                  <a:lnTo>
                    <a:pt x="279" y="89"/>
                  </a:lnTo>
                  <a:lnTo>
                    <a:pt x="243" y="8"/>
                  </a:lnTo>
                  <a:lnTo>
                    <a:pt x="298" y="76"/>
                  </a:lnTo>
                  <a:lnTo>
                    <a:pt x="253" y="0"/>
                  </a:lnTo>
                  <a:lnTo>
                    <a:pt x="291" y="25"/>
                  </a:lnTo>
                  <a:lnTo>
                    <a:pt x="412" y="38"/>
                  </a:lnTo>
                  <a:lnTo>
                    <a:pt x="399" y="91"/>
                  </a:lnTo>
                  <a:lnTo>
                    <a:pt x="351" y="131"/>
                  </a:lnTo>
                  <a:lnTo>
                    <a:pt x="243" y="141"/>
                  </a:lnTo>
                  <a:lnTo>
                    <a:pt x="66" y="184"/>
                  </a:lnTo>
                  <a:lnTo>
                    <a:pt x="66" y="184"/>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6" name="Freeform 70"/>
            <p:cNvSpPr>
              <a:spLocks/>
            </p:cNvSpPr>
            <p:nvPr/>
          </p:nvSpPr>
          <p:spPr bwMode="auto">
            <a:xfrm>
              <a:off x="3679" y="2539"/>
              <a:ext cx="47" cy="190"/>
            </a:xfrm>
            <a:custGeom>
              <a:avLst/>
              <a:gdLst>
                <a:gd name="T0" fmla="*/ 30 w 95"/>
                <a:gd name="T1" fmla="*/ 3 h 380"/>
                <a:gd name="T2" fmla="*/ 0 w 95"/>
                <a:gd name="T3" fmla="*/ 380 h 380"/>
                <a:gd name="T4" fmla="*/ 9 w 95"/>
                <a:gd name="T5" fmla="*/ 376 h 380"/>
                <a:gd name="T6" fmla="*/ 38 w 95"/>
                <a:gd name="T7" fmla="*/ 364 h 380"/>
                <a:gd name="T8" fmla="*/ 66 w 95"/>
                <a:gd name="T9" fmla="*/ 228 h 380"/>
                <a:gd name="T10" fmla="*/ 95 w 95"/>
                <a:gd name="T11" fmla="*/ 0 h 380"/>
                <a:gd name="T12" fmla="*/ 30 w 95"/>
                <a:gd name="T13" fmla="*/ 3 h 380"/>
                <a:gd name="T14" fmla="*/ 30 w 95"/>
                <a:gd name="T15" fmla="*/ 3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80">
                  <a:moveTo>
                    <a:pt x="30" y="3"/>
                  </a:moveTo>
                  <a:lnTo>
                    <a:pt x="0" y="380"/>
                  </a:lnTo>
                  <a:lnTo>
                    <a:pt x="9" y="376"/>
                  </a:lnTo>
                  <a:lnTo>
                    <a:pt x="38" y="364"/>
                  </a:lnTo>
                  <a:lnTo>
                    <a:pt x="66" y="228"/>
                  </a:lnTo>
                  <a:lnTo>
                    <a:pt x="95" y="0"/>
                  </a:lnTo>
                  <a:lnTo>
                    <a:pt x="30" y="3"/>
                  </a:lnTo>
                  <a:lnTo>
                    <a:pt x="30" y="3"/>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7" name="Freeform 71"/>
            <p:cNvSpPr>
              <a:spLocks/>
            </p:cNvSpPr>
            <p:nvPr/>
          </p:nvSpPr>
          <p:spPr bwMode="auto">
            <a:xfrm>
              <a:off x="3682" y="2620"/>
              <a:ext cx="33" cy="106"/>
            </a:xfrm>
            <a:custGeom>
              <a:avLst/>
              <a:gdLst>
                <a:gd name="T0" fmla="*/ 38 w 67"/>
                <a:gd name="T1" fmla="*/ 0 h 213"/>
                <a:gd name="T2" fmla="*/ 14 w 67"/>
                <a:gd name="T3" fmla="*/ 0 h 213"/>
                <a:gd name="T4" fmla="*/ 37 w 67"/>
                <a:gd name="T5" fmla="*/ 8 h 213"/>
                <a:gd name="T6" fmla="*/ 14 w 67"/>
                <a:gd name="T7" fmla="*/ 11 h 213"/>
                <a:gd name="T8" fmla="*/ 35 w 67"/>
                <a:gd name="T9" fmla="*/ 17 h 213"/>
                <a:gd name="T10" fmla="*/ 17 w 67"/>
                <a:gd name="T11" fmla="*/ 25 h 213"/>
                <a:gd name="T12" fmla="*/ 33 w 67"/>
                <a:gd name="T13" fmla="*/ 27 h 213"/>
                <a:gd name="T14" fmla="*/ 17 w 67"/>
                <a:gd name="T15" fmla="*/ 34 h 213"/>
                <a:gd name="T16" fmla="*/ 33 w 67"/>
                <a:gd name="T17" fmla="*/ 38 h 213"/>
                <a:gd name="T18" fmla="*/ 16 w 67"/>
                <a:gd name="T19" fmla="*/ 46 h 213"/>
                <a:gd name="T20" fmla="*/ 33 w 67"/>
                <a:gd name="T21" fmla="*/ 51 h 213"/>
                <a:gd name="T22" fmla="*/ 16 w 67"/>
                <a:gd name="T23" fmla="*/ 57 h 213"/>
                <a:gd name="T24" fmla="*/ 29 w 67"/>
                <a:gd name="T25" fmla="*/ 61 h 213"/>
                <a:gd name="T26" fmla="*/ 16 w 67"/>
                <a:gd name="T27" fmla="*/ 67 h 213"/>
                <a:gd name="T28" fmla="*/ 29 w 67"/>
                <a:gd name="T29" fmla="*/ 74 h 213"/>
                <a:gd name="T30" fmla="*/ 16 w 67"/>
                <a:gd name="T31" fmla="*/ 80 h 213"/>
                <a:gd name="T32" fmla="*/ 33 w 67"/>
                <a:gd name="T33" fmla="*/ 84 h 213"/>
                <a:gd name="T34" fmla="*/ 16 w 67"/>
                <a:gd name="T35" fmla="*/ 91 h 213"/>
                <a:gd name="T36" fmla="*/ 29 w 67"/>
                <a:gd name="T37" fmla="*/ 97 h 213"/>
                <a:gd name="T38" fmla="*/ 16 w 67"/>
                <a:gd name="T39" fmla="*/ 101 h 213"/>
                <a:gd name="T40" fmla="*/ 27 w 67"/>
                <a:gd name="T41" fmla="*/ 108 h 213"/>
                <a:gd name="T42" fmla="*/ 14 w 67"/>
                <a:gd name="T43" fmla="*/ 112 h 213"/>
                <a:gd name="T44" fmla="*/ 27 w 67"/>
                <a:gd name="T45" fmla="*/ 118 h 213"/>
                <a:gd name="T46" fmla="*/ 14 w 67"/>
                <a:gd name="T47" fmla="*/ 126 h 213"/>
                <a:gd name="T48" fmla="*/ 23 w 67"/>
                <a:gd name="T49" fmla="*/ 129 h 213"/>
                <a:gd name="T50" fmla="*/ 14 w 67"/>
                <a:gd name="T51" fmla="*/ 137 h 213"/>
                <a:gd name="T52" fmla="*/ 25 w 67"/>
                <a:gd name="T53" fmla="*/ 141 h 213"/>
                <a:gd name="T54" fmla="*/ 10 w 67"/>
                <a:gd name="T55" fmla="*/ 150 h 213"/>
                <a:gd name="T56" fmla="*/ 23 w 67"/>
                <a:gd name="T57" fmla="*/ 154 h 213"/>
                <a:gd name="T58" fmla="*/ 8 w 67"/>
                <a:gd name="T59" fmla="*/ 164 h 213"/>
                <a:gd name="T60" fmla="*/ 25 w 67"/>
                <a:gd name="T61" fmla="*/ 165 h 213"/>
                <a:gd name="T62" fmla="*/ 8 w 67"/>
                <a:gd name="T63" fmla="*/ 175 h 213"/>
                <a:gd name="T64" fmla="*/ 23 w 67"/>
                <a:gd name="T65" fmla="*/ 175 h 213"/>
                <a:gd name="T66" fmla="*/ 8 w 67"/>
                <a:gd name="T67" fmla="*/ 184 h 213"/>
                <a:gd name="T68" fmla="*/ 25 w 67"/>
                <a:gd name="T69" fmla="*/ 184 h 213"/>
                <a:gd name="T70" fmla="*/ 6 w 67"/>
                <a:gd name="T71" fmla="*/ 196 h 213"/>
                <a:gd name="T72" fmla="*/ 27 w 67"/>
                <a:gd name="T73" fmla="*/ 200 h 213"/>
                <a:gd name="T74" fmla="*/ 0 w 67"/>
                <a:gd name="T75" fmla="*/ 211 h 213"/>
                <a:gd name="T76" fmla="*/ 19 w 67"/>
                <a:gd name="T77" fmla="*/ 213 h 213"/>
                <a:gd name="T78" fmla="*/ 46 w 67"/>
                <a:gd name="T79" fmla="*/ 203 h 213"/>
                <a:gd name="T80" fmla="*/ 67 w 67"/>
                <a:gd name="T81" fmla="*/ 80 h 213"/>
                <a:gd name="T82" fmla="*/ 38 w 67"/>
                <a:gd name="T83" fmla="*/ 0 h 213"/>
                <a:gd name="T84" fmla="*/ 38 w 67"/>
                <a:gd name="T8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13">
                  <a:moveTo>
                    <a:pt x="38" y="0"/>
                  </a:moveTo>
                  <a:lnTo>
                    <a:pt x="14" y="0"/>
                  </a:lnTo>
                  <a:lnTo>
                    <a:pt x="37" y="8"/>
                  </a:lnTo>
                  <a:lnTo>
                    <a:pt x="14" y="11"/>
                  </a:lnTo>
                  <a:lnTo>
                    <a:pt x="35" y="17"/>
                  </a:lnTo>
                  <a:lnTo>
                    <a:pt x="17" y="25"/>
                  </a:lnTo>
                  <a:lnTo>
                    <a:pt x="33" y="27"/>
                  </a:lnTo>
                  <a:lnTo>
                    <a:pt x="17" y="34"/>
                  </a:lnTo>
                  <a:lnTo>
                    <a:pt x="33" y="38"/>
                  </a:lnTo>
                  <a:lnTo>
                    <a:pt x="16" y="46"/>
                  </a:lnTo>
                  <a:lnTo>
                    <a:pt x="33" y="51"/>
                  </a:lnTo>
                  <a:lnTo>
                    <a:pt x="16" y="57"/>
                  </a:lnTo>
                  <a:lnTo>
                    <a:pt x="29" y="61"/>
                  </a:lnTo>
                  <a:lnTo>
                    <a:pt x="16" y="67"/>
                  </a:lnTo>
                  <a:lnTo>
                    <a:pt x="29" y="74"/>
                  </a:lnTo>
                  <a:lnTo>
                    <a:pt x="16" y="80"/>
                  </a:lnTo>
                  <a:lnTo>
                    <a:pt x="33" y="84"/>
                  </a:lnTo>
                  <a:lnTo>
                    <a:pt x="16" y="91"/>
                  </a:lnTo>
                  <a:lnTo>
                    <a:pt x="29" y="97"/>
                  </a:lnTo>
                  <a:lnTo>
                    <a:pt x="16" y="101"/>
                  </a:lnTo>
                  <a:lnTo>
                    <a:pt x="27" y="108"/>
                  </a:lnTo>
                  <a:lnTo>
                    <a:pt x="14" y="112"/>
                  </a:lnTo>
                  <a:lnTo>
                    <a:pt x="27" y="118"/>
                  </a:lnTo>
                  <a:lnTo>
                    <a:pt x="14" y="126"/>
                  </a:lnTo>
                  <a:lnTo>
                    <a:pt x="23" y="129"/>
                  </a:lnTo>
                  <a:lnTo>
                    <a:pt x="14" y="137"/>
                  </a:lnTo>
                  <a:lnTo>
                    <a:pt x="25" y="141"/>
                  </a:lnTo>
                  <a:lnTo>
                    <a:pt x="10" y="150"/>
                  </a:lnTo>
                  <a:lnTo>
                    <a:pt x="23" y="154"/>
                  </a:lnTo>
                  <a:lnTo>
                    <a:pt x="8" y="164"/>
                  </a:lnTo>
                  <a:lnTo>
                    <a:pt x="25" y="165"/>
                  </a:lnTo>
                  <a:lnTo>
                    <a:pt x="8" y="175"/>
                  </a:lnTo>
                  <a:lnTo>
                    <a:pt x="23" y="175"/>
                  </a:lnTo>
                  <a:lnTo>
                    <a:pt x="8" y="184"/>
                  </a:lnTo>
                  <a:lnTo>
                    <a:pt x="25" y="184"/>
                  </a:lnTo>
                  <a:lnTo>
                    <a:pt x="6" y="196"/>
                  </a:lnTo>
                  <a:lnTo>
                    <a:pt x="27" y="200"/>
                  </a:lnTo>
                  <a:lnTo>
                    <a:pt x="0" y="211"/>
                  </a:lnTo>
                  <a:lnTo>
                    <a:pt x="19" y="213"/>
                  </a:lnTo>
                  <a:lnTo>
                    <a:pt x="46" y="203"/>
                  </a:lnTo>
                  <a:lnTo>
                    <a:pt x="67" y="80"/>
                  </a:lnTo>
                  <a:lnTo>
                    <a:pt x="38" y="0"/>
                  </a:lnTo>
                  <a:lnTo>
                    <a:pt x="38" y="0"/>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8" name="Freeform 72"/>
            <p:cNvSpPr>
              <a:spLocks/>
            </p:cNvSpPr>
            <p:nvPr/>
          </p:nvSpPr>
          <p:spPr bwMode="auto">
            <a:xfrm>
              <a:off x="3698" y="2592"/>
              <a:ext cx="53" cy="126"/>
            </a:xfrm>
            <a:custGeom>
              <a:avLst/>
              <a:gdLst>
                <a:gd name="T0" fmla="*/ 0 w 106"/>
                <a:gd name="T1" fmla="*/ 232 h 253"/>
                <a:gd name="T2" fmla="*/ 11 w 106"/>
                <a:gd name="T3" fmla="*/ 29 h 253"/>
                <a:gd name="T4" fmla="*/ 99 w 106"/>
                <a:gd name="T5" fmla="*/ 0 h 253"/>
                <a:gd name="T6" fmla="*/ 106 w 106"/>
                <a:gd name="T7" fmla="*/ 131 h 253"/>
                <a:gd name="T8" fmla="*/ 64 w 106"/>
                <a:gd name="T9" fmla="*/ 253 h 253"/>
                <a:gd name="T10" fmla="*/ 19 w 106"/>
                <a:gd name="T11" fmla="*/ 251 h 253"/>
                <a:gd name="T12" fmla="*/ 0 w 106"/>
                <a:gd name="T13" fmla="*/ 232 h 253"/>
                <a:gd name="T14" fmla="*/ 0 w 106"/>
                <a:gd name="T15" fmla="*/ 232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253">
                  <a:moveTo>
                    <a:pt x="0" y="232"/>
                  </a:moveTo>
                  <a:lnTo>
                    <a:pt x="11" y="29"/>
                  </a:lnTo>
                  <a:lnTo>
                    <a:pt x="99" y="0"/>
                  </a:lnTo>
                  <a:lnTo>
                    <a:pt x="106" y="131"/>
                  </a:lnTo>
                  <a:lnTo>
                    <a:pt x="64" y="253"/>
                  </a:lnTo>
                  <a:lnTo>
                    <a:pt x="19" y="251"/>
                  </a:lnTo>
                  <a:lnTo>
                    <a:pt x="0" y="232"/>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69" name="Freeform 73"/>
            <p:cNvSpPr>
              <a:spLocks/>
            </p:cNvSpPr>
            <p:nvPr/>
          </p:nvSpPr>
          <p:spPr bwMode="auto">
            <a:xfrm>
              <a:off x="3698" y="2707"/>
              <a:ext cx="35" cy="20"/>
            </a:xfrm>
            <a:custGeom>
              <a:avLst/>
              <a:gdLst>
                <a:gd name="T0" fmla="*/ 59 w 70"/>
                <a:gd name="T1" fmla="*/ 0 h 40"/>
                <a:gd name="T2" fmla="*/ 0 w 70"/>
                <a:gd name="T3" fmla="*/ 0 h 40"/>
                <a:gd name="T4" fmla="*/ 0 w 70"/>
                <a:gd name="T5" fmla="*/ 40 h 40"/>
                <a:gd name="T6" fmla="*/ 70 w 70"/>
                <a:gd name="T7" fmla="*/ 40 h 40"/>
                <a:gd name="T8" fmla="*/ 59 w 70"/>
                <a:gd name="T9" fmla="*/ 0 h 40"/>
                <a:gd name="T10" fmla="*/ 59 w 70"/>
                <a:gd name="T11" fmla="*/ 0 h 40"/>
              </a:gdLst>
              <a:ahLst/>
              <a:cxnLst>
                <a:cxn ang="0">
                  <a:pos x="T0" y="T1"/>
                </a:cxn>
                <a:cxn ang="0">
                  <a:pos x="T2" y="T3"/>
                </a:cxn>
                <a:cxn ang="0">
                  <a:pos x="T4" y="T5"/>
                </a:cxn>
                <a:cxn ang="0">
                  <a:pos x="T6" y="T7"/>
                </a:cxn>
                <a:cxn ang="0">
                  <a:pos x="T8" y="T9"/>
                </a:cxn>
                <a:cxn ang="0">
                  <a:pos x="T10" y="T11"/>
                </a:cxn>
              </a:cxnLst>
              <a:rect l="0" t="0" r="r" b="b"/>
              <a:pathLst>
                <a:path w="70" h="40">
                  <a:moveTo>
                    <a:pt x="59" y="0"/>
                  </a:moveTo>
                  <a:lnTo>
                    <a:pt x="0" y="0"/>
                  </a:lnTo>
                  <a:lnTo>
                    <a:pt x="0" y="40"/>
                  </a:lnTo>
                  <a:lnTo>
                    <a:pt x="70" y="40"/>
                  </a:lnTo>
                  <a:lnTo>
                    <a:pt x="59" y="0"/>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0" name="Freeform 74"/>
            <p:cNvSpPr>
              <a:spLocks/>
            </p:cNvSpPr>
            <p:nvPr/>
          </p:nvSpPr>
          <p:spPr bwMode="auto">
            <a:xfrm>
              <a:off x="3426" y="2518"/>
              <a:ext cx="73" cy="42"/>
            </a:xfrm>
            <a:custGeom>
              <a:avLst/>
              <a:gdLst>
                <a:gd name="T0" fmla="*/ 0 w 146"/>
                <a:gd name="T1" fmla="*/ 68 h 83"/>
                <a:gd name="T2" fmla="*/ 8 w 146"/>
                <a:gd name="T3" fmla="*/ 38 h 83"/>
                <a:gd name="T4" fmla="*/ 27 w 146"/>
                <a:gd name="T5" fmla="*/ 13 h 83"/>
                <a:gd name="T6" fmla="*/ 78 w 146"/>
                <a:gd name="T7" fmla="*/ 0 h 83"/>
                <a:gd name="T8" fmla="*/ 146 w 146"/>
                <a:gd name="T9" fmla="*/ 23 h 83"/>
                <a:gd name="T10" fmla="*/ 146 w 146"/>
                <a:gd name="T11" fmla="*/ 57 h 83"/>
                <a:gd name="T12" fmla="*/ 110 w 146"/>
                <a:gd name="T13" fmla="*/ 57 h 83"/>
                <a:gd name="T14" fmla="*/ 74 w 146"/>
                <a:gd name="T15" fmla="*/ 61 h 83"/>
                <a:gd name="T16" fmla="*/ 40 w 146"/>
                <a:gd name="T17" fmla="*/ 83 h 83"/>
                <a:gd name="T18" fmla="*/ 23 w 146"/>
                <a:gd name="T19" fmla="*/ 83 h 83"/>
                <a:gd name="T20" fmla="*/ 0 w 146"/>
                <a:gd name="T21" fmla="*/ 68 h 83"/>
                <a:gd name="T22" fmla="*/ 0 w 146"/>
                <a:gd name="T23" fmla="*/ 6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83">
                  <a:moveTo>
                    <a:pt x="0" y="68"/>
                  </a:moveTo>
                  <a:lnTo>
                    <a:pt x="8" y="38"/>
                  </a:lnTo>
                  <a:lnTo>
                    <a:pt x="27" y="13"/>
                  </a:lnTo>
                  <a:lnTo>
                    <a:pt x="78" y="0"/>
                  </a:lnTo>
                  <a:lnTo>
                    <a:pt x="146" y="23"/>
                  </a:lnTo>
                  <a:lnTo>
                    <a:pt x="146" y="57"/>
                  </a:lnTo>
                  <a:lnTo>
                    <a:pt x="110" y="57"/>
                  </a:lnTo>
                  <a:lnTo>
                    <a:pt x="74" y="61"/>
                  </a:lnTo>
                  <a:lnTo>
                    <a:pt x="40" y="83"/>
                  </a:lnTo>
                  <a:lnTo>
                    <a:pt x="23" y="83"/>
                  </a:lnTo>
                  <a:lnTo>
                    <a:pt x="0" y="68"/>
                  </a:lnTo>
                  <a:lnTo>
                    <a:pt x="0" y="68"/>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1" name="Freeform 75"/>
            <p:cNvSpPr>
              <a:spLocks/>
            </p:cNvSpPr>
            <p:nvPr/>
          </p:nvSpPr>
          <p:spPr bwMode="auto">
            <a:xfrm>
              <a:off x="3703" y="2467"/>
              <a:ext cx="33" cy="38"/>
            </a:xfrm>
            <a:custGeom>
              <a:avLst/>
              <a:gdLst>
                <a:gd name="T0" fmla="*/ 23 w 67"/>
                <a:gd name="T1" fmla="*/ 0 h 76"/>
                <a:gd name="T2" fmla="*/ 0 w 67"/>
                <a:gd name="T3" fmla="*/ 34 h 76"/>
                <a:gd name="T4" fmla="*/ 31 w 67"/>
                <a:gd name="T5" fmla="*/ 27 h 76"/>
                <a:gd name="T6" fmla="*/ 2 w 67"/>
                <a:gd name="T7" fmla="*/ 46 h 76"/>
                <a:gd name="T8" fmla="*/ 36 w 67"/>
                <a:gd name="T9" fmla="*/ 38 h 76"/>
                <a:gd name="T10" fmla="*/ 10 w 67"/>
                <a:gd name="T11" fmla="*/ 57 h 76"/>
                <a:gd name="T12" fmla="*/ 48 w 67"/>
                <a:gd name="T13" fmla="*/ 51 h 76"/>
                <a:gd name="T14" fmla="*/ 15 w 67"/>
                <a:gd name="T15" fmla="*/ 70 h 76"/>
                <a:gd name="T16" fmla="*/ 50 w 67"/>
                <a:gd name="T17" fmla="*/ 63 h 76"/>
                <a:gd name="T18" fmla="*/ 33 w 67"/>
                <a:gd name="T19" fmla="*/ 76 h 76"/>
                <a:gd name="T20" fmla="*/ 67 w 67"/>
                <a:gd name="T21" fmla="*/ 70 h 76"/>
                <a:gd name="T22" fmla="*/ 67 w 67"/>
                <a:gd name="T23" fmla="*/ 48 h 76"/>
                <a:gd name="T24" fmla="*/ 23 w 67"/>
                <a:gd name="T25" fmla="*/ 0 h 76"/>
                <a:gd name="T26" fmla="*/ 23 w 67"/>
                <a:gd name="T2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6">
                  <a:moveTo>
                    <a:pt x="23" y="0"/>
                  </a:moveTo>
                  <a:lnTo>
                    <a:pt x="0" y="34"/>
                  </a:lnTo>
                  <a:lnTo>
                    <a:pt x="31" y="27"/>
                  </a:lnTo>
                  <a:lnTo>
                    <a:pt x="2" y="46"/>
                  </a:lnTo>
                  <a:lnTo>
                    <a:pt x="36" y="38"/>
                  </a:lnTo>
                  <a:lnTo>
                    <a:pt x="10" y="57"/>
                  </a:lnTo>
                  <a:lnTo>
                    <a:pt x="48" y="51"/>
                  </a:lnTo>
                  <a:lnTo>
                    <a:pt x="15" y="70"/>
                  </a:lnTo>
                  <a:lnTo>
                    <a:pt x="50" y="63"/>
                  </a:lnTo>
                  <a:lnTo>
                    <a:pt x="33" y="76"/>
                  </a:lnTo>
                  <a:lnTo>
                    <a:pt x="67" y="70"/>
                  </a:lnTo>
                  <a:lnTo>
                    <a:pt x="67" y="48"/>
                  </a:lnTo>
                  <a:lnTo>
                    <a:pt x="23" y="0"/>
                  </a:lnTo>
                  <a:lnTo>
                    <a:pt x="23"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2" name="Freeform 76"/>
            <p:cNvSpPr>
              <a:spLocks/>
            </p:cNvSpPr>
            <p:nvPr/>
          </p:nvSpPr>
          <p:spPr bwMode="auto">
            <a:xfrm>
              <a:off x="3707" y="2389"/>
              <a:ext cx="86" cy="146"/>
            </a:xfrm>
            <a:custGeom>
              <a:avLst/>
              <a:gdLst>
                <a:gd name="T0" fmla="*/ 26 w 171"/>
                <a:gd name="T1" fmla="*/ 8 h 291"/>
                <a:gd name="T2" fmla="*/ 24 w 171"/>
                <a:gd name="T3" fmla="*/ 8 h 291"/>
                <a:gd name="T4" fmla="*/ 23 w 171"/>
                <a:gd name="T5" fmla="*/ 15 h 291"/>
                <a:gd name="T6" fmla="*/ 17 w 171"/>
                <a:gd name="T7" fmla="*/ 25 h 291"/>
                <a:gd name="T8" fmla="*/ 13 w 171"/>
                <a:gd name="T9" fmla="*/ 38 h 291"/>
                <a:gd name="T10" fmla="*/ 7 w 171"/>
                <a:gd name="T11" fmla="*/ 53 h 291"/>
                <a:gd name="T12" fmla="*/ 4 w 171"/>
                <a:gd name="T13" fmla="*/ 71 h 291"/>
                <a:gd name="T14" fmla="*/ 2 w 171"/>
                <a:gd name="T15" fmla="*/ 90 h 291"/>
                <a:gd name="T16" fmla="*/ 2 w 171"/>
                <a:gd name="T17" fmla="*/ 112 h 291"/>
                <a:gd name="T18" fmla="*/ 0 w 171"/>
                <a:gd name="T19" fmla="*/ 133 h 291"/>
                <a:gd name="T20" fmla="*/ 4 w 171"/>
                <a:gd name="T21" fmla="*/ 156 h 291"/>
                <a:gd name="T22" fmla="*/ 9 w 171"/>
                <a:gd name="T23" fmla="*/ 179 h 291"/>
                <a:gd name="T24" fmla="*/ 21 w 171"/>
                <a:gd name="T25" fmla="*/ 204 h 291"/>
                <a:gd name="T26" fmla="*/ 32 w 171"/>
                <a:gd name="T27" fmla="*/ 224 h 291"/>
                <a:gd name="T28" fmla="*/ 51 w 171"/>
                <a:gd name="T29" fmla="*/ 245 h 291"/>
                <a:gd name="T30" fmla="*/ 76 w 171"/>
                <a:gd name="T31" fmla="*/ 264 h 291"/>
                <a:gd name="T32" fmla="*/ 106 w 171"/>
                <a:gd name="T33" fmla="*/ 283 h 291"/>
                <a:gd name="T34" fmla="*/ 154 w 171"/>
                <a:gd name="T35" fmla="*/ 291 h 291"/>
                <a:gd name="T36" fmla="*/ 171 w 171"/>
                <a:gd name="T37" fmla="*/ 213 h 291"/>
                <a:gd name="T38" fmla="*/ 133 w 171"/>
                <a:gd name="T39" fmla="*/ 0 h 291"/>
                <a:gd name="T40" fmla="*/ 40 w 171"/>
                <a:gd name="T41" fmla="*/ 0 h 291"/>
                <a:gd name="T42" fmla="*/ 26 w 171"/>
                <a:gd name="T43" fmla="*/ 8 h 291"/>
                <a:gd name="T44" fmla="*/ 26 w 171"/>
                <a:gd name="T45" fmla="*/ 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291">
                  <a:moveTo>
                    <a:pt x="26" y="8"/>
                  </a:moveTo>
                  <a:lnTo>
                    <a:pt x="24" y="8"/>
                  </a:lnTo>
                  <a:lnTo>
                    <a:pt x="23" y="15"/>
                  </a:lnTo>
                  <a:lnTo>
                    <a:pt x="17" y="25"/>
                  </a:lnTo>
                  <a:lnTo>
                    <a:pt x="13" y="38"/>
                  </a:lnTo>
                  <a:lnTo>
                    <a:pt x="7" y="53"/>
                  </a:lnTo>
                  <a:lnTo>
                    <a:pt x="4" y="71"/>
                  </a:lnTo>
                  <a:lnTo>
                    <a:pt x="2" y="90"/>
                  </a:lnTo>
                  <a:lnTo>
                    <a:pt x="2" y="112"/>
                  </a:lnTo>
                  <a:lnTo>
                    <a:pt x="0" y="133"/>
                  </a:lnTo>
                  <a:lnTo>
                    <a:pt x="4" y="156"/>
                  </a:lnTo>
                  <a:lnTo>
                    <a:pt x="9" y="179"/>
                  </a:lnTo>
                  <a:lnTo>
                    <a:pt x="21" y="204"/>
                  </a:lnTo>
                  <a:lnTo>
                    <a:pt x="32" y="224"/>
                  </a:lnTo>
                  <a:lnTo>
                    <a:pt x="51" y="245"/>
                  </a:lnTo>
                  <a:lnTo>
                    <a:pt x="76" y="264"/>
                  </a:lnTo>
                  <a:lnTo>
                    <a:pt x="106" y="283"/>
                  </a:lnTo>
                  <a:lnTo>
                    <a:pt x="154" y="291"/>
                  </a:lnTo>
                  <a:lnTo>
                    <a:pt x="171" y="213"/>
                  </a:lnTo>
                  <a:lnTo>
                    <a:pt x="133" y="0"/>
                  </a:lnTo>
                  <a:lnTo>
                    <a:pt x="40" y="0"/>
                  </a:lnTo>
                  <a:lnTo>
                    <a:pt x="26" y="8"/>
                  </a:lnTo>
                  <a:lnTo>
                    <a:pt x="26" y="8"/>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3" name="Freeform 77"/>
            <p:cNvSpPr>
              <a:spLocks/>
            </p:cNvSpPr>
            <p:nvPr/>
          </p:nvSpPr>
          <p:spPr bwMode="auto">
            <a:xfrm>
              <a:off x="3721" y="2383"/>
              <a:ext cx="86" cy="148"/>
            </a:xfrm>
            <a:custGeom>
              <a:avLst/>
              <a:gdLst>
                <a:gd name="T0" fmla="*/ 0 w 173"/>
                <a:gd name="T1" fmla="*/ 19 h 294"/>
                <a:gd name="T2" fmla="*/ 4 w 173"/>
                <a:gd name="T3" fmla="*/ 19 h 294"/>
                <a:gd name="T4" fmla="*/ 17 w 173"/>
                <a:gd name="T5" fmla="*/ 21 h 294"/>
                <a:gd name="T6" fmla="*/ 25 w 173"/>
                <a:gd name="T7" fmla="*/ 23 h 294"/>
                <a:gd name="T8" fmla="*/ 36 w 173"/>
                <a:gd name="T9" fmla="*/ 28 h 294"/>
                <a:gd name="T10" fmla="*/ 48 w 173"/>
                <a:gd name="T11" fmla="*/ 34 h 294"/>
                <a:gd name="T12" fmla="*/ 59 w 173"/>
                <a:gd name="T13" fmla="*/ 45 h 294"/>
                <a:gd name="T14" fmla="*/ 16 w 173"/>
                <a:gd name="T15" fmla="*/ 51 h 294"/>
                <a:gd name="T16" fmla="*/ 67 w 173"/>
                <a:gd name="T17" fmla="*/ 55 h 294"/>
                <a:gd name="T18" fmla="*/ 16 w 173"/>
                <a:gd name="T19" fmla="*/ 64 h 294"/>
                <a:gd name="T20" fmla="*/ 74 w 173"/>
                <a:gd name="T21" fmla="*/ 64 h 294"/>
                <a:gd name="T22" fmla="*/ 14 w 173"/>
                <a:gd name="T23" fmla="*/ 76 h 294"/>
                <a:gd name="T24" fmla="*/ 78 w 173"/>
                <a:gd name="T25" fmla="*/ 76 h 294"/>
                <a:gd name="T26" fmla="*/ 14 w 173"/>
                <a:gd name="T27" fmla="*/ 89 h 294"/>
                <a:gd name="T28" fmla="*/ 86 w 173"/>
                <a:gd name="T29" fmla="*/ 85 h 294"/>
                <a:gd name="T30" fmla="*/ 16 w 173"/>
                <a:gd name="T31" fmla="*/ 99 h 294"/>
                <a:gd name="T32" fmla="*/ 90 w 173"/>
                <a:gd name="T33" fmla="*/ 99 h 294"/>
                <a:gd name="T34" fmla="*/ 16 w 173"/>
                <a:gd name="T35" fmla="*/ 110 h 294"/>
                <a:gd name="T36" fmla="*/ 93 w 173"/>
                <a:gd name="T37" fmla="*/ 110 h 294"/>
                <a:gd name="T38" fmla="*/ 16 w 173"/>
                <a:gd name="T39" fmla="*/ 120 h 294"/>
                <a:gd name="T40" fmla="*/ 99 w 173"/>
                <a:gd name="T41" fmla="*/ 125 h 294"/>
                <a:gd name="T42" fmla="*/ 16 w 173"/>
                <a:gd name="T43" fmla="*/ 135 h 294"/>
                <a:gd name="T44" fmla="*/ 99 w 173"/>
                <a:gd name="T45" fmla="*/ 137 h 294"/>
                <a:gd name="T46" fmla="*/ 19 w 173"/>
                <a:gd name="T47" fmla="*/ 144 h 294"/>
                <a:gd name="T48" fmla="*/ 99 w 173"/>
                <a:gd name="T49" fmla="*/ 146 h 294"/>
                <a:gd name="T50" fmla="*/ 19 w 173"/>
                <a:gd name="T51" fmla="*/ 158 h 294"/>
                <a:gd name="T52" fmla="*/ 99 w 173"/>
                <a:gd name="T53" fmla="*/ 159 h 294"/>
                <a:gd name="T54" fmla="*/ 21 w 173"/>
                <a:gd name="T55" fmla="*/ 175 h 294"/>
                <a:gd name="T56" fmla="*/ 93 w 173"/>
                <a:gd name="T57" fmla="*/ 175 h 294"/>
                <a:gd name="T58" fmla="*/ 21 w 173"/>
                <a:gd name="T59" fmla="*/ 186 h 294"/>
                <a:gd name="T60" fmla="*/ 90 w 173"/>
                <a:gd name="T61" fmla="*/ 186 h 294"/>
                <a:gd name="T62" fmla="*/ 23 w 173"/>
                <a:gd name="T63" fmla="*/ 203 h 294"/>
                <a:gd name="T64" fmla="*/ 80 w 173"/>
                <a:gd name="T65" fmla="*/ 201 h 294"/>
                <a:gd name="T66" fmla="*/ 25 w 173"/>
                <a:gd name="T67" fmla="*/ 215 h 294"/>
                <a:gd name="T68" fmla="*/ 76 w 173"/>
                <a:gd name="T69" fmla="*/ 213 h 294"/>
                <a:gd name="T70" fmla="*/ 33 w 173"/>
                <a:gd name="T71" fmla="*/ 224 h 294"/>
                <a:gd name="T72" fmla="*/ 86 w 173"/>
                <a:gd name="T73" fmla="*/ 224 h 294"/>
                <a:gd name="T74" fmla="*/ 52 w 173"/>
                <a:gd name="T75" fmla="*/ 237 h 294"/>
                <a:gd name="T76" fmla="*/ 103 w 173"/>
                <a:gd name="T77" fmla="*/ 239 h 294"/>
                <a:gd name="T78" fmla="*/ 61 w 173"/>
                <a:gd name="T79" fmla="*/ 251 h 294"/>
                <a:gd name="T80" fmla="*/ 114 w 173"/>
                <a:gd name="T81" fmla="*/ 247 h 294"/>
                <a:gd name="T82" fmla="*/ 74 w 173"/>
                <a:gd name="T83" fmla="*/ 264 h 294"/>
                <a:gd name="T84" fmla="*/ 124 w 173"/>
                <a:gd name="T85" fmla="*/ 258 h 294"/>
                <a:gd name="T86" fmla="*/ 78 w 173"/>
                <a:gd name="T87" fmla="*/ 270 h 294"/>
                <a:gd name="T88" fmla="*/ 126 w 173"/>
                <a:gd name="T89" fmla="*/ 268 h 294"/>
                <a:gd name="T90" fmla="*/ 84 w 173"/>
                <a:gd name="T91" fmla="*/ 283 h 294"/>
                <a:gd name="T92" fmla="*/ 116 w 173"/>
                <a:gd name="T93" fmla="*/ 287 h 294"/>
                <a:gd name="T94" fmla="*/ 135 w 173"/>
                <a:gd name="T95" fmla="*/ 294 h 294"/>
                <a:gd name="T96" fmla="*/ 173 w 173"/>
                <a:gd name="T97" fmla="*/ 241 h 294"/>
                <a:gd name="T98" fmla="*/ 143 w 173"/>
                <a:gd name="T99" fmla="*/ 38 h 294"/>
                <a:gd name="T100" fmla="*/ 35 w 173"/>
                <a:gd name="T101" fmla="*/ 0 h 294"/>
                <a:gd name="T102" fmla="*/ 0 w 173"/>
                <a:gd name="T103" fmla="*/ 19 h 294"/>
                <a:gd name="T104" fmla="*/ 0 w 173"/>
                <a:gd name="T105" fmla="*/ 1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3" h="294">
                  <a:moveTo>
                    <a:pt x="0" y="19"/>
                  </a:moveTo>
                  <a:lnTo>
                    <a:pt x="4" y="19"/>
                  </a:lnTo>
                  <a:lnTo>
                    <a:pt x="17" y="21"/>
                  </a:lnTo>
                  <a:lnTo>
                    <a:pt x="25" y="23"/>
                  </a:lnTo>
                  <a:lnTo>
                    <a:pt x="36" y="28"/>
                  </a:lnTo>
                  <a:lnTo>
                    <a:pt x="48" y="34"/>
                  </a:lnTo>
                  <a:lnTo>
                    <a:pt x="59" y="45"/>
                  </a:lnTo>
                  <a:lnTo>
                    <a:pt x="16" y="51"/>
                  </a:lnTo>
                  <a:lnTo>
                    <a:pt x="67" y="55"/>
                  </a:lnTo>
                  <a:lnTo>
                    <a:pt x="16" y="64"/>
                  </a:lnTo>
                  <a:lnTo>
                    <a:pt x="74" y="64"/>
                  </a:lnTo>
                  <a:lnTo>
                    <a:pt x="14" y="76"/>
                  </a:lnTo>
                  <a:lnTo>
                    <a:pt x="78" y="76"/>
                  </a:lnTo>
                  <a:lnTo>
                    <a:pt x="14" y="89"/>
                  </a:lnTo>
                  <a:lnTo>
                    <a:pt x="86" y="85"/>
                  </a:lnTo>
                  <a:lnTo>
                    <a:pt x="16" y="99"/>
                  </a:lnTo>
                  <a:lnTo>
                    <a:pt x="90" y="99"/>
                  </a:lnTo>
                  <a:lnTo>
                    <a:pt x="16" y="110"/>
                  </a:lnTo>
                  <a:lnTo>
                    <a:pt x="93" y="110"/>
                  </a:lnTo>
                  <a:lnTo>
                    <a:pt x="16" y="120"/>
                  </a:lnTo>
                  <a:lnTo>
                    <a:pt x="99" y="125"/>
                  </a:lnTo>
                  <a:lnTo>
                    <a:pt x="16" y="135"/>
                  </a:lnTo>
                  <a:lnTo>
                    <a:pt x="99" y="137"/>
                  </a:lnTo>
                  <a:lnTo>
                    <a:pt x="19" y="144"/>
                  </a:lnTo>
                  <a:lnTo>
                    <a:pt x="99" y="146"/>
                  </a:lnTo>
                  <a:lnTo>
                    <a:pt x="19" y="158"/>
                  </a:lnTo>
                  <a:lnTo>
                    <a:pt x="99" y="159"/>
                  </a:lnTo>
                  <a:lnTo>
                    <a:pt x="21" y="175"/>
                  </a:lnTo>
                  <a:lnTo>
                    <a:pt x="93" y="175"/>
                  </a:lnTo>
                  <a:lnTo>
                    <a:pt x="21" y="186"/>
                  </a:lnTo>
                  <a:lnTo>
                    <a:pt x="90" y="186"/>
                  </a:lnTo>
                  <a:lnTo>
                    <a:pt x="23" y="203"/>
                  </a:lnTo>
                  <a:lnTo>
                    <a:pt x="80" y="201"/>
                  </a:lnTo>
                  <a:lnTo>
                    <a:pt x="25" y="215"/>
                  </a:lnTo>
                  <a:lnTo>
                    <a:pt x="76" y="213"/>
                  </a:lnTo>
                  <a:lnTo>
                    <a:pt x="33" y="224"/>
                  </a:lnTo>
                  <a:lnTo>
                    <a:pt x="86" y="224"/>
                  </a:lnTo>
                  <a:lnTo>
                    <a:pt x="52" y="237"/>
                  </a:lnTo>
                  <a:lnTo>
                    <a:pt x="103" y="239"/>
                  </a:lnTo>
                  <a:lnTo>
                    <a:pt x="61" y="251"/>
                  </a:lnTo>
                  <a:lnTo>
                    <a:pt x="114" y="247"/>
                  </a:lnTo>
                  <a:lnTo>
                    <a:pt x="74" y="264"/>
                  </a:lnTo>
                  <a:lnTo>
                    <a:pt x="124" y="258"/>
                  </a:lnTo>
                  <a:lnTo>
                    <a:pt x="78" y="270"/>
                  </a:lnTo>
                  <a:lnTo>
                    <a:pt x="126" y="268"/>
                  </a:lnTo>
                  <a:lnTo>
                    <a:pt x="84" y="283"/>
                  </a:lnTo>
                  <a:lnTo>
                    <a:pt x="116" y="287"/>
                  </a:lnTo>
                  <a:lnTo>
                    <a:pt x="135" y="294"/>
                  </a:lnTo>
                  <a:lnTo>
                    <a:pt x="173" y="241"/>
                  </a:lnTo>
                  <a:lnTo>
                    <a:pt x="143" y="38"/>
                  </a:lnTo>
                  <a:lnTo>
                    <a:pt x="35" y="0"/>
                  </a:lnTo>
                  <a:lnTo>
                    <a:pt x="0" y="19"/>
                  </a:lnTo>
                  <a:lnTo>
                    <a:pt x="0" y="19"/>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4" name="Freeform 78"/>
            <p:cNvSpPr>
              <a:spLocks/>
            </p:cNvSpPr>
            <p:nvPr/>
          </p:nvSpPr>
          <p:spPr bwMode="auto">
            <a:xfrm>
              <a:off x="3465" y="2545"/>
              <a:ext cx="96" cy="69"/>
            </a:xfrm>
            <a:custGeom>
              <a:avLst/>
              <a:gdLst>
                <a:gd name="T0" fmla="*/ 181 w 192"/>
                <a:gd name="T1" fmla="*/ 46 h 139"/>
                <a:gd name="T2" fmla="*/ 108 w 192"/>
                <a:gd name="T3" fmla="*/ 0 h 139"/>
                <a:gd name="T4" fmla="*/ 0 w 192"/>
                <a:gd name="T5" fmla="*/ 47 h 139"/>
                <a:gd name="T6" fmla="*/ 15 w 192"/>
                <a:gd name="T7" fmla="*/ 93 h 139"/>
                <a:gd name="T8" fmla="*/ 59 w 192"/>
                <a:gd name="T9" fmla="*/ 139 h 139"/>
                <a:gd name="T10" fmla="*/ 192 w 192"/>
                <a:gd name="T11" fmla="*/ 118 h 139"/>
                <a:gd name="T12" fmla="*/ 181 w 192"/>
                <a:gd name="T13" fmla="*/ 46 h 139"/>
                <a:gd name="T14" fmla="*/ 181 w 192"/>
                <a:gd name="T15" fmla="*/ 46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39">
                  <a:moveTo>
                    <a:pt x="181" y="46"/>
                  </a:moveTo>
                  <a:lnTo>
                    <a:pt x="108" y="0"/>
                  </a:lnTo>
                  <a:lnTo>
                    <a:pt x="0" y="47"/>
                  </a:lnTo>
                  <a:lnTo>
                    <a:pt x="15" y="93"/>
                  </a:lnTo>
                  <a:lnTo>
                    <a:pt x="59" y="139"/>
                  </a:lnTo>
                  <a:lnTo>
                    <a:pt x="192" y="118"/>
                  </a:lnTo>
                  <a:lnTo>
                    <a:pt x="181" y="46"/>
                  </a:lnTo>
                  <a:lnTo>
                    <a:pt x="181" y="46"/>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5" name="Freeform 79"/>
            <p:cNvSpPr>
              <a:spLocks/>
            </p:cNvSpPr>
            <p:nvPr/>
          </p:nvSpPr>
          <p:spPr bwMode="auto">
            <a:xfrm>
              <a:off x="3473" y="2578"/>
              <a:ext cx="86" cy="47"/>
            </a:xfrm>
            <a:custGeom>
              <a:avLst/>
              <a:gdLst>
                <a:gd name="T0" fmla="*/ 164 w 173"/>
                <a:gd name="T1" fmla="*/ 12 h 94"/>
                <a:gd name="T2" fmla="*/ 154 w 173"/>
                <a:gd name="T3" fmla="*/ 48 h 94"/>
                <a:gd name="T4" fmla="*/ 148 w 173"/>
                <a:gd name="T5" fmla="*/ 8 h 94"/>
                <a:gd name="T6" fmla="*/ 141 w 173"/>
                <a:gd name="T7" fmla="*/ 42 h 94"/>
                <a:gd name="T8" fmla="*/ 128 w 173"/>
                <a:gd name="T9" fmla="*/ 6 h 94"/>
                <a:gd name="T10" fmla="*/ 126 w 173"/>
                <a:gd name="T11" fmla="*/ 37 h 94"/>
                <a:gd name="T12" fmla="*/ 110 w 173"/>
                <a:gd name="T13" fmla="*/ 0 h 94"/>
                <a:gd name="T14" fmla="*/ 109 w 173"/>
                <a:gd name="T15" fmla="*/ 42 h 94"/>
                <a:gd name="T16" fmla="*/ 90 w 173"/>
                <a:gd name="T17" fmla="*/ 2 h 94"/>
                <a:gd name="T18" fmla="*/ 90 w 173"/>
                <a:gd name="T19" fmla="*/ 38 h 94"/>
                <a:gd name="T20" fmla="*/ 69 w 173"/>
                <a:gd name="T21" fmla="*/ 8 h 94"/>
                <a:gd name="T22" fmla="*/ 78 w 173"/>
                <a:gd name="T23" fmla="*/ 46 h 94"/>
                <a:gd name="T24" fmla="*/ 50 w 173"/>
                <a:gd name="T25" fmla="*/ 12 h 94"/>
                <a:gd name="T26" fmla="*/ 61 w 173"/>
                <a:gd name="T27" fmla="*/ 52 h 94"/>
                <a:gd name="T28" fmla="*/ 34 w 173"/>
                <a:gd name="T29" fmla="*/ 19 h 94"/>
                <a:gd name="T30" fmla="*/ 44 w 173"/>
                <a:gd name="T31" fmla="*/ 61 h 94"/>
                <a:gd name="T32" fmla="*/ 0 w 173"/>
                <a:gd name="T33" fmla="*/ 27 h 94"/>
                <a:gd name="T34" fmla="*/ 50 w 173"/>
                <a:gd name="T35" fmla="*/ 90 h 94"/>
                <a:gd name="T36" fmla="*/ 88 w 173"/>
                <a:gd name="T37" fmla="*/ 94 h 94"/>
                <a:gd name="T38" fmla="*/ 131 w 173"/>
                <a:gd name="T39" fmla="*/ 75 h 94"/>
                <a:gd name="T40" fmla="*/ 173 w 173"/>
                <a:gd name="T41" fmla="*/ 76 h 94"/>
                <a:gd name="T42" fmla="*/ 164 w 173"/>
                <a:gd name="T43" fmla="*/ 12 h 94"/>
                <a:gd name="T44" fmla="*/ 164 w 173"/>
                <a:gd name="T45" fmla="*/ 1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94">
                  <a:moveTo>
                    <a:pt x="164" y="12"/>
                  </a:moveTo>
                  <a:lnTo>
                    <a:pt x="154" y="48"/>
                  </a:lnTo>
                  <a:lnTo>
                    <a:pt x="148" y="8"/>
                  </a:lnTo>
                  <a:lnTo>
                    <a:pt x="141" y="42"/>
                  </a:lnTo>
                  <a:lnTo>
                    <a:pt x="128" y="6"/>
                  </a:lnTo>
                  <a:lnTo>
                    <a:pt x="126" y="37"/>
                  </a:lnTo>
                  <a:lnTo>
                    <a:pt x="110" y="0"/>
                  </a:lnTo>
                  <a:lnTo>
                    <a:pt x="109" y="42"/>
                  </a:lnTo>
                  <a:lnTo>
                    <a:pt x="90" y="2"/>
                  </a:lnTo>
                  <a:lnTo>
                    <a:pt x="90" y="38"/>
                  </a:lnTo>
                  <a:lnTo>
                    <a:pt x="69" y="8"/>
                  </a:lnTo>
                  <a:lnTo>
                    <a:pt x="78" y="46"/>
                  </a:lnTo>
                  <a:lnTo>
                    <a:pt x="50" y="12"/>
                  </a:lnTo>
                  <a:lnTo>
                    <a:pt x="61" y="52"/>
                  </a:lnTo>
                  <a:lnTo>
                    <a:pt x="34" y="19"/>
                  </a:lnTo>
                  <a:lnTo>
                    <a:pt x="44" y="61"/>
                  </a:lnTo>
                  <a:lnTo>
                    <a:pt x="0" y="27"/>
                  </a:lnTo>
                  <a:lnTo>
                    <a:pt x="50" y="90"/>
                  </a:lnTo>
                  <a:lnTo>
                    <a:pt x="88" y="94"/>
                  </a:lnTo>
                  <a:lnTo>
                    <a:pt x="131" y="75"/>
                  </a:lnTo>
                  <a:lnTo>
                    <a:pt x="173" y="76"/>
                  </a:lnTo>
                  <a:lnTo>
                    <a:pt x="164" y="12"/>
                  </a:lnTo>
                  <a:lnTo>
                    <a:pt x="164" y="12"/>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6" name="Freeform 80"/>
            <p:cNvSpPr>
              <a:spLocks/>
            </p:cNvSpPr>
            <p:nvPr/>
          </p:nvSpPr>
          <p:spPr bwMode="auto">
            <a:xfrm>
              <a:off x="3554" y="2522"/>
              <a:ext cx="283" cy="267"/>
            </a:xfrm>
            <a:custGeom>
              <a:avLst/>
              <a:gdLst>
                <a:gd name="T0" fmla="*/ 357 w 564"/>
                <a:gd name="T1" fmla="*/ 175 h 534"/>
                <a:gd name="T2" fmla="*/ 338 w 564"/>
                <a:gd name="T3" fmla="*/ 373 h 534"/>
                <a:gd name="T4" fmla="*/ 338 w 564"/>
                <a:gd name="T5" fmla="*/ 531 h 534"/>
                <a:gd name="T6" fmla="*/ 386 w 564"/>
                <a:gd name="T7" fmla="*/ 534 h 534"/>
                <a:gd name="T8" fmla="*/ 492 w 564"/>
                <a:gd name="T9" fmla="*/ 529 h 534"/>
                <a:gd name="T10" fmla="*/ 494 w 564"/>
                <a:gd name="T11" fmla="*/ 367 h 534"/>
                <a:gd name="T12" fmla="*/ 564 w 564"/>
                <a:gd name="T13" fmla="*/ 57 h 534"/>
                <a:gd name="T14" fmla="*/ 446 w 564"/>
                <a:gd name="T15" fmla="*/ 0 h 534"/>
                <a:gd name="T16" fmla="*/ 207 w 564"/>
                <a:gd name="T17" fmla="*/ 86 h 534"/>
                <a:gd name="T18" fmla="*/ 2 w 564"/>
                <a:gd name="T19" fmla="*/ 92 h 534"/>
                <a:gd name="T20" fmla="*/ 0 w 564"/>
                <a:gd name="T21" fmla="*/ 124 h 534"/>
                <a:gd name="T22" fmla="*/ 3 w 564"/>
                <a:gd name="T23" fmla="*/ 183 h 534"/>
                <a:gd name="T24" fmla="*/ 30 w 564"/>
                <a:gd name="T25" fmla="*/ 196 h 534"/>
                <a:gd name="T26" fmla="*/ 298 w 564"/>
                <a:gd name="T27" fmla="*/ 194 h 534"/>
                <a:gd name="T28" fmla="*/ 357 w 564"/>
                <a:gd name="T29" fmla="*/ 175 h 534"/>
                <a:gd name="T30" fmla="*/ 357 w 564"/>
                <a:gd name="T31" fmla="*/ 17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4" h="534">
                  <a:moveTo>
                    <a:pt x="357" y="175"/>
                  </a:moveTo>
                  <a:lnTo>
                    <a:pt x="338" y="373"/>
                  </a:lnTo>
                  <a:lnTo>
                    <a:pt x="338" y="531"/>
                  </a:lnTo>
                  <a:lnTo>
                    <a:pt x="386" y="534"/>
                  </a:lnTo>
                  <a:lnTo>
                    <a:pt x="492" y="529"/>
                  </a:lnTo>
                  <a:lnTo>
                    <a:pt x="494" y="367"/>
                  </a:lnTo>
                  <a:lnTo>
                    <a:pt x="564" y="57"/>
                  </a:lnTo>
                  <a:lnTo>
                    <a:pt x="446" y="0"/>
                  </a:lnTo>
                  <a:lnTo>
                    <a:pt x="207" y="86"/>
                  </a:lnTo>
                  <a:lnTo>
                    <a:pt x="2" y="92"/>
                  </a:lnTo>
                  <a:lnTo>
                    <a:pt x="0" y="124"/>
                  </a:lnTo>
                  <a:lnTo>
                    <a:pt x="3" y="183"/>
                  </a:lnTo>
                  <a:lnTo>
                    <a:pt x="30" y="196"/>
                  </a:lnTo>
                  <a:lnTo>
                    <a:pt x="298" y="194"/>
                  </a:lnTo>
                  <a:lnTo>
                    <a:pt x="357" y="175"/>
                  </a:lnTo>
                  <a:lnTo>
                    <a:pt x="357" y="175"/>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7" name="Freeform 81"/>
            <p:cNvSpPr>
              <a:spLocks/>
            </p:cNvSpPr>
            <p:nvPr/>
          </p:nvSpPr>
          <p:spPr bwMode="auto">
            <a:xfrm>
              <a:off x="3721" y="2374"/>
              <a:ext cx="128" cy="134"/>
            </a:xfrm>
            <a:custGeom>
              <a:avLst/>
              <a:gdLst>
                <a:gd name="T0" fmla="*/ 0 w 257"/>
                <a:gd name="T1" fmla="*/ 38 h 268"/>
                <a:gd name="T2" fmla="*/ 4 w 257"/>
                <a:gd name="T3" fmla="*/ 36 h 268"/>
                <a:gd name="T4" fmla="*/ 16 w 257"/>
                <a:gd name="T5" fmla="*/ 34 h 268"/>
                <a:gd name="T6" fmla="*/ 21 w 257"/>
                <a:gd name="T7" fmla="*/ 34 h 268"/>
                <a:gd name="T8" fmla="*/ 31 w 257"/>
                <a:gd name="T9" fmla="*/ 34 h 268"/>
                <a:gd name="T10" fmla="*/ 42 w 257"/>
                <a:gd name="T11" fmla="*/ 34 h 268"/>
                <a:gd name="T12" fmla="*/ 54 w 257"/>
                <a:gd name="T13" fmla="*/ 40 h 268"/>
                <a:gd name="T14" fmla="*/ 63 w 257"/>
                <a:gd name="T15" fmla="*/ 44 h 268"/>
                <a:gd name="T16" fmla="*/ 73 w 257"/>
                <a:gd name="T17" fmla="*/ 51 h 268"/>
                <a:gd name="T18" fmla="*/ 82 w 257"/>
                <a:gd name="T19" fmla="*/ 59 h 268"/>
                <a:gd name="T20" fmla="*/ 92 w 257"/>
                <a:gd name="T21" fmla="*/ 72 h 268"/>
                <a:gd name="T22" fmla="*/ 97 w 257"/>
                <a:gd name="T23" fmla="*/ 85 h 268"/>
                <a:gd name="T24" fmla="*/ 105 w 257"/>
                <a:gd name="T25" fmla="*/ 102 h 268"/>
                <a:gd name="T26" fmla="*/ 109 w 257"/>
                <a:gd name="T27" fmla="*/ 123 h 268"/>
                <a:gd name="T28" fmla="*/ 112 w 257"/>
                <a:gd name="T29" fmla="*/ 150 h 268"/>
                <a:gd name="T30" fmla="*/ 111 w 257"/>
                <a:gd name="T31" fmla="*/ 152 h 268"/>
                <a:gd name="T32" fmla="*/ 111 w 257"/>
                <a:gd name="T33" fmla="*/ 161 h 268"/>
                <a:gd name="T34" fmla="*/ 109 w 257"/>
                <a:gd name="T35" fmla="*/ 173 h 268"/>
                <a:gd name="T36" fmla="*/ 107 w 257"/>
                <a:gd name="T37" fmla="*/ 190 h 268"/>
                <a:gd name="T38" fmla="*/ 99 w 257"/>
                <a:gd name="T39" fmla="*/ 205 h 268"/>
                <a:gd name="T40" fmla="*/ 92 w 257"/>
                <a:gd name="T41" fmla="*/ 220 h 268"/>
                <a:gd name="T42" fmla="*/ 76 w 257"/>
                <a:gd name="T43" fmla="*/ 234 h 268"/>
                <a:gd name="T44" fmla="*/ 59 w 257"/>
                <a:gd name="T45" fmla="*/ 243 h 268"/>
                <a:gd name="T46" fmla="*/ 86 w 257"/>
                <a:gd name="T47" fmla="*/ 258 h 268"/>
                <a:gd name="T48" fmla="*/ 137 w 257"/>
                <a:gd name="T49" fmla="*/ 268 h 268"/>
                <a:gd name="T50" fmla="*/ 183 w 257"/>
                <a:gd name="T51" fmla="*/ 262 h 268"/>
                <a:gd name="T52" fmla="*/ 242 w 257"/>
                <a:gd name="T53" fmla="*/ 215 h 268"/>
                <a:gd name="T54" fmla="*/ 257 w 257"/>
                <a:gd name="T55" fmla="*/ 135 h 268"/>
                <a:gd name="T56" fmla="*/ 236 w 257"/>
                <a:gd name="T57" fmla="*/ 64 h 268"/>
                <a:gd name="T58" fmla="*/ 152 w 257"/>
                <a:gd name="T59" fmla="*/ 19 h 268"/>
                <a:gd name="T60" fmla="*/ 84 w 257"/>
                <a:gd name="T61" fmla="*/ 0 h 268"/>
                <a:gd name="T62" fmla="*/ 35 w 257"/>
                <a:gd name="T63" fmla="*/ 9 h 268"/>
                <a:gd name="T64" fmla="*/ 12 w 257"/>
                <a:gd name="T65" fmla="*/ 26 h 268"/>
                <a:gd name="T66" fmla="*/ 0 w 257"/>
                <a:gd name="T67" fmla="*/ 38 h 268"/>
                <a:gd name="T68" fmla="*/ 0 w 257"/>
                <a:gd name="T69" fmla="*/ 3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268">
                  <a:moveTo>
                    <a:pt x="0" y="38"/>
                  </a:moveTo>
                  <a:lnTo>
                    <a:pt x="4" y="36"/>
                  </a:lnTo>
                  <a:lnTo>
                    <a:pt x="16" y="34"/>
                  </a:lnTo>
                  <a:lnTo>
                    <a:pt x="21" y="34"/>
                  </a:lnTo>
                  <a:lnTo>
                    <a:pt x="31" y="34"/>
                  </a:lnTo>
                  <a:lnTo>
                    <a:pt x="42" y="34"/>
                  </a:lnTo>
                  <a:lnTo>
                    <a:pt x="54" y="40"/>
                  </a:lnTo>
                  <a:lnTo>
                    <a:pt x="63" y="44"/>
                  </a:lnTo>
                  <a:lnTo>
                    <a:pt x="73" y="51"/>
                  </a:lnTo>
                  <a:lnTo>
                    <a:pt x="82" y="59"/>
                  </a:lnTo>
                  <a:lnTo>
                    <a:pt x="92" y="72"/>
                  </a:lnTo>
                  <a:lnTo>
                    <a:pt x="97" y="85"/>
                  </a:lnTo>
                  <a:lnTo>
                    <a:pt x="105" y="102"/>
                  </a:lnTo>
                  <a:lnTo>
                    <a:pt x="109" y="123"/>
                  </a:lnTo>
                  <a:lnTo>
                    <a:pt x="112" y="150"/>
                  </a:lnTo>
                  <a:lnTo>
                    <a:pt x="111" y="152"/>
                  </a:lnTo>
                  <a:lnTo>
                    <a:pt x="111" y="161"/>
                  </a:lnTo>
                  <a:lnTo>
                    <a:pt x="109" y="173"/>
                  </a:lnTo>
                  <a:lnTo>
                    <a:pt x="107" y="190"/>
                  </a:lnTo>
                  <a:lnTo>
                    <a:pt x="99" y="205"/>
                  </a:lnTo>
                  <a:lnTo>
                    <a:pt x="92" y="220"/>
                  </a:lnTo>
                  <a:lnTo>
                    <a:pt x="76" y="234"/>
                  </a:lnTo>
                  <a:lnTo>
                    <a:pt x="59" y="243"/>
                  </a:lnTo>
                  <a:lnTo>
                    <a:pt x="86" y="258"/>
                  </a:lnTo>
                  <a:lnTo>
                    <a:pt x="137" y="268"/>
                  </a:lnTo>
                  <a:lnTo>
                    <a:pt x="183" y="262"/>
                  </a:lnTo>
                  <a:lnTo>
                    <a:pt x="242" y="215"/>
                  </a:lnTo>
                  <a:lnTo>
                    <a:pt x="257" y="135"/>
                  </a:lnTo>
                  <a:lnTo>
                    <a:pt x="236" y="64"/>
                  </a:lnTo>
                  <a:lnTo>
                    <a:pt x="152" y="19"/>
                  </a:lnTo>
                  <a:lnTo>
                    <a:pt x="84" y="0"/>
                  </a:lnTo>
                  <a:lnTo>
                    <a:pt x="35" y="9"/>
                  </a:lnTo>
                  <a:lnTo>
                    <a:pt x="12" y="26"/>
                  </a:lnTo>
                  <a:lnTo>
                    <a:pt x="0" y="38"/>
                  </a:lnTo>
                  <a:lnTo>
                    <a:pt x="0" y="38"/>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8" name="Freeform 82"/>
            <p:cNvSpPr>
              <a:spLocks/>
            </p:cNvSpPr>
            <p:nvPr/>
          </p:nvSpPr>
          <p:spPr bwMode="auto">
            <a:xfrm>
              <a:off x="3721" y="2372"/>
              <a:ext cx="132" cy="139"/>
            </a:xfrm>
            <a:custGeom>
              <a:avLst/>
              <a:gdLst>
                <a:gd name="T0" fmla="*/ 14 w 265"/>
                <a:gd name="T1" fmla="*/ 30 h 277"/>
                <a:gd name="T2" fmla="*/ 40 w 265"/>
                <a:gd name="T3" fmla="*/ 17 h 277"/>
                <a:gd name="T4" fmla="*/ 74 w 265"/>
                <a:gd name="T5" fmla="*/ 11 h 277"/>
                <a:gd name="T6" fmla="*/ 74 w 265"/>
                <a:gd name="T7" fmla="*/ 30 h 277"/>
                <a:gd name="T8" fmla="*/ 78 w 265"/>
                <a:gd name="T9" fmla="*/ 38 h 277"/>
                <a:gd name="T10" fmla="*/ 95 w 265"/>
                <a:gd name="T11" fmla="*/ 44 h 277"/>
                <a:gd name="T12" fmla="*/ 105 w 265"/>
                <a:gd name="T13" fmla="*/ 55 h 277"/>
                <a:gd name="T14" fmla="*/ 112 w 265"/>
                <a:gd name="T15" fmla="*/ 67 h 277"/>
                <a:gd name="T16" fmla="*/ 118 w 265"/>
                <a:gd name="T17" fmla="*/ 78 h 277"/>
                <a:gd name="T18" fmla="*/ 126 w 265"/>
                <a:gd name="T19" fmla="*/ 89 h 277"/>
                <a:gd name="T20" fmla="*/ 137 w 265"/>
                <a:gd name="T21" fmla="*/ 103 h 277"/>
                <a:gd name="T22" fmla="*/ 141 w 265"/>
                <a:gd name="T23" fmla="*/ 118 h 277"/>
                <a:gd name="T24" fmla="*/ 137 w 265"/>
                <a:gd name="T25" fmla="*/ 135 h 277"/>
                <a:gd name="T26" fmla="*/ 141 w 265"/>
                <a:gd name="T27" fmla="*/ 154 h 277"/>
                <a:gd name="T28" fmla="*/ 143 w 265"/>
                <a:gd name="T29" fmla="*/ 171 h 277"/>
                <a:gd name="T30" fmla="*/ 141 w 265"/>
                <a:gd name="T31" fmla="*/ 190 h 277"/>
                <a:gd name="T32" fmla="*/ 135 w 265"/>
                <a:gd name="T33" fmla="*/ 207 h 277"/>
                <a:gd name="T34" fmla="*/ 131 w 265"/>
                <a:gd name="T35" fmla="*/ 226 h 277"/>
                <a:gd name="T36" fmla="*/ 124 w 265"/>
                <a:gd name="T37" fmla="*/ 241 h 277"/>
                <a:gd name="T38" fmla="*/ 109 w 265"/>
                <a:gd name="T39" fmla="*/ 247 h 277"/>
                <a:gd name="T40" fmla="*/ 150 w 265"/>
                <a:gd name="T41" fmla="*/ 262 h 277"/>
                <a:gd name="T42" fmla="*/ 137 w 265"/>
                <a:gd name="T43" fmla="*/ 262 h 277"/>
                <a:gd name="T44" fmla="*/ 112 w 265"/>
                <a:gd name="T45" fmla="*/ 260 h 277"/>
                <a:gd name="T46" fmla="*/ 78 w 265"/>
                <a:gd name="T47" fmla="*/ 253 h 277"/>
                <a:gd name="T48" fmla="*/ 65 w 265"/>
                <a:gd name="T49" fmla="*/ 253 h 277"/>
                <a:gd name="T50" fmla="*/ 90 w 265"/>
                <a:gd name="T51" fmla="*/ 268 h 277"/>
                <a:gd name="T52" fmla="*/ 107 w 265"/>
                <a:gd name="T53" fmla="*/ 272 h 277"/>
                <a:gd name="T54" fmla="*/ 130 w 265"/>
                <a:gd name="T55" fmla="*/ 277 h 277"/>
                <a:gd name="T56" fmla="*/ 156 w 265"/>
                <a:gd name="T57" fmla="*/ 276 h 277"/>
                <a:gd name="T58" fmla="*/ 189 w 265"/>
                <a:gd name="T59" fmla="*/ 272 h 277"/>
                <a:gd name="T60" fmla="*/ 215 w 265"/>
                <a:gd name="T61" fmla="*/ 257 h 277"/>
                <a:gd name="T62" fmla="*/ 236 w 265"/>
                <a:gd name="T63" fmla="*/ 238 h 277"/>
                <a:gd name="T64" fmla="*/ 249 w 265"/>
                <a:gd name="T65" fmla="*/ 215 h 277"/>
                <a:gd name="T66" fmla="*/ 259 w 265"/>
                <a:gd name="T67" fmla="*/ 194 h 277"/>
                <a:gd name="T68" fmla="*/ 261 w 265"/>
                <a:gd name="T69" fmla="*/ 169 h 277"/>
                <a:gd name="T70" fmla="*/ 265 w 265"/>
                <a:gd name="T71" fmla="*/ 152 h 277"/>
                <a:gd name="T72" fmla="*/ 265 w 265"/>
                <a:gd name="T73" fmla="*/ 135 h 277"/>
                <a:gd name="T74" fmla="*/ 263 w 265"/>
                <a:gd name="T75" fmla="*/ 116 h 277"/>
                <a:gd name="T76" fmla="*/ 257 w 265"/>
                <a:gd name="T77" fmla="*/ 97 h 277"/>
                <a:gd name="T78" fmla="*/ 246 w 265"/>
                <a:gd name="T79" fmla="*/ 76 h 277"/>
                <a:gd name="T80" fmla="*/ 225 w 265"/>
                <a:gd name="T81" fmla="*/ 51 h 277"/>
                <a:gd name="T82" fmla="*/ 194 w 265"/>
                <a:gd name="T83" fmla="*/ 30 h 277"/>
                <a:gd name="T84" fmla="*/ 149 w 265"/>
                <a:gd name="T85" fmla="*/ 11 h 277"/>
                <a:gd name="T86" fmla="*/ 90 w 265"/>
                <a:gd name="T87" fmla="*/ 2 h 277"/>
                <a:gd name="T88" fmla="*/ 78 w 265"/>
                <a:gd name="T89" fmla="*/ 0 h 277"/>
                <a:gd name="T90" fmla="*/ 52 w 265"/>
                <a:gd name="T91" fmla="*/ 6 h 277"/>
                <a:gd name="T92" fmla="*/ 21 w 265"/>
                <a:gd name="T93" fmla="*/ 17 h 277"/>
                <a:gd name="T94" fmla="*/ 0 w 265"/>
                <a:gd name="T95" fmla="*/ 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277">
                  <a:moveTo>
                    <a:pt x="0" y="38"/>
                  </a:moveTo>
                  <a:lnTo>
                    <a:pt x="14" y="30"/>
                  </a:lnTo>
                  <a:lnTo>
                    <a:pt x="27" y="25"/>
                  </a:lnTo>
                  <a:lnTo>
                    <a:pt x="40" y="17"/>
                  </a:lnTo>
                  <a:lnTo>
                    <a:pt x="57" y="13"/>
                  </a:lnTo>
                  <a:lnTo>
                    <a:pt x="74" y="11"/>
                  </a:lnTo>
                  <a:lnTo>
                    <a:pt x="93" y="13"/>
                  </a:lnTo>
                  <a:lnTo>
                    <a:pt x="74" y="30"/>
                  </a:lnTo>
                  <a:lnTo>
                    <a:pt x="112" y="19"/>
                  </a:lnTo>
                  <a:lnTo>
                    <a:pt x="78" y="38"/>
                  </a:lnTo>
                  <a:lnTo>
                    <a:pt x="126" y="28"/>
                  </a:lnTo>
                  <a:lnTo>
                    <a:pt x="95" y="44"/>
                  </a:lnTo>
                  <a:lnTo>
                    <a:pt x="145" y="34"/>
                  </a:lnTo>
                  <a:lnTo>
                    <a:pt x="105" y="55"/>
                  </a:lnTo>
                  <a:lnTo>
                    <a:pt x="162" y="44"/>
                  </a:lnTo>
                  <a:lnTo>
                    <a:pt x="112" y="67"/>
                  </a:lnTo>
                  <a:lnTo>
                    <a:pt x="181" y="57"/>
                  </a:lnTo>
                  <a:lnTo>
                    <a:pt x="118" y="78"/>
                  </a:lnTo>
                  <a:lnTo>
                    <a:pt x="198" y="68"/>
                  </a:lnTo>
                  <a:lnTo>
                    <a:pt x="126" y="89"/>
                  </a:lnTo>
                  <a:lnTo>
                    <a:pt x="217" y="84"/>
                  </a:lnTo>
                  <a:lnTo>
                    <a:pt x="137" y="103"/>
                  </a:lnTo>
                  <a:lnTo>
                    <a:pt x="232" y="99"/>
                  </a:lnTo>
                  <a:lnTo>
                    <a:pt x="141" y="118"/>
                  </a:lnTo>
                  <a:lnTo>
                    <a:pt x="238" y="118"/>
                  </a:lnTo>
                  <a:lnTo>
                    <a:pt x="137" y="135"/>
                  </a:lnTo>
                  <a:lnTo>
                    <a:pt x="238" y="141"/>
                  </a:lnTo>
                  <a:lnTo>
                    <a:pt x="141" y="154"/>
                  </a:lnTo>
                  <a:lnTo>
                    <a:pt x="238" y="160"/>
                  </a:lnTo>
                  <a:lnTo>
                    <a:pt x="143" y="171"/>
                  </a:lnTo>
                  <a:lnTo>
                    <a:pt x="238" y="182"/>
                  </a:lnTo>
                  <a:lnTo>
                    <a:pt x="141" y="190"/>
                  </a:lnTo>
                  <a:lnTo>
                    <a:pt x="236" y="201"/>
                  </a:lnTo>
                  <a:lnTo>
                    <a:pt x="135" y="207"/>
                  </a:lnTo>
                  <a:lnTo>
                    <a:pt x="225" y="222"/>
                  </a:lnTo>
                  <a:lnTo>
                    <a:pt x="131" y="226"/>
                  </a:lnTo>
                  <a:lnTo>
                    <a:pt x="196" y="238"/>
                  </a:lnTo>
                  <a:lnTo>
                    <a:pt x="124" y="241"/>
                  </a:lnTo>
                  <a:lnTo>
                    <a:pt x="170" y="251"/>
                  </a:lnTo>
                  <a:lnTo>
                    <a:pt x="109" y="247"/>
                  </a:lnTo>
                  <a:lnTo>
                    <a:pt x="154" y="262"/>
                  </a:lnTo>
                  <a:lnTo>
                    <a:pt x="150" y="262"/>
                  </a:lnTo>
                  <a:lnTo>
                    <a:pt x="147" y="262"/>
                  </a:lnTo>
                  <a:lnTo>
                    <a:pt x="137" y="262"/>
                  </a:lnTo>
                  <a:lnTo>
                    <a:pt x="128" y="262"/>
                  </a:lnTo>
                  <a:lnTo>
                    <a:pt x="112" y="260"/>
                  </a:lnTo>
                  <a:lnTo>
                    <a:pt x="97" y="258"/>
                  </a:lnTo>
                  <a:lnTo>
                    <a:pt x="78" y="253"/>
                  </a:lnTo>
                  <a:lnTo>
                    <a:pt x="59" y="247"/>
                  </a:lnTo>
                  <a:lnTo>
                    <a:pt x="65" y="253"/>
                  </a:lnTo>
                  <a:lnTo>
                    <a:pt x="74" y="258"/>
                  </a:lnTo>
                  <a:lnTo>
                    <a:pt x="90" y="268"/>
                  </a:lnTo>
                  <a:lnTo>
                    <a:pt x="95" y="270"/>
                  </a:lnTo>
                  <a:lnTo>
                    <a:pt x="107" y="272"/>
                  </a:lnTo>
                  <a:lnTo>
                    <a:pt x="116" y="274"/>
                  </a:lnTo>
                  <a:lnTo>
                    <a:pt x="130" y="277"/>
                  </a:lnTo>
                  <a:lnTo>
                    <a:pt x="141" y="276"/>
                  </a:lnTo>
                  <a:lnTo>
                    <a:pt x="156" y="276"/>
                  </a:lnTo>
                  <a:lnTo>
                    <a:pt x="171" y="274"/>
                  </a:lnTo>
                  <a:lnTo>
                    <a:pt x="189" y="272"/>
                  </a:lnTo>
                  <a:lnTo>
                    <a:pt x="202" y="264"/>
                  </a:lnTo>
                  <a:lnTo>
                    <a:pt x="215" y="257"/>
                  </a:lnTo>
                  <a:lnTo>
                    <a:pt x="225" y="247"/>
                  </a:lnTo>
                  <a:lnTo>
                    <a:pt x="236" y="238"/>
                  </a:lnTo>
                  <a:lnTo>
                    <a:pt x="242" y="226"/>
                  </a:lnTo>
                  <a:lnTo>
                    <a:pt x="249" y="215"/>
                  </a:lnTo>
                  <a:lnTo>
                    <a:pt x="253" y="203"/>
                  </a:lnTo>
                  <a:lnTo>
                    <a:pt x="259" y="194"/>
                  </a:lnTo>
                  <a:lnTo>
                    <a:pt x="259" y="181"/>
                  </a:lnTo>
                  <a:lnTo>
                    <a:pt x="261" y="169"/>
                  </a:lnTo>
                  <a:lnTo>
                    <a:pt x="263" y="158"/>
                  </a:lnTo>
                  <a:lnTo>
                    <a:pt x="265" y="152"/>
                  </a:lnTo>
                  <a:lnTo>
                    <a:pt x="265" y="139"/>
                  </a:lnTo>
                  <a:lnTo>
                    <a:pt x="265" y="135"/>
                  </a:lnTo>
                  <a:lnTo>
                    <a:pt x="263" y="129"/>
                  </a:lnTo>
                  <a:lnTo>
                    <a:pt x="263" y="116"/>
                  </a:lnTo>
                  <a:lnTo>
                    <a:pt x="259" y="106"/>
                  </a:lnTo>
                  <a:lnTo>
                    <a:pt x="257" y="97"/>
                  </a:lnTo>
                  <a:lnTo>
                    <a:pt x="251" y="86"/>
                  </a:lnTo>
                  <a:lnTo>
                    <a:pt x="246" y="76"/>
                  </a:lnTo>
                  <a:lnTo>
                    <a:pt x="236" y="63"/>
                  </a:lnTo>
                  <a:lnTo>
                    <a:pt x="225" y="51"/>
                  </a:lnTo>
                  <a:lnTo>
                    <a:pt x="209" y="40"/>
                  </a:lnTo>
                  <a:lnTo>
                    <a:pt x="194" y="30"/>
                  </a:lnTo>
                  <a:lnTo>
                    <a:pt x="171" y="19"/>
                  </a:lnTo>
                  <a:lnTo>
                    <a:pt x="149" y="11"/>
                  </a:lnTo>
                  <a:lnTo>
                    <a:pt x="120" y="6"/>
                  </a:lnTo>
                  <a:lnTo>
                    <a:pt x="90" y="2"/>
                  </a:lnTo>
                  <a:lnTo>
                    <a:pt x="86" y="0"/>
                  </a:lnTo>
                  <a:lnTo>
                    <a:pt x="78" y="0"/>
                  </a:lnTo>
                  <a:lnTo>
                    <a:pt x="65" y="2"/>
                  </a:lnTo>
                  <a:lnTo>
                    <a:pt x="52" y="6"/>
                  </a:lnTo>
                  <a:lnTo>
                    <a:pt x="36" y="9"/>
                  </a:lnTo>
                  <a:lnTo>
                    <a:pt x="21" y="17"/>
                  </a:lnTo>
                  <a:lnTo>
                    <a:pt x="8" y="27"/>
                  </a:lnTo>
                  <a:lnTo>
                    <a:pt x="0" y="38"/>
                  </a:lnTo>
                  <a:lnTo>
                    <a:pt x="0" y="3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79" name="Freeform 83"/>
            <p:cNvSpPr>
              <a:spLocks/>
            </p:cNvSpPr>
            <p:nvPr/>
          </p:nvSpPr>
          <p:spPr bwMode="auto">
            <a:xfrm>
              <a:off x="3554" y="2570"/>
              <a:ext cx="233" cy="53"/>
            </a:xfrm>
            <a:custGeom>
              <a:avLst/>
              <a:gdLst>
                <a:gd name="T0" fmla="*/ 0 w 465"/>
                <a:gd name="T1" fmla="*/ 97 h 107"/>
                <a:gd name="T2" fmla="*/ 0 w 465"/>
                <a:gd name="T3" fmla="*/ 29 h 107"/>
                <a:gd name="T4" fmla="*/ 11 w 465"/>
                <a:gd name="T5" fmla="*/ 82 h 107"/>
                <a:gd name="T6" fmla="*/ 21 w 465"/>
                <a:gd name="T7" fmla="*/ 29 h 107"/>
                <a:gd name="T8" fmla="*/ 30 w 465"/>
                <a:gd name="T9" fmla="*/ 82 h 107"/>
                <a:gd name="T10" fmla="*/ 47 w 465"/>
                <a:gd name="T11" fmla="*/ 29 h 107"/>
                <a:gd name="T12" fmla="*/ 55 w 465"/>
                <a:gd name="T13" fmla="*/ 88 h 107"/>
                <a:gd name="T14" fmla="*/ 66 w 465"/>
                <a:gd name="T15" fmla="*/ 29 h 107"/>
                <a:gd name="T16" fmla="*/ 76 w 465"/>
                <a:gd name="T17" fmla="*/ 82 h 107"/>
                <a:gd name="T18" fmla="*/ 87 w 465"/>
                <a:gd name="T19" fmla="*/ 29 h 107"/>
                <a:gd name="T20" fmla="*/ 97 w 465"/>
                <a:gd name="T21" fmla="*/ 84 h 107"/>
                <a:gd name="T22" fmla="*/ 114 w 465"/>
                <a:gd name="T23" fmla="*/ 29 h 107"/>
                <a:gd name="T24" fmla="*/ 123 w 465"/>
                <a:gd name="T25" fmla="*/ 88 h 107"/>
                <a:gd name="T26" fmla="*/ 138 w 465"/>
                <a:gd name="T27" fmla="*/ 29 h 107"/>
                <a:gd name="T28" fmla="*/ 148 w 465"/>
                <a:gd name="T29" fmla="*/ 88 h 107"/>
                <a:gd name="T30" fmla="*/ 159 w 465"/>
                <a:gd name="T31" fmla="*/ 29 h 107"/>
                <a:gd name="T32" fmla="*/ 171 w 465"/>
                <a:gd name="T33" fmla="*/ 88 h 107"/>
                <a:gd name="T34" fmla="*/ 184 w 465"/>
                <a:gd name="T35" fmla="*/ 29 h 107"/>
                <a:gd name="T36" fmla="*/ 197 w 465"/>
                <a:gd name="T37" fmla="*/ 88 h 107"/>
                <a:gd name="T38" fmla="*/ 209 w 465"/>
                <a:gd name="T39" fmla="*/ 27 h 107"/>
                <a:gd name="T40" fmla="*/ 224 w 465"/>
                <a:gd name="T41" fmla="*/ 84 h 107"/>
                <a:gd name="T42" fmla="*/ 235 w 465"/>
                <a:gd name="T43" fmla="*/ 25 h 107"/>
                <a:gd name="T44" fmla="*/ 249 w 465"/>
                <a:gd name="T45" fmla="*/ 88 h 107"/>
                <a:gd name="T46" fmla="*/ 260 w 465"/>
                <a:gd name="T47" fmla="*/ 17 h 107"/>
                <a:gd name="T48" fmla="*/ 279 w 465"/>
                <a:gd name="T49" fmla="*/ 88 h 107"/>
                <a:gd name="T50" fmla="*/ 287 w 465"/>
                <a:gd name="T51" fmla="*/ 23 h 107"/>
                <a:gd name="T52" fmla="*/ 311 w 465"/>
                <a:gd name="T53" fmla="*/ 84 h 107"/>
                <a:gd name="T54" fmla="*/ 311 w 465"/>
                <a:gd name="T55" fmla="*/ 17 h 107"/>
                <a:gd name="T56" fmla="*/ 336 w 465"/>
                <a:gd name="T57" fmla="*/ 82 h 107"/>
                <a:gd name="T58" fmla="*/ 336 w 465"/>
                <a:gd name="T59" fmla="*/ 10 h 107"/>
                <a:gd name="T60" fmla="*/ 363 w 465"/>
                <a:gd name="T61" fmla="*/ 73 h 107"/>
                <a:gd name="T62" fmla="*/ 361 w 465"/>
                <a:gd name="T63" fmla="*/ 10 h 107"/>
                <a:gd name="T64" fmla="*/ 386 w 465"/>
                <a:gd name="T65" fmla="*/ 69 h 107"/>
                <a:gd name="T66" fmla="*/ 382 w 465"/>
                <a:gd name="T67" fmla="*/ 0 h 107"/>
                <a:gd name="T68" fmla="*/ 403 w 465"/>
                <a:gd name="T69" fmla="*/ 59 h 107"/>
                <a:gd name="T70" fmla="*/ 465 w 465"/>
                <a:gd name="T71" fmla="*/ 55 h 107"/>
                <a:gd name="T72" fmla="*/ 403 w 465"/>
                <a:gd name="T73" fmla="*/ 80 h 107"/>
                <a:gd name="T74" fmla="*/ 344 w 465"/>
                <a:gd name="T75" fmla="*/ 103 h 107"/>
                <a:gd name="T76" fmla="*/ 30 w 465"/>
                <a:gd name="T77" fmla="*/ 107 h 107"/>
                <a:gd name="T78" fmla="*/ 0 w 465"/>
                <a:gd name="T79" fmla="*/ 97 h 107"/>
                <a:gd name="T80" fmla="*/ 0 w 465"/>
                <a:gd name="T8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5" h="107">
                  <a:moveTo>
                    <a:pt x="0" y="97"/>
                  </a:moveTo>
                  <a:lnTo>
                    <a:pt x="0" y="29"/>
                  </a:lnTo>
                  <a:lnTo>
                    <a:pt x="11" y="82"/>
                  </a:lnTo>
                  <a:lnTo>
                    <a:pt x="21" y="29"/>
                  </a:lnTo>
                  <a:lnTo>
                    <a:pt x="30" y="82"/>
                  </a:lnTo>
                  <a:lnTo>
                    <a:pt x="47" y="29"/>
                  </a:lnTo>
                  <a:lnTo>
                    <a:pt x="55" y="88"/>
                  </a:lnTo>
                  <a:lnTo>
                    <a:pt x="66" y="29"/>
                  </a:lnTo>
                  <a:lnTo>
                    <a:pt x="76" y="82"/>
                  </a:lnTo>
                  <a:lnTo>
                    <a:pt x="87" y="29"/>
                  </a:lnTo>
                  <a:lnTo>
                    <a:pt x="97" y="84"/>
                  </a:lnTo>
                  <a:lnTo>
                    <a:pt x="114" y="29"/>
                  </a:lnTo>
                  <a:lnTo>
                    <a:pt x="123" y="88"/>
                  </a:lnTo>
                  <a:lnTo>
                    <a:pt x="138" y="29"/>
                  </a:lnTo>
                  <a:lnTo>
                    <a:pt x="148" y="88"/>
                  </a:lnTo>
                  <a:lnTo>
                    <a:pt x="159" y="29"/>
                  </a:lnTo>
                  <a:lnTo>
                    <a:pt x="171" y="88"/>
                  </a:lnTo>
                  <a:lnTo>
                    <a:pt x="184" y="29"/>
                  </a:lnTo>
                  <a:lnTo>
                    <a:pt x="197" y="88"/>
                  </a:lnTo>
                  <a:lnTo>
                    <a:pt x="209" y="27"/>
                  </a:lnTo>
                  <a:lnTo>
                    <a:pt x="224" y="84"/>
                  </a:lnTo>
                  <a:lnTo>
                    <a:pt x="235" y="25"/>
                  </a:lnTo>
                  <a:lnTo>
                    <a:pt x="249" y="88"/>
                  </a:lnTo>
                  <a:lnTo>
                    <a:pt x="260" y="17"/>
                  </a:lnTo>
                  <a:lnTo>
                    <a:pt x="279" y="88"/>
                  </a:lnTo>
                  <a:lnTo>
                    <a:pt x="287" y="23"/>
                  </a:lnTo>
                  <a:lnTo>
                    <a:pt x="311" y="84"/>
                  </a:lnTo>
                  <a:lnTo>
                    <a:pt x="311" y="17"/>
                  </a:lnTo>
                  <a:lnTo>
                    <a:pt x="336" y="82"/>
                  </a:lnTo>
                  <a:lnTo>
                    <a:pt x="336" y="10"/>
                  </a:lnTo>
                  <a:lnTo>
                    <a:pt x="363" y="73"/>
                  </a:lnTo>
                  <a:lnTo>
                    <a:pt x="361" y="10"/>
                  </a:lnTo>
                  <a:lnTo>
                    <a:pt x="386" y="69"/>
                  </a:lnTo>
                  <a:lnTo>
                    <a:pt x="382" y="0"/>
                  </a:lnTo>
                  <a:lnTo>
                    <a:pt x="403" y="59"/>
                  </a:lnTo>
                  <a:lnTo>
                    <a:pt x="465" y="55"/>
                  </a:lnTo>
                  <a:lnTo>
                    <a:pt x="403" y="80"/>
                  </a:lnTo>
                  <a:lnTo>
                    <a:pt x="344" y="103"/>
                  </a:lnTo>
                  <a:lnTo>
                    <a:pt x="30" y="107"/>
                  </a:lnTo>
                  <a:lnTo>
                    <a:pt x="0" y="97"/>
                  </a:lnTo>
                  <a:lnTo>
                    <a:pt x="0" y="97"/>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0" name="Freeform 84"/>
            <p:cNvSpPr>
              <a:spLocks/>
            </p:cNvSpPr>
            <p:nvPr/>
          </p:nvSpPr>
          <p:spPr bwMode="auto">
            <a:xfrm>
              <a:off x="3412" y="2555"/>
              <a:ext cx="46" cy="26"/>
            </a:xfrm>
            <a:custGeom>
              <a:avLst/>
              <a:gdLst>
                <a:gd name="T0" fmla="*/ 0 w 93"/>
                <a:gd name="T1" fmla="*/ 34 h 51"/>
                <a:gd name="T2" fmla="*/ 1 w 93"/>
                <a:gd name="T3" fmla="*/ 7 h 51"/>
                <a:gd name="T4" fmla="*/ 22 w 93"/>
                <a:gd name="T5" fmla="*/ 4 h 51"/>
                <a:gd name="T6" fmla="*/ 38 w 93"/>
                <a:gd name="T7" fmla="*/ 0 h 51"/>
                <a:gd name="T8" fmla="*/ 76 w 93"/>
                <a:gd name="T9" fmla="*/ 4 h 51"/>
                <a:gd name="T10" fmla="*/ 93 w 93"/>
                <a:gd name="T11" fmla="*/ 19 h 51"/>
                <a:gd name="T12" fmla="*/ 93 w 93"/>
                <a:gd name="T13" fmla="*/ 34 h 51"/>
                <a:gd name="T14" fmla="*/ 60 w 93"/>
                <a:gd name="T15" fmla="*/ 51 h 51"/>
                <a:gd name="T16" fmla="*/ 19 w 93"/>
                <a:gd name="T17" fmla="*/ 51 h 51"/>
                <a:gd name="T18" fmla="*/ 0 w 93"/>
                <a:gd name="T19" fmla="*/ 34 h 51"/>
                <a:gd name="T20" fmla="*/ 0 w 93"/>
                <a:gd name="T21"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51">
                  <a:moveTo>
                    <a:pt x="0" y="34"/>
                  </a:moveTo>
                  <a:lnTo>
                    <a:pt x="1" y="7"/>
                  </a:lnTo>
                  <a:lnTo>
                    <a:pt x="22" y="4"/>
                  </a:lnTo>
                  <a:lnTo>
                    <a:pt x="38" y="0"/>
                  </a:lnTo>
                  <a:lnTo>
                    <a:pt x="76" y="4"/>
                  </a:lnTo>
                  <a:lnTo>
                    <a:pt x="93" y="19"/>
                  </a:lnTo>
                  <a:lnTo>
                    <a:pt x="93" y="34"/>
                  </a:lnTo>
                  <a:lnTo>
                    <a:pt x="60" y="51"/>
                  </a:lnTo>
                  <a:lnTo>
                    <a:pt x="19" y="51"/>
                  </a:lnTo>
                  <a:lnTo>
                    <a:pt x="0" y="34"/>
                  </a:lnTo>
                  <a:lnTo>
                    <a:pt x="0" y="34"/>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1" name="Freeform 85"/>
            <p:cNvSpPr>
              <a:spLocks/>
            </p:cNvSpPr>
            <p:nvPr/>
          </p:nvSpPr>
          <p:spPr bwMode="auto">
            <a:xfrm>
              <a:off x="3410" y="2559"/>
              <a:ext cx="48" cy="24"/>
            </a:xfrm>
            <a:custGeom>
              <a:avLst/>
              <a:gdLst>
                <a:gd name="T0" fmla="*/ 0 w 97"/>
                <a:gd name="T1" fmla="*/ 29 h 48"/>
                <a:gd name="T2" fmla="*/ 5 w 97"/>
                <a:gd name="T3" fmla="*/ 0 h 48"/>
                <a:gd name="T4" fmla="*/ 5 w 97"/>
                <a:gd name="T5" fmla="*/ 25 h 48"/>
                <a:gd name="T6" fmla="*/ 15 w 97"/>
                <a:gd name="T7" fmla="*/ 2 h 48"/>
                <a:gd name="T8" fmla="*/ 13 w 97"/>
                <a:gd name="T9" fmla="*/ 29 h 48"/>
                <a:gd name="T10" fmla="*/ 23 w 97"/>
                <a:gd name="T11" fmla="*/ 2 h 48"/>
                <a:gd name="T12" fmla="*/ 17 w 97"/>
                <a:gd name="T13" fmla="*/ 31 h 48"/>
                <a:gd name="T14" fmla="*/ 26 w 97"/>
                <a:gd name="T15" fmla="*/ 2 h 48"/>
                <a:gd name="T16" fmla="*/ 24 w 97"/>
                <a:gd name="T17" fmla="*/ 35 h 48"/>
                <a:gd name="T18" fmla="*/ 32 w 97"/>
                <a:gd name="T19" fmla="*/ 2 h 48"/>
                <a:gd name="T20" fmla="*/ 32 w 97"/>
                <a:gd name="T21" fmla="*/ 35 h 48"/>
                <a:gd name="T22" fmla="*/ 36 w 97"/>
                <a:gd name="T23" fmla="*/ 6 h 48"/>
                <a:gd name="T24" fmla="*/ 36 w 97"/>
                <a:gd name="T25" fmla="*/ 35 h 48"/>
                <a:gd name="T26" fmla="*/ 42 w 97"/>
                <a:gd name="T27" fmla="*/ 2 h 48"/>
                <a:gd name="T28" fmla="*/ 43 w 97"/>
                <a:gd name="T29" fmla="*/ 35 h 48"/>
                <a:gd name="T30" fmla="*/ 49 w 97"/>
                <a:gd name="T31" fmla="*/ 2 h 48"/>
                <a:gd name="T32" fmla="*/ 51 w 97"/>
                <a:gd name="T33" fmla="*/ 35 h 48"/>
                <a:gd name="T34" fmla="*/ 53 w 97"/>
                <a:gd name="T35" fmla="*/ 6 h 48"/>
                <a:gd name="T36" fmla="*/ 59 w 97"/>
                <a:gd name="T37" fmla="*/ 35 h 48"/>
                <a:gd name="T38" fmla="*/ 61 w 97"/>
                <a:gd name="T39" fmla="*/ 2 h 48"/>
                <a:gd name="T40" fmla="*/ 64 w 97"/>
                <a:gd name="T41" fmla="*/ 35 h 48"/>
                <a:gd name="T42" fmla="*/ 68 w 97"/>
                <a:gd name="T43" fmla="*/ 2 h 48"/>
                <a:gd name="T44" fmla="*/ 70 w 97"/>
                <a:gd name="T45" fmla="*/ 31 h 48"/>
                <a:gd name="T46" fmla="*/ 72 w 97"/>
                <a:gd name="T47" fmla="*/ 2 h 48"/>
                <a:gd name="T48" fmla="*/ 78 w 97"/>
                <a:gd name="T49" fmla="*/ 29 h 48"/>
                <a:gd name="T50" fmla="*/ 78 w 97"/>
                <a:gd name="T51" fmla="*/ 2 h 48"/>
                <a:gd name="T52" fmla="*/ 81 w 97"/>
                <a:gd name="T53" fmla="*/ 27 h 48"/>
                <a:gd name="T54" fmla="*/ 81 w 97"/>
                <a:gd name="T55" fmla="*/ 0 h 48"/>
                <a:gd name="T56" fmla="*/ 87 w 97"/>
                <a:gd name="T57" fmla="*/ 25 h 48"/>
                <a:gd name="T58" fmla="*/ 87 w 97"/>
                <a:gd name="T59" fmla="*/ 0 h 48"/>
                <a:gd name="T60" fmla="*/ 97 w 97"/>
                <a:gd name="T61" fmla="*/ 12 h 48"/>
                <a:gd name="T62" fmla="*/ 97 w 97"/>
                <a:gd name="T63" fmla="*/ 29 h 48"/>
                <a:gd name="T64" fmla="*/ 68 w 97"/>
                <a:gd name="T65" fmla="*/ 46 h 48"/>
                <a:gd name="T66" fmla="*/ 17 w 97"/>
                <a:gd name="T67" fmla="*/ 48 h 48"/>
                <a:gd name="T68" fmla="*/ 0 w 97"/>
                <a:gd name="T69" fmla="*/ 29 h 48"/>
                <a:gd name="T70" fmla="*/ 0 w 97"/>
                <a:gd name="T71"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48">
                  <a:moveTo>
                    <a:pt x="0" y="29"/>
                  </a:moveTo>
                  <a:lnTo>
                    <a:pt x="5" y="0"/>
                  </a:lnTo>
                  <a:lnTo>
                    <a:pt x="5" y="25"/>
                  </a:lnTo>
                  <a:lnTo>
                    <a:pt x="15" y="2"/>
                  </a:lnTo>
                  <a:lnTo>
                    <a:pt x="13" y="29"/>
                  </a:lnTo>
                  <a:lnTo>
                    <a:pt x="23" y="2"/>
                  </a:lnTo>
                  <a:lnTo>
                    <a:pt x="17" y="31"/>
                  </a:lnTo>
                  <a:lnTo>
                    <a:pt x="26" y="2"/>
                  </a:lnTo>
                  <a:lnTo>
                    <a:pt x="24" y="35"/>
                  </a:lnTo>
                  <a:lnTo>
                    <a:pt x="32" y="2"/>
                  </a:lnTo>
                  <a:lnTo>
                    <a:pt x="32" y="35"/>
                  </a:lnTo>
                  <a:lnTo>
                    <a:pt x="36" y="6"/>
                  </a:lnTo>
                  <a:lnTo>
                    <a:pt x="36" y="35"/>
                  </a:lnTo>
                  <a:lnTo>
                    <a:pt x="42" y="2"/>
                  </a:lnTo>
                  <a:lnTo>
                    <a:pt x="43" y="35"/>
                  </a:lnTo>
                  <a:lnTo>
                    <a:pt x="49" y="2"/>
                  </a:lnTo>
                  <a:lnTo>
                    <a:pt x="51" y="35"/>
                  </a:lnTo>
                  <a:lnTo>
                    <a:pt x="53" y="6"/>
                  </a:lnTo>
                  <a:lnTo>
                    <a:pt x="59" y="35"/>
                  </a:lnTo>
                  <a:lnTo>
                    <a:pt x="61" y="2"/>
                  </a:lnTo>
                  <a:lnTo>
                    <a:pt x="64" y="35"/>
                  </a:lnTo>
                  <a:lnTo>
                    <a:pt x="68" y="2"/>
                  </a:lnTo>
                  <a:lnTo>
                    <a:pt x="70" y="31"/>
                  </a:lnTo>
                  <a:lnTo>
                    <a:pt x="72" y="2"/>
                  </a:lnTo>
                  <a:lnTo>
                    <a:pt x="78" y="29"/>
                  </a:lnTo>
                  <a:lnTo>
                    <a:pt x="78" y="2"/>
                  </a:lnTo>
                  <a:lnTo>
                    <a:pt x="81" y="27"/>
                  </a:lnTo>
                  <a:lnTo>
                    <a:pt x="81" y="0"/>
                  </a:lnTo>
                  <a:lnTo>
                    <a:pt x="87" y="25"/>
                  </a:lnTo>
                  <a:lnTo>
                    <a:pt x="87" y="0"/>
                  </a:lnTo>
                  <a:lnTo>
                    <a:pt x="97" y="12"/>
                  </a:lnTo>
                  <a:lnTo>
                    <a:pt x="97" y="29"/>
                  </a:lnTo>
                  <a:lnTo>
                    <a:pt x="68" y="46"/>
                  </a:lnTo>
                  <a:lnTo>
                    <a:pt x="17" y="48"/>
                  </a:lnTo>
                  <a:lnTo>
                    <a:pt x="0" y="29"/>
                  </a:lnTo>
                  <a:lnTo>
                    <a:pt x="0" y="29"/>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2" name="Freeform 86"/>
            <p:cNvSpPr>
              <a:spLocks/>
            </p:cNvSpPr>
            <p:nvPr/>
          </p:nvSpPr>
          <p:spPr bwMode="auto">
            <a:xfrm>
              <a:off x="3743" y="2541"/>
              <a:ext cx="94" cy="248"/>
            </a:xfrm>
            <a:custGeom>
              <a:avLst/>
              <a:gdLst>
                <a:gd name="T0" fmla="*/ 188 w 188"/>
                <a:gd name="T1" fmla="*/ 19 h 496"/>
                <a:gd name="T2" fmla="*/ 114 w 188"/>
                <a:gd name="T3" fmla="*/ 0 h 496"/>
                <a:gd name="T4" fmla="*/ 167 w 188"/>
                <a:gd name="T5" fmla="*/ 27 h 496"/>
                <a:gd name="T6" fmla="*/ 108 w 188"/>
                <a:gd name="T7" fmla="*/ 17 h 496"/>
                <a:gd name="T8" fmla="*/ 165 w 188"/>
                <a:gd name="T9" fmla="*/ 46 h 496"/>
                <a:gd name="T10" fmla="*/ 105 w 188"/>
                <a:gd name="T11" fmla="*/ 36 h 496"/>
                <a:gd name="T12" fmla="*/ 158 w 188"/>
                <a:gd name="T13" fmla="*/ 63 h 496"/>
                <a:gd name="T14" fmla="*/ 101 w 188"/>
                <a:gd name="T15" fmla="*/ 57 h 496"/>
                <a:gd name="T16" fmla="*/ 156 w 188"/>
                <a:gd name="T17" fmla="*/ 80 h 496"/>
                <a:gd name="T18" fmla="*/ 91 w 188"/>
                <a:gd name="T19" fmla="*/ 74 h 496"/>
                <a:gd name="T20" fmla="*/ 148 w 188"/>
                <a:gd name="T21" fmla="*/ 99 h 496"/>
                <a:gd name="T22" fmla="*/ 89 w 188"/>
                <a:gd name="T23" fmla="*/ 92 h 496"/>
                <a:gd name="T24" fmla="*/ 146 w 188"/>
                <a:gd name="T25" fmla="*/ 118 h 496"/>
                <a:gd name="T26" fmla="*/ 80 w 188"/>
                <a:gd name="T27" fmla="*/ 112 h 496"/>
                <a:gd name="T28" fmla="*/ 139 w 188"/>
                <a:gd name="T29" fmla="*/ 137 h 496"/>
                <a:gd name="T30" fmla="*/ 74 w 188"/>
                <a:gd name="T31" fmla="*/ 131 h 496"/>
                <a:gd name="T32" fmla="*/ 135 w 188"/>
                <a:gd name="T33" fmla="*/ 158 h 496"/>
                <a:gd name="T34" fmla="*/ 68 w 188"/>
                <a:gd name="T35" fmla="*/ 147 h 496"/>
                <a:gd name="T36" fmla="*/ 129 w 188"/>
                <a:gd name="T37" fmla="*/ 177 h 496"/>
                <a:gd name="T38" fmla="*/ 63 w 188"/>
                <a:gd name="T39" fmla="*/ 177 h 496"/>
                <a:gd name="T40" fmla="*/ 120 w 188"/>
                <a:gd name="T41" fmla="*/ 202 h 496"/>
                <a:gd name="T42" fmla="*/ 55 w 188"/>
                <a:gd name="T43" fmla="*/ 202 h 496"/>
                <a:gd name="T44" fmla="*/ 114 w 188"/>
                <a:gd name="T45" fmla="*/ 221 h 496"/>
                <a:gd name="T46" fmla="*/ 53 w 188"/>
                <a:gd name="T47" fmla="*/ 223 h 496"/>
                <a:gd name="T48" fmla="*/ 110 w 188"/>
                <a:gd name="T49" fmla="*/ 240 h 496"/>
                <a:gd name="T50" fmla="*/ 53 w 188"/>
                <a:gd name="T51" fmla="*/ 244 h 496"/>
                <a:gd name="T52" fmla="*/ 120 w 188"/>
                <a:gd name="T53" fmla="*/ 265 h 496"/>
                <a:gd name="T54" fmla="*/ 51 w 188"/>
                <a:gd name="T55" fmla="*/ 266 h 496"/>
                <a:gd name="T56" fmla="*/ 108 w 188"/>
                <a:gd name="T57" fmla="*/ 287 h 496"/>
                <a:gd name="T58" fmla="*/ 49 w 188"/>
                <a:gd name="T59" fmla="*/ 287 h 496"/>
                <a:gd name="T60" fmla="*/ 106 w 188"/>
                <a:gd name="T61" fmla="*/ 314 h 496"/>
                <a:gd name="T62" fmla="*/ 44 w 188"/>
                <a:gd name="T63" fmla="*/ 308 h 496"/>
                <a:gd name="T64" fmla="*/ 101 w 188"/>
                <a:gd name="T65" fmla="*/ 333 h 496"/>
                <a:gd name="T66" fmla="*/ 40 w 188"/>
                <a:gd name="T67" fmla="*/ 333 h 496"/>
                <a:gd name="T68" fmla="*/ 97 w 188"/>
                <a:gd name="T69" fmla="*/ 352 h 496"/>
                <a:gd name="T70" fmla="*/ 34 w 188"/>
                <a:gd name="T71" fmla="*/ 360 h 496"/>
                <a:gd name="T72" fmla="*/ 97 w 188"/>
                <a:gd name="T73" fmla="*/ 371 h 496"/>
                <a:gd name="T74" fmla="*/ 34 w 188"/>
                <a:gd name="T75" fmla="*/ 382 h 496"/>
                <a:gd name="T76" fmla="*/ 93 w 188"/>
                <a:gd name="T77" fmla="*/ 396 h 496"/>
                <a:gd name="T78" fmla="*/ 0 w 188"/>
                <a:gd name="T79" fmla="*/ 396 h 496"/>
                <a:gd name="T80" fmla="*/ 4 w 188"/>
                <a:gd name="T81" fmla="*/ 441 h 496"/>
                <a:gd name="T82" fmla="*/ 15 w 188"/>
                <a:gd name="T83" fmla="*/ 399 h 496"/>
                <a:gd name="T84" fmla="*/ 91 w 188"/>
                <a:gd name="T85" fmla="*/ 407 h 496"/>
                <a:gd name="T86" fmla="*/ 34 w 188"/>
                <a:gd name="T87" fmla="*/ 415 h 496"/>
                <a:gd name="T88" fmla="*/ 89 w 188"/>
                <a:gd name="T89" fmla="*/ 424 h 496"/>
                <a:gd name="T90" fmla="*/ 32 w 188"/>
                <a:gd name="T91" fmla="*/ 428 h 496"/>
                <a:gd name="T92" fmla="*/ 89 w 188"/>
                <a:gd name="T93" fmla="*/ 437 h 496"/>
                <a:gd name="T94" fmla="*/ 25 w 188"/>
                <a:gd name="T95" fmla="*/ 443 h 496"/>
                <a:gd name="T96" fmla="*/ 87 w 188"/>
                <a:gd name="T97" fmla="*/ 453 h 496"/>
                <a:gd name="T98" fmla="*/ 19 w 188"/>
                <a:gd name="T99" fmla="*/ 457 h 496"/>
                <a:gd name="T100" fmla="*/ 87 w 188"/>
                <a:gd name="T101" fmla="*/ 466 h 496"/>
                <a:gd name="T102" fmla="*/ 13 w 188"/>
                <a:gd name="T103" fmla="*/ 474 h 496"/>
                <a:gd name="T104" fmla="*/ 89 w 188"/>
                <a:gd name="T105" fmla="*/ 483 h 496"/>
                <a:gd name="T106" fmla="*/ 10 w 188"/>
                <a:gd name="T107" fmla="*/ 496 h 496"/>
                <a:gd name="T108" fmla="*/ 158 w 188"/>
                <a:gd name="T109" fmla="*/ 493 h 496"/>
                <a:gd name="T110" fmla="*/ 126 w 188"/>
                <a:gd name="T111" fmla="*/ 373 h 496"/>
                <a:gd name="T112" fmla="*/ 188 w 188"/>
                <a:gd name="T113" fmla="*/ 19 h 496"/>
                <a:gd name="T114" fmla="*/ 188 w 188"/>
                <a:gd name="T115" fmla="*/ 1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496">
                  <a:moveTo>
                    <a:pt x="188" y="19"/>
                  </a:moveTo>
                  <a:lnTo>
                    <a:pt x="114" y="0"/>
                  </a:lnTo>
                  <a:lnTo>
                    <a:pt x="167" y="27"/>
                  </a:lnTo>
                  <a:lnTo>
                    <a:pt x="108" y="17"/>
                  </a:lnTo>
                  <a:lnTo>
                    <a:pt x="165" y="46"/>
                  </a:lnTo>
                  <a:lnTo>
                    <a:pt x="105" y="36"/>
                  </a:lnTo>
                  <a:lnTo>
                    <a:pt x="158" y="63"/>
                  </a:lnTo>
                  <a:lnTo>
                    <a:pt x="101" y="57"/>
                  </a:lnTo>
                  <a:lnTo>
                    <a:pt x="156" y="80"/>
                  </a:lnTo>
                  <a:lnTo>
                    <a:pt x="91" y="74"/>
                  </a:lnTo>
                  <a:lnTo>
                    <a:pt x="148" y="99"/>
                  </a:lnTo>
                  <a:lnTo>
                    <a:pt x="89" y="92"/>
                  </a:lnTo>
                  <a:lnTo>
                    <a:pt x="146" y="118"/>
                  </a:lnTo>
                  <a:lnTo>
                    <a:pt x="80" y="112"/>
                  </a:lnTo>
                  <a:lnTo>
                    <a:pt x="139" y="137"/>
                  </a:lnTo>
                  <a:lnTo>
                    <a:pt x="74" y="131"/>
                  </a:lnTo>
                  <a:lnTo>
                    <a:pt x="135" y="158"/>
                  </a:lnTo>
                  <a:lnTo>
                    <a:pt x="68" y="147"/>
                  </a:lnTo>
                  <a:lnTo>
                    <a:pt x="129" y="177"/>
                  </a:lnTo>
                  <a:lnTo>
                    <a:pt x="63" y="177"/>
                  </a:lnTo>
                  <a:lnTo>
                    <a:pt x="120" y="202"/>
                  </a:lnTo>
                  <a:lnTo>
                    <a:pt x="55" y="202"/>
                  </a:lnTo>
                  <a:lnTo>
                    <a:pt x="114" y="221"/>
                  </a:lnTo>
                  <a:lnTo>
                    <a:pt x="53" y="223"/>
                  </a:lnTo>
                  <a:lnTo>
                    <a:pt x="110" y="240"/>
                  </a:lnTo>
                  <a:lnTo>
                    <a:pt x="53" y="244"/>
                  </a:lnTo>
                  <a:lnTo>
                    <a:pt x="120" y="265"/>
                  </a:lnTo>
                  <a:lnTo>
                    <a:pt x="51" y="266"/>
                  </a:lnTo>
                  <a:lnTo>
                    <a:pt x="108" y="287"/>
                  </a:lnTo>
                  <a:lnTo>
                    <a:pt x="49" y="287"/>
                  </a:lnTo>
                  <a:lnTo>
                    <a:pt x="106" y="314"/>
                  </a:lnTo>
                  <a:lnTo>
                    <a:pt x="44" y="308"/>
                  </a:lnTo>
                  <a:lnTo>
                    <a:pt x="101" y="333"/>
                  </a:lnTo>
                  <a:lnTo>
                    <a:pt x="40" y="333"/>
                  </a:lnTo>
                  <a:lnTo>
                    <a:pt x="97" y="352"/>
                  </a:lnTo>
                  <a:lnTo>
                    <a:pt x="34" y="360"/>
                  </a:lnTo>
                  <a:lnTo>
                    <a:pt x="97" y="371"/>
                  </a:lnTo>
                  <a:lnTo>
                    <a:pt x="34" y="382"/>
                  </a:lnTo>
                  <a:lnTo>
                    <a:pt x="93" y="396"/>
                  </a:lnTo>
                  <a:lnTo>
                    <a:pt x="0" y="396"/>
                  </a:lnTo>
                  <a:lnTo>
                    <a:pt x="4" y="441"/>
                  </a:lnTo>
                  <a:lnTo>
                    <a:pt x="15" y="399"/>
                  </a:lnTo>
                  <a:lnTo>
                    <a:pt x="91" y="407"/>
                  </a:lnTo>
                  <a:lnTo>
                    <a:pt x="34" y="415"/>
                  </a:lnTo>
                  <a:lnTo>
                    <a:pt x="89" y="424"/>
                  </a:lnTo>
                  <a:lnTo>
                    <a:pt x="32" y="428"/>
                  </a:lnTo>
                  <a:lnTo>
                    <a:pt x="89" y="437"/>
                  </a:lnTo>
                  <a:lnTo>
                    <a:pt x="25" y="443"/>
                  </a:lnTo>
                  <a:lnTo>
                    <a:pt x="87" y="453"/>
                  </a:lnTo>
                  <a:lnTo>
                    <a:pt x="19" y="457"/>
                  </a:lnTo>
                  <a:lnTo>
                    <a:pt x="87" y="466"/>
                  </a:lnTo>
                  <a:lnTo>
                    <a:pt x="13" y="474"/>
                  </a:lnTo>
                  <a:lnTo>
                    <a:pt x="89" y="483"/>
                  </a:lnTo>
                  <a:lnTo>
                    <a:pt x="10" y="496"/>
                  </a:lnTo>
                  <a:lnTo>
                    <a:pt x="158" y="493"/>
                  </a:lnTo>
                  <a:lnTo>
                    <a:pt x="126" y="373"/>
                  </a:lnTo>
                  <a:lnTo>
                    <a:pt x="188" y="19"/>
                  </a:lnTo>
                  <a:lnTo>
                    <a:pt x="188" y="19"/>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3" name="Freeform 87"/>
            <p:cNvSpPr>
              <a:spLocks/>
            </p:cNvSpPr>
            <p:nvPr/>
          </p:nvSpPr>
          <p:spPr bwMode="auto">
            <a:xfrm>
              <a:off x="3426" y="2533"/>
              <a:ext cx="55" cy="30"/>
            </a:xfrm>
            <a:custGeom>
              <a:avLst/>
              <a:gdLst>
                <a:gd name="T0" fmla="*/ 110 w 110"/>
                <a:gd name="T1" fmla="*/ 25 h 61"/>
                <a:gd name="T2" fmla="*/ 101 w 110"/>
                <a:gd name="T3" fmla="*/ 0 h 61"/>
                <a:gd name="T4" fmla="*/ 101 w 110"/>
                <a:gd name="T5" fmla="*/ 23 h 61"/>
                <a:gd name="T6" fmla="*/ 84 w 110"/>
                <a:gd name="T7" fmla="*/ 4 h 61"/>
                <a:gd name="T8" fmla="*/ 84 w 110"/>
                <a:gd name="T9" fmla="*/ 25 h 61"/>
                <a:gd name="T10" fmla="*/ 74 w 110"/>
                <a:gd name="T11" fmla="*/ 6 h 61"/>
                <a:gd name="T12" fmla="*/ 74 w 110"/>
                <a:gd name="T13" fmla="*/ 27 h 61"/>
                <a:gd name="T14" fmla="*/ 59 w 110"/>
                <a:gd name="T15" fmla="*/ 6 h 61"/>
                <a:gd name="T16" fmla="*/ 63 w 110"/>
                <a:gd name="T17" fmla="*/ 29 h 61"/>
                <a:gd name="T18" fmla="*/ 46 w 110"/>
                <a:gd name="T19" fmla="*/ 10 h 61"/>
                <a:gd name="T20" fmla="*/ 55 w 110"/>
                <a:gd name="T21" fmla="*/ 36 h 61"/>
                <a:gd name="T22" fmla="*/ 36 w 110"/>
                <a:gd name="T23" fmla="*/ 17 h 61"/>
                <a:gd name="T24" fmla="*/ 46 w 110"/>
                <a:gd name="T25" fmla="*/ 44 h 61"/>
                <a:gd name="T26" fmla="*/ 27 w 110"/>
                <a:gd name="T27" fmla="*/ 29 h 61"/>
                <a:gd name="T28" fmla="*/ 36 w 110"/>
                <a:gd name="T29" fmla="*/ 52 h 61"/>
                <a:gd name="T30" fmla="*/ 17 w 110"/>
                <a:gd name="T31" fmla="*/ 40 h 61"/>
                <a:gd name="T32" fmla="*/ 21 w 110"/>
                <a:gd name="T33" fmla="*/ 52 h 61"/>
                <a:gd name="T34" fmla="*/ 0 w 110"/>
                <a:gd name="T35" fmla="*/ 40 h 61"/>
                <a:gd name="T36" fmla="*/ 17 w 110"/>
                <a:gd name="T37" fmla="*/ 61 h 61"/>
                <a:gd name="T38" fmla="*/ 46 w 110"/>
                <a:gd name="T39" fmla="*/ 61 h 61"/>
                <a:gd name="T40" fmla="*/ 68 w 110"/>
                <a:gd name="T41" fmla="*/ 40 h 61"/>
                <a:gd name="T42" fmla="*/ 103 w 110"/>
                <a:gd name="T43" fmla="*/ 33 h 61"/>
                <a:gd name="T44" fmla="*/ 110 w 110"/>
                <a:gd name="T45" fmla="*/ 25 h 61"/>
                <a:gd name="T46" fmla="*/ 110 w 110"/>
                <a:gd name="T4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61">
                  <a:moveTo>
                    <a:pt x="110" y="25"/>
                  </a:moveTo>
                  <a:lnTo>
                    <a:pt x="101" y="0"/>
                  </a:lnTo>
                  <a:lnTo>
                    <a:pt x="101" y="23"/>
                  </a:lnTo>
                  <a:lnTo>
                    <a:pt x="84" y="4"/>
                  </a:lnTo>
                  <a:lnTo>
                    <a:pt x="84" y="25"/>
                  </a:lnTo>
                  <a:lnTo>
                    <a:pt x="74" y="6"/>
                  </a:lnTo>
                  <a:lnTo>
                    <a:pt x="74" y="27"/>
                  </a:lnTo>
                  <a:lnTo>
                    <a:pt x="59" y="6"/>
                  </a:lnTo>
                  <a:lnTo>
                    <a:pt x="63" y="29"/>
                  </a:lnTo>
                  <a:lnTo>
                    <a:pt x="46" y="10"/>
                  </a:lnTo>
                  <a:lnTo>
                    <a:pt x="55" y="36"/>
                  </a:lnTo>
                  <a:lnTo>
                    <a:pt x="36" y="17"/>
                  </a:lnTo>
                  <a:lnTo>
                    <a:pt x="46" y="44"/>
                  </a:lnTo>
                  <a:lnTo>
                    <a:pt x="27" y="29"/>
                  </a:lnTo>
                  <a:lnTo>
                    <a:pt x="36" y="52"/>
                  </a:lnTo>
                  <a:lnTo>
                    <a:pt x="17" y="40"/>
                  </a:lnTo>
                  <a:lnTo>
                    <a:pt x="21" y="52"/>
                  </a:lnTo>
                  <a:lnTo>
                    <a:pt x="0" y="40"/>
                  </a:lnTo>
                  <a:lnTo>
                    <a:pt x="17" y="61"/>
                  </a:lnTo>
                  <a:lnTo>
                    <a:pt x="46" y="61"/>
                  </a:lnTo>
                  <a:lnTo>
                    <a:pt x="68" y="40"/>
                  </a:lnTo>
                  <a:lnTo>
                    <a:pt x="103" y="33"/>
                  </a:lnTo>
                  <a:lnTo>
                    <a:pt x="110" y="25"/>
                  </a:lnTo>
                  <a:lnTo>
                    <a:pt x="110" y="25"/>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4" name="Freeform 88"/>
            <p:cNvSpPr>
              <a:spLocks/>
            </p:cNvSpPr>
            <p:nvPr/>
          </p:nvSpPr>
          <p:spPr bwMode="auto">
            <a:xfrm>
              <a:off x="3554" y="2755"/>
              <a:ext cx="107" cy="47"/>
            </a:xfrm>
            <a:custGeom>
              <a:avLst/>
              <a:gdLst>
                <a:gd name="T0" fmla="*/ 213 w 213"/>
                <a:gd name="T1" fmla="*/ 29 h 93"/>
                <a:gd name="T2" fmla="*/ 184 w 213"/>
                <a:gd name="T3" fmla="*/ 0 h 93"/>
                <a:gd name="T4" fmla="*/ 195 w 213"/>
                <a:gd name="T5" fmla="*/ 23 h 93"/>
                <a:gd name="T6" fmla="*/ 167 w 213"/>
                <a:gd name="T7" fmla="*/ 4 h 93"/>
                <a:gd name="T8" fmla="*/ 180 w 213"/>
                <a:gd name="T9" fmla="*/ 25 h 93"/>
                <a:gd name="T10" fmla="*/ 157 w 213"/>
                <a:gd name="T11" fmla="*/ 9 h 93"/>
                <a:gd name="T12" fmla="*/ 169 w 213"/>
                <a:gd name="T13" fmla="*/ 29 h 93"/>
                <a:gd name="T14" fmla="*/ 142 w 213"/>
                <a:gd name="T15" fmla="*/ 13 h 93"/>
                <a:gd name="T16" fmla="*/ 152 w 213"/>
                <a:gd name="T17" fmla="*/ 32 h 93"/>
                <a:gd name="T18" fmla="*/ 131 w 213"/>
                <a:gd name="T19" fmla="*/ 17 h 93"/>
                <a:gd name="T20" fmla="*/ 142 w 213"/>
                <a:gd name="T21" fmla="*/ 38 h 93"/>
                <a:gd name="T22" fmla="*/ 116 w 213"/>
                <a:gd name="T23" fmla="*/ 27 h 93"/>
                <a:gd name="T24" fmla="*/ 125 w 213"/>
                <a:gd name="T25" fmla="*/ 46 h 93"/>
                <a:gd name="T26" fmla="*/ 100 w 213"/>
                <a:gd name="T27" fmla="*/ 32 h 93"/>
                <a:gd name="T28" fmla="*/ 110 w 213"/>
                <a:gd name="T29" fmla="*/ 53 h 93"/>
                <a:gd name="T30" fmla="*/ 80 w 213"/>
                <a:gd name="T31" fmla="*/ 36 h 93"/>
                <a:gd name="T32" fmla="*/ 89 w 213"/>
                <a:gd name="T33" fmla="*/ 59 h 93"/>
                <a:gd name="T34" fmla="*/ 60 w 213"/>
                <a:gd name="T35" fmla="*/ 38 h 93"/>
                <a:gd name="T36" fmla="*/ 74 w 213"/>
                <a:gd name="T37" fmla="*/ 68 h 93"/>
                <a:gd name="T38" fmla="*/ 41 w 213"/>
                <a:gd name="T39" fmla="*/ 48 h 93"/>
                <a:gd name="T40" fmla="*/ 59 w 213"/>
                <a:gd name="T41" fmla="*/ 70 h 93"/>
                <a:gd name="T42" fmla="*/ 30 w 213"/>
                <a:gd name="T43" fmla="*/ 55 h 93"/>
                <a:gd name="T44" fmla="*/ 40 w 213"/>
                <a:gd name="T45" fmla="*/ 78 h 93"/>
                <a:gd name="T46" fmla="*/ 15 w 213"/>
                <a:gd name="T47" fmla="*/ 61 h 93"/>
                <a:gd name="T48" fmla="*/ 28 w 213"/>
                <a:gd name="T49" fmla="*/ 82 h 93"/>
                <a:gd name="T50" fmla="*/ 0 w 213"/>
                <a:gd name="T51" fmla="*/ 72 h 93"/>
                <a:gd name="T52" fmla="*/ 30 w 213"/>
                <a:gd name="T53" fmla="*/ 93 h 93"/>
                <a:gd name="T54" fmla="*/ 213 w 213"/>
                <a:gd name="T55" fmla="*/ 29 h 93"/>
                <a:gd name="T56" fmla="*/ 213 w 213"/>
                <a:gd name="T5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3" h="93">
                  <a:moveTo>
                    <a:pt x="213" y="29"/>
                  </a:moveTo>
                  <a:lnTo>
                    <a:pt x="184" y="0"/>
                  </a:lnTo>
                  <a:lnTo>
                    <a:pt x="195" y="23"/>
                  </a:lnTo>
                  <a:lnTo>
                    <a:pt x="167" y="4"/>
                  </a:lnTo>
                  <a:lnTo>
                    <a:pt x="180" y="25"/>
                  </a:lnTo>
                  <a:lnTo>
                    <a:pt x="157" y="9"/>
                  </a:lnTo>
                  <a:lnTo>
                    <a:pt x="169" y="29"/>
                  </a:lnTo>
                  <a:lnTo>
                    <a:pt x="142" y="13"/>
                  </a:lnTo>
                  <a:lnTo>
                    <a:pt x="152" y="32"/>
                  </a:lnTo>
                  <a:lnTo>
                    <a:pt x="131" y="17"/>
                  </a:lnTo>
                  <a:lnTo>
                    <a:pt x="142" y="38"/>
                  </a:lnTo>
                  <a:lnTo>
                    <a:pt x="116" y="27"/>
                  </a:lnTo>
                  <a:lnTo>
                    <a:pt x="125" y="46"/>
                  </a:lnTo>
                  <a:lnTo>
                    <a:pt x="100" y="32"/>
                  </a:lnTo>
                  <a:lnTo>
                    <a:pt x="110" y="53"/>
                  </a:lnTo>
                  <a:lnTo>
                    <a:pt x="80" y="36"/>
                  </a:lnTo>
                  <a:lnTo>
                    <a:pt x="89" y="59"/>
                  </a:lnTo>
                  <a:lnTo>
                    <a:pt x="60" y="38"/>
                  </a:lnTo>
                  <a:lnTo>
                    <a:pt x="74" y="68"/>
                  </a:lnTo>
                  <a:lnTo>
                    <a:pt x="41" y="48"/>
                  </a:lnTo>
                  <a:lnTo>
                    <a:pt x="59" y="70"/>
                  </a:lnTo>
                  <a:lnTo>
                    <a:pt x="30" y="55"/>
                  </a:lnTo>
                  <a:lnTo>
                    <a:pt x="40" y="78"/>
                  </a:lnTo>
                  <a:lnTo>
                    <a:pt x="15" y="61"/>
                  </a:lnTo>
                  <a:lnTo>
                    <a:pt x="28" y="82"/>
                  </a:lnTo>
                  <a:lnTo>
                    <a:pt x="0" y="72"/>
                  </a:lnTo>
                  <a:lnTo>
                    <a:pt x="30" y="93"/>
                  </a:lnTo>
                  <a:lnTo>
                    <a:pt x="213" y="29"/>
                  </a:lnTo>
                  <a:lnTo>
                    <a:pt x="213" y="29"/>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5" name="Freeform 89"/>
            <p:cNvSpPr>
              <a:spLocks/>
            </p:cNvSpPr>
            <p:nvPr/>
          </p:nvSpPr>
          <p:spPr bwMode="auto">
            <a:xfrm>
              <a:off x="3424" y="2910"/>
              <a:ext cx="84" cy="79"/>
            </a:xfrm>
            <a:custGeom>
              <a:avLst/>
              <a:gdLst>
                <a:gd name="T0" fmla="*/ 166 w 168"/>
                <a:gd name="T1" fmla="*/ 89 h 158"/>
                <a:gd name="T2" fmla="*/ 160 w 168"/>
                <a:gd name="T3" fmla="*/ 89 h 158"/>
                <a:gd name="T4" fmla="*/ 150 w 168"/>
                <a:gd name="T5" fmla="*/ 89 h 158"/>
                <a:gd name="T6" fmla="*/ 139 w 168"/>
                <a:gd name="T7" fmla="*/ 83 h 158"/>
                <a:gd name="T8" fmla="*/ 128 w 168"/>
                <a:gd name="T9" fmla="*/ 70 h 158"/>
                <a:gd name="T10" fmla="*/ 120 w 168"/>
                <a:gd name="T11" fmla="*/ 51 h 158"/>
                <a:gd name="T12" fmla="*/ 33 w 168"/>
                <a:gd name="T13" fmla="*/ 0 h 158"/>
                <a:gd name="T14" fmla="*/ 42 w 168"/>
                <a:gd name="T15" fmla="*/ 47 h 158"/>
                <a:gd name="T16" fmla="*/ 2 w 168"/>
                <a:gd name="T17" fmla="*/ 38 h 158"/>
                <a:gd name="T18" fmla="*/ 0 w 168"/>
                <a:gd name="T19" fmla="*/ 44 h 158"/>
                <a:gd name="T20" fmla="*/ 2 w 168"/>
                <a:gd name="T21" fmla="*/ 59 h 158"/>
                <a:gd name="T22" fmla="*/ 8 w 168"/>
                <a:gd name="T23" fmla="*/ 68 h 158"/>
                <a:gd name="T24" fmla="*/ 19 w 168"/>
                <a:gd name="T25" fmla="*/ 80 h 158"/>
                <a:gd name="T26" fmla="*/ 25 w 168"/>
                <a:gd name="T27" fmla="*/ 85 h 158"/>
                <a:gd name="T28" fmla="*/ 34 w 168"/>
                <a:gd name="T29" fmla="*/ 91 h 158"/>
                <a:gd name="T30" fmla="*/ 44 w 168"/>
                <a:gd name="T31" fmla="*/ 97 h 158"/>
                <a:gd name="T32" fmla="*/ 59 w 168"/>
                <a:gd name="T33" fmla="*/ 104 h 158"/>
                <a:gd name="T34" fmla="*/ 112 w 168"/>
                <a:gd name="T35" fmla="*/ 116 h 158"/>
                <a:gd name="T36" fmla="*/ 86 w 168"/>
                <a:gd name="T37" fmla="*/ 135 h 158"/>
                <a:gd name="T38" fmla="*/ 97 w 168"/>
                <a:gd name="T39" fmla="*/ 158 h 158"/>
                <a:gd name="T40" fmla="*/ 131 w 168"/>
                <a:gd name="T41" fmla="*/ 135 h 158"/>
                <a:gd name="T42" fmla="*/ 139 w 168"/>
                <a:gd name="T43" fmla="*/ 135 h 158"/>
                <a:gd name="T44" fmla="*/ 158 w 168"/>
                <a:gd name="T45" fmla="*/ 131 h 158"/>
                <a:gd name="T46" fmla="*/ 162 w 168"/>
                <a:gd name="T47" fmla="*/ 125 h 158"/>
                <a:gd name="T48" fmla="*/ 168 w 168"/>
                <a:gd name="T49" fmla="*/ 118 h 158"/>
                <a:gd name="T50" fmla="*/ 168 w 168"/>
                <a:gd name="T51" fmla="*/ 106 h 158"/>
                <a:gd name="T52" fmla="*/ 166 w 168"/>
                <a:gd name="T53" fmla="*/ 89 h 158"/>
                <a:gd name="T54" fmla="*/ 166 w 168"/>
                <a:gd name="T55" fmla="*/ 8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58">
                  <a:moveTo>
                    <a:pt x="166" y="89"/>
                  </a:moveTo>
                  <a:lnTo>
                    <a:pt x="160" y="89"/>
                  </a:lnTo>
                  <a:lnTo>
                    <a:pt x="150" y="89"/>
                  </a:lnTo>
                  <a:lnTo>
                    <a:pt x="139" y="83"/>
                  </a:lnTo>
                  <a:lnTo>
                    <a:pt x="128" y="70"/>
                  </a:lnTo>
                  <a:lnTo>
                    <a:pt x="120" y="51"/>
                  </a:lnTo>
                  <a:lnTo>
                    <a:pt x="33" y="0"/>
                  </a:lnTo>
                  <a:lnTo>
                    <a:pt x="42" y="47"/>
                  </a:lnTo>
                  <a:lnTo>
                    <a:pt x="2" y="38"/>
                  </a:lnTo>
                  <a:lnTo>
                    <a:pt x="0" y="44"/>
                  </a:lnTo>
                  <a:lnTo>
                    <a:pt x="2" y="59"/>
                  </a:lnTo>
                  <a:lnTo>
                    <a:pt x="8" y="68"/>
                  </a:lnTo>
                  <a:lnTo>
                    <a:pt x="19" y="80"/>
                  </a:lnTo>
                  <a:lnTo>
                    <a:pt x="25" y="85"/>
                  </a:lnTo>
                  <a:lnTo>
                    <a:pt x="34" y="91"/>
                  </a:lnTo>
                  <a:lnTo>
                    <a:pt x="44" y="97"/>
                  </a:lnTo>
                  <a:lnTo>
                    <a:pt x="59" y="104"/>
                  </a:lnTo>
                  <a:lnTo>
                    <a:pt x="112" y="116"/>
                  </a:lnTo>
                  <a:lnTo>
                    <a:pt x="86" y="135"/>
                  </a:lnTo>
                  <a:lnTo>
                    <a:pt x="97" y="158"/>
                  </a:lnTo>
                  <a:lnTo>
                    <a:pt x="131" y="135"/>
                  </a:lnTo>
                  <a:lnTo>
                    <a:pt x="139" y="135"/>
                  </a:lnTo>
                  <a:lnTo>
                    <a:pt x="158" y="131"/>
                  </a:lnTo>
                  <a:lnTo>
                    <a:pt x="162" y="125"/>
                  </a:lnTo>
                  <a:lnTo>
                    <a:pt x="168" y="118"/>
                  </a:lnTo>
                  <a:lnTo>
                    <a:pt x="168" y="106"/>
                  </a:lnTo>
                  <a:lnTo>
                    <a:pt x="166" y="89"/>
                  </a:lnTo>
                  <a:lnTo>
                    <a:pt x="166"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6" name="Freeform 90"/>
            <p:cNvSpPr>
              <a:spLocks/>
            </p:cNvSpPr>
            <p:nvPr/>
          </p:nvSpPr>
          <p:spPr bwMode="auto">
            <a:xfrm>
              <a:off x="2543" y="2619"/>
              <a:ext cx="33" cy="108"/>
            </a:xfrm>
            <a:custGeom>
              <a:avLst/>
              <a:gdLst>
                <a:gd name="T0" fmla="*/ 0 w 67"/>
                <a:gd name="T1" fmla="*/ 0 h 217"/>
                <a:gd name="T2" fmla="*/ 63 w 67"/>
                <a:gd name="T3" fmla="*/ 34 h 217"/>
                <a:gd name="T4" fmla="*/ 67 w 67"/>
                <a:gd name="T5" fmla="*/ 198 h 217"/>
                <a:gd name="T6" fmla="*/ 6 w 67"/>
                <a:gd name="T7" fmla="*/ 217 h 217"/>
                <a:gd name="T8" fmla="*/ 0 w 67"/>
                <a:gd name="T9" fmla="*/ 0 h 217"/>
                <a:gd name="T10" fmla="*/ 0 w 67"/>
                <a:gd name="T11" fmla="*/ 0 h 217"/>
              </a:gdLst>
              <a:ahLst/>
              <a:cxnLst>
                <a:cxn ang="0">
                  <a:pos x="T0" y="T1"/>
                </a:cxn>
                <a:cxn ang="0">
                  <a:pos x="T2" y="T3"/>
                </a:cxn>
                <a:cxn ang="0">
                  <a:pos x="T4" y="T5"/>
                </a:cxn>
                <a:cxn ang="0">
                  <a:pos x="T6" y="T7"/>
                </a:cxn>
                <a:cxn ang="0">
                  <a:pos x="T8" y="T9"/>
                </a:cxn>
                <a:cxn ang="0">
                  <a:pos x="T10" y="T11"/>
                </a:cxn>
              </a:cxnLst>
              <a:rect l="0" t="0" r="r" b="b"/>
              <a:pathLst>
                <a:path w="67" h="217">
                  <a:moveTo>
                    <a:pt x="0" y="0"/>
                  </a:moveTo>
                  <a:lnTo>
                    <a:pt x="63" y="34"/>
                  </a:lnTo>
                  <a:lnTo>
                    <a:pt x="67" y="198"/>
                  </a:lnTo>
                  <a:lnTo>
                    <a:pt x="6" y="21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7" name="Freeform 91"/>
            <p:cNvSpPr>
              <a:spLocks/>
            </p:cNvSpPr>
            <p:nvPr/>
          </p:nvSpPr>
          <p:spPr bwMode="auto">
            <a:xfrm>
              <a:off x="2766" y="2892"/>
              <a:ext cx="133" cy="110"/>
            </a:xfrm>
            <a:custGeom>
              <a:avLst/>
              <a:gdLst>
                <a:gd name="T0" fmla="*/ 127 w 266"/>
                <a:gd name="T1" fmla="*/ 49 h 220"/>
                <a:gd name="T2" fmla="*/ 234 w 266"/>
                <a:gd name="T3" fmla="*/ 0 h 220"/>
                <a:gd name="T4" fmla="*/ 236 w 266"/>
                <a:gd name="T5" fmla="*/ 2 h 220"/>
                <a:gd name="T6" fmla="*/ 239 w 266"/>
                <a:gd name="T7" fmla="*/ 9 h 220"/>
                <a:gd name="T8" fmla="*/ 237 w 266"/>
                <a:gd name="T9" fmla="*/ 15 h 220"/>
                <a:gd name="T10" fmla="*/ 237 w 266"/>
                <a:gd name="T11" fmla="*/ 23 h 220"/>
                <a:gd name="T12" fmla="*/ 234 w 266"/>
                <a:gd name="T13" fmla="*/ 32 h 220"/>
                <a:gd name="T14" fmla="*/ 228 w 266"/>
                <a:gd name="T15" fmla="*/ 45 h 220"/>
                <a:gd name="T16" fmla="*/ 264 w 266"/>
                <a:gd name="T17" fmla="*/ 38 h 220"/>
                <a:gd name="T18" fmla="*/ 266 w 266"/>
                <a:gd name="T19" fmla="*/ 45 h 220"/>
                <a:gd name="T20" fmla="*/ 264 w 266"/>
                <a:gd name="T21" fmla="*/ 51 h 220"/>
                <a:gd name="T22" fmla="*/ 262 w 266"/>
                <a:gd name="T23" fmla="*/ 59 h 220"/>
                <a:gd name="T24" fmla="*/ 256 w 266"/>
                <a:gd name="T25" fmla="*/ 66 h 220"/>
                <a:gd name="T26" fmla="*/ 251 w 266"/>
                <a:gd name="T27" fmla="*/ 78 h 220"/>
                <a:gd name="T28" fmla="*/ 76 w 266"/>
                <a:gd name="T29" fmla="*/ 218 h 220"/>
                <a:gd name="T30" fmla="*/ 72 w 266"/>
                <a:gd name="T31" fmla="*/ 218 h 220"/>
                <a:gd name="T32" fmla="*/ 64 w 266"/>
                <a:gd name="T33" fmla="*/ 220 h 220"/>
                <a:gd name="T34" fmla="*/ 53 w 266"/>
                <a:gd name="T35" fmla="*/ 220 h 220"/>
                <a:gd name="T36" fmla="*/ 44 w 266"/>
                <a:gd name="T37" fmla="*/ 220 h 220"/>
                <a:gd name="T38" fmla="*/ 30 w 266"/>
                <a:gd name="T39" fmla="*/ 216 h 220"/>
                <a:gd name="T40" fmla="*/ 21 w 266"/>
                <a:gd name="T41" fmla="*/ 209 h 220"/>
                <a:gd name="T42" fmla="*/ 15 w 266"/>
                <a:gd name="T43" fmla="*/ 201 h 220"/>
                <a:gd name="T44" fmla="*/ 11 w 266"/>
                <a:gd name="T45" fmla="*/ 195 h 220"/>
                <a:gd name="T46" fmla="*/ 9 w 266"/>
                <a:gd name="T47" fmla="*/ 186 h 220"/>
                <a:gd name="T48" fmla="*/ 9 w 266"/>
                <a:gd name="T49" fmla="*/ 176 h 220"/>
                <a:gd name="T50" fmla="*/ 0 w 266"/>
                <a:gd name="T51" fmla="*/ 114 h 220"/>
                <a:gd name="T52" fmla="*/ 127 w 266"/>
                <a:gd name="T53" fmla="*/ 49 h 220"/>
                <a:gd name="T54" fmla="*/ 127 w 266"/>
                <a:gd name="T55" fmla="*/ 4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6" h="220">
                  <a:moveTo>
                    <a:pt x="127" y="49"/>
                  </a:moveTo>
                  <a:lnTo>
                    <a:pt x="234" y="0"/>
                  </a:lnTo>
                  <a:lnTo>
                    <a:pt x="236" y="2"/>
                  </a:lnTo>
                  <a:lnTo>
                    <a:pt x="239" y="9"/>
                  </a:lnTo>
                  <a:lnTo>
                    <a:pt x="237" y="15"/>
                  </a:lnTo>
                  <a:lnTo>
                    <a:pt x="237" y="23"/>
                  </a:lnTo>
                  <a:lnTo>
                    <a:pt x="234" y="32"/>
                  </a:lnTo>
                  <a:lnTo>
                    <a:pt x="228" y="45"/>
                  </a:lnTo>
                  <a:lnTo>
                    <a:pt x="264" y="38"/>
                  </a:lnTo>
                  <a:lnTo>
                    <a:pt x="266" y="45"/>
                  </a:lnTo>
                  <a:lnTo>
                    <a:pt x="264" y="51"/>
                  </a:lnTo>
                  <a:lnTo>
                    <a:pt x="262" y="59"/>
                  </a:lnTo>
                  <a:lnTo>
                    <a:pt x="256" y="66"/>
                  </a:lnTo>
                  <a:lnTo>
                    <a:pt x="251" y="78"/>
                  </a:lnTo>
                  <a:lnTo>
                    <a:pt x="76" y="218"/>
                  </a:lnTo>
                  <a:lnTo>
                    <a:pt x="72" y="218"/>
                  </a:lnTo>
                  <a:lnTo>
                    <a:pt x="64" y="220"/>
                  </a:lnTo>
                  <a:lnTo>
                    <a:pt x="53" y="220"/>
                  </a:lnTo>
                  <a:lnTo>
                    <a:pt x="44" y="220"/>
                  </a:lnTo>
                  <a:lnTo>
                    <a:pt x="30" y="216"/>
                  </a:lnTo>
                  <a:lnTo>
                    <a:pt x="21" y="209"/>
                  </a:lnTo>
                  <a:lnTo>
                    <a:pt x="15" y="201"/>
                  </a:lnTo>
                  <a:lnTo>
                    <a:pt x="11" y="195"/>
                  </a:lnTo>
                  <a:lnTo>
                    <a:pt x="9" y="186"/>
                  </a:lnTo>
                  <a:lnTo>
                    <a:pt x="9" y="176"/>
                  </a:lnTo>
                  <a:lnTo>
                    <a:pt x="0" y="114"/>
                  </a:lnTo>
                  <a:lnTo>
                    <a:pt x="127" y="49"/>
                  </a:lnTo>
                  <a:lnTo>
                    <a:pt x="127"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8" name="Freeform 92"/>
            <p:cNvSpPr>
              <a:spLocks/>
            </p:cNvSpPr>
            <p:nvPr/>
          </p:nvSpPr>
          <p:spPr bwMode="auto">
            <a:xfrm>
              <a:off x="2483" y="2730"/>
              <a:ext cx="347" cy="254"/>
            </a:xfrm>
            <a:custGeom>
              <a:avLst/>
              <a:gdLst>
                <a:gd name="T0" fmla="*/ 0 w 694"/>
                <a:gd name="T1" fmla="*/ 131 h 507"/>
                <a:gd name="T2" fmla="*/ 92 w 694"/>
                <a:gd name="T3" fmla="*/ 197 h 507"/>
                <a:gd name="T4" fmla="*/ 322 w 694"/>
                <a:gd name="T5" fmla="*/ 262 h 507"/>
                <a:gd name="T6" fmla="*/ 554 w 694"/>
                <a:gd name="T7" fmla="*/ 507 h 507"/>
                <a:gd name="T8" fmla="*/ 588 w 694"/>
                <a:gd name="T9" fmla="*/ 458 h 507"/>
                <a:gd name="T10" fmla="*/ 647 w 694"/>
                <a:gd name="T11" fmla="*/ 410 h 507"/>
                <a:gd name="T12" fmla="*/ 694 w 694"/>
                <a:gd name="T13" fmla="*/ 372 h 507"/>
                <a:gd name="T14" fmla="*/ 531 w 694"/>
                <a:gd name="T15" fmla="*/ 127 h 507"/>
                <a:gd name="T16" fmla="*/ 219 w 694"/>
                <a:gd name="T17" fmla="*/ 34 h 507"/>
                <a:gd name="T18" fmla="*/ 177 w 694"/>
                <a:gd name="T19" fmla="*/ 0 h 507"/>
                <a:gd name="T20" fmla="*/ 111 w 694"/>
                <a:gd name="T21" fmla="*/ 7 h 507"/>
                <a:gd name="T22" fmla="*/ 0 w 694"/>
                <a:gd name="T23" fmla="*/ 131 h 507"/>
                <a:gd name="T24" fmla="*/ 0 w 694"/>
                <a:gd name="T25" fmla="*/ 131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4" h="507">
                  <a:moveTo>
                    <a:pt x="0" y="131"/>
                  </a:moveTo>
                  <a:lnTo>
                    <a:pt x="92" y="197"/>
                  </a:lnTo>
                  <a:lnTo>
                    <a:pt x="322" y="262"/>
                  </a:lnTo>
                  <a:lnTo>
                    <a:pt x="554" y="507"/>
                  </a:lnTo>
                  <a:lnTo>
                    <a:pt x="588" y="458"/>
                  </a:lnTo>
                  <a:lnTo>
                    <a:pt x="647" y="410"/>
                  </a:lnTo>
                  <a:lnTo>
                    <a:pt x="694" y="372"/>
                  </a:lnTo>
                  <a:lnTo>
                    <a:pt x="531" y="127"/>
                  </a:lnTo>
                  <a:lnTo>
                    <a:pt x="219" y="34"/>
                  </a:lnTo>
                  <a:lnTo>
                    <a:pt x="177" y="0"/>
                  </a:lnTo>
                  <a:lnTo>
                    <a:pt x="111" y="7"/>
                  </a:lnTo>
                  <a:lnTo>
                    <a:pt x="0" y="131"/>
                  </a:lnTo>
                  <a:lnTo>
                    <a:pt x="0" y="131"/>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89" name="Freeform 93"/>
            <p:cNvSpPr>
              <a:spLocks/>
            </p:cNvSpPr>
            <p:nvPr/>
          </p:nvSpPr>
          <p:spPr bwMode="auto">
            <a:xfrm>
              <a:off x="2566" y="2626"/>
              <a:ext cx="20" cy="113"/>
            </a:xfrm>
            <a:custGeom>
              <a:avLst/>
              <a:gdLst>
                <a:gd name="T0" fmla="*/ 26 w 40"/>
                <a:gd name="T1" fmla="*/ 227 h 227"/>
                <a:gd name="T2" fmla="*/ 40 w 40"/>
                <a:gd name="T3" fmla="*/ 156 h 227"/>
                <a:gd name="T4" fmla="*/ 40 w 40"/>
                <a:gd name="T5" fmla="*/ 18 h 227"/>
                <a:gd name="T6" fmla="*/ 0 w 40"/>
                <a:gd name="T7" fmla="*/ 0 h 227"/>
                <a:gd name="T8" fmla="*/ 7 w 40"/>
                <a:gd name="T9" fmla="*/ 192 h 227"/>
                <a:gd name="T10" fmla="*/ 26 w 40"/>
                <a:gd name="T11" fmla="*/ 227 h 227"/>
                <a:gd name="T12" fmla="*/ 26 w 40"/>
                <a:gd name="T13" fmla="*/ 227 h 227"/>
              </a:gdLst>
              <a:ahLst/>
              <a:cxnLst>
                <a:cxn ang="0">
                  <a:pos x="T0" y="T1"/>
                </a:cxn>
                <a:cxn ang="0">
                  <a:pos x="T2" y="T3"/>
                </a:cxn>
                <a:cxn ang="0">
                  <a:pos x="T4" y="T5"/>
                </a:cxn>
                <a:cxn ang="0">
                  <a:pos x="T6" y="T7"/>
                </a:cxn>
                <a:cxn ang="0">
                  <a:pos x="T8" y="T9"/>
                </a:cxn>
                <a:cxn ang="0">
                  <a:pos x="T10" y="T11"/>
                </a:cxn>
                <a:cxn ang="0">
                  <a:pos x="T12" y="T13"/>
                </a:cxn>
              </a:cxnLst>
              <a:rect l="0" t="0" r="r" b="b"/>
              <a:pathLst>
                <a:path w="40" h="227">
                  <a:moveTo>
                    <a:pt x="26" y="227"/>
                  </a:moveTo>
                  <a:lnTo>
                    <a:pt x="40" y="156"/>
                  </a:lnTo>
                  <a:lnTo>
                    <a:pt x="40" y="18"/>
                  </a:lnTo>
                  <a:lnTo>
                    <a:pt x="0" y="0"/>
                  </a:lnTo>
                  <a:lnTo>
                    <a:pt x="7" y="192"/>
                  </a:lnTo>
                  <a:lnTo>
                    <a:pt x="26" y="227"/>
                  </a:lnTo>
                  <a:lnTo>
                    <a:pt x="26" y="227"/>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0" name="Freeform 94"/>
            <p:cNvSpPr>
              <a:spLocks/>
            </p:cNvSpPr>
            <p:nvPr/>
          </p:nvSpPr>
          <p:spPr bwMode="auto">
            <a:xfrm>
              <a:off x="2564" y="2630"/>
              <a:ext cx="15" cy="96"/>
            </a:xfrm>
            <a:custGeom>
              <a:avLst/>
              <a:gdLst>
                <a:gd name="T0" fmla="*/ 0 w 30"/>
                <a:gd name="T1" fmla="*/ 0 h 192"/>
                <a:gd name="T2" fmla="*/ 11 w 30"/>
                <a:gd name="T3" fmla="*/ 192 h 192"/>
                <a:gd name="T4" fmla="*/ 30 w 30"/>
                <a:gd name="T5" fmla="*/ 167 h 192"/>
                <a:gd name="T6" fmla="*/ 15 w 30"/>
                <a:gd name="T7" fmla="*/ 162 h 192"/>
                <a:gd name="T8" fmla="*/ 30 w 30"/>
                <a:gd name="T9" fmla="*/ 148 h 192"/>
                <a:gd name="T10" fmla="*/ 15 w 30"/>
                <a:gd name="T11" fmla="*/ 148 h 192"/>
                <a:gd name="T12" fmla="*/ 28 w 30"/>
                <a:gd name="T13" fmla="*/ 137 h 192"/>
                <a:gd name="T14" fmla="*/ 15 w 30"/>
                <a:gd name="T15" fmla="*/ 129 h 192"/>
                <a:gd name="T16" fmla="*/ 28 w 30"/>
                <a:gd name="T17" fmla="*/ 122 h 192"/>
                <a:gd name="T18" fmla="*/ 15 w 30"/>
                <a:gd name="T19" fmla="*/ 112 h 192"/>
                <a:gd name="T20" fmla="*/ 30 w 30"/>
                <a:gd name="T21" fmla="*/ 107 h 192"/>
                <a:gd name="T22" fmla="*/ 15 w 30"/>
                <a:gd name="T23" fmla="*/ 97 h 192"/>
                <a:gd name="T24" fmla="*/ 28 w 30"/>
                <a:gd name="T25" fmla="*/ 88 h 192"/>
                <a:gd name="T26" fmla="*/ 11 w 30"/>
                <a:gd name="T27" fmla="*/ 80 h 192"/>
                <a:gd name="T28" fmla="*/ 30 w 30"/>
                <a:gd name="T29" fmla="*/ 70 h 192"/>
                <a:gd name="T30" fmla="*/ 11 w 30"/>
                <a:gd name="T31" fmla="*/ 61 h 192"/>
                <a:gd name="T32" fmla="*/ 30 w 30"/>
                <a:gd name="T33" fmla="*/ 53 h 192"/>
                <a:gd name="T34" fmla="*/ 11 w 30"/>
                <a:gd name="T35" fmla="*/ 44 h 192"/>
                <a:gd name="T36" fmla="*/ 30 w 30"/>
                <a:gd name="T37" fmla="*/ 36 h 192"/>
                <a:gd name="T38" fmla="*/ 11 w 30"/>
                <a:gd name="T39" fmla="*/ 27 h 192"/>
                <a:gd name="T40" fmla="*/ 30 w 30"/>
                <a:gd name="T41" fmla="*/ 19 h 192"/>
                <a:gd name="T42" fmla="*/ 0 w 30"/>
                <a:gd name="T43" fmla="*/ 0 h 192"/>
                <a:gd name="T44" fmla="*/ 0 w 30"/>
                <a:gd name="T4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92">
                  <a:moveTo>
                    <a:pt x="0" y="0"/>
                  </a:moveTo>
                  <a:lnTo>
                    <a:pt x="11" y="192"/>
                  </a:lnTo>
                  <a:lnTo>
                    <a:pt x="30" y="167"/>
                  </a:lnTo>
                  <a:lnTo>
                    <a:pt x="15" y="162"/>
                  </a:lnTo>
                  <a:lnTo>
                    <a:pt x="30" y="148"/>
                  </a:lnTo>
                  <a:lnTo>
                    <a:pt x="15" y="148"/>
                  </a:lnTo>
                  <a:lnTo>
                    <a:pt x="28" y="137"/>
                  </a:lnTo>
                  <a:lnTo>
                    <a:pt x="15" y="129"/>
                  </a:lnTo>
                  <a:lnTo>
                    <a:pt x="28" y="122"/>
                  </a:lnTo>
                  <a:lnTo>
                    <a:pt x="15" y="112"/>
                  </a:lnTo>
                  <a:lnTo>
                    <a:pt x="30" y="107"/>
                  </a:lnTo>
                  <a:lnTo>
                    <a:pt x="15" y="97"/>
                  </a:lnTo>
                  <a:lnTo>
                    <a:pt x="28" y="88"/>
                  </a:lnTo>
                  <a:lnTo>
                    <a:pt x="11" y="80"/>
                  </a:lnTo>
                  <a:lnTo>
                    <a:pt x="30" y="70"/>
                  </a:lnTo>
                  <a:lnTo>
                    <a:pt x="11" y="61"/>
                  </a:lnTo>
                  <a:lnTo>
                    <a:pt x="30" y="53"/>
                  </a:lnTo>
                  <a:lnTo>
                    <a:pt x="11" y="44"/>
                  </a:lnTo>
                  <a:lnTo>
                    <a:pt x="30" y="36"/>
                  </a:lnTo>
                  <a:lnTo>
                    <a:pt x="11" y="27"/>
                  </a:lnTo>
                  <a:lnTo>
                    <a:pt x="30" y="19"/>
                  </a:lnTo>
                  <a:lnTo>
                    <a:pt x="0" y="0"/>
                  </a:lnTo>
                  <a:lnTo>
                    <a:pt x="0" y="0"/>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1" name="Freeform 95"/>
            <p:cNvSpPr>
              <a:spLocks/>
            </p:cNvSpPr>
            <p:nvPr/>
          </p:nvSpPr>
          <p:spPr bwMode="auto">
            <a:xfrm>
              <a:off x="2551" y="2713"/>
              <a:ext cx="28" cy="26"/>
            </a:xfrm>
            <a:custGeom>
              <a:avLst/>
              <a:gdLst>
                <a:gd name="T0" fmla="*/ 8 w 57"/>
                <a:gd name="T1" fmla="*/ 0 h 52"/>
                <a:gd name="T2" fmla="*/ 57 w 57"/>
                <a:gd name="T3" fmla="*/ 0 h 52"/>
                <a:gd name="T4" fmla="*/ 57 w 57"/>
                <a:gd name="T5" fmla="*/ 52 h 52"/>
                <a:gd name="T6" fmla="*/ 0 w 57"/>
                <a:gd name="T7" fmla="*/ 52 h 52"/>
                <a:gd name="T8" fmla="*/ 8 w 57"/>
                <a:gd name="T9" fmla="*/ 0 h 52"/>
                <a:gd name="T10" fmla="*/ 8 w 57"/>
                <a:gd name="T11" fmla="*/ 0 h 52"/>
              </a:gdLst>
              <a:ahLst/>
              <a:cxnLst>
                <a:cxn ang="0">
                  <a:pos x="T0" y="T1"/>
                </a:cxn>
                <a:cxn ang="0">
                  <a:pos x="T2" y="T3"/>
                </a:cxn>
                <a:cxn ang="0">
                  <a:pos x="T4" y="T5"/>
                </a:cxn>
                <a:cxn ang="0">
                  <a:pos x="T6" y="T7"/>
                </a:cxn>
                <a:cxn ang="0">
                  <a:pos x="T8" y="T9"/>
                </a:cxn>
                <a:cxn ang="0">
                  <a:pos x="T10" y="T11"/>
                </a:cxn>
              </a:cxnLst>
              <a:rect l="0" t="0" r="r" b="b"/>
              <a:pathLst>
                <a:path w="57" h="52">
                  <a:moveTo>
                    <a:pt x="8" y="0"/>
                  </a:moveTo>
                  <a:lnTo>
                    <a:pt x="57" y="0"/>
                  </a:lnTo>
                  <a:lnTo>
                    <a:pt x="57" y="52"/>
                  </a:lnTo>
                  <a:lnTo>
                    <a:pt x="0" y="52"/>
                  </a:lnTo>
                  <a:lnTo>
                    <a:pt x="8"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2" name="Freeform 96"/>
            <p:cNvSpPr>
              <a:spLocks/>
            </p:cNvSpPr>
            <p:nvPr/>
          </p:nvSpPr>
          <p:spPr bwMode="auto">
            <a:xfrm>
              <a:off x="2493" y="2504"/>
              <a:ext cx="285" cy="70"/>
            </a:xfrm>
            <a:custGeom>
              <a:avLst/>
              <a:gdLst>
                <a:gd name="T0" fmla="*/ 569 w 571"/>
                <a:gd name="T1" fmla="*/ 52 h 141"/>
                <a:gd name="T2" fmla="*/ 569 w 571"/>
                <a:gd name="T3" fmla="*/ 29 h 141"/>
                <a:gd name="T4" fmla="*/ 173 w 571"/>
                <a:gd name="T5" fmla="*/ 29 h 141"/>
                <a:gd name="T6" fmla="*/ 69 w 571"/>
                <a:gd name="T7" fmla="*/ 0 h 141"/>
                <a:gd name="T8" fmla="*/ 0 w 571"/>
                <a:gd name="T9" fmla="*/ 65 h 141"/>
                <a:gd name="T10" fmla="*/ 173 w 571"/>
                <a:gd name="T11" fmla="*/ 141 h 141"/>
                <a:gd name="T12" fmla="*/ 533 w 571"/>
                <a:gd name="T13" fmla="*/ 128 h 141"/>
                <a:gd name="T14" fmla="*/ 571 w 571"/>
                <a:gd name="T15" fmla="*/ 91 h 141"/>
                <a:gd name="T16" fmla="*/ 569 w 571"/>
                <a:gd name="T17" fmla="*/ 52 h 141"/>
                <a:gd name="T18" fmla="*/ 569 w 571"/>
                <a:gd name="T19" fmla="*/ 5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1" h="141">
                  <a:moveTo>
                    <a:pt x="569" y="52"/>
                  </a:moveTo>
                  <a:lnTo>
                    <a:pt x="569" y="29"/>
                  </a:lnTo>
                  <a:lnTo>
                    <a:pt x="173" y="29"/>
                  </a:lnTo>
                  <a:lnTo>
                    <a:pt x="69" y="0"/>
                  </a:lnTo>
                  <a:lnTo>
                    <a:pt x="0" y="65"/>
                  </a:lnTo>
                  <a:lnTo>
                    <a:pt x="173" y="141"/>
                  </a:lnTo>
                  <a:lnTo>
                    <a:pt x="533" y="128"/>
                  </a:lnTo>
                  <a:lnTo>
                    <a:pt x="571" y="91"/>
                  </a:lnTo>
                  <a:lnTo>
                    <a:pt x="569" y="52"/>
                  </a:lnTo>
                  <a:lnTo>
                    <a:pt x="569" y="52"/>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3" name="Freeform 97"/>
            <p:cNvSpPr>
              <a:spLocks/>
            </p:cNvSpPr>
            <p:nvPr/>
          </p:nvSpPr>
          <p:spPr bwMode="auto">
            <a:xfrm>
              <a:off x="2073" y="2547"/>
              <a:ext cx="1146" cy="26"/>
            </a:xfrm>
            <a:custGeom>
              <a:avLst/>
              <a:gdLst>
                <a:gd name="T0" fmla="*/ 1487 w 2293"/>
                <a:gd name="T1" fmla="*/ 0 h 51"/>
                <a:gd name="T2" fmla="*/ 0 w 2293"/>
                <a:gd name="T3" fmla="*/ 0 h 51"/>
                <a:gd name="T4" fmla="*/ 0 w 2293"/>
                <a:gd name="T5" fmla="*/ 51 h 51"/>
                <a:gd name="T6" fmla="*/ 2291 w 2293"/>
                <a:gd name="T7" fmla="*/ 51 h 51"/>
                <a:gd name="T8" fmla="*/ 2293 w 2293"/>
                <a:gd name="T9" fmla="*/ 0 h 51"/>
                <a:gd name="T10" fmla="*/ 1561 w 2293"/>
                <a:gd name="T11" fmla="*/ 0 h 51"/>
                <a:gd name="T12" fmla="*/ 1487 w 2293"/>
                <a:gd name="T13" fmla="*/ 0 h 51"/>
                <a:gd name="T14" fmla="*/ 1487 w 2293"/>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3" h="51">
                  <a:moveTo>
                    <a:pt x="1487" y="0"/>
                  </a:moveTo>
                  <a:lnTo>
                    <a:pt x="0" y="0"/>
                  </a:lnTo>
                  <a:lnTo>
                    <a:pt x="0" y="51"/>
                  </a:lnTo>
                  <a:lnTo>
                    <a:pt x="2291" y="51"/>
                  </a:lnTo>
                  <a:lnTo>
                    <a:pt x="2293" y="0"/>
                  </a:lnTo>
                  <a:lnTo>
                    <a:pt x="1561" y="0"/>
                  </a:lnTo>
                  <a:lnTo>
                    <a:pt x="1487" y="0"/>
                  </a:lnTo>
                  <a:lnTo>
                    <a:pt x="1487" y="0"/>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4" name="Freeform 98"/>
            <p:cNvSpPr>
              <a:spLocks/>
            </p:cNvSpPr>
            <p:nvPr/>
          </p:nvSpPr>
          <p:spPr bwMode="auto">
            <a:xfrm>
              <a:off x="2138" y="2547"/>
              <a:ext cx="1081" cy="54"/>
            </a:xfrm>
            <a:custGeom>
              <a:avLst/>
              <a:gdLst>
                <a:gd name="T0" fmla="*/ 21 w 2162"/>
                <a:gd name="T1" fmla="*/ 43 h 108"/>
                <a:gd name="T2" fmla="*/ 55 w 2162"/>
                <a:gd name="T3" fmla="*/ 11 h 108"/>
                <a:gd name="T4" fmla="*/ 93 w 2162"/>
                <a:gd name="T5" fmla="*/ 42 h 108"/>
                <a:gd name="T6" fmla="*/ 128 w 2162"/>
                <a:gd name="T7" fmla="*/ 7 h 108"/>
                <a:gd name="T8" fmla="*/ 162 w 2162"/>
                <a:gd name="T9" fmla="*/ 42 h 108"/>
                <a:gd name="T10" fmla="*/ 202 w 2162"/>
                <a:gd name="T11" fmla="*/ 11 h 108"/>
                <a:gd name="T12" fmla="*/ 234 w 2162"/>
                <a:gd name="T13" fmla="*/ 43 h 108"/>
                <a:gd name="T14" fmla="*/ 270 w 2162"/>
                <a:gd name="T15" fmla="*/ 11 h 108"/>
                <a:gd name="T16" fmla="*/ 301 w 2162"/>
                <a:gd name="T17" fmla="*/ 43 h 108"/>
                <a:gd name="T18" fmla="*/ 341 w 2162"/>
                <a:gd name="T19" fmla="*/ 11 h 108"/>
                <a:gd name="T20" fmla="*/ 375 w 2162"/>
                <a:gd name="T21" fmla="*/ 42 h 108"/>
                <a:gd name="T22" fmla="*/ 417 w 2162"/>
                <a:gd name="T23" fmla="*/ 7 h 108"/>
                <a:gd name="T24" fmla="*/ 447 w 2162"/>
                <a:gd name="T25" fmla="*/ 43 h 108"/>
                <a:gd name="T26" fmla="*/ 483 w 2162"/>
                <a:gd name="T27" fmla="*/ 7 h 108"/>
                <a:gd name="T28" fmla="*/ 519 w 2162"/>
                <a:gd name="T29" fmla="*/ 42 h 108"/>
                <a:gd name="T30" fmla="*/ 557 w 2162"/>
                <a:gd name="T31" fmla="*/ 7 h 108"/>
                <a:gd name="T32" fmla="*/ 586 w 2162"/>
                <a:gd name="T33" fmla="*/ 42 h 108"/>
                <a:gd name="T34" fmla="*/ 856 w 2162"/>
                <a:gd name="T35" fmla="*/ 49 h 108"/>
                <a:gd name="T36" fmla="*/ 886 w 2162"/>
                <a:gd name="T37" fmla="*/ 7 h 108"/>
                <a:gd name="T38" fmla="*/ 918 w 2162"/>
                <a:gd name="T39" fmla="*/ 49 h 108"/>
                <a:gd name="T40" fmla="*/ 953 w 2162"/>
                <a:gd name="T41" fmla="*/ 5 h 108"/>
                <a:gd name="T42" fmla="*/ 993 w 2162"/>
                <a:gd name="T43" fmla="*/ 45 h 108"/>
                <a:gd name="T44" fmla="*/ 1021 w 2162"/>
                <a:gd name="T45" fmla="*/ 5 h 108"/>
                <a:gd name="T46" fmla="*/ 1055 w 2162"/>
                <a:gd name="T47" fmla="*/ 53 h 108"/>
                <a:gd name="T48" fmla="*/ 1091 w 2162"/>
                <a:gd name="T49" fmla="*/ 5 h 108"/>
                <a:gd name="T50" fmla="*/ 1124 w 2162"/>
                <a:gd name="T51" fmla="*/ 53 h 108"/>
                <a:gd name="T52" fmla="*/ 1158 w 2162"/>
                <a:gd name="T53" fmla="*/ 7 h 108"/>
                <a:gd name="T54" fmla="*/ 1194 w 2162"/>
                <a:gd name="T55" fmla="*/ 49 h 108"/>
                <a:gd name="T56" fmla="*/ 1226 w 2162"/>
                <a:gd name="T57" fmla="*/ 7 h 108"/>
                <a:gd name="T58" fmla="*/ 1287 w 2162"/>
                <a:gd name="T59" fmla="*/ 40 h 108"/>
                <a:gd name="T60" fmla="*/ 1320 w 2162"/>
                <a:gd name="T61" fmla="*/ 7 h 108"/>
                <a:gd name="T62" fmla="*/ 1352 w 2162"/>
                <a:gd name="T63" fmla="*/ 40 h 108"/>
                <a:gd name="T64" fmla="*/ 1435 w 2162"/>
                <a:gd name="T65" fmla="*/ 36 h 108"/>
                <a:gd name="T66" fmla="*/ 1468 w 2162"/>
                <a:gd name="T67" fmla="*/ 7 h 108"/>
                <a:gd name="T68" fmla="*/ 1510 w 2162"/>
                <a:gd name="T69" fmla="*/ 40 h 108"/>
                <a:gd name="T70" fmla="*/ 1550 w 2162"/>
                <a:gd name="T71" fmla="*/ 7 h 108"/>
                <a:gd name="T72" fmla="*/ 1586 w 2162"/>
                <a:gd name="T73" fmla="*/ 42 h 108"/>
                <a:gd name="T74" fmla="*/ 1620 w 2162"/>
                <a:gd name="T75" fmla="*/ 7 h 108"/>
                <a:gd name="T76" fmla="*/ 1656 w 2162"/>
                <a:gd name="T77" fmla="*/ 42 h 108"/>
                <a:gd name="T78" fmla="*/ 1696 w 2162"/>
                <a:gd name="T79" fmla="*/ 7 h 108"/>
                <a:gd name="T80" fmla="*/ 1730 w 2162"/>
                <a:gd name="T81" fmla="*/ 42 h 108"/>
                <a:gd name="T82" fmla="*/ 1770 w 2162"/>
                <a:gd name="T83" fmla="*/ 7 h 108"/>
                <a:gd name="T84" fmla="*/ 1804 w 2162"/>
                <a:gd name="T85" fmla="*/ 42 h 108"/>
                <a:gd name="T86" fmla="*/ 1838 w 2162"/>
                <a:gd name="T87" fmla="*/ 11 h 108"/>
                <a:gd name="T88" fmla="*/ 1871 w 2162"/>
                <a:gd name="T89" fmla="*/ 42 h 108"/>
                <a:gd name="T90" fmla="*/ 1903 w 2162"/>
                <a:gd name="T91" fmla="*/ 11 h 108"/>
                <a:gd name="T92" fmla="*/ 1937 w 2162"/>
                <a:gd name="T93" fmla="*/ 42 h 108"/>
                <a:gd name="T94" fmla="*/ 1973 w 2162"/>
                <a:gd name="T95" fmla="*/ 11 h 108"/>
                <a:gd name="T96" fmla="*/ 2010 w 2162"/>
                <a:gd name="T97" fmla="*/ 42 h 108"/>
                <a:gd name="T98" fmla="*/ 2048 w 2162"/>
                <a:gd name="T99" fmla="*/ 11 h 108"/>
                <a:gd name="T100" fmla="*/ 2080 w 2162"/>
                <a:gd name="T101" fmla="*/ 40 h 108"/>
                <a:gd name="T102" fmla="*/ 2116 w 2162"/>
                <a:gd name="T103" fmla="*/ 13 h 108"/>
                <a:gd name="T104" fmla="*/ 2150 w 2162"/>
                <a:gd name="T105" fmla="*/ 40 h 108"/>
                <a:gd name="T106" fmla="*/ 1084 w 2162"/>
                <a:gd name="T10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2" h="108">
                  <a:moveTo>
                    <a:pt x="0" y="51"/>
                  </a:moveTo>
                  <a:lnTo>
                    <a:pt x="0" y="13"/>
                  </a:lnTo>
                  <a:lnTo>
                    <a:pt x="10" y="43"/>
                  </a:lnTo>
                  <a:lnTo>
                    <a:pt x="17" y="13"/>
                  </a:lnTo>
                  <a:lnTo>
                    <a:pt x="21" y="43"/>
                  </a:lnTo>
                  <a:lnTo>
                    <a:pt x="31" y="13"/>
                  </a:lnTo>
                  <a:lnTo>
                    <a:pt x="35" y="43"/>
                  </a:lnTo>
                  <a:lnTo>
                    <a:pt x="40" y="13"/>
                  </a:lnTo>
                  <a:lnTo>
                    <a:pt x="48" y="43"/>
                  </a:lnTo>
                  <a:lnTo>
                    <a:pt x="55" y="11"/>
                  </a:lnTo>
                  <a:lnTo>
                    <a:pt x="59" y="43"/>
                  </a:lnTo>
                  <a:lnTo>
                    <a:pt x="69" y="11"/>
                  </a:lnTo>
                  <a:lnTo>
                    <a:pt x="76" y="42"/>
                  </a:lnTo>
                  <a:lnTo>
                    <a:pt x="86" y="11"/>
                  </a:lnTo>
                  <a:lnTo>
                    <a:pt x="93" y="42"/>
                  </a:lnTo>
                  <a:lnTo>
                    <a:pt x="103" y="7"/>
                  </a:lnTo>
                  <a:lnTo>
                    <a:pt x="109" y="42"/>
                  </a:lnTo>
                  <a:lnTo>
                    <a:pt x="118" y="11"/>
                  </a:lnTo>
                  <a:lnTo>
                    <a:pt x="120" y="42"/>
                  </a:lnTo>
                  <a:lnTo>
                    <a:pt x="128" y="7"/>
                  </a:lnTo>
                  <a:lnTo>
                    <a:pt x="133" y="42"/>
                  </a:lnTo>
                  <a:lnTo>
                    <a:pt x="141" y="7"/>
                  </a:lnTo>
                  <a:lnTo>
                    <a:pt x="149" y="42"/>
                  </a:lnTo>
                  <a:lnTo>
                    <a:pt x="158" y="7"/>
                  </a:lnTo>
                  <a:lnTo>
                    <a:pt x="162" y="42"/>
                  </a:lnTo>
                  <a:lnTo>
                    <a:pt x="171" y="7"/>
                  </a:lnTo>
                  <a:lnTo>
                    <a:pt x="177" y="42"/>
                  </a:lnTo>
                  <a:lnTo>
                    <a:pt x="187" y="11"/>
                  </a:lnTo>
                  <a:lnTo>
                    <a:pt x="194" y="42"/>
                  </a:lnTo>
                  <a:lnTo>
                    <a:pt x="202" y="11"/>
                  </a:lnTo>
                  <a:lnTo>
                    <a:pt x="208" y="42"/>
                  </a:lnTo>
                  <a:lnTo>
                    <a:pt x="215" y="11"/>
                  </a:lnTo>
                  <a:lnTo>
                    <a:pt x="221" y="42"/>
                  </a:lnTo>
                  <a:lnTo>
                    <a:pt x="227" y="11"/>
                  </a:lnTo>
                  <a:lnTo>
                    <a:pt x="234" y="43"/>
                  </a:lnTo>
                  <a:lnTo>
                    <a:pt x="244" y="7"/>
                  </a:lnTo>
                  <a:lnTo>
                    <a:pt x="249" y="42"/>
                  </a:lnTo>
                  <a:lnTo>
                    <a:pt x="257" y="7"/>
                  </a:lnTo>
                  <a:lnTo>
                    <a:pt x="263" y="43"/>
                  </a:lnTo>
                  <a:lnTo>
                    <a:pt x="270" y="11"/>
                  </a:lnTo>
                  <a:lnTo>
                    <a:pt x="276" y="42"/>
                  </a:lnTo>
                  <a:lnTo>
                    <a:pt x="282" y="7"/>
                  </a:lnTo>
                  <a:lnTo>
                    <a:pt x="289" y="43"/>
                  </a:lnTo>
                  <a:lnTo>
                    <a:pt x="297" y="7"/>
                  </a:lnTo>
                  <a:lnTo>
                    <a:pt x="301" y="43"/>
                  </a:lnTo>
                  <a:lnTo>
                    <a:pt x="314" y="7"/>
                  </a:lnTo>
                  <a:lnTo>
                    <a:pt x="316" y="42"/>
                  </a:lnTo>
                  <a:lnTo>
                    <a:pt x="325" y="11"/>
                  </a:lnTo>
                  <a:lnTo>
                    <a:pt x="333" y="43"/>
                  </a:lnTo>
                  <a:lnTo>
                    <a:pt x="341" y="11"/>
                  </a:lnTo>
                  <a:lnTo>
                    <a:pt x="346" y="43"/>
                  </a:lnTo>
                  <a:lnTo>
                    <a:pt x="354" y="11"/>
                  </a:lnTo>
                  <a:lnTo>
                    <a:pt x="360" y="43"/>
                  </a:lnTo>
                  <a:lnTo>
                    <a:pt x="371" y="11"/>
                  </a:lnTo>
                  <a:lnTo>
                    <a:pt x="375" y="42"/>
                  </a:lnTo>
                  <a:lnTo>
                    <a:pt x="384" y="11"/>
                  </a:lnTo>
                  <a:lnTo>
                    <a:pt x="390" y="42"/>
                  </a:lnTo>
                  <a:lnTo>
                    <a:pt x="401" y="11"/>
                  </a:lnTo>
                  <a:lnTo>
                    <a:pt x="403" y="42"/>
                  </a:lnTo>
                  <a:lnTo>
                    <a:pt x="417" y="7"/>
                  </a:lnTo>
                  <a:lnTo>
                    <a:pt x="419" y="42"/>
                  </a:lnTo>
                  <a:lnTo>
                    <a:pt x="428" y="11"/>
                  </a:lnTo>
                  <a:lnTo>
                    <a:pt x="434" y="42"/>
                  </a:lnTo>
                  <a:lnTo>
                    <a:pt x="439" y="7"/>
                  </a:lnTo>
                  <a:lnTo>
                    <a:pt x="447" y="43"/>
                  </a:lnTo>
                  <a:lnTo>
                    <a:pt x="455" y="11"/>
                  </a:lnTo>
                  <a:lnTo>
                    <a:pt x="462" y="42"/>
                  </a:lnTo>
                  <a:lnTo>
                    <a:pt x="468" y="13"/>
                  </a:lnTo>
                  <a:lnTo>
                    <a:pt x="476" y="42"/>
                  </a:lnTo>
                  <a:lnTo>
                    <a:pt x="483" y="7"/>
                  </a:lnTo>
                  <a:lnTo>
                    <a:pt x="491" y="42"/>
                  </a:lnTo>
                  <a:lnTo>
                    <a:pt x="498" y="11"/>
                  </a:lnTo>
                  <a:lnTo>
                    <a:pt x="504" y="42"/>
                  </a:lnTo>
                  <a:lnTo>
                    <a:pt x="512" y="11"/>
                  </a:lnTo>
                  <a:lnTo>
                    <a:pt x="519" y="42"/>
                  </a:lnTo>
                  <a:lnTo>
                    <a:pt x="529" y="5"/>
                  </a:lnTo>
                  <a:lnTo>
                    <a:pt x="531" y="42"/>
                  </a:lnTo>
                  <a:lnTo>
                    <a:pt x="542" y="7"/>
                  </a:lnTo>
                  <a:lnTo>
                    <a:pt x="546" y="43"/>
                  </a:lnTo>
                  <a:lnTo>
                    <a:pt x="557" y="7"/>
                  </a:lnTo>
                  <a:lnTo>
                    <a:pt x="559" y="43"/>
                  </a:lnTo>
                  <a:lnTo>
                    <a:pt x="567" y="7"/>
                  </a:lnTo>
                  <a:lnTo>
                    <a:pt x="572" y="42"/>
                  </a:lnTo>
                  <a:lnTo>
                    <a:pt x="578" y="7"/>
                  </a:lnTo>
                  <a:lnTo>
                    <a:pt x="586" y="42"/>
                  </a:lnTo>
                  <a:lnTo>
                    <a:pt x="595" y="5"/>
                  </a:lnTo>
                  <a:lnTo>
                    <a:pt x="603" y="45"/>
                  </a:lnTo>
                  <a:lnTo>
                    <a:pt x="846" y="45"/>
                  </a:lnTo>
                  <a:lnTo>
                    <a:pt x="846" y="0"/>
                  </a:lnTo>
                  <a:lnTo>
                    <a:pt x="856" y="49"/>
                  </a:lnTo>
                  <a:lnTo>
                    <a:pt x="863" y="4"/>
                  </a:lnTo>
                  <a:lnTo>
                    <a:pt x="871" y="49"/>
                  </a:lnTo>
                  <a:lnTo>
                    <a:pt x="873" y="5"/>
                  </a:lnTo>
                  <a:lnTo>
                    <a:pt x="882" y="49"/>
                  </a:lnTo>
                  <a:lnTo>
                    <a:pt x="886" y="7"/>
                  </a:lnTo>
                  <a:lnTo>
                    <a:pt x="896" y="49"/>
                  </a:lnTo>
                  <a:lnTo>
                    <a:pt x="899" y="7"/>
                  </a:lnTo>
                  <a:lnTo>
                    <a:pt x="909" y="49"/>
                  </a:lnTo>
                  <a:lnTo>
                    <a:pt x="909" y="5"/>
                  </a:lnTo>
                  <a:lnTo>
                    <a:pt x="918" y="49"/>
                  </a:lnTo>
                  <a:lnTo>
                    <a:pt x="926" y="5"/>
                  </a:lnTo>
                  <a:lnTo>
                    <a:pt x="936" y="49"/>
                  </a:lnTo>
                  <a:lnTo>
                    <a:pt x="937" y="5"/>
                  </a:lnTo>
                  <a:lnTo>
                    <a:pt x="947" y="49"/>
                  </a:lnTo>
                  <a:lnTo>
                    <a:pt x="953" y="5"/>
                  </a:lnTo>
                  <a:lnTo>
                    <a:pt x="962" y="49"/>
                  </a:lnTo>
                  <a:lnTo>
                    <a:pt x="966" y="5"/>
                  </a:lnTo>
                  <a:lnTo>
                    <a:pt x="975" y="49"/>
                  </a:lnTo>
                  <a:lnTo>
                    <a:pt x="981" y="5"/>
                  </a:lnTo>
                  <a:lnTo>
                    <a:pt x="993" y="45"/>
                  </a:lnTo>
                  <a:lnTo>
                    <a:pt x="993" y="5"/>
                  </a:lnTo>
                  <a:lnTo>
                    <a:pt x="1002" y="45"/>
                  </a:lnTo>
                  <a:lnTo>
                    <a:pt x="1008" y="5"/>
                  </a:lnTo>
                  <a:lnTo>
                    <a:pt x="1017" y="45"/>
                  </a:lnTo>
                  <a:lnTo>
                    <a:pt x="1021" y="5"/>
                  </a:lnTo>
                  <a:lnTo>
                    <a:pt x="1031" y="51"/>
                  </a:lnTo>
                  <a:lnTo>
                    <a:pt x="1036" y="5"/>
                  </a:lnTo>
                  <a:lnTo>
                    <a:pt x="1040" y="51"/>
                  </a:lnTo>
                  <a:lnTo>
                    <a:pt x="1050" y="5"/>
                  </a:lnTo>
                  <a:lnTo>
                    <a:pt x="1055" y="53"/>
                  </a:lnTo>
                  <a:lnTo>
                    <a:pt x="1063" y="7"/>
                  </a:lnTo>
                  <a:lnTo>
                    <a:pt x="1067" y="55"/>
                  </a:lnTo>
                  <a:lnTo>
                    <a:pt x="1078" y="5"/>
                  </a:lnTo>
                  <a:lnTo>
                    <a:pt x="1084" y="51"/>
                  </a:lnTo>
                  <a:lnTo>
                    <a:pt x="1091" y="5"/>
                  </a:lnTo>
                  <a:lnTo>
                    <a:pt x="1095" y="51"/>
                  </a:lnTo>
                  <a:lnTo>
                    <a:pt x="1105" y="5"/>
                  </a:lnTo>
                  <a:lnTo>
                    <a:pt x="1110" y="53"/>
                  </a:lnTo>
                  <a:lnTo>
                    <a:pt x="1120" y="4"/>
                  </a:lnTo>
                  <a:lnTo>
                    <a:pt x="1124" y="53"/>
                  </a:lnTo>
                  <a:lnTo>
                    <a:pt x="1129" y="5"/>
                  </a:lnTo>
                  <a:lnTo>
                    <a:pt x="1139" y="55"/>
                  </a:lnTo>
                  <a:lnTo>
                    <a:pt x="1143" y="5"/>
                  </a:lnTo>
                  <a:lnTo>
                    <a:pt x="1152" y="51"/>
                  </a:lnTo>
                  <a:lnTo>
                    <a:pt x="1158" y="7"/>
                  </a:lnTo>
                  <a:lnTo>
                    <a:pt x="1166" y="53"/>
                  </a:lnTo>
                  <a:lnTo>
                    <a:pt x="1173" y="11"/>
                  </a:lnTo>
                  <a:lnTo>
                    <a:pt x="1179" y="45"/>
                  </a:lnTo>
                  <a:lnTo>
                    <a:pt x="1185" y="7"/>
                  </a:lnTo>
                  <a:lnTo>
                    <a:pt x="1194" y="49"/>
                  </a:lnTo>
                  <a:lnTo>
                    <a:pt x="1202" y="7"/>
                  </a:lnTo>
                  <a:lnTo>
                    <a:pt x="1205" y="45"/>
                  </a:lnTo>
                  <a:lnTo>
                    <a:pt x="1211" y="5"/>
                  </a:lnTo>
                  <a:lnTo>
                    <a:pt x="1215" y="42"/>
                  </a:lnTo>
                  <a:lnTo>
                    <a:pt x="1226" y="7"/>
                  </a:lnTo>
                  <a:lnTo>
                    <a:pt x="1259" y="17"/>
                  </a:lnTo>
                  <a:lnTo>
                    <a:pt x="1266" y="5"/>
                  </a:lnTo>
                  <a:lnTo>
                    <a:pt x="1272" y="43"/>
                  </a:lnTo>
                  <a:lnTo>
                    <a:pt x="1280" y="5"/>
                  </a:lnTo>
                  <a:lnTo>
                    <a:pt x="1287" y="40"/>
                  </a:lnTo>
                  <a:lnTo>
                    <a:pt x="1291" y="13"/>
                  </a:lnTo>
                  <a:lnTo>
                    <a:pt x="1301" y="43"/>
                  </a:lnTo>
                  <a:lnTo>
                    <a:pt x="1304" y="11"/>
                  </a:lnTo>
                  <a:lnTo>
                    <a:pt x="1310" y="45"/>
                  </a:lnTo>
                  <a:lnTo>
                    <a:pt x="1320" y="7"/>
                  </a:lnTo>
                  <a:lnTo>
                    <a:pt x="1325" y="49"/>
                  </a:lnTo>
                  <a:lnTo>
                    <a:pt x="1335" y="7"/>
                  </a:lnTo>
                  <a:lnTo>
                    <a:pt x="1340" y="49"/>
                  </a:lnTo>
                  <a:lnTo>
                    <a:pt x="1352" y="11"/>
                  </a:lnTo>
                  <a:lnTo>
                    <a:pt x="1352" y="40"/>
                  </a:lnTo>
                  <a:lnTo>
                    <a:pt x="1365" y="7"/>
                  </a:lnTo>
                  <a:lnTo>
                    <a:pt x="1369" y="42"/>
                  </a:lnTo>
                  <a:lnTo>
                    <a:pt x="1392" y="15"/>
                  </a:lnTo>
                  <a:lnTo>
                    <a:pt x="1430" y="13"/>
                  </a:lnTo>
                  <a:lnTo>
                    <a:pt x="1435" y="36"/>
                  </a:lnTo>
                  <a:lnTo>
                    <a:pt x="1445" y="7"/>
                  </a:lnTo>
                  <a:lnTo>
                    <a:pt x="1449" y="36"/>
                  </a:lnTo>
                  <a:lnTo>
                    <a:pt x="1456" y="7"/>
                  </a:lnTo>
                  <a:lnTo>
                    <a:pt x="1464" y="36"/>
                  </a:lnTo>
                  <a:lnTo>
                    <a:pt x="1468" y="7"/>
                  </a:lnTo>
                  <a:lnTo>
                    <a:pt x="1475" y="40"/>
                  </a:lnTo>
                  <a:lnTo>
                    <a:pt x="1485" y="11"/>
                  </a:lnTo>
                  <a:lnTo>
                    <a:pt x="1493" y="40"/>
                  </a:lnTo>
                  <a:lnTo>
                    <a:pt x="1500" y="11"/>
                  </a:lnTo>
                  <a:lnTo>
                    <a:pt x="1510" y="40"/>
                  </a:lnTo>
                  <a:lnTo>
                    <a:pt x="1517" y="7"/>
                  </a:lnTo>
                  <a:lnTo>
                    <a:pt x="1521" y="40"/>
                  </a:lnTo>
                  <a:lnTo>
                    <a:pt x="1532" y="5"/>
                  </a:lnTo>
                  <a:lnTo>
                    <a:pt x="1540" y="42"/>
                  </a:lnTo>
                  <a:lnTo>
                    <a:pt x="1550" y="7"/>
                  </a:lnTo>
                  <a:lnTo>
                    <a:pt x="1555" y="42"/>
                  </a:lnTo>
                  <a:lnTo>
                    <a:pt x="1565" y="7"/>
                  </a:lnTo>
                  <a:lnTo>
                    <a:pt x="1569" y="42"/>
                  </a:lnTo>
                  <a:lnTo>
                    <a:pt x="1576" y="7"/>
                  </a:lnTo>
                  <a:lnTo>
                    <a:pt x="1586" y="42"/>
                  </a:lnTo>
                  <a:lnTo>
                    <a:pt x="1591" y="5"/>
                  </a:lnTo>
                  <a:lnTo>
                    <a:pt x="1597" y="42"/>
                  </a:lnTo>
                  <a:lnTo>
                    <a:pt x="1605" y="7"/>
                  </a:lnTo>
                  <a:lnTo>
                    <a:pt x="1610" y="42"/>
                  </a:lnTo>
                  <a:lnTo>
                    <a:pt x="1620" y="7"/>
                  </a:lnTo>
                  <a:lnTo>
                    <a:pt x="1626" y="42"/>
                  </a:lnTo>
                  <a:lnTo>
                    <a:pt x="1633" y="11"/>
                  </a:lnTo>
                  <a:lnTo>
                    <a:pt x="1641" y="42"/>
                  </a:lnTo>
                  <a:lnTo>
                    <a:pt x="1650" y="7"/>
                  </a:lnTo>
                  <a:lnTo>
                    <a:pt x="1656" y="42"/>
                  </a:lnTo>
                  <a:lnTo>
                    <a:pt x="1662" y="7"/>
                  </a:lnTo>
                  <a:lnTo>
                    <a:pt x="1669" y="42"/>
                  </a:lnTo>
                  <a:lnTo>
                    <a:pt x="1679" y="7"/>
                  </a:lnTo>
                  <a:lnTo>
                    <a:pt x="1685" y="42"/>
                  </a:lnTo>
                  <a:lnTo>
                    <a:pt x="1696" y="7"/>
                  </a:lnTo>
                  <a:lnTo>
                    <a:pt x="1698" y="40"/>
                  </a:lnTo>
                  <a:lnTo>
                    <a:pt x="1707" y="7"/>
                  </a:lnTo>
                  <a:lnTo>
                    <a:pt x="1715" y="42"/>
                  </a:lnTo>
                  <a:lnTo>
                    <a:pt x="1723" y="5"/>
                  </a:lnTo>
                  <a:lnTo>
                    <a:pt x="1730" y="42"/>
                  </a:lnTo>
                  <a:lnTo>
                    <a:pt x="1740" y="13"/>
                  </a:lnTo>
                  <a:lnTo>
                    <a:pt x="1743" y="40"/>
                  </a:lnTo>
                  <a:lnTo>
                    <a:pt x="1755" y="11"/>
                  </a:lnTo>
                  <a:lnTo>
                    <a:pt x="1759" y="42"/>
                  </a:lnTo>
                  <a:lnTo>
                    <a:pt x="1770" y="7"/>
                  </a:lnTo>
                  <a:lnTo>
                    <a:pt x="1774" y="42"/>
                  </a:lnTo>
                  <a:lnTo>
                    <a:pt x="1785" y="11"/>
                  </a:lnTo>
                  <a:lnTo>
                    <a:pt x="1787" y="40"/>
                  </a:lnTo>
                  <a:lnTo>
                    <a:pt x="1797" y="7"/>
                  </a:lnTo>
                  <a:lnTo>
                    <a:pt x="1804" y="42"/>
                  </a:lnTo>
                  <a:lnTo>
                    <a:pt x="1810" y="13"/>
                  </a:lnTo>
                  <a:lnTo>
                    <a:pt x="1818" y="40"/>
                  </a:lnTo>
                  <a:lnTo>
                    <a:pt x="1825" y="11"/>
                  </a:lnTo>
                  <a:lnTo>
                    <a:pt x="1829" y="42"/>
                  </a:lnTo>
                  <a:lnTo>
                    <a:pt x="1838" y="11"/>
                  </a:lnTo>
                  <a:lnTo>
                    <a:pt x="1844" y="42"/>
                  </a:lnTo>
                  <a:lnTo>
                    <a:pt x="1852" y="7"/>
                  </a:lnTo>
                  <a:lnTo>
                    <a:pt x="1859" y="42"/>
                  </a:lnTo>
                  <a:lnTo>
                    <a:pt x="1865" y="13"/>
                  </a:lnTo>
                  <a:lnTo>
                    <a:pt x="1871" y="42"/>
                  </a:lnTo>
                  <a:lnTo>
                    <a:pt x="1875" y="11"/>
                  </a:lnTo>
                  <a:lnTo>
                    <a:pt x="1882" y="40"/>
                  </a:lnTo>
                  <a:lnTo>
                    <a:pt x="1890" y="11"/>
                  </a:lnTo>
                  <a:lnTo>
                    <a:pt x="1897" y="42"/>
                  </a:lnTo>
                  <a:lnTo>
                    <a:pt x="1903" y="11"/>
                  </a:lnTo>
                  <a:lnTo>
                    <a:pt x="1911" y="42"/>
                  </a:lnTo>
                  <a:lnTo>
                    <a:pt x="1918" y="11"/>
                  </a:lnTo>
                  <a:lnTo>
                    <a:pt x="1922" y="40"/>
                  </a:lnTo>
                  <a:lnTo>
                    <a:pt x="1932" y="11"/>
                  </a:lnTo>
                  <a:lnTo>
                    <a:pt x="1937" y="42"/>
                  </a:lnTo>
                  <a:lnTo>
                    <a:pt x="1945" y="11"/>
                  </a:lnTo>
                  <a:lnTo>
                    <a:pt x="1953" y="40"/>
                  </a:lnTo>
                  <a:lnTo>
                    <a:pt x="1958" y="11"/>
                  </a:lnTo>
                  <a:lnTo>
                    <a:pt x="1964" y="42"/>
                  </a:lnTo>
                  <a:lnTo>
                    <a:pt x="1973" y="11"/>
                  </a:lnTo>
                  <a:lnTo>
                    <a:pt x="1981" y="43"/>
                  </a:lnTo>
                  <a:lnTo>
                    <a:pt x="1985" y="11"/>
                  </a:lnTo>
                  <a:lnTo>
                    <a:pt x="1992" y="43"/>
                  </a:lnTo>
                  <a:lnTo>
                    <a:pt x="2004" y="11"/>
                  </a:lnTo>
                  <a:lnTo>
                    <a:pt x="2010" y="42"/>
                  </a:lnTo>
                  <a:lnTo>
                    <a:pt x="2017" y="11"/>
                  </a:lnTo>
                  <a:lnTo>
                    <a:pt x="2023" y="42"/>
                  </a:lnTo>
                  <a:lnTo>
                    <a:pt x="2030" y="11"/>
                  </a:lnTo>
                  <a:lnTo>
                    <a:pt x="2036" y="42"/>
                  </a:lnTo>
                  <a:lnTo>
                    <a:pt x="2048" y="11"/>
                  </a:lnTo>
                  <a:lnTo>
                    <a:pt x="2051" y="40"/>
                  </a:lnTo>
                  <a:lnTo>
                    <a:pt x="2061" y="7"/>
                  </a:lnTo>
                  <a:lnTo>
                    <a:pt x="2067" y="42"/>
                  </a:lnTo>
                  <a:lnTo>
                    <a:pt x="2074" y="13"/>
                  </a:lnTo>
                  <a:lnTo>
                    <a:pt x="2080" y="40"/>
                  </a:lnTo>
                  <a:lnTo>
                    <a:pt x="2091" y="11"/>
                  </a:lnTo>
                  <a:lnTo>
                    <a:pt x="2093" y="42"/>
                  </a:lnTo>
                  <a:lnTo>
                    <a:pt x="2103" y="11"/>
                  </a:lnTo>
                  <a:lnTo>
                    <a:pt x="2107" y="42"/>
                  </a:lnTo>
                  <a:lnTo>
                    <a:pt x="2116" y="13"/>
                  </a:lnTo>
                  <a:lnTo>
                    <a:pt x="2124" y="42"/>
                  </a:lnTo>
                  <a:lnTo>
                    <a:pt x="2133" y="11"/>
                  </a:lnTo>
                  <a:lnTo>
                    <a:pt x="2139" y="40"/>
                  </a:lnTo>
                  <a:lnTo>
                    <a:pt x="2145" y="11"/>
                  </a:lnTo>
                  <a:lnTo>
                    <a:pt x="2150" y="40"/>
                  </a:lnTo>
                  <a:lnTo>
                    <a:pt x="2162" y="11"/>
                  </a:lnTo>
                  <a:lnTo>
                    <a:pt x="2160" y="51"/>
                  </a:lnTo>
                  <a:lnTo>
                    <a:pt x="1430" y="51"/>
                  </a:lnTo>
                  <a:lnTo>
                    <a:pt x="1316" y="78"/>
                  </a:lnTo>
                  <a:lnTo>
                    <a:pt x="1084" y="108"/>
                  </a:lnTo>
                  <a:lnTo>
                    <a:pt x="584" y="51"/>
                  </a:lnTo>
                  <a:lnTo>
                    <a:pt x="0" y="51"/>
                  </a:lnTo>
                  <a:lnTo>
                    <a:pt x="0" y="51"/>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5" name="Freeform 99"/>
            <p:cNvSpPr>
              <a:spLocks/>
            </p:cNvSpPr>
            <p:nvPr/>
          </p:nvSpPr>
          <p:spPr bwMode="auto">
            <a:xfrm>
              <a:off x="2810" y="2569"/>
              <a:ext cx="57" cy="27"/>
            </a:xfrm>
            <a:custGeom>
              <a:avLst/>
              <a:gdLst>
                <a:gd name="T0" fmla="*/ 114 w 114"/>
                <a:gd name="T1" fmla="*/ 18 h 56"/>
                <a:gd name="T2" fmla="*/ 93 w 114"/>
                <a:gd name="T3" fmla="*/ 52 h 56"/>
                <a:gd name="T4" fmla="*/ 57 w 114"/>
                <a:gd name="T5" fmla="*/ 56 h 56"/>
                <a:gd name="T6" fmla="*/ 15 w 114"/>
                <a:gd name="T7" fmla="*/ 48 h 56"/>
                <a:gd name="T8" fmla="*/ 0 w 114"/>
                <a:gd name="T9" fmla="*/ 37 h 56"/>
                <a:gd name="T10" fmla="*/ 0 w 114"/>
                <a:gd name="T11" fmla="*/ 10 h 56"/>
                <a:gd name="T12" fmla="*/ 91 w 114"/>
                <a:gd name="T13" fmla="*/ 0 h 56"/>
                <a:gd name="T14" fmla="*/ 111 w 114"/>
                <a:gd name="T15" fmla="*/ 0 h 56"/>
                <a:gd name="T16" fmla="*/ 114 w 114"/>
                <a:gd name="T17" fmla="*/ 18 h 56"/>
                <a:gd name="T18" fmla="*/ 114 w 114"/>
                <a:gd name="T1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56">
                  <a:moveTo>
                    <a:pt x="114" y="18"/>
                  </a:moveTo>
                  <a:lnTo>
                    <a:pt x="93" y="52"/>
                  </a:lnTo>
                  <a:lnTo>
                    <a:pt x="57" y="56"/>
                  </a:lnTo>
                  <a:lnTo>
                    <a:pt x="15" y="48"/>
                  </a:lnTo>
                  <a:lnTo>
                    <a:pt x="0" y="37"/>
                  </a:lnTo>
                  <a:lnTo>
                    <a:pt x="0" y="10"/>
                  </a:lnTo>
                  <a:lnTo>
                    <a:pt x="91" y="0"/>
                  </a:lnTo>
                  <a:lnTo>
                    <a:pt x="111" y="0"/>
                  </a:lnTo>
                  <a:lnTo>
                    <a:pt x="114" y="18"/>
                  </a:lnTo>
                  <a:lnTo>
                    <a:pt x="114" y="18"/>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6" name="Freeform 100"/>
            <p:cNvSpPr>
              <a:spLocks/>
            </p:cNvSpPr>
            <p:nvPr/>
          </p:nvSpPr>
          <p:spPr bwMode="auto">
            <a:xfrm>
              <a:off x="2808" y="2565"/>
              <a:ext cx="59" cy="23"/>
            </a:xfrm>
            <a:custGeom>
              <a:avLst/>
              <a:gdLst>
                <a:gd name="T0" fmla="*/ 118 w 118"/>
                <a:gd name="T1" fmla="*/ 7 h 45"/>
                <a:gd name="T2" fmla="*/ 118 w 118"/>
                <a:gd name="T3" fmla="*/ 25 h 45"/>
                <a:gd name="T4" fmla="*/ 113 w 118"/>
                <a:gd name="T5" fmla="*/ 7 h 45"/>
                <a:gd name="T6" fmla="*/ 103 w 118"/>
                <a:gd name="T7" fmla="*/ 34 h 45"/>
                <a:gd name="T8" fmla="*/ 103 w 118"/>
                <a:gd name="T9" fmla="*/ 15 h 45"/>
                <a:gd name="T10" fmla="*/ 88 w 118"/>
                <a:gd name="T11" fmla="*/ 38 h 45"/>
                <a:gd name="T12" fmla="*/ 90 w 118"/>
                <a:gd name="T13" fmla="*/ 17 h 45"/>
                <a:gd name="T14" fmla="*/ 78 w 118"/>
                <a:gd name="T15" fmla="*/ 42 h 45"/>
                <a:gd name="T16" fmla="*/ 84 w 118"/>
                <a:gd name="T17" fmla="*/ 19 h 45"/>
                <a:gd name="T18" fmla="*/ 75 w 118"/>
                <a:gd name="T19" fmla="*/ 42 h 45"/>
                <a:gd name="T20" fmla="*/ 76 w 118"/>
                <a:gd name="T21" fmla="*/ 19 h 45"/>
                <a:gd name="T22" fmla="*/ 69 w 118"/>
                <a:gd name="T23" fmla="*/ 42 h 45"/>
                <a:gd name="T24" fmla="*/ 69 w 118"/>
                <a:gd name="T25" fmla="*/ 19 h 45"/>
                <a:gd name="T26" fmla="*/ 61 w 118"/>
                <a:gd name="T27" fmla="*/ 42 h 45"/>
                <a:gd name="T28" fmla="*/ 59 w 118"/>
                <a:gd name="T29" fmla="*/ 19 h 45"/>
                <a:gd name="T30" fmla="*/ 54 w 118"/>
                <a:gd name="T31" fmla="*/ 44 h 45"/>
                <a:gd name="T32" fmla="*/ 54 w 118"/>
                <a:gd name="T33" fmla="*/ 19 h 45"/>
                <a:gd name="T34" fmla="*/ 48 w 118"/>
                <a:gd name="T35" fmla="*/ 44 h 45"/>
                <a:gd name="T36" fmla="*/ 48 w 118"/>
                <a:gd name="T37" fmla="*/ 19 h 45"/>
                <a:gd name="T38" fmla="*/ 42 w 118"/>
                <a:gd name="T39" fmla="*/ 44 h 45"/>
                <a:gd name="T40" fmla="*/ 40 w 118"/>
                <a:gd name="T41" fmla="*/ 23 h 45"/>
                <a:gd name="T42" fmla="*/ 38 w 118"/>
                <a:gd name="T43" fmla="*/ 42 h 45"/>
                <a:gd name="T44" fmla="*/ 35 w 118"/>
                <a:gd name="T45" fmla="*/ 23 h 45"/>
                <a:gd name="T46" fmla="*/ 31 w 118"/>
                <a:gd name="T47" fmla="*/ 44 h 45"/>
                <a:gd name="T48" fmla="*/ 29 w 118"/>
                <a:gd name="T49" fmla="*/ 23 h 45"/>
                <a:gd name="T50" fmla="*/ 25 w 118"/>
                <a:gd name="T51" fmla="*/ 44 h 45"/>
                <a:gd name="T52" fmla="*/ 23 w 118"/>
                <a:gd name="T53" fmla="*/ 23 h 45"/>
                <a:gd name="T54" fmla="*/ 19 w 118"/>
                <a:gd name="T55" fmla="*/ 45 h 45"/>
                <a:gd name="T56" fmla="*/ 0 w 118"/>
                <a:gd name="T57" fmla="*/ 13 h 45"/>
                <a:gd name="T58" fmla="*/ 42 w 118"/>
                <a:gd name="T59" fmla="*/ 0 h 45"/>
                <a:gd name="T60" fmla="*/ 115 w 118"/>
                <a:gd name="T61" fmla="*/ 0 h 45"/>
                <a:gd name="T62" fmla="*/ 118 w 118"/>
                <a:gd name="T63" fmla="*/ 7 h 45"/>
                <a:gd name="T64" fmla="*/ 118 w 118"/>
                <a:gd name="T65"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45">
                  <a:moveTo>
                    <a:pt x="118" y="7"/>
                  </a:moveTo>
                  <a:lnTo>
                    <a:pt x="118" y="25"/>
                  </a:lnTo>
                  <a:lnTo>
                    <a:pt x="113" y="7"/>
                  </a:lnTo>
                  <a:lnTo>
                    <a:pt x="103" y="34"/>
                  </a:lnTo>
                  <a:lnTo>
                    <a:pt x="103" y="15"/>
                  </a:lnTo>
                  <a:lnTo>
                    <a:pt x="88" y="38"/>
                  </a:lnTo>
                  <a:lnTo>
                    <a:pt x="90" y="17"/>
                  </a:lnTo>
                  <a:lnTo>
                    <a:pt x="78" y="42"/>
                  </a:lnTo>
                  <a:lnTo>
                    <a:pt x="84" y="19"/>
                  </a:lnTo>
                  <a:lnTo>
                    <a:pt x="75" y="42"/>
                  </a:lnTo>
                  <a:lnTo>
                    <a:pt x="76" y="19"/>
                  </a:lnTo>
                  <a:lnTo>
                    <a:pt x="69" y="42"/>
                  </a:lnTo>
                  <a:lnTo>
                    <a:pt x="69" y="19"/>
                  </a:lnTo>
                  <a:lnTo>
                    <a:pt x="61" y="42"/>
                  </a:lnTo>
                  <a:lnTo>
                    <a:pt x="59" y="19"/>
                  </a:lnTo>
                  <a:lnTo>
                    <a:pt x="54" y="44"/>
                  </a:lnTo>
                  <a:lnTo>
                    <a:pt x="54" y="19"/>
                  </a:lnTo>
                  <a:lnTo>
                    <a:pt x="48" y="44"/>
                  </a:lnTo>
                  <a:lnTo>
                    <a:pt x="48" y="19"/>
                  </a:lnTo>
                  <a:lnTo>
                    <a:pt x="42" y="44"/>
                  </a:lnTo>
                  <a:lnTo>
                    <a:pt x="40" y="23"/>
                  </a:lnTo>
                  <a:lnTo>
                    <a:pt x="38" y="42"/>
                  </a:lnTo>
                  <a:lnTo>
                    <a:pt x="35" y="23"/>
                  </a:lnTo>
                  <a:lnTo>
                    <a:pt x="31" y="44"/>
                  </a:lnTo>
                  <a:lnTo>
                    <a:pt x="29" y="23"/>
                  </a:lnTo>
                  <a:lnTo>
                    <a:pt x="25" y="44"/>
                  </a:lnTo>
                  <a:lnTo>
                    <a:pt x="23" y="23"/>
                  </a:lnTo>
                  <a:lnTo>
                    <a:pt x="19" y="45"/>
                  </a:lnTo>
                  <a:lnTo>
                    <a:pt x="0" y="13"/>
                  </a:lnTo>
                  <a:lnTo>
                    <a:pt x="42" y="0"/>
                  </a:lnTo>
                  <a:lnTo>
                    <a:pt x="115" y="0"/>
                  </a:lnTo>
                  <a:lnTo>
                    <a:pt x="118" y="7"/>
                  </a:lnTo>
                  <a:lnTo>
                    <a:pt x="118" y="7"/>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7" name="Freeform 101"/>
            <p:cNvSpPr>
              <a:spLocks/>
            </p:cNvSpPr>
            <p:nvPr/>
          </p:nvSpPr>
          <p:spPr bwMode="auto">
            <a:xfrm>
              <a:off x="2703" y="2545"/>
              <a:ext cx="116" cy="70"/>
            </a:xfrm>
            <a:custGeom>
              <a:avLst/>
              <a:gdLst>
                <a:gd name="T0" fmla="*/ 18 w 232"/>
                <a:gd name="T1" fmla="*/ 49 h 141"/>
                <a:gd name="T2" fmla="*/ 113 w 232"/>
                <a:gd name="T3" fmla="*/ 0 h 141"/>
                <a:gd name="T4" fmla="*/ 215 w 232"/>
                <a:gd name="T5" fmla="*/ 46 h 141"/>
                <a:gd name="T6" fmla="*/ 232 w 232"/>
                <a:gd name="T7" fmla="*/ 85 h 141"/>
                <a:gd name="T8" fmla="*/ 175 w 232"/>
                <a:gd name="T9" fmla="*/ 141 h 141"/>
                <a:gd name="T10" fmla="*/ 76 w 232"/>
                <a:gd name="T11" fmla="*/ 139 h 141"/>
                <a:gd name="T12" fmla="*/ 0 w 232"/>
                <a:gd name="T13" fmla="*/ 141 h 141"/>
                <a:gd name="T14" fmla="*/ 18 w 232"/>
                <a:gd name="T15" fmla="*/ 49 h 141"/>
                <a:gd name="T16" fmla="*/ 18 w 232"/>
                <a:gd name="T17" fmla="*/ 4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141">
                  <a:moveTo>
                    <a:pt x="18" y="49"/>
                  </a:moveTo>
                  <a:lnTo>
                    <a:pt x="113" y="0"/>
                  </a:lnTo>
                  <a:lnTo>
                    <a:pt x="215" y="46"/>
                  </a:lnTo>
                  <a:lnTo>
                    <a:pt x="232" y="85"/>
                  </a:lnTo>
                  <a:lnTo>
                    <a:pt x="175" y="141"/>
                  </a:lnTo>
                  <a:lnTo>
                    <a:pt x="76" y="139"/>
                  </a:lnTo>
                  <a:lnTo>
                    <a:pt x="0" y="141"/>
                  </a:lnTo>
                  <a:lnTo>
                    <a:pt x="18" y="49"/>
                  </a:lnTo>
                  <a:lnTo>
                    <a:pt x="18" y="49"/>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8" name="Freeform 102"/>
            <p:cNvSpPr>
              <a:spLocks/>
            </p:cNvSpPr>
            <p:nvPr/>
          </p:nvSpPr>
          <p:spPr bwMode="auto">
            <a:xfrm>
              <a:off x="2707" y="2565"/>
              <a:ext cx="112" cy="61"/>
            </a:xfrm>
            <a:custGeom>
              <a:avLst/>
              <a:gdLst>
                <a:gd name="T0" fmla="*/ 19 w 222"/>
                <a:gd name="T1" fmla="*/ 13 h 121"/>
                <a:gd name="T2" fmla="*/ 28 w 222"/>
                <a:gd name="T3" fmla="*/ 82 h 121"/>
                <a:gd name="T4" fmla="*/ 40 w 222"/>
                <a:gd name="T5" fmla="*/ 9 h 121"/>
                <a:gd name="T6" fmla="*/ 47 w 222"/>
                <a:gd name="T7" fmla="*/ 78 h 121"/>
                <a:gd name="T8" fmla="*/ 66 w 222"/>
                <a:gd name="T9" fmla="*/ 9 h 121"/>
                <a:gd name="T10" fmla="*/ 66 w 222"/>
                <a:gd name="T11" fmla="*/ 74 h 121"/>
                <a:gd name="T12" fmla="*/ 91 w 222"/>
                <a:gd name="T13" fmla="*/ 4 h 121"/>
                <a:gd name="T14" fmla="*/ 84 w 222"/>
                <a:gd name="T15" fmla="*/ 78 h 121"/>
                <a:gd name="T16" fmla="*/ 110 w 222"/>
                <a:gd name="T17" fmla="*/ 0 h 121"/>
                <a:gd name="T18" fmla="*/ 103 w 222"/>
                <a:gd name="T19" fmla="*/ 78 h 121"/>
                <a:gd name="T20" fmla="*/ 129 w 222"/>
                <a:gd name="T21" fmla="*/ 6 h 121"/>
                <a:gd name="T22" fmla="*/ 124 w 222"/>
                <a:gd name="T23" fmla="*/ 82 h 121"/>
                <a:gd name="T24" fmla="*/ 150 w 222"/>
                <a:gd name="T25" fmla="*/ 13 h 121"/>
                <a:gd name="T26" fmla="*/ 143 w 222"/>
                <a:gd name="T27" fmla="*/ 87 h 121"/>
                <a:gd name="T28" fmla="*/ 171 w 222"/>
                <a:gd name="T29" fmla="*/ 19 h 121"/>
                <a:gd name="T30" fmla="*/ 160 w 222"/>
                <a:gd name="T31" fmla="*/ 87 h 121"/>
                <a:gd name="T32" fmla="*/ 194 w 222"/>
                <a:gd name="T33" fmla="*/ 26 h 121"/>
                <a:gd name="T34" fmla="*/ 181 w 222"/>
                <a:gd name="T35" fmla="*/ 80 h 121"/>
                <a:gd name="T36" fmla="*/ 222 w 222"/>
                <a:gd name="T37" fmla="*/ 45 h 121"/>
                <a:gd name="T38" fmla="*/ 158 w 222"/>
                <a:gd name="T39" fmla="*/ 121 h 121"/>
                <a:gd name="T40" fmla="*/ 68 w 222"/>
                <a:gd name="T41" fmla="*/ 108 h 121"/>
                <a:gd name="T42" fmla="*/ 0 w 222"/>
                <a:gd name="T43" fmla="*/ 112 h 121"/>
                <a:gd name="T44" fmla="*/ 19 w 222"/>
                <a:gd name="T45" fmla="*/ 13 h 121"/>
                <a:gd name="T46" fmla="*/ 19 w 222"/>
                <a:gd name="T4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121">
                  <a:moveTo>
                    <a:pt x="19" y="13"/>
                  </a:moveTo>
                  <a:lnTo>
                    <a:pt x="28" y="82"/>
                  </a:lnTo>
                  <a:lnTo>
                    <a:pt x="40" y="9"/>
                  </a:lnTo>
                  <a:lnTo>
                    <a:pt x="47" y="78"/>
                  </a:lnTo>
                  <a:lnTo>
                    <a:pt x="66" y="9"/>
                  </a:lnTo>
                  <a:lnTo>
                    <a:pt x="66" y="74"/>
                  </a:lnTo>
                  <a:lnTo>
                    <a:pt x="91" y="4"/>
                  </a:lnTo>
                  <a:lnTo>
                    <a:pt x="84" y="78"/>
                  </a:lnTo>
                  <a:lnTo>
                    <a:pt x="110" y="0"/>
                  </a:lnTo>
                  <a:lnTo>
                    <a:pt x="103" y="78"/>
                  </a:lnTo>
                  <a:lnTo>
                    <a:pt x="129" y="6"/>
                  </a:lnTo>
                  <a:lnTo>
                    <a:pt x="124" y="82"/>
                  </a:lnTo>
                  <a:lnTo>
                    <a:pt x="150" y="13"/>
                  </a:lnTo>
                  <a:lnTo>
                    <a:pt x="143" y="87"/>
                  </a:lnTo>
                  <a:lnTo>
                    <a:pt x="171" y="19"/>
                  </a:lnTo>
                  <a:lnTo>
                    <a:pt x="160" y="87"/>
                  </a:lnTo>
                  <a:lnTo>
                    <a:pt x="194" y="26"/>
                  </a:lnTo>
                  <a:lnTo>
                    <a:pt x="181" y="80"/>
                  </a:lnTo>
                  <a:lnTo>
                    <a:pt x="222" y="45"/>
                  </a:lnTo>
                  <a:lnTo>
                    <a:pt x="158" y="121"/>
                  </a:lnTo>
                  <a:lnTo>
                    <a:pt x="68" y="108"/>
                  </a:lnTo>
                  <a:lnTo>
                    <a:pt x="0" y="112"/>
                  </a:lnTo>
                  <a:lnTo>
                    <a:pt x="19" y="13"/>
                  </a:lnTo>
                  <a:lnTo>
                    <a:pt x="19" y="13"/>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99" name="Freeform 103"/>
            <p:cNvSpPr>
              <a:spLocks/>
            </p:cNvSpPr>
            <p:nvPr/>
          </p:nvSpPr>
          <p:spPr bwMode="auto">
            <a:xfrm>
              <a:off x="2461" y="2376"/>
              <a:ext cx="105" cy="150"/>
            </a:xfrm>
            <a:custGeom>
              <a:avLst/>
              <a:gdLst>
                <a:gd name="T0" fmla="*/ 123 w 209"/>
                <a:gd name="T1" fmla="*/ 1 h 300"/>
                <a:gd name="T2" fmla="*/ 119 w 209"/>
                <a:gd name="T3" fmla="*/ 0 h 300"/>
                <a:gd name="T4" fmla="*/ 110 w 209"/>
                <a:gd name="T5" fmla="*/ 1 h 300"/>
                <a:gd name="T6" fmla="*/ 95 w 209"/>
                <a:gd name="T7" fmla="*/ 5 h 300"/>
                <a:gd name="T8" fmla="*/ 79 w 209"/>
                <a:gd name="T9" fmla="*/ 17 h 300"/>
                <a:gd name="T10" fmla="*/ 70 w 209"/>
                <a:gd name="T11" fmla="*/ 22 h 300"/>
                <a:gd name="T12" fmla="*/ 60 w 209"/>
                <a:gd name="T13" fmla="*/ 32 h 300"/>
                <a:gd name="T14" fmla="*/ 51 w 209"/>
                <a:gd name="T15" fmla="*/ 41 h 300"/>
                <a:gd name="T16" fmla="*/ 41 w 209"/>
                <a:gd name="T17" fmla="*/ 57 h 300"/>
                <a:gd name="T18" fmla="*/ 30 w 209"/>
                <a:gd name="T19" fmla="*/ 72 h 300"/>
                <a:gd name="T20" fmla="*/ 21 w 209"/>
                <a:gd name="T21" fmla="*/ 93 h 300"/>
                <a:gd name="T22" fmla="*/ 11 w 209"/>
                <a:gd name="T23" fmla="*/ 114 h 300"/>
                <a:gd name="T24" fmla="*/ 5 w 209"/>
                <a:gd name="T25" fmla="*/ 140 h 300"/>
                <a:gd name="T26" fmla="*/ 3 w 209"/>
                <a:gd name="T27" fmla="*/ 144 h 300"/>
                <a:gd name="T28" fmla="*/ 2 w 209"/>
                <a:gd name="T29" fmla="*/ 155 h 300"/>
                <a:gd name="T30" fmla="*/ 0 w 209"/>
                <a:gd name="T31" fmla="*/ 161 h 300"/>
                <a:gd name="T32" fmla="*/ 0 w 209"/>
                <a:gd name="T33" fmla="*/ 171 h 300"/>
                <a:gd name="T34" fmla="*/ 0 w 209"/>
                <a:gd name="T35" fmla="*/ 182 h 300"/>
                <a:gd name="T36" fmla="*/ 0 w 209"/>
                <a:gd name="T37" fmla="*/ 193 h 300"/>
                <a:gd name="T38" fmla="*/ 0 w 209"/>
                <a:gd name="T39" fmla="*/ 205 h 300"/>
                <a:gd name="T40" fmla="*/ 0 w 209"/>
                <a:gd name="T41" fmla="*/ 216 h 300"/>
                <a:gd name="T42" fmla="*/ 2 w 209"/>
                <a:gd name="T43" fmla="*/ 228 h 300"/>
                <a:gd name="T44" fmla="*/ 5 w 209"/>
                <a:gd name="T45" fmla="*/ 239 h 300"/>
                <a:gd name="T46" fmla="*/ 9 w 209"/>
                <a:gd name="T47" fmla="*/ 249 h 300"/>
                <a:gd name="T48" fmla="*/ 13 w 209"/>
                <a:gd name="T49" fmla="*/ 260 h 300"/>
                <a:gd name="T50" fmla="*/ 19 w 209"/>
                <a:gd name="T51" fmla="*/ 269 h 300"/>
                <a:gd name="T52" fmla="*/ 28 w 209"/>
                <a:gd name="T53" fmla="*/ 279 h 300"/>
                <a:gd name="T54" fmla="*/ 70 w 209"/>
                <a:gd name="T55" fmla="*/ 300 h 300"/>
                <a:gd name="T56" fmla="*/ 98 w 209"/>
                <a:gd name="T57" fmla="*/ 300 h 300"/>
                <a:gd name="T58" fmla="*/ 171 w 209"/>
                <a:gd name="T59" fmla="*/ 252 h 300"/>
                <a:gd name="T60" fmla="*/ 209 w 209"/>
                <a:gd name="T61" fmla="*/ 165 h 300"/>
                <a:gd name="T62" fmla="*/ 209 w 209"/>
                <a:gd name="T63" fmla="*/ 81 h 300"/>
                <a:gd name="T64" fmla="*/ 173 w 209"/>
                <a:gd name="T65" fmla="*/ 20 h 300"/>
                <a:gd name="T66" fmla="*/ 146 w 209"/>
                <a:gd name="T67" fmla="*/ 3 h 300"/>
                <a:gd name="T68" fmla="*/ 123 w 209"/>
                <a:gd name="T69" fmla="*/ 1 h 300"/>
                <a:gd name="T70" fmla="*/ 123 w 209"/>
                <a:gd name="T71" fmla="*/ 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300">
                  <a:moveTo>
                    <a:pt x="123" y="1"/>
                  </a:moveTo>
                  <a:lnTo>
                    <a:pt x="119" y="0"/>
                  </a:lnTo>
                  <a:lnTo>
                    <a:pt x="110" y="1"/>
                  </a:lnTo>
                  <a:lnTo>
                    <a:pt x="95" y="5"/>
                  </a:lnTo>
                  <a:lnTo>
                    <a:pt x="79" y="17"/>
                  </a:lnTo>
                  <a:lnTo>
                    <a:pt x="70" y="22"/>
                  </a:lnTo>
                  <a:lnTo>
                    <a:pt x="60" y="32"/>
                  </a:lnTo>
                  <a:lnTo>
                    <a:pt x="51" y="41"/>
                  </a:lnTo>
                  <a:lnTo>
                    <a:pt x="41" y="57"/>
                  </a:lnTo>
                  <a:lnTo>
                    <a:pt x="30" y="72"/>
                  </a:lnTo>
                  <a:lnTo>
                    <a:pt x="21" y="93"/>
                  </a:lnTo>
                  <a:lnTo>
                    <a:pt x="11" y="114"/>
                  </a:lnTo>
                  <a:lnTo>
                    <a:pt x="5" y="140"/>
                  </a:lnTo>
                  <a:lnTo>
                    <a:pt x="3" y="144"/>
                  </a:lnTo>
                  <a:lnTo>
                    <a:pt x="2" y="155"/>
                  </a:lnTo>
                  <a:lnTo>
                    <a:pt x="0" y="161"/>
                  </a:lnTo>
                  <a:lnTo>
                    <a:pt x="0" y="171"/>
                  </a:lnTo>
                  <a:lnTo>
                    <a:pt x="0" y="182"/>
                  </a:lnTo>
                  <a:lnTo>
                    <a:pt x="0" y="193"/>
                  </a:lnTo>
                  <a:lnTo>
                    <a:pt x="0" y="205"/>
                  </a:lnTo>
                  <a:lnTo>
                    <a:pt x="0" y="216"/>
                  </a:lnTo>
                  <a:lnTo>
                    <a:pt x="2" y="228"/>
                  </a:lnTo>
                  <a:lnTo>
                    <a:pt x="5" y="239"/>
                  </a:lnTo>
                  <a:lnTo>
                    <a:pt x="9" y="249"/>
                  </a:lnTo>
                  <a:lnTo>
                    <a:pt x="13" y="260"/>
                  </a:lnTo>
                  <a:lnTo>
                    <a:pt x="19" y="269"/>
                  </a:lnTo>
                  <a:lnTo>
                    <a:pt x="28" y="279"/>
                  </a:lnTo>
                  <a:lnTo>
                    <a:pt x="70" y="300"/>
                  </a:lnTo>
                  <a:lnTo>
                    <a:pt x="98" y="300"/>
                  </a:lnTo>
                  <a:lnTo>
                    <a:pt x="171" y="252"/>
                  </a:lnTo>
                  <a:lnTo>
                    <a:pt x="209" y="165"/>
                  </a:lnTo>
                  <a:lnTo>
                    <a:pt x="209" y="81"/>
                  </a:lnTo>
                  <a:lnTo>
                    <a:pt x="173" y="20"/>
                  </a:lnTo>
                  <a:lnTo>
                    <a:pt x="146" y="3"/>
                  </a:lnTo>
                  <a:lnTo>
                    <a:pt x="123" y="1"/>
                  </a:lnTo>
                  <a:lnTo>
                    <a:pt x="123" y="1"/>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0" name="Freeform 104"/>
            <p:cNvSpPr>
              <a:spLocks/>
            </p:cNvSpPr>
            <p:nvPr/>
          </p:nvSpPr>
          <p:spPr bwMode="auto">
            <a:xfrm>
              <a:off x="2424" y="2521"/>
              <a:ext cx="293" cy="294"/>
            </a:xfrm>
            <a:custGeom>
              <a:avLst/>
              <a:gdLst>
                <a:gd name="T0" fmla="*/ 586 w 586"/>
                <a:gd name="T1" fmla="*/ 101 h 588"/>
                <a:gd name="T2" fmla="*/ 578 w 586"/>
                <a:gd name="T3" fmla="*/ 59 h 588"/>
                <a:gd name="T4" fmla="*/ 318 w 586"/>
                <a:gd name="T5" fmla="*/ 73 h 588"/>
                <a:gd name="T6" fmla="*/ 116 w 586"/>
                <a:gd name="T7" fmla="*/ 0 h 588"/>
                <a:gd name="T8" fmla="*/ 0 w 586"/>
                <a:gd name="T9" fmla="*/ 73 h 588"/>
                <a:gd name="T10" fmla="*/ 54 w 586"/>
                <a:gd name="T11" fmla="*/ 449 h 588"/>
                <a:gd name="T12" fmla="*/ 31 w 586"/>
                <a:gd name="T13" fmla="*/ 588 h 588"/>
                <a:gd name="T14" fmla="*/ 177 w 586"/>
                <a:gd name="T15" fmla="*/ 552 h 588"/>
                <a:gd name="T16" fmla="*/ 253 w 586"/>
                <a:gd name="T17" fmla="*/ 542 h 588"/>
                <a:gd name="T18" fmla="*/ 242 w 586"/>
                <a:gd name="T19" fmla="*/ 209 h 588"/>
                <a:gd name="T20" fmla="*/ 324 w 586"/>
                <a:gd name="T21" fmla="*/ 232 h 588"/>
                <a:gd name="T22" fmla="*/ 576 w 586"/>
                <a:gd name="T23" fmla="*/ 200 h 588"/>
                <a:gd name="T24" fmla="*/ 586 w 586"/>
                <a:gd name="T25" fmla="*/ 101 h 588"/>
                <a:gd name="T26" fmla="*/ 586 w 586"/>
                <a:gd name="T27" fmla="*/ 101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6" h="588">
                  <a:moveTo>
                    <a:pt x="586" y="101"/>
                  </a:moveTo>
                  <a:lnTo>
                    <a:pt x="578" y="59"/>
                  </a:lnTo>
                  <a:lnTo>
                    <a:pt x="318" y="73"/>
                  </a:lnTo>
                  <a:lnTo>
                    <a:pt x="116" y="0"/>
                  </a:lnTo>
                  <a:lnTo>
                    <a:pt x="0" y="73"/>
                  </a:lnTo>
                  <a:lnTo>
                    <a:pt x="54" y="449"/>
                  </a:lnTo>
                  <a:lnTo>
                    <a:pt x="31" y="588"/>
                  </a:lnTo>
                  <a:lnTo>
                    <a:pt x="177" y="552"/>
                  </a:lnTo>
                  <a:lnTo>
                    <a:pt x="253" y="542"/>
                  </a:lnTo>
                  <a:lnTo>
                    <a:pt x="242" y="209"/>
                  </a:lnTo>
                  <a:lnTo>
                    <a:pt x="324" y="232"/>
                  </a:lnTo>
                  <a:lnTo>
                    <a:pt x="576" y="200"/>
                  </a:lnTo>
                  <a:lnTo>
                    <a:pt x="586" y="101"/>
                  </a:lnTo>
                  <a:lnTo>
                    <a:pt x="586" y="101"/>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1" name="Freeform 105"/>
            <p:cNvSpPr>
              <a:spLocks/>
            </p:cNvSpPr>
            <p:nvPr/>
          </p:nvSpPr>
          <p:spPr bwMode="auto">
            <a:xfrm>
              <a:off x="2498" y="2572"/>
              <a:ext cx="219" cy="227"/>
            </a:xfrm>
            <a:custGeom>
              <a:avLst/>
              <a:gdLst>
                <a:gd name="T0" fmla="*/ 38 w 437"/>
                <a:gd name="T1" fmla="*/ 69 h 454"/>
                <a:gd name="T2" fmla="*/ 57 w 437"/>
                <a:gd name="T3" fmla="*/ 74 h 454"/>
                <a:gd name="T4" fmla="*/ 87 w 437"/>
                <a:gd name="T5" fmla="*/ 80 h 454"/>
                <a:gd name="T6" fmla="*/ 104 w 437"/>
                <a:gd name="T7" fmla="*/ 89 h 454"/>
                <a:gd name="T8" fmla="*/ 131 w 437"/>
                <a:gd name="T9" fmla="*/ 95 h 454"/>
                <a:gd name="T10" fmla="*/ 152 w 437"/>
                <a:gd name="T11" fmla="*/ 105 h 454"/>
                <a:gd name="T12" fmla="*/ 175 w 437"/>
                <a:gd name="T13" fmla="*/ 112 h 454"/>
                <a:gd name="T14" fmla="*/ 199 w 437"/>
                <a:gd name="T15" fmla="*/ 112 h 454"/>
                <a:gd name="T16" fmla="*/ 226 w 437"/>
                <a:gd name="T17" fmla="*/ 107 h 454"/>
                <a:gd name="T18" fmla="*/ 254 w 437"/>
                <a:gd name="T19" fmla="*/ 107 h 454"/>
                <a:gd name="T20" fmla="*/ 281 w 437"/>
                <a:gd name="T21" fmla="*/ 103 h 454"/>
                <a:gd name="T22" fmla="*/ 310 w 437"/>
                <a:gd name="T23" fmla="*/ 95 h 454"/>
                <a:gd name="T24" fmla="*/ 334 w 437"/>
                <a:gd name="T25" fmla="*/ 97 h 454"/>
                <a:gd name="T26" fmla="*/ 363 w 437"/>
                <a:gd name="T27" fmla="*/ 95 h 454"/>
                <a:gd name="T28" fmla="*/ 388 w 437"/>
                <a:gd name="T29" fmla="*/ 93 h 454"/>
                <a:gd name="T30" fmla="*/ 412 w 437"/>
                <a:gd name="T31" fmla="*/ 89 h 454"/>
                <a:gd name="T32" fmla="*/ 437 w 437"/>
                <a:gd name="T33" fmla="*/ 122 h 454"/>
                <a:gd name="T34" fmla="*/ 104 w 437"/>
                <a:gd name="T35" fmla="*/ 124 h 454"/>
                <a:gd name="T36" fmla="*/ 116 w 437"/>
                <a:gd name="T37" fmla="*/ 454 h 454"/>
                <a:gd name="T38" fmla="*/ 97 w 437"/>
                <a:gd name="T39" fmla="*/ 435 h 454"/>
                <a:gd name="T40" fmla="*/ 99 w 437"/>
                <a:gd name="T41" fmla="*/ 411 h 454"/>
                <a:gd name="T42" fmla="*/ 97 w 437"/>
                <a:gd name="T43" fmla="*/ 384 h 454"/>
                <a:gd name="T44" fmla="*/ 97 w 437"/>
                <a:gd name="T45" fmla="*/ 357 h 454"/>
                <a:gd name="T46" fmla="*/ 95 w 437"/>
                <a:gd name="T47" fmla="*/ 331 h 454"/>
                <a:gd name="T48" fmla="*/ 89 w 437"/>
                <a:gd name="T49" fmla="*/ 306 h 454"/>
                <a:gd name="T50" fmla="*/ 93 w 437"/>
                <a:gd name="T51" fmla="*/ 283 h 454"/>
                <a:gd name="T52" fmla="*/ 85 w 437"/>
                <a:gd name="T53" fmla="*/ 261 h 454"/>
                <a:gd name="T54" fmla="*/ 83 w 437"/>
                <a:gd name="T55" fmla="*/ 236 h 454"/>
                <a:gd name="T56" fmla="*/ 83 w 437"/>
                <a:gd name="T57" fmla="*/ 213 h 454"/>
                <a:gd name="T58" fmla="*/ 78 w 437"/>
                <a:gd name="T59" fmla="*/ 188 h 454"/>
                <a:gd name="T60" fmla="*/ 78 w 437"/>
                <a:gd name="T61" fmla="*/ 162 h 454"/>
                <a:gd name="T62" fmla="*/ 76 w 437"/>
                <a:gd name="T63" fmla="*/ 143 h 454"/>
                <a:gd name="T64" fmla="*/ 72 w 437"/>
                <a:gd name="T65" fmla="*/ 122 h 454"/>
                <a:gd name="T66" fmla="*/ 66 w 437"/>
                <a:gd name="T67" fmla="*/ 103 h 454"/>
                <a:gd name="T68" fmla="*/ 0 w 437"/>
                <a:gd name="T69" fmla="*/ 6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7" h="454">
                  <a:moveTo>
                    <a:pt x="0" y="65"/>
                  </a:moveTo>
                  <a:lnTo>
                    <a:pt x="38" y="69"/>
                  </a:lnTo>
                  <a:lnTo>
                    <a:pt x="68" y="19"/>
                  </a:lnTo>
                  <a:lnTo>
                    <a:pt x="57" y="74"/>
                  </a:lnTo>
                  <a:lnTo>
                    <a:pt x="97" y="23"/>
                  </a:lnTo>
                  <a:lnTo>
                    <a:pt x="87" y="80"/>
                  </a:lnTo>
                  <a:lnTo>
                    <a:pt x="114" y="25"/>
                  </a:lnTo>
                  <a:lnTo>
                    <a:pt x="104" y="89"/>
                  </a:lnTo>
                  <a:lnTo>
                    <a:pt x="131" y="23"/>
                  </a:lnTo>
                  <a:lnTo>
                    <a:pt x="131" y="95"/>
                  </a:lnTo>
                  <a:lnTo>
                    <a:pt x="159" y="29"/>
                  </a:lnTo>
                  <a:lnTo>
                    <a:pt x="152" y="105"/>
                  </a:lnTo>
                  <a:lnTo>
                    <a:pt x="178" y="29"/>
                  </a:lnTo>
                  <a:lnTo>
                    <a:pt x="175" y="112"/>
                  </a:lnTo>
                  <a:lnTo>
                    <a:pt x="196" y="32"/>
                  </a:lnTo>
                  <a:lnTo>
                    <a:pt x="199" y="112"/>
                  </a:lnTo>
                  <a:lnTo>
                    <a:pt x="222" y="32"/>
                  </a:lnTo>
                  <a:lnTo>
                    <a:pt x="226" y="107"/>
                  </a:lnTo>
                  <a:lnTo>
                    <a:pt x="243" y="32"/>
                  </a:lnTo>
                  <a:lnTo>
                    <a:pt x="254" y="107"/>
                  </a:lnTo>
                  <a:lnTo>
                    <a:pt x="270" y="32"/>
                  </a:lnTo>
                  <a:lnTo>
                    <a:pt x="281" y="103"/>
                  </a:lnTo>
                  <a:lnTo>
                    <a:pt x="298" y="25"/>
                  </a:lnTo>
                  <a:lnTo>
                    <a:pt x="310" y="95"/>
                  </a:lnTo>
                  <a:lnTo>
                    <a:pt x="319" y="23"/>
                  </a:lnTo>
                  <a:lnTo>
                    <a:pt x="334" y="97"/>
                  </a:lnTo>
                  <a:lnTo>
                    <a:pt x="346" y="15"/>
                  </a:lnTo>
                  <a:lnTo>
                    <a:pt x="363" y="95"/>
                  </a:lnTo>
                  <a:lnTo>
                    <a:pt x="372" y="13"/>
                  </a:lnTo>
                  <a:lnTo>
                    <a:pt x="388" y="93"/>
                  </a:lnTo>
                  <a:lnTo>
                    <a:pt x="397" y="13"/>
                  </a:lnTo>
                  <a:lnTo>
                    <a:pt x="412" y="89"/>
                  </a:lnTo>
                  <a:lnTo>
                    <a:pt x="437" y="0"/>
                  </a:lnTo>
                  <a:lnTo>
                    <a:pt x="437" y="122"/>
                  </a:lnTo>
                  <a:lnTo>
                    <a:pt x="169" y="148"/>
                  </a:lnTo>
                  <a:lnTo>
                    <a:pt x="104" y="124"/>
                  </a:lnTo>
                  <a:lnTo>
                    <a:pt x="125" y="344"/>
                  </a:lnTo>
                  <a:lnTo>
                    <a:pt x="116" y="454"/>
                  </a:lnTo>
                  <a:lnTo>
                    <a:pt x="28" y="451"/>
                  </a:lnTo>
                  <a:lnTo>
                    <a:pt x="97" y="435"/>
                  </a:lnTo>
                  <a:lnTo>
                    <a:pt x="28" y="422"/>
                  </a:lnTo>
                  <a:lnTo>
                    <a:pt x="99" y="411"/>
                  </a:lnTo>
                  <a:lnTo>
                    <a:pt x="30" y="396"/>
                  </a:lnTo>
                  <a:lnTo>
                    <a:pt x="97" y="384"/>
                  </a:lnTo>
                  <a:lnTo>
                    <a:pt x="28" y="367"/>
                  </a:lnTo>
                  <a:lnTo>
                    <a:pt x="97" y="357"/>
                  </a:lnTo>
                  <a:lnTo>
                    <a:pt x="28" y="344"/>
                  </a:lnTo>
                  <a:lnTo>
                    <a:pt x="95" y="331"/>
                  </a:lnTo>
                  <a:lnTo>
                    <a:pt x="23" y="321"/>
                  </a:lnTo>
                  <a:lnTo>
                    <a:pt x="89" y="306"/>
                  </a:lnTo>
                  <a:lnTo>
                    <a:pt x="21" y="293"/>
                  </a:lnTo>
                  <a:lnTo>
                    <a:pt x="93" y="283"/>
                  </a:lnTo>
                  <a:lnTo>
                    <a:pt x="23" y="272"/>
                  </a:lnTo>
                  <a:lnTo>
                    <a:pt x="85" y="261"/>
                  </a:lnTo>
                  <a:lnTo>
                    <a:pt x="21" y="245"/>
                  </a:lnTo>
                  <a:lnTo>
                    <a:pt x="83" y="236"/>
                  </a:lnTo>
                  <a:lnTo>
                    <a:pt x="19" y="226"/>
                  </a:lnTo>
                  <a:lnTo>
                    <a:pt x="83" y="213"/>
                  </a:lnTo>
                  <a:lnTo>
                    <a:pt x="15" y="204"/>
                  </a:lnTo>
                  <a:lnTo>
                    <a:pt x="78" y="188"/>
                  </a:lnTo>
                  <a:lnTo>
                    <a:pt x="11" y="179"/>
                  </a:lnTo>
                  <a:lnTo>
                    <a:pt x="78" y="162"/>
                  </a:lnTo>
                  <a:lnTo>
                    <a:pt x="15" y="152"/>
                  </a:lnTo>
                  <a:lnTo>
                    <a:pt x="76" y="143"/>
                  </a:lnTo>
                  <a:lnTo>
                    <a:pt x="13" y="131"/>
                  </a:lnTo>
                  <a:lnTo>
                    <a:pt x="72" y="122"/>
                  </a:lnTo>
                  <a:lnTo>
                    <a:pt x="4" y="107"/>
                  </a:lnTo>
                  <a:lnTo>
                    <a:pt x="66" y="103"/>
                  </a:lnTo>
                  <a:lnTo>
                    <a:pt x="0" y="65"/>
                  </a:lnTo>
                  <a:lnTo>
                    <a:pt x="0" y="65"/>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2" name="Freeform 106"/>
            <p:cNvSpPr>
              <a:spLocks/>
            </p:cNvSpPr>
            <p:nvPr/>
          </p:nvSpPr>
          <p:spPr bwMode="auto">
            <a:xfrm>
              <a:off x="2476" y="2377"/>
              <a:ext cx="95" cy="153"/>
            </a:xfrm>
            <a:custGeom>
              <a:avLst/>
              <a:gdLst>
                <a:gd name="T0" fmla="*/ 131 w 190"/>
                <a:gd name="T1" fmla="*/ 0 h 307"/>
                <a:gd name="T2" fmla="*/ 154 w 190"/>
                <a:gd name="T3" fmla="*/ 14 h 307"/>
                <a:gd name="T4" fmla="*/ 171 w 190"/>
                <a:gd name="T5" fmla="*/ 39 h 307"/>
                <a:gd name="T6" fmla="*/ 183 w 190"/>
                <a:gd name="T7" fmla="*/ 65 h 307"/>
                <a:gd name="T8" fmla="*/ 188 w 190"/>
                <a:gd name="T9" fmla="*/ 99 h 307"/>
                <a:gd name="T10" fmla="*/ 188 w 190"/>
                <a:gd name="T11" fmla="*/ 143 h 307"/>
                <a:gd name="T12" fmla="*/ 181 w 190"/>
                <a:gd name="T13" fmla="*/ 192 h 307"/>
                <a:gd name="T14" fmla="*/ 162 w 190"/>
                <a:gd name="T15" fmla="*/ 232 h 307"/>
                <a:gd name="T16" fmla="*/ 141 w 190"/>
                <a:gd name="T17" fmla="*/ 261 h 307"/>
                <a:gd name="T18" fmla="*/ 118 w 190"/>
                <a:gd name="T19" fmla="*/ 282 h 307"/>
                <a:gd name="T20" fmla="*/ 95 w 190"/>
                <a:gd name="T21" fmla="*/ 295 h 307"/>
                <a:gd name="T22" fmla="*/ 72 w 190"/>
                <a:gd name="T23" fmla="*/ 301 h 307"/>
                <a:gd name="T24" fmla="*/ 53 w 190"/>
                <a:gd name="T25" fmla="*/ 305 h 307"/>
                <a:gd name="T26" fmla="*/ 0 w 190"/>
                <a:gd name="T27" fmla="*/ 278 h 307"/>
                <a:gd name="T28" fmla="*/ 15 w 190"/>
                <a:gd name="T29" fmla="*/ 261 h 307"/>
                <a:gd name="T30" fmla="*/ 31 w 190"/>
                <a:gd name="T31" fmla="*/ 246 h 307"/>
                <a:gd name="T32" fmla="*/ 42 w 190"/>
                <a:gd name="T33" fmla="*/ 232 h 307"/>
                <a:gd name="T34" fmla="*/ 50 w 190"/>
                <a:gd name="T35" fmla="*/ 223 h 307"/>
                <a:gd name="T36" fmla="*/ 61 w 190"/>
                <a:gd name="T37" fmla="*/ 210 h 307"/>
                <a:gd name="T38" fmla="*/ 70 w 190"/>
                <a:gd name="T39" fmla="*/ 196 h 307"/>
                <a:gd name="T40" fmla="*/ 84 w 190"/>
                <a:gd name="T41" fmla="*/ 183 h 307"/>
                <a:gd name="T42" fmla="*/ 93 w 190"/>
                <a:gd name="T43" fmla="*/ 170 h 307"/>
                <a:gd name="T44" fmla="*/ 103 w 190"/>
                <a:gd name="T45" fmla="*/ 158 h 307"/>
                <a:gd name="T46" fmla="*/ 103 w 190"/>
                <a:gd name="T47" fmla="*/ 139 h 307"/>
                <a:gd name="T48" fmla="*/ 107 w 190"/>
                <a:gd name="T49" fmla="*/ 120 h 307"/>
                <a:gd name="T50" fmla="*/ 103 w 190"/>
                <a:gd name="T51" fmla="*/ 103 h 307"/>
                <a:gd name="T52" fmla="*/ 108 w 190"/>
                <a:gd name="T53" fmla="*/ 86 h 307"/>
                <a:gd name="T54" fmla="*/ 112 w 190"/>
                <a:gd name="T55" fmla="*/ 65 h 307"/>
                <a:gd name="T56" fmla="*/ 112 w 190"/>
                <a:gd name="T57" fmla="*/ 42 h 307"/>
                <a:gd name="T58" fmla="*/ 112 w 190"/>
                <a:gd name="T59" fmla="*/ 23 h 307"/>
                <a:gd name="T60" fmla="*/ 95 w 190"/>
                <a:gd name="T61" fmla="*/ 0 h 307"/>
                <a:gd name="T62" fmla="*/ 129 w 190"/>
                <a:gd name="T6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307">
                  <a:moveTo>
                    <a:pt x="129" y="0"/>
                  </a:moveTo>
                  <a:lnTo>
                    <a:pt x="131" y="0"/>
                  </a:lnTo>
                  <a:lnTo>
                    <a:pt x="141" y="6"/>
                  </a:lnTo>
                  <a:lnTo>
                    <a:pt x="154" y="14"/>
                  </a:lnTo>
                  <a:lnTo>
                    <a:pt x="169" y="31"/>
                  </a:lnTo>
                  <a:lnTo>
                    <a:pt x="171" y="39"/>
                  </a:lnTo>
                  <a:lnTo>
                    <a:pt x="179" y="52"/>
                  </a:lnTo>
                  <a:lnTo>
                    <a:pt x="183" y="65"/>
                  </a:lnTo>
                  <a:lnTo>
                    <a:pt x="188" y="82"/>
                  </a:lnTo>
                  <a:lnTo>
                    <a:pt x="188" y="99"/>
                  </a:lnTo>
                  <a:lnTo>
                    <a:pt x="190" y="120"/>
                  </a:lnTo>
                  <a:lnTo>
                    <a:pt x="188" y="143"/>
                  </a:lnTo>
                  <a:lnTo>
                    <a:pt x="188" y="170"/>
                  </a:lnTo>
                  <a:lnTo>
                    <a:pt x="181" y="192"/>
                  </a:lnTo>
                  <a:lnTo>
                    <a:pt x="171" y="215"/>
                  </a:lnTo>
                  <a:lnTo>
                    <a:pt x="162" y="232"/>
                  </a:lnTo>
                  <a:lnTo>
                    <a:pt x="152" y="249"/>
                  </a:lnTo>
                  <a:lnTo>
                    <a:pt x="141" y="261"/>
                  </a:lnTo>
                  <a:lnTo>
                    <a:pt x="129" y="272"/>
                  </a:lnTo>
                  <a:lnTo>
                    <a:pt x="118" y="282"/>
                  </a:lnTo>
                  <a:lnTo>
                    <a:pt x="107" y="291"/>
                  </a:lnTo>
                  <a:lnTo>
                    <a:pt x="95" y="295"/>
                  </a:lnTo>
                  <a:lnTo>
                    <a:pt x="84" y="299"/>
                  </a:lnTo>
                  <a:lnTo>
                    <a:pt x="72" y="301"/>
                  </a:lnTo>
                  <a:lnTo>
                    <a:pt x="67" y="305"/>
                  </a:lnTo>
                  <a:lnTo>
                    <a:pt x="53" y="305"/>
                  </a:lnTo>
                  <a:lnTo>
                    <a:pt x="50" y="307"/>
                  </a:lnTo>
                  <a:lnTo>
                    <a:pt x="0" y="278"/>
                  </a:lnTo>
                  <a:lnTo>
                    <a:pt x="57" y="293"/>
                  </a:lnTo>
                  <a:lnTo>
                    <a:pt x="15" y="261"/>
                  </a:lnTo>
                  <a:lnTo>
                    <a:pt x="70" y="278"/>
                  </a:lnTo>
                  <a:lnTo>
                    <a:pt x="31" y="246"/>
                  </a:lnTo>
                  <a:lnTo>
                    <a:pt x="86" y="265"/>
                  </a:lnTo>
                  <a:lnTo>
                    <a:pt x="42" y="232"/>
                  </a:lnTo>
                  <a:lnTo>
                    <a:pt x="103" y="255"/>
                  </a:lnTo>
                  <a:lnTo>
                    <a:pt x="50" y="223"/>
                  </a:lnTo>
                  <a:lnTo>
                    <a:pt x="118" y="246"/>
                  </a:lnTo>
                  <a:lnTo>
                    <a:pt x="61" y="210"/>
                  </a:lnTo>
                  <a:lnTo>
                    <a:pt x="133" y="234"/>
                  </a:lnTo>
                  <a:lnTo>
                    <a:pt x="70" y="196"/>
                  </a:lnTo>
                  <a:lnTo>
                    <a:pt x="145" y="223"/>
                  </a:lnTo>
                  <a:lnTo>
                    <a:pt x="84" y="183"/>
                  </a:lnTo>
                  <a:lnTo>
                    <a:pt x="154" y="206"/>
                  </a:lnTo>
                  <a:lnTo>
                    <a:pt x="93" y="170"/>
                  </a:lnTo>
                  <a:lnTo>
                    <a:pt x="162" y="189"/>
                  </a:lnTo>
                  <a:lnTo>
                    <a:pt x="103" y="158"/>
                  </a:lnTo>
                  <a:lnTo>
                    <a:pt x="171" y="164"/>
                  </a:lnTo>
                  <a:lnTo>
                    <a:pt x="103" y="139"/>
                  </a:lnTo>
                  <a:lnTo>
                    <a:pt x="171" y="143"/>
                  </a:lnTo>
                  <a:lnTo>
                    <a:pt x="107" y="120"/>
                  </a:lnTo>
                  <a:lnTo>
                    <a:pt x="171" y="116"/>
                  </a:lnTo>
                  <a:lnTo>
                    <a:pt x="103" y="103"/>
                  </a:lnTo>
                  <a:lnTo>
                    <a:pt x="171" y="96"/>
                  </a:lnTo>
                  <a:lnTo>
                    <a:pt x="108" y="86"/>
                  </a:lnTo>
                  <a:lnTo>
                    <a:pt x="167" y="77"/>
                  </a:lnTo>
                  <a:lnTo>
                    <a:pt x="112" y="65"/>
                  </a:lnTo>
                  <a:lnTo>
                    <a:pt x="160" y="56"/>
                  </a:lnTo>
                  <a:lnTo>
                    <a:pt x="112" y="42"/>
                  </a:lnTo>
                  <a:lnTo>
                    <a:pt x="150" y="35"/>
                  </a:lnTo>
                  <a:lnTo>
                    <a:pt x="112" y="23"/>
                  </a:lnTo>
                  <a:lnTo>
                    <a:pt x="141" y="19"/>
                  </a:lnTo>
                  <a:lnTo>
                    <a:pt x="95" y="0"/>
                  </a:lnTo>
                  <a:lnTo>
                    <a:pt x="129" y="0"/>
                  </a:lnTo>
                  <a:lnTo>
                    <a:pt x="129" y="0"/>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3" name="Freeform 107"/>
            <p:cNvSpPr>
              <a:spLocks/>
            </p:cNvSpPr>
            <p:nvPr/>
          </p:nvSpPr>
          <p:spPr bwMode="auto">
            <a:xfrm>
              <a:off x="2777" y="2526"/>
              <a:ext cx="78" cy="46"/>
            </a:xfrm>
            <a:custGeom>
              <a:avLst/>
              <a:gdLst>
                <a:gd name="T0" fmla="*/ 0 w 156"/>
                <a:gd name="T1" fmla="*/ 38 h 91"/>
                <a:gd name="T2" fmla="*/ 0 w 156"/>
                <a:gd name="T3" fmla="*/ 8 h 91"/>
                <a:gd name="T4" fmla="*/ 62 w 156"/>
                <a:gd name="T5" fmla="*/ 0 h 91"/>
                <a:gd name="T6" fmla="*/ 129 w 156"/>
                <a:gd name="T7" fmla="*/ 4 h 91"/>
                <a:gd name="T8" fmla="*/ 156 w 156"/>
                <a:gd name="T9" fmla="*/ 36 h 91"/>
                <a:gd name="T10" fmla="*/ 150 w 156"/>
                <a:gd name="T11" fmla="*/ 78 h 91"/>
                <a:gd name="T12" fmla="*/ 133 w 156"/>
                <a:gd name="T13" fmla="*/ 91 h 91"/>
                <a:gd name="T14" fmla="*/ 100 w 156"/>
                <a:gd name="T15" fmla="*/ 91 h 91"/>
                <a:gd name="T16" fmla="*/ 74 w 156"/>
                <a:gd name="T17" fmla="*/ 53 h 91"/>
                <a:gd name="T18" fmla="*/ 30 w 156"/>
                <a:gd name="T19" fmla="*/ 49 h 91"/>
                <a:gd name="T20" fmla="*/ 19 w 156"/>
                <a:gd name="T21" fmla="*/ 57 h 91"/>
                <a:gd name="T22" fmla="*/ 0 w 156"/>
                <a:gd name="T23" fmla="*/ 38 h 91"/>
                <a:gd name="T24" fmla="*/ 0 w 156"/>
                <a:gd name="T25"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91">
                  <a:moveTo>
                    <a:pt x="0" y="38"/>
                  </a:moveTo>
                  <a:lnTo>
                    <a:pt x="0" y="8"/>
                  </a:lnTo>
                  <a:lnTo>
                    <a:pt x="62" y="0"/>
                  </a:lnTo>
                  <a:lnTo>
                    <a:pt x="129" y="4"/>
                  </a:lnTo>
                  <a:lnTo>
                    <a:pt x="156" y="36"/>
                  </a:lnTo>
                  <a:lnTo>
                    <a:pt x="150" y="78"/>
                  </a:lnTo>
                  <a:lnTo>
                    <a:pt x="133" y="91"/>
                  </a:lnTo>
                  <a:lnTo>
                    <a:pt x="100" y="91"/>
                  </a:lnTo>
                  <a:lnTo>
                    <a:pt x="74" y="53"/>
                  </a:lnTo>
                  <a:lnTo>
                    <a:pt x="30" y="49"/>
                  </a:lnTo>
                  <a:lnTo>
                    <a:pt x="19" y="57"/>
                  </a:lnTo>
                  <a:lnTo>
                    <a:pt x="0" y="38"/>
                  </a:lnTo>
                  <a:lnTo>
                    <a:pt x="0" y="38"/>
                  </a:lnTo>
                  <a:close/>
                </a:path>
              </a:pathLst>
            </a:custGeom>
            <a:solidFill>
              <a:srgbClr val="FFCC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4" name="Freeform 108"/>
            <p:cNvSpPr>
              <a:spLocks/>
            </p:cNvSpPr>
            <p:nvPr/>
          </p:nvSpPr>
          <p:spPr bwMode="auto">
            <a:xfrm>
              <a:off x="2777" y="2539"/>
              <a:ext cx="66" cy="35"/>
            </a:xfrm>
            <a:custGeom>
              <a:avLst/>
              <a:gdLst>
                <a:gd name="T0" fmla="*/ 0 w 133"/>
                <a:gd name="T1" fmla="*/ 11 h 70"/>
                <a:gd name="T2" fmla="*/ 11 w 133"/>
                <a:gd name="T3" fmla="*/ 19 h 70"/>
                <a:gd name="T4" fmla="*/ 17 w 133"/>
                <a:gd name="T5" fmla="*/ 5 h 70"/>
                <a:gd name="T6" fmla="*/ 23 w 133"/>
                <a:gd name="T7" fmla="*/ 19 h 70"/>
                <a:gd name="T8" fmla="*/ 28 w 133"/>
                <a:gd name="T9" fmla="*/ 3 h 70"/>
                <a:gd name="T10" fmla="*/ 38 w 133"/>
                <a:gd name="T11" fmla="*/ 15 h 70"/>
                <a:gd name="T12" fmla="*/ 42 w 133"/>
                <a:gd name="T13" fmla="*/ 0 h 70"/>
                <a:gd name="T14" fmla="*/ 53 w 133"/>
                <a:gd name="T15" fmla="*/ 19 h 70"/>
                <a:gd name="T16" fmla="*/ 59 w 133"/>
                <a:gd name="T17" fmla="*/ 0 h 70"/>
                <a:gd name="T18" fmla="*/ 64 w 133"/>
                <a:gd name="T19" fmla="*/ 19 h 70"/>
                <a:gd name="T20" fmla="*/ 76 w 133"/>
                <a:gd name="T21" fmla="*/ 0 h 70"/>
                <a:gd name="T22" fmla="*/ 78 w 133"/>
                <a:gd name="T23" fmla="*/ 15 h 70"/>
                <a:gd name="T24" fmla="*/ 95 w 133"/>
                <a:gd name="T25" fmla="*/ 3 h 70"/>
                <a:gd name="T26" fmla="*/ 87 w 133"/>
                <a:gd name="T27" fmla="*/ 22 h 70"/>
                <a:gd name="T28" fmla="*/ 106 w 133"/>
                <a:gd name="T29" fmla="*/ 13 h 70"/>
                <a:gd name="T30" fmla="*/ 95 w 133"/>
                <a:gd name="T31" fmla="*/ 30 h 70"/>
                <a:gd name="T32" fmla="*/ 116 w 133"/>
                <a:gd name="T33" fmla="*/ 26 h 70"/>
                <a:gd name="T34" fmla="*/ 97 w 133"/>
                <a:gd name="T35" fmla="*/ 39 h 70"/>
                <a:gd name="T36" fmla="*/ 123 w 133"/>
                <a:gd name="T37" fmla="*/ 39 h 70"/>
                <a:gd name="T38" fmla="*/ 102 w 133"/>
                <a:gd name="T39" fmla="*/ 49 h 70"/>
                <a:gd name="T40" fmla="*/ 127 w 133"/>
                <a:gd name="T41" fmla="*/ 49 h 70"/>
                <a:gd name="T42" fmla="*/ 104 w 133"/>
                <a:gd name="T43" fmla="*/ 58 h 70"/>
                <a:gd name="T44" fmla="*/ 133 w 133"/>
                <a:gd name="T45" fmla="*/ 64 h 70"/>
                <a:gd name="T46" fmla="*/ 97 w 133"/>
                <a:gd name="T47" fmla="*/ 70 h 70"/>
                <a:gd name="T48" fmla="*/ 74 w 133"/>
                <a:gd name="T49" fmla="*/ 38 h 70"/>
                <a:gd name="T50" fmla="*/ 62 w 133"/>
                <a:gd name="T51" fmla="*/ 30 h 70"/>
                <a:gd name="T52" fmla="*/ 19 w 133"/>
                <a:gd name="T53" fmla="*/ 30 h 70"/>
                <a:gd name="T54" fmla="*/ 2 w 133"/>
                <a:gd name="T55" fmla="*/ 20 h 70"/>
                <a:gd name="T56" fmla="*/ 0 w 133"/>
                <a:gd name="T57" fmla="*/ 11 h 70"/>
                <a:gd name="T58" fmla="*/ 0 w 133"/>
                <a:gd name="T5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 h="70">
                  <a:moveTo>
                    <a:pt x="0" y="11"/>
                  </a:moveTo>
                  <a:lnTo>
                    <a:pt x="11" y="19"/>
                  </a:lnTo>
                  <a:lnTo>
                    <a:pt x="17" y="5"/>
                  </a:lnTo>
                  <a:lnTo>
                    <a:pt x="23" y="19"/>
                  </a:lnTo>
                  <a:lnTo>
                    <a:pt x="28" y="3"/>
                  </a:lnTo>
                  <a:lnTo>
                    <a:pt x="38" y="15"/>
                  </a:lnTo>
                  <a:lnTo>
                    <a:pt x="42" y="0"/>
                  </a:lnTo>
                  <a:lnTo>
                    <a:pt x="53" y="19"/>
                  </a:lnTo>
                  <a:lnTo>
                    <a:pt x="59" y="0"/>
                  </a:lnTo>
                  <a:lnTo>
                    <a:pt x="64" y="19"/>
                  </a:lnTo>
                  <a:lnTo>
                    <a:pt x="76" y="0"/>
                  </a:lnTo>
                  <a:lnTo>
                    <a:pt x="78" y="15"/>
                  </a:lnTo>
                  <a:lnTo>
                    <a:pt x="95" y="3"/>
                  </a:lnTo>
                  <a:lnTo>
                    <a:pt x="87" y="22"/>
                  </a:lnTo>
                  <a:lnTo>
                    <a:pt x="106" y="13"/>
                  </a:lnTo>
                  <a:lnTo>
                    <a:pt x="95" y="30"/>
                  </a:lnTo>
                  <a:lnTo>
                    <a:pt x="116" y="26"/>
                  </a:lnTo>
                  <a:lnTo>
                    <a:pt x="97" y="39"/>
                  </a:lnTo>
                  <a:lnTo>
                    <a:pt x="123" y="39"/>
                  </a:lnTo>
                  <a:lnTo>
                    <a:pt x="102" y="49"/>
                  </a:lnTo>
                  <a:lnTo>
                    <a:pt x="127" y="49"/>
                  </a:lnTo>
                  <a:lnTo>
                    <a:pt x="104" y="58"/>
                  </a:lnTo>
                  <a:lnTo>
                    <a:pt x="133" y="64"/>
                  </a:lnTo>
                  <a:lnTo>
                    <a:pt x="97" y="70"/>
                  </a:lnTo>
                  <a:lnTo>
                    <a:pt x="74" y="38"/>
                  </a:lnTo>
                  <a:lnTo>
                    <a:pt x="62" y="30"/>
                  </a:lnTo>
                  <a:lnTo>
                    <a:pt x="19" y="30"/>
                  </a:lnTo>
                  <a:lnTo>
                    <a:pt x="2" y="20"/>
                  </a:lnTo>
                  <a:lnTo>
                    <a:pt x="0" y="11"/>
                  </a:lnTo>
                  <a:lnTo>
                    <a:pt x="0" y="11"/>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5" name="Freeform 109"/>
            <p:cNvSpPr>
              <a:spLocks/>
            </p:cNvSpPr>
            <p:nvPr/>
          </p:nvSpPr>
          <p:spPr bwMode="auto">
            <a:xfrm>
              <a:off x="2579" y="2755"/>
              <a:ext cx="231" cy="204"/>
            </a:xfrm>
            <a:custGeom>
              <a:avLst/>
              <a:gdLst>
                <a:gd name="T0" fmla="*/ 462 w 462"/>
                <a:gd name="T1" fmla="*/ 359 h 409"/>
                <a:gd name="T2" fmla="*/ 396 w 462"/>
                <a:gd name="T3" fmla="*/ 409 h 409"/>
                <a:gd name="T4" fmla="*/ 438 w 462"/>
                <a:gd name="T5" fmla="*/ 352 h 409"/>
                <a:gd name="T6" fmla="*/ 375 w 462"/>
                <a:gd name="T7" fmla="*/ 388 h 409"/>
                <a:gd name="T8" fmla="*/ 422 w 462"/>
                <a:gd name="T9" fmla="*/ 335 h 409"/>
                <a:gd name="T10" fmla="*/ 358 w 462"/>
                <a:gd name="T11" fmla="*/ 369 h 409"/>
                <a:gd name="T12" fmla="*/ 403 w 462"/>
                <a:gd name="T13" fmla="*/ 319 h 409"/>
                <a:gd name="T14" fmla="*/ 342 w 462"/>
                <a:gd name="T15" fmla="*/ 352 h 409"/>
                <a:gd name="T16" fmla="*/ 390 w 462"/>
                <a:gd name="T17" fmla="*/ 302 h 409"/>
                <a:gd name="T18" fmla="*/ 329 w 462"/>
                <a:gd name="T19" fmla="*/ 335 h 409"/>
                <a:gd name="T20" fmla="*/ 379 w 462"/>
                <a:gd name="T21" fmla="*/ 285 h 409"/>
                <a:gd name="T22" fmla="*/ 312 w 462"/>
                <a:gd name="T23" fmla="*/ 321 h 409"/>
                <a:gd name="T24" fmla="*/ 360 w 462"/>
                <a:gd name="T25" fmla="*/ 264 h 409"/>
                <a:gd name="T26" fmla="*/ 301 w 462"/>
                <a:gd name="T27" fmla="*/ 304 h 409"/>
                <a:gd name="T28" fmla="*/ 350 w 462"/>
                <a:gd name="T29" fmla="*/ 245 h 409"/>
                <a:gd name="T30" fmla="*/ 285 w 462"/>
                <a:gd name="T31" fmla="*/ 283 h 409"/>
                <a:gd name="T32" fmla="*/ 335 w 462"/>
                <a:gd name="T33" fmla="*/ 226 h 409"/>
                <a:gd name="T34" fmla="*/ 270 w 462"/>
                <a:gd name="T35" fmla="*/ 264 h 409"/>
                <a:gd name="T36" fmla="*/ 322 w 462"/>
                <a:gd name="T37" fmla="*/ 209 h 409"/>
                <a:gd name="T38" fmla="*/ 255 w 462"/>
                <a:gd name="T39" fmla="*/ 249 h 409"/>
                <a:gd name="T40" fmla="*/ 306 w 462"/>
                <a:gd name="T41" fmla="*/ 192 h 409"/>
                <a:gd name="T42" fmla="*/ 232 w 462"/>
                <a:gd name="T43" fmla="*/ 230 h 409"/>
                <a:gd name="T44" fmla="*/ 293 w 462"/>
                <a:gd name="T45" fmla="*/ 171 h 409"/>
                <a:gd name="T46" fmla="*/ 217 w 462"/>
                <a:gd name="T47" fmla="*/ 213 h 409"/>
                <a:gd name="T48" fmla="*/ 278 w 462"/>
                <a:gd name="T49" fmla="*/ 156 h 409"/>
                <a:gd name="T50" fmla="*/ 202 w 462"/>
                <a:gd name="T51" fmla="*/ 192 h 409"/>
                <a:gd name="T52" fmla="*/ 261 w 462"/>
                <a:gd name="T53" fmla="*/ 139 h 409"/>
                <a:gd name="T54" fmla="*/ 183 w 462"/>
                <a:gd name="T55" fmla="*/ 181 h 409"/>
                <a:gd name="T56" fmla="*/ 238 w 462"/>
                <a:gd name="T57" fmla="*/ 122 h 409"/>
                <a:gd name="T58" fmla="*/ 162 w 462"/>
                <a:gd name="T59" fmla="*/ 165 h 409"/>
                <a:gd name="T60" fmla="*/ 213 w 462"/>
                <a:gd name="T61" fmla="*/ 110 h 409"/>
                <a:gd name="T62" fmla="*/ 143 w 462"/>
                <a:gd name="T63" fmla="*/ 154 h 409"/>
                <a:gd name="T64" fmla="*/ 194 w 462"/>
                <a:gd name="T65" fmla="*/ 99 h 409"/>
                <a:gd name="T66" fmla="*/ 116 w 462"/>
                <a:gd name="T67" fmla="*/ 144 h 409"/>
                <a:gd name="T68" fmla="*/ 175 w 462"/>
                <a:gd name="T69" fmla="*/ 82 h 409"/>
                <a:gd name="T70" fmla="*/ 90 w 462"/>
                <a:gd name="T71" fmla="*/ 135 h 409"/>
                <a:gd name="T72" fmla="*/ 149 w 462"/>
                <a:gd name="T73" fmla="*/ 70 h 409"/>
                <a:gd name="T74" fmla="*/ 65 w 462"/>
                <a:gd name="T75" fmla="*/ 122 h 409"/>
                <a:gd name="T76" fmla="*/ 122 w 462"/>
                <a:gd name="T77" fmla="*/ 63 h 409"/>
                <a:gd name="T78" fmla="*/ 44 w 462"/>
                <a:gd name="T79" fmla="*/ 110 h 409"/>
                <a:gd name="T80" fmla="*/ 103 w 462"/>
                <a:gd name="T81" fmla="*/ 53 h 409"/>
                <a:gd name="T82" fmla="*/ 27 w 462"/>
                <a:gd name="T83" fmla="*/ 99 h 409"/>
                <a:gd name="T84" fmla="*/ 80 w 462"/>
                <a:gd name="T85" fmla="*/ 38 h 409"/>
                <a:gd name="T86" fmla="*/ 8 w 462"/>
                <a:gd name="T87" fmla="*/ 89 h 409"/>
                <a:gd name="T88" fmla="*/ 65 w 462"/>
                <a:gd name="T89" fmla="*/ 32 h 409"/>
                <a:gd name="T90" fmla="*/ 0 w 462"/>
                <a:gd name="T91" fmla="*/ 70 h 409"/>
                <a:gd name="T92" fmla="*/ 54 w 462"/>
                <a:gd name="T93" fmla="*/ 23 h 409"/>
                <a:gd name="T94" fmla="*/ 36 w 462"/>
                <a:gd name="T95" fmla="*/ 0 h 409"/>
                <a:gd name="T96" fmla="*/ 280 w 462"/>
                <a:gd name="T97" fmla="*/ 106 h 409"/>
                <a:gd name="T98" fmla="*/ 462 w 462"/>
                <a:gd name="T99" fmla="*/ 359 h 409"/>
                <a:gd name="T100" fmla="*/ 462 w 462"/>
                <a:gd name="T101" fmla="*/ 35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2" h="409">
                  <a:moveTo>
                    <a:pt x="462" y="359"/>
                  </a:moveTo>
                  <a:lnTo>
                    <a:pt x="396" y="409"/>
                  </a:lnTo>
                  <a:lnTo>
                    <a:pt x="438" y="352"/>
                  </a:lnTo>
                  <a:lnTo>
                    <a:pt x="375" y="388"/>
                  </a:lnTo>
                  <a:lnTo>
                    <a:pt x="422" y="335"/>
                  </a:lnTo>
                  <a:lnTo>
                    <a:pt x="358" y="369"/>
                  </a:lnTo>
                  <a:lnTo>
                    <a:pt x="403" y="319"/>
                  </a:lnTo>
                  <a:lnTo>
                    <a:pt x="342" y="352"/>
                  </a:lnTo>
                  <a:lnTo>
                    <a:pt x="390" y="302"/>
                  </a:lnTo>
                  <a:lnTo>
                    <a:pt x="329" y="335"/>
                  </a:lnTo>
                  <a:lnTo>
                    <a:pt x="379" y="285"/>
                  </a:lnTo>
                  <a:lnTo>
                    <a:pt x="312" y="321"/>
                  </a:lnTo>
                  <a:lnTo>
                    <a:pt x="360" y="264"/>
                  </a:lnTo>
                  <a:lnTo>
                    <a:pt x="301" y="304"/>
                  </a:lnTo>
                  <a:lnTo>
                    <a:pt x="350" y="245"/>
                  </a:lnTo>
                  <a:lnTo>
                    <a:pt x="285" y="283"/>
                  </a:lnTo>
                  <a:lnTo>
                    <a:pt x="335" y="226"/>
                  </a:lnTo>
                  <a:lnTo>
                    <a:pt x="270" y="264"/>
                  </a:lnTo>
                  <a:lnTo>
                    <a:pt x="322" y="209"/>
                  </a:lnTo>
                  <a:lnTo>
                    <a:pt x="255" y="249"/>
                  </a:lnTo>
                  <a:lnTo>
                    <a:pt x="306" y="192"/>
                  </a:lnTo>
                  <a:lnTo>
                    <a:pt x="232" y="230"/>
                  </a:lnTo>
                  <a:lnTo>
                    <a:pt x="293" y="171"/>
                  </a:lnTo>
                  <a:lnTo>
                    <a:pt x="217" y="213"/>
                  </a:lnTo>
                  <a:lnTo>
                    <a:pt x="278" y="156"/>
                  </a:lnTo>
                  <a:lnTo>
                    <a:pt x="202" y="192"/>
                  </a:lnTo>
                  <a:lnTo>
                    <a:pt x="261" y="139"/>
                  </a:lnTo>
                  <a:lnTo>
                    <a:pt x="183" y="181"/>
                  </a:lnTo>
                  <a:lnTo>
                    <a:pt x="238" y="122"/>
                  </a:lnTo>
                  <a:lnTo>
                    <a:pt x="162" y="165"/>
                  </a:lnTo>
                  <a:lnTo>
                    <a:pt x="213" y="110"/>
                  </a:lnTo>
                  <a:lnTo>
                    <a:pt x="143" y="154"/>
                  </a:lnTo>
                  <a:lnTo>
                    <a:pt x="194" y="99"/>
                  </a:lnTo>
                  <a:lnTo>
                    <a:pt x="116" y="144"/>
                  </a:lnTo>
                  <a:lnTo>
                    <a:pt x="175" y="82"/>
                  </a:lnTo>
                  <a:lnTo>
                    <a:pt x="90" y="135"/>
                  </a:lnTo>
                  <a:lnTo>
                    <a:pt x="149" y="70"/>
                  </a:lnTo>
                  <a:lnTo>
                    <a:pt x="65" y="122"/>
                  </a:lnTo>
                  <a:lnTo>
                    <a:pt x="122" y="63"/>
                  </a:lnTo>
                  <a:lnTo>
                    <a:pt x="44" y="110"/>
                  </a:lnTo>
                  <a:lnTo>
                    <a:pt x="103" y="53"/>
                  </a:lnTo>
                  <a:lnTo>
                    <a:pt x="27" y="99"/>
                  </a:lnTo>
                  <a:lnTo>
                    <a:pt x="80" y="38"/>
                  </a:lnTo>
                  <a:lnTo>
                    <a:pt x="8" y="89"/>
                  </a:lnTo>
                  <a:lnTo>
                    <a:pt x="65" y="32"/>
                  </a:lnTo>
                  <a:lnTo>
                    <a:pt x="0" y="70"/>
                  </a:lnTo>
                  <a:lnTo>
                    <a:pt x="54" y="23"/>
                  </a:lnTo>
                  <a:lnTo>
                    <a:pt x="36" y="0"/>
                  </a:lnTo>
                  <a:lnTo>
                    <a:pt x="280" y="106"/>
                  </a:lnTo>
                  <a:lnTo>
                    <a:pt x="462" y="359"/>
                  </a:lnTo>
                  <a:lnTo>
                    <a:pt x="462" y="359"/>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6" name="Freeform 110"/>
            <p:cNvSpPr>
              <a:spLocks/>
            </p:cNvSpPr>
            <p:nvPr/>
          </p:nvSpPr>
          <p:spPr bwMode="auto">
            <a:xfrm>
              <a:off x="2579" y="2739"/>
              <a:ext cx="251" cy="186"/>
            </a:xfrm>
            <a:custGeom>
              <a:avLst/>
              <a:gdLst>
                <a:gd name="T0" fmla="*/ 342 w 502"/>
                <a:gd name="T1" fmla="*/ 106 h 372"/>
                <a:gd name="T2" fmla="*/ 477 w 502"/>
                <a:gd name="T3" fmla="*/ 372 h 372"/>
                <a:gd name="T4" fmla="*/ 470 w 502"/>
                <a:gd name="T5" fmla="*/ 351 h 372"/>
                <a:gd name="T6" fmla="*/ 455 w 502"/>
                <a:gd name="T7" fmla="*/ 338 h 372"/>
                <a:gd name="T8" fmla="*/ 445 w 502"/>
                <a:gd name="T9" fmla="*/ 323 h 372"/>
                <a:gd name="T10" fmla="*/ 438 w 502"/>
                <a:gd name="T11" fmla="*/ 308 h 372"/>
                <a:gd name="T12" fmla="*/ 428 w 502"/>
                <a:gd name="T13" fmla="*/ 292 h 372"/>
                <a:gd name="T14" fmla="*/ 417 w 502"/>
                <a:gd name="T15" fmla="*/ 277 h 372"/>
                <a:gd name="T16" fmla="*/ 407 w 502"/>
                <a:gd name="T17" fmla="*/ 264 h 372"/>
                <a:gd name="T18" fmla="*/ 398 w 502"/>
                <a:gd name="T19" fmla="*/ 251 h 372"/>
                <a:gd name="T20" fmla="*/ 388 w 502"/>
                <a:gd name="T21" fmla="*/ 241 h 372"/>
                <a:gd name="T22" fmla="*/ 381 w 502"/>
                <a:gd name="T23" fmla="*/ 226 h 372"/>
                <a:gd name="T24" fmla="*/ 369 w 502"/>
                <a:gd name="T25" fmla="*/ 214 h 372"/>
                <a:gd name="T26" fmla="*/ 362 w 502"/>
                <a:gd name="T27" fmla="*/ 199 h 372"/>
                <a:gd name="T28" fmla="*/ 354 w 502"/>
                <a:gd name="T29" fmla="*/ 186 h 372"/>
                <a:gd name="T30" fmla="*/ 341 w 502"/>
                <a:gd name="T31" fmla="*/ 175 h 372"/>
                <a:gd name="T32" fmla="*/ 335 w 502"/>
                <a:gd name="T33" fmla="*/ 165 h 372"/>
                <a:gd name="T34" fmla="*/ 325 w 502"/>
                <a:gd name="T35" fmla="*/ 152 h 372"/>
                <a:gd name="T36" fmla="*/ 316 w 502"/>
                <a:gd name="T37" fmla="*/ 140 h 372"/>
                <a:gd name="T38" fmla="*/ 306 w 502"/>
                <a:gd name="T39" fmla="*/ 129 h 372"/>
                <a:gd name="T40" fmla="*/ 295 w 502"/>
                <a:gd name="T41" fmla="*/ 121 h 372"/>
                <a:gd name="T42" fmla="*/ 278 w 502"/>
                <a:gd name="T43" fmla="*/ 114 h 372"/>
                <a:gd name="T44" fmla="*/ 261 w 502"/>
                <a:gd name="T45" fmla="*/ 104 h 372"/>
                <a:gd name="T46" fmla="*/ 238 w 502"/>
                <a:gd name="T47" fmla="*/ 97 h 372"/>
                <a:gd name="T48" fmla="*/ 213 w 502"/>
                <a:gd name="T49" fmla="*/ 95 h 372"/>
                <a:gd name="T50" fmla="*/ 200 w 502"/>
                <a:gd name="T51" fmla="*/ 87 h 372"/>
                <a:gd name="T52" fmla="*/ 177 w 502"/>
                <a:gd name="T53" fmla="*/ 83 h 372"/>
                <a:gd name="T54" fmla="*/ 158 w 502"/>
                <a:gd name="T55" fmla="*/ 74 h 372"/>
                <a:gd name="T56" fmla="*/ 139 w 502"/>
                <a:gd name="T57" fmla="*/ 66 h 372"/>
                <a:gd name="T58" fmla="*/ 122 w 502"/>
                <a:gd name="T59" fmla="*/ 57 h 372"/>
                <a:gd name="T60" fmla="*/ 107 w 502"/>
                <a:gd name="T61" fmla="*/ 51 h 372"/>
                <a:gd name="T62" fmla="*/ 84 w 502"/>
                <a:gd name="T63" fmla="*/ 41 h 372"/>
                <a:gd name="T64" fmla="*/ 65 w 502"/>
                <a:gd name="T65" fmla="*/ 38 h 372"/>
                <a:gd name="T66" fmla="*/ 48 w 502"/>
                <a:gd name="T67" fmla="*/ 32 h 372"/>
                <a:gd name="T68" fmla="*/ 27 w 502"/>
                <a:gd name="T69" fmla="*/ 28 h 372"/>
                <a:gd name="T70" fmla="*/ 8 w 502"/>
                <a:gd name="T71" fmla="*/ 21 h 372"/>
                <a:gd name="T72" fmla="*/ 0 w 502"/>
                <a:gd name="T7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372">
                  <a:moveTo>
                    <a:pt x="0" y="0"/>
                  </a:moveTo>
                  <a:lnTo>
                    <a:pt x="342" y="106"/>
                  </a:lnTo>
                  <a:lnTo>
                    <a:pt x="502" y="355"/>
                  </a:lnTo>
                  <a:lnTo>
                    <a:pt x="477" y="372"/>
                  </a:lnTo>
                  <a:lnTo>
                    <a:pt x="489" y="351"/>
                  </a:lnTo>
                  <a:lnTo>
                    <a:pt x="470" y="351"/>
                  </a:lnTo>
                  <a:lnTo>
                    <a:pt x="477" y="334"/>
                  </a:lnTo>
                  <a:lnTo>
                    <a:pt x="455" y="338"/>
                  </a:lnTo>
                  <a:lnTo>
                    <a:pt x="468" y="323"/>
                  </a:lnTo>
                  <a:lnTo>
                    <a:pt x="445" y="323"/>
                  </a:lnTo>
                  <a:lnTo>
                    <a:pt x="460" y="308"/>
                  </a:lnTo>
                  <a:lnTo>
                    <a:pt x="438" y="308"/>
                  </a:lnTo>
                  <a:lnTo>
                    <a:pt x="451" y="292"/>
                  </a:lnTo>
                  <a:lnTo>
                    <a:pt x="428" y="292"/>
                  </a:lnTo>
                  <a:lnTo>
                    <a:pt x="438" y="277"/>
                  </a:lnTo>
                  <a:lnTo>
                    <a:pt x="417" y="277"/>
                  </a:lnTo>
                  <a:lnTo>
                    <a:pt x="434" y="262"/>
                  </a:lnTo>
                  <a:lnTo>
                    <a:pt x="407" y="264"/>
                  </a:lnTo>
                  <a:lnTo>
                    <a:pt x="422" y="251"/>
                  </a:lnTo>
                  <a:lnTo>
                    <a:pt x="398" y="251"/>
                  </a:lnTo>
                  <a:lnTo>
                    <a:pt x="415" y="235"/>
                  </a:lnTo>
                  <a:lnTo>
                    <a:pt x="388" y="241"/>
                  </a:lnTo>
                  <a:lnTo>
                    <a:pt x="405" y="224"/>
                  </a:lnTo>
                  <a:lnTo>
                    <a:pt x="381" y="226"/>
                  </a:lnTo>
                  <a:lnTo>
                    <a:pt x="396" y="209"/>
                  </a:lnTo>
                  <a:lnTo>
                    <a:pt x="369" y="214"/>
                  </a:lnTo>
                  <a:lnTo>
                    <a:pt x="388" y="195"/>
                  </a:lnTo>
                  <a:lnTo>
                    <a:pt x="362" y="199"/>
                  </a:lnTo>
                  <a:lnTo>
                    <a:pt x="381" y="186"/>
                  </a:lnTo>
                  <a:lnTo>
                    <a:pt x="354" y="186"/>
                  </a:lnTo>
                  <a:lnTo>
                    <a:pt x="371" y="171"/>
                  </a:lnTo>
                  <a:lnTo>
                    <a:pt x="341" y="175"/>
                  </a:lnTo>
                  <a:lnTo>
                    <a:pt x="362" y="159"/>
                  </a:lnTo>
                  <a:lnTo>
                    <a:pt x="335" y="165"/>
                  </a:lnTo>
                  <a:lnTo>
                    <a:pt x="358" y="142"/>
                  </a:lnTo>
                  <a:lnTo>
                    <a:pt x="325" y="152"/>
                  </a:lnTo>
                  <a:lnTo>
                    <a:pt x="342" y="133"/>
                  </a:lnTo>
                  <a:lnTo>
                    <a:pt x="316" y="140"/>
                  </a:lnTo>
                  <a:lnTo>
                    <a:pt x="335" y="121"/>
                  </a:lnTo>
                  <a:lnTo>
                    <a:pt x="306" y="129"/>
                  </a:lnTo>
                  <a:lnTo>
                    <a:pt x="320" y="112"/>
                  </a:lnTo>
                  <a:lnTo>
                    <a:pt x="295" y="121"/>
                  </a:lnTo>
                  <a:lnTo>
                    <a:pt x="303" y="102"/>
                  </a:lnTo>
                  <a:lnTo>
                    <a:pt x="278" y="114"/>
                  </a:lnTo>
                  <a:lnTo>
                    <a:pt x="284" y="97"/>
                  </a:lnTo>
                  <a:lnTo>
                    <a:pt x="261" y="104"/>
                  </a:lnTo>
                  <a:lnTo>
                    <a:pt x="266" y="91"/>
                  </a:lnTo>
                  <a:lnTo>
                    <a:pt x="238" y="97"/>
                  </a:lnTo>
                  <a:lnTo>
                    <a:pt x="242" y="83"/>
                  </a:lnTo>
                  <a:lnTo>
                    <a:pt x="213" y="95"/>
                  </a:lnTo>
                  <a:lnTo>
                    <a:pt x="227" y="78"/>
                  </a:lnTo>
                  <a:lnTo>
                    <a:pt x="200" y="87"/>
                  </a:lnTo>
                  <a:lnTo>
                    <a:pt x="209" y="74"/>
                  </a:lnTo>
                  <a:lnTo>
                    <a:pt x="177" y="83"/>
                  </a:lnTo>
                  <a:lnTo>
                    <a:pt x="194" y="68"/>
                  </a:lnTo>
                  <a:lnTo>
                    <a:pt x="158" y="74"/>
                  </a:lnTo>
                  <a:lnTo>
                    <a:pt x="168" y="61"/>
                  </a:lnTo>
                  <a:lnTo>
                    <a:pt x="139" y="66"/>
                  </a:lnTo>
                  <a:lnTo>
                    <a:pt x="149" y="55"/>
                  </a:lnTo>
                  <a:lnTo>
                    <a:pt x="122" y="57"/>
                  </a:lnTo>
                  <a:lnTo>
                    <a:pt x="135" y="47"/>
                  </a:lnTo>
                  <a:lnTo>
                    <a:pt x="107" y="51"/>
                  </a:lnTo>
                  <a:lnTo>
                    <a:pt x="109" y="41"/>
                  </a:lnTo>
                  <a:lnTo>
                    <a:pt x="84" y="41"/>
                  </a:lnTo>
                  <a:lnTo>
                    <a:pt x="84" y="36"/>
                  </a:lnTo>
                  <a:lnTo>
                    <a:pt x="65" y="38"/>
                  </a:lnTo>
                  <a:lnTo>
                    <a:pt x="65" y="28"/>
                  </a:lnTo>
                  <a:lnTo>
                    <a:pt x="48" y="32"/>
                  </a:lnTo>
                  <a:lnTo>
                    <a:pt x="48" y="22"/>
                  </a:lnTo>
                  <a:lnTo>
                    <a:pt x="27" y="28"/>
                  </a:lnTo>
                  <a:lnTo>
                    <a:pt x="27" y="19"/>
                  </a:lnTo>
                  <a:lnTo>
                    <a:pt x="8" y="21"/>
                  </a:lnTo>
                  <a:lnTo>
                    <a:pt x="8" y="11"/>
                  </a:lnTo>
                  <a:lnTo>
                    <a:pt x="0" y="0"/>
                  </a:lnTo>
                  <a:lnTo>
                    <a:pt x="0" y="0"/>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7" name="Freeform 111"/>
            <p:cNvSpPr>
              <a:spLocks/>
            </p:cNvSpPr>
            <p:nvPr/>
          </p:nvSpPr>
          <p:spPr bwMode="auto">
            <a:xfrm>
              <a:off x="2028" y="2484"/>
              <a:ext cx="51" cy="33"/>
            </a:xfrm>
            <a:custGeom>
              <a:avLst/>
              <a:gdLst>
                <a:gd name="T0" fmla="*/ 74 w 102"/>
                <a:gd name="T1" fmla="*/ 10 h 67"/>
                <a:gd name="T2" fmla="*/ 102 w 102"/>
                <a:gd name="T3" fmla="*/ 40 h 67"/>
                <a:gd name="T4" fmla="*/ 47 w 102"/>
                <a:gd name="T5" fmla="*/ 67 h 67"/>
                <a:gd name="T6" fmla="*/ 0 w 102"/>
                <a:gd name="T7" fmla="*/ 40 h 67"/>
                <a:gd name="T8" fmla="*/ 47 w 102"/>
                <a:gd name="T9" fmla="*/ 0 h 67"/>
                <a:gd name="T10" fmla="*/ 74 w 102"/>
                <a:gd name="T11" fmla="*/ 10 h 67"/>
                <a:gd name="T12" fmla="*/ 74 w 102"/>
                <a:gd name="T13" fmla="*/ 10 h 67"/>
              </a:gdLst>
              <a:ahLst/>
              <a:cxnLst>
                <a:cxn ang="0">
                  <a:pos x="T0" y="T1"/>
                </a:cxn>
                <a:cxn ang="0">
                  <a:pos x="T2" y="T3"/>
                </a:cxn>
                <a:cxn ang="0">
                  <a:pos x="T4" y="T5"/>
                </a:cxn>
                <a:cxn ang="0">
                  <a:pos x="T6" y="T7"/>
                </a:cxn>
                <a:cxn ang="0">
                  <a:pos x="T8" y="T9"/>
                </a:cxn>
                <a:cxn ang="0">
                  <a:pos x="T10" y="T11"/>
                </a:cxn>
                <a:cxn ang="0">
                  <a:pos x="T12" y="T13"/>
                </a:cxn>
              </a:cxnLst>
              <a:rect l="0" t="0" r="r" b="b"/>
              <a:pathLst>
                <a:path w="102" h="67">
                  <a:moveTo>
                    <a:pt x="74" y="10"/>
                  </a:moveTo>
                  <a:lnTo>
                    <a:pt x="102" y="40"/>
                  </a:lnTo>
                  <a:lnTo>
                    <a:pt x="47" y="67"/>
                  </a:lnTo>
                  <a:lnTo>
                    <a:pt x="0" y="40"/>
                  </a:lnTo>
                  <a:lnTo>
                    <a:pt x="47" y="0"/>
                  </a:lnTo>
                  <a:lnTo>
                    <a:pt x="74" y="10"/>
                  </a:lnTo>
                  <a:lnTo>
                    <a:pt x="74" y="10"/>
                  </a:lnTo>
                  <a:close/>
                </a:path>
              </a:pathLst>
            </a:custGeom>
            <a:solidFill>
              <a:srgbClr val="2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8" name="Freeform 112"/>
            <p:cNvSpPr>
              <a:spLocks/>
            </p:cNvSpPr>
            <p:nvPr/>
          </p:nvSpPr>
          <p:spPr bwMode="auto">
            <a:xfrm>
              <a:off x="2140" y="2790"/>
              <a:ext cx="148" cy="181"/>
            </a:xfrm>
            <a:custGeom>
              <a:avLst/>
              <a:gdLst>
                <a:gd name="T0" fmla="*/ 287 w 297"/>
                <a:gd name="T1" fmla="*/ 299 h 361"/>
                <a:gd name="T2" fmla="*/ 175 w 297"/>
                <a:gd name="T3" fmla="*/ 0 h 361"/>
                <a:gd name="T4" fmla="*/ 135 w 297"/>
                <a:gd name="T5" fmla="*/ 0 h 361"/>
                <a:gd name="T6" fmla="*/ 0 w 297"/>
                <a:gd name="T7" fmla="*/ 65 h 361"/>
                <a:gd name="T8" fmla="*/ 63 w 297"/>
                <a:gd name="T9" fmla="*/ 130 h 361"/>
                <a:gd name="T10" fmla="*/ 240 w 297"/>
                <a:gd name="T11" fmla="*/ 329 h 361"/>
                <a:gd name="T12" fmla="*/ 242 w 297"/>
                <a:gd name="T13" fmla="*/ 339 h 361"/>
                <a:gd name="T14" fmla="*/ 249 w 297"/>
                <a:gd name="T15" fmla="*/ 361 h 361"/>
                <a:gd name="T16" fmla="*/ 285 w 297"/>
                <a:gd name="T17" fmla="*/ 348 h 361"/>
                <a:gd name="T18" fmla="*/ 297 w 297"/>
                <a:gd name="T19" fmla="*/ 318 h 361"/>
                <a:gd name="T20" fmla="*/ 287 w 297"/>
                <a:gd name="T21" fmla="*/ 299 h 361"/>
                <a:gd name="T22" fmla="*/ 287 w 297"/>
                <a:gd name="T23" fmla="*/ 29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361">
                  <a:moveTo>
                    <a:pt x="287" y="299"/>
                  </a:moveTo>
                  <a:lnTo>
                    <a:pt x="175" y="0"/>
                  </a:lnTo>
                  <a:lnTo>
                    <a:pt x="135" y="0"/>
                  </a:lnTo>
                  <a:lnTo>
                    <a:pt x="0" y="65"/>
                  </a:lnTo>
                  <a:lnTo>
                    <a:pt x="63" y="130"/>
                  </a:lnTo>
                  <a:lnTo>
                    <a:pt x="240" y="329"/>
                  </a:lnTo>
                  <a:lnTo>
                    <a:pt x="242" y="339"/>
                  </a:lnTo>
                  <a:lnTo>
                    <a:pt x="249" y="361"/>
                  </a:lnTo>
                  <a:lnTo>
                    <a:pt x="285" y="348"/>
                  </a:lnTo>
                  <a:lnTo>
                    <a:pt x="297" y="318"/>
                  </a:lnTo>
                  <a:lnTo>
                    <a:pt x="287" y="299"/>
                  </a:lnTo>
                  <a:lnTo>
                    <a:pt x="287" y="299"/>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09" name="Freeform 113"/>
            <p:cNvSpPr>
              <a:spLocks/>
            </p:cNvSpPr>
            <p:nvPr/>
          </p:nvSpPr>
          <p:spPr bwMode="auto">
            <a:xfrm>
              <a:off x="2202" y="2791"/>
              <a:ext cx="79" cy="162"/>
            </a:xfrm>
            <a:custGeom>
              <a:avLst/>
              <a:gdLst>
                <a:gd name="T0" fmla="*/ 0 w 157"/>
                <a:gd name="T1" fmla="*/ 21 h 323"/>
                <a:gd name="T2" fmla="*/ 142 w 157"/>
                <a:gd name="T3" fmla="*/ 323 h 323"/>
                <a:gd name="T4" fmla="*/ 157 w 157"/>
                <a:gd name="T5" fmla="*/ 312 h 323"/>
                <a:gd name="T6" fmla="*/ 142 w 157"/>
                <a:gd name="T7" fmla="*/ 312 h 323"/>
                <a:gd name="T8" fmla="*/ 150 w 157"/>
                <a:gd name="T9" fmla="*/ 299 h 323"/>
                <a:gd name="T10" fmla="*/ 138 w 157"/>
                <a:gd name="T11" fmla="*/ 302 h 323"/>
                <a:gd name="T12" fmla="*/ 148 w 157"/>
                <a:gd name="T13" fmla="*/ 287 h 323"/>
                <a:gd name="T14" fmla="*/ 133 w 157"/>
                <a:gd name="T15" fmla="*/ 289 h 323"/>
                <a:gd name="T16" fmla="*/ 140 w 157"/>
                <a:gd name="T17" fmla="*/ 278 h 323"/>
                <a:gd name="T18" fmla="*/ 129 w 157"/>
                <a:gd name="T19" fmla="*/ 278 h 323"/>
                <a:gd name="T20" fmla="*/ 138 w 157"/>
                <a:gd name="T21" fmla="*/ 268 h 323"/>
                <a:gd name="T22" fmla="*/ 123 w 157"/>
                <a:gd name="T23" fmla="*/ 268 h 323"/>
                <a:gd name="T24" fmla="*/ 133 w 157"/>
                <a:gd name="T25" fmla="*/ 257 h 323"/>
                <a:gd name="T26" fmla="*/ 118 w 157"/>
                <a:gd name="T27" fmla="*/ 253 h 323"/>
                <a:gd name="T28" fmla="*/ 125 w 157"/>
                <a:gd name="T29" fmla="*/ 242 h 323"/>
                <a:gd name="T30" fmla="*/ 114 w 157"/>
                <a:gd name="T31" fmla="*/ 242 h 323"/>
                <a:gd name="T32" fmla="*/ 121 w 157"/>
                <a:gd name="T33" fmla="*/ 230 h 323"/>
                <a:gd name="T34" fmla="*/ 104 w 157"/>
                <a:gd name="T35" fmla="*/ 228 h 323"/>
                <a:gd name="T36" fmla="*/ 116 w 157"/>
                <a:gd name="T37" fmla="*/ 219 h 323"/>
                <a:gd name="T38" fmla="*/ 102 w 157"/>
                <a:gd name="T39" fmla="*/ 215 h 323"/>
                <a:gd name="T40" fmla="*/ 112 w 157"/>
                <a:gd name="T41" fmla="*/ 202 h 323"/>
                <a:gd name="T42" fmla="*/ 95 w 157"/>
                <a:gd name="T43" fmla="*/ 204 h 323"/>
                <a:gd name="T44" fmla="*/ 106 w 157"/>
                <a:gd name="T45" fmla="*/ 186 h 323"/>
                <a:gd name="T46" fmla="*/ 93 w 157"/>
                <a:gd name="T47" fmla="*/ 188 h 323"/>
                <a:gd name="T48" fmla="*/ 102 w 157"/>
                <a:gd name="T49" fmla="*/ 175 h 323"/>
                <a:gd name="T50" fmla="*/ 85 w 157"/>
                <a:gd name="T51" fmla="*/ 177 h 323"/>
                <a:gd name="T52" fmla="*/ 97 w 157"/>
                <a:gd name="T53" fmla="*/ 164 h 323"/>
                <a:gd name="T54" fmla="*/ 80 w 157"/>
                <a:gd name="T55" fmla="*/ 166 h 323"/>
                <a:gd name="T56" fmla="*/ 93 w 157"/>
                <a:gd name="T57" fmla="*/ 150 h 323"/>
                <a:gd name="T58" fmla="*/ 74 w 157"/>
                <a:gd name="T59" fmla="*/ 150 h 323"/>
                <a:gd name="T60" fmla="*/ 87 w 157"/>
                <a:gd name="T61" fmla="*/ 135 h 323"/>
                <a:gd name="T62" fmla="*/ 66 w 157"/>
                <a:gd name="T63" fmla="*/ 139 h 323"/>
                <a:gd name="T64" fmla="*/ 80 w 157"/>
                <a:gd name="T65" fmla="*/ 122 h 323"/>
                <a:gd name="T66" fmla="*/ 59 w 157"/>
                <a:gd name="T67" fmla="*/ 124 h 323"/>
                <a:gd name="T68" fmla="*/ 76 w 157"/>
                <a:gd name="T69" fmla="*/ 110 h 323"/>
                <a:gd name="T70" fmla="*/ 55 w 157"/>
                <a:gd name="T71" fmla="*/ 112 h 323"/>
                <a:gd name="T72" fmla="*/ 68 w 157"/>
                <a:gd name="T73" fmla="*/ 95 h 323"/>
                <a:gd name="T74" fmla="*/ 47 w 157"/>
                <a:gd name="T75" fmla="*/ 99 h 323"/>
                <a:gd name="T76" fmla="*/ 61 w 157"/>
                <a:gd name="T77" fmla="*/ 84 h 323"/>
                <a:gd name="T78" fmla="*/ 43 w 157"/>
                <a:gd name="T79" fmla="*/ 84 h 323"/>
                <a:gd name="T80" fmla="*/ 55 w 157"/>
                <a:gd name="T81" fmla="*/ 71 h 323"/>
                <a:gd name="T82" fmla="*/ 40 w 157"/>
                <a:gd name="T83" fmla="*/ 71 h 323"/>
                <a:gd name="T84" fmla="*/ 51 w 157"/>
                <a:gd name="T85" fmla="*/ 55 h 323"/>
                <a:gd name="T86" fmla="*/ 32 w 157"/>
                <a:gd name="T87" fmla="*/ 61 h 323"/>
                <a:gd name="T88" fmla="*/ 47 w 157"/>
                <a:gd name="T89" fmla="*/ 44 h 323"/>
                <a:gd name="T90" fmla="*/ 24 w 157"/>
                <a:gd name="T91" fmla="*/ 46 h 323"/>
                <a:gd name="T92" fmla="*/ 43 w 157"/>
                <a:gd name="T93" fmla="*/ 29 h 323"/>
                <a:gd name="T94" fmla="*/ 21 w 157"/>
                <a:gd name="T95" fmla="*/ 34 h 323"/>
                <a:gd name="T96" fmla="*/ 40 w 157"/>
                <a:gd name="T97" fmla="*/ 17 h 323"/>
                <a:gd name="T98" fmla="*/ 15 w 157"/>
                <a:gd name="T99" fmla="*/ 19 h 323"/>
                <a:gd name="T100" fmla="*/ 30 w 157"/>
                <a:gd name="T101" fmla="*/ 0 h 323"/>
                <a:gd name="T102" fmla="*/ 0 w 157"/>
                <a:gd name="T103" fmla="*/ 0 h 323"/>
                <a:gd name="T104" fmla="*/ 0 w 157"/>
                <a:gd name="T105" fmla="*/ 21 h 323"/>
                <a:gd name="T106" fmla="*/ 0 w 157"/>
                <a:gd name="T107" fmla="*/ 2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323">
                  <a:moveTo>
                    <a:pt x="0" y="21"/>
                  </a:moveTo>
                  <a:lnTo>
                    <a:pt x="142" y="323"/>
                  </a:lnTo>
                  <a:lnTo>
                    <a:pt x="157" y="312"/>
                  </a:lnTo>
                  <a:lnTo>
                    <a:pt x="142" y="312"/>
                  </a:lnTo>
                  <a:lnTo>
                    <a:pt x="150" y="299"/>
                  </a:lnTo>
                  <a:lnTo>
                    <a:pt x="138" y="302"/>
                  </a:lnTo>
                  <a:lnTo>
                    <a:pt x="148" y="287"/>
                  </a:lnTo>
                  <a:lnTo>
                    <a:pt x="133" y="289"/>
                  </a:lnTo>
                  <a:lnTo>
                    <a:pt x="140" y="278"/>
                  </a:lnTo>
                  <a:lnTo>
                    <a:pt x="129" y="278"/>
                  </a:lnTo>
                  <a:lnTo>
                    <a:pt x="138" y="268"/>
                  </a:lnTo>
                  <a:lnTo>
                    <a:pt x="123" y="268"/>
                  </a:lnTo>
                  <a:lnTo>
                    <a:pt x="133" y="257"/>
                  </a:lnTo>
                  <a:lnTo>
                    <a:pt x="118" y="253"/>
                  </a:lnTo>
                  <a:lnTo>
                    <a:pt x="125" y="242"/>
                  </a:lnTo>
                  <a:lnTo>
                    <a:pt x="114" y="242"/>
                  </a:lnTo>
                  <a:lnTo>
                    <a:pt x="121" y="230"/>
                  </a:lnTo>
                  <a:lnTo>
                    <a:pt x="104" y="228"/>
                  </a:lnTo>
                  <a:lnTo>
                    <a:pt x="116" y="219"/>
                  </a:lnTo>
                  <a:lnTo>
                    <a:pt x="102" y="215"/>
                  </a:lnTo>
                  <a:lnTo>
                    <a:pt x="112" y="202"/>
                  </a:lnTo>
                  <a:lnTo>
                    <a:pt x="95" y="204"/>
                  </a:lnTo>
                  <a:lnTo>
                    <a:pt x="106" y="186"/>
                  </a:lnTo>
                  <a:lnTo>
                    <a:pt x="93" y="188"/>
                  </a:lnTo>
                  <a:lnTo>
                    <a:pt x="102" y="175"/>
                  </a:lnTo>
                  <a:lnTo>
                    <a:pt x="85" y="177"/>
                  </a:lnTo>
                  <a:lnTo>
                    <a:pt x="97" y="164"/>
                  </a:lnTo>
                  <a:lnTo>
                    <a:pt x="80" y="166"/>
                  </a:lnTo>
                  <a:lnTo>
                    <a:pt x="93" y="150"/>
                  </a:lnTo>
                  <a:lnTo>
                    <a:pt x="74" y="150"/>
                  </a:lnTo>
                  <a:lnTo>
                    <a:pt x="87" y="135"/>
                  </a:lnTo>
                  <a:lnTo>
                    <a:pt x="66" y="139"/>
                  </a:lnTo>
                  <a:lnTo>
                    <a:pt x="80" y="122"/>
                  </a:lnTo>
                  <a:lnTo>
                    <a:pt x="59" y="124"/>
                  </a:lnTo>
                  <a:lnTo>
                    <a:pt x="76" y="110"/>
                  </a:lnTo>
                  <a:lnTo>
                    <a:pt x="55" y="112"/>
                  </a:lnTo>
                  <a:lnTo>
                    <a:pt x="68" y="95"/>
                  </a:lnTo>
                  <a:lnTo>
                    <a:pt x="47" y="99"/>
                  </a:lnTo>
                  <a:lnTo>
                    <a:pt x="61" y="84"/>
                  </a:lnTo>
                  <a:lnTo>
                    <a:pt x="43" y="84"/>
                  </a:lnTo>
                  <a:lnTo>
                    <a:pt x="55" y="71"/>
                  </a:lnTo>
                  <a:lnTo>
                    <a:pt x="40" y="71"/>
                  </a:lnTo>
                  <a:lnTo>
                    <a:pt x="51" y="55"/>
                  </a:lnTo>
                  <a:lnTo>
                    <a:pt x="32" y="61"/>
                  </a:lnTo>
                  <a:lnTo>
                    <a:pt x="47" y="44"/>
                  </a:lnTo>
                  <a:lnTo>
                    <a:pt x="24" y="46"/>
                  </a:lnTo>
                  <a:lnTo>
                    <a:pt x="43" y="29"/>
                  </a:lnTo>
                  <a:lnTo>
                    <a:pt x="21" y="34"/>
                  </a:lnTo>
                  <a:lnTo>
                    <a:pt x="40" y="17"/>
                  </a:lnTo>
                  <a:lnTo>
                    <a:pt x="15" y="19"/>
                  </a:lnTo>
                  <a:lnTo>
                    <a:pt x="30" y="0"/>
                  </a:lnTo>
                  <a:lnTo>
                    <a:pt x="0" y="0"/>
                  </a:lnTo>
                  <a:lnTo>
                    <a:pt x="0" y="21"/>
                  </a:lnTo>
                  <a:lnTo>
                    <a:pt x="0" y="21"/>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0" name="Freeform 114"/>
            <p:cNvSpPr>
              <a:spLocks/>
            </p:cNvSpPr>
            <p:nvPr/>
          </p:nvSpPr>
          <p:spPr bwMode="auto">
            <a:xfrm>
              <a:off x="2155" y="2826"/>
              <a:ext cx="114" cy="133"/>
            </a:xfrm>
            <a:custGeom>
              <a:avLst/>
              <a:gdLst>
                <a:gd name="T0" fmla="*/ 0 w 228"/>
                <a:gd name="T1" fmla="*/ 28 h 266"/>
                <a:gd name="T2" fmla="*/ 211 w 228"/>
                <a:gd name="T3" fmla="*/ 266 h 266"/>
                <a:gd name="T4" fmla="*/ 228 w 228"/>
                <a:gd name="T5" fmla="*/ 256 h 266"/>
                <a:gd name="T6" fmla="*/ 214 w 228"/>
                <a:gd name="T7" fmla="*/ 256 h 266"/>
                <a:gd name="T8" fmla="*/ 222 w 228"/>
                <a:gd name="T9" fmla="*/ 245 h 266"/>
                <a:gd name="T10" fmla="*/ 205 w 228"/>
                <a:gd name="T11" fmla="*/ 247 h 266"/>
                <a:gd name="T12" fmla="*/ 214 w 228"/>
                <a:gd name="T13" fmla="*/ 233 h 266"/>
                <a:gd name="T14" fmla="*/ 197 w 228"/>
                <a:gd name="T15" fmla="*/ 241 h 266"/>
                <a:gd name="T16" fmla="*/ 207 w 228"/>
                <a:gd name="T17" fmla="*/ 222 h 266"/>
                <a:gd name="T18" fmla="*/ 188 w 228"/>
                <a:gd name="T19" fmla="*/ 231 h 266"/>
                <a:gd name="T20" fmla="*/ 197 w 228"/>
                <a:gd name="T21" fmla="*/ 214 h 266"/>
                <a:gd name="T22" fmla="*/ 180 w 228"/>
                <a:gd name="T23" fmla="*/ 218 h 266"/>
                <a:gd name="T24" fmla="*/ 192 w 228"/>
                <a:gd name="T25" fmla="*/ 199 h 266"/>
                <a:gd name="T26" fmla="*/ 171 w 228"/>
                <a:gd name="T27" fmla="*/ 209 h 266"/>
                <a:gd name="T28" fmla="*/ 186 w 228"/>
                <a:gd name="T29" fmla="*/ 190 h 266"/>
                <a:gd name="T30" fmla="*/ 161 w 228"/>
                <a:gd name="T31" fmla="*/ 197 h 266"/>
                <a:gd name="T32" fmla="*/ 176 w 228"/>
                <a:gd name="T33" fmla="*/ 176 h 266"/>
                <a:gd name="T34" fmla="*/ 154 w 228"/>
                <a:gd name="T35" fmla="*/ 186 h 266"/>
                <a:gd name="T36" fmla="*/ 167 w 228"/>
                <a:gd name="T37" fmla="*/ 163 h 266"/>
                <a:gd name="T38" fmla="*/ 142 w 228"/>
                <a:gd name="T39" fmla="*/ 173 h 266"/>
                <a:gd name="T40" fmla="*/ 161 w 228"/>
                <a:gd name="T41" fmla="*/ 152 h 266"/>
                <a:gd name="T42" fmla="*/ 133 w 228"/>
                <a:gd name="T43" fmla="*/ 161 h 266"/>
                <a:gd name="T44" fmla="*/ 152 w 228"/>
                <a:gd name="T45" fmla="*/ 140 h 266"/>
                <a:gd name="T46" fmla="*/ 125 w 228"/>
                <a:gd name="T47" fmla="*/ 148 h 266"/>
                <a:gd name="T48" fmla="*/ 142 w 228"/>
                <a:gd name="T49" fmla="*/ 127 h 266"/>
                <a:gd name="T50" fmla="*/ 114 w 228"/>
                <a:gd name="T51" fmla="*/ 138 h 266"/>
                <a:gd name="T52" fmla="*/ 133 w 228"/>
                <a:gd name="T53" fmla="*/ 115 h 266"/>
                <a:gd name="T54" fmla="*/ 106 w 228"/>
                <a:gd name="T55" fmla="*/ 127 h 266"/>
                <a:gd name="T56" fmla="*/ 123 w 228"/>
                <a:gd name="T57" fmla="*/ 104 h 266"/>
                <a:gd name="T58" fmla="*/ 93 w 228"/>
                <a:gd name="T59" fmla="*/ 114 h 266"/>
                <a:gd name="T60" fmla="*/ 114 w 228"/>
                <a:gd name="T61" fmla="*/ 93 h 266"/>
                <a:gd name="T62" fmla="*/ 83 w 228"/>
                <a:gd name="T63" fmla="*/ 104 h 266"/>
                <a:gd name="T64" fmla="*/ 108 w 228"/>
                <a:gd name="T65" fmla="*/ 77 h 266"/>
                <a:gd name="T66" fmla="*/ 74 w 228"/>
                <a:gd name="T67" fmla="*/ 95 h 266"/>
                <a:gd name="T68" fmla="*/ 96 w 228"/>
                <a:gd name="T69" fmla="*/ 66 h 266"/>
                <a:gd name="T70" fmla="*/ 60 w 228"/>
                <a:gd name="T71" fmla="*/ 83 h 266"/>
                <a:gd name="T72" fmla="*/ 87 w 228"/>
                <a:gd name="T73" fmla="*/ 51 h 266"/>
                <a:gd name="T74" fmla="*/ 51 w 228"/>
                <a:gd name="T75" fmla="*/ 68 h 266"/>
                <a:gd name="T76" fmla="*/ 76 w 228"/>
                <a:gd name="T77" fmla="*/ 41 h 266"/>
                <a:gd name="T78" fmla="*/ 39 w 228"/>
                <a:gd name="T79" fmla="*/ 58 h 266"/>
                <a:gd name="T80" fmla="*/ 66 w 228"/>
                <a:gd name="T81" fmla="*/ 30 h 266"/>
                <a:gd name="T82" fmla="*/ 32 w 228"/>
                <a:gd name="T83" fmla="*/ 47 h 266"/>
                <a:gd name="T84" fmla="*/ 53 w 228"/>
                <a:gd name="T85" fmla="*/ 15 h 266"/>
                <a:gd name="T86" fmla="*/ 22 w 228"/>
                <a:gd name="T87" fmla="*/ 32 h 266"/>
                <a:gd name="T88" fmla="*/ 43 w 228"/>
                <a:gd name="T89" fmla="*/ 0 h 266"/>
                <a:gd name="T90" fmla="*/ 0 w 228"/>
                <a:gd name="T91" fmla="*/ 28 h 266"/>
                <a:gd name="T92" fmla="*/ 0 w 228"/>
                <a:gd name="T93" fmla="*/ 2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8" h="266">
                  <a:moveTo>
                    <a:pt x="0" y="28"/>
                  </a:moveTo>
                  <a:lnTo>
                    <a:pt x="211" y="266"/>
                  </a:lnTo>
                  <a:lnTo>
                    <a:pt x="228" y="256"/>
                  </a:lnTo>
                  <a:lnTo>
                    <a:pt x="214" y="256"/>
                  </a:lnTo>
                  <a:lnTo>
                    <a:pt x="222" y="245"/>
                  </a:lnTo>
                  <a:lnTo>
                    <a:pt x="205" y="247"/>
                  </a:lnTo>
                  <a:lnTo>
                    <a:pt x="214" y="233"/>
                  </a:lnTo>
                  <a:lnTo>
                    <a:pt x="197" y="241"/>
                  </a:lnTo>
                  <a:lnTo>
                    <a:pt x="207" y="222"/>
                  </a:lnTo>
                  <a:lnTo>
                    <a:pt x="188" y="231"/>
                  </a:lnTo>
                  <a:lnTo>
                    <a:pt x="197" y="214"/>
                  </a:lnTo>
                  <a:lnTo>
                    <a:pt x="180" y="218"/>
                  </a:lnTo>
                  <a:lnTo>
                    <a:pt x="192" y="199"/>
                  </a:lnTo>
                  <a:lnTo>
                    <a:pt x="171" y="209"/>
                  </a:lnTo>
                  <a:lnTo>
                    <a:pt x="186" y="190"/>
                  </a:lnTo>
                  <a:lnTo>
                    <a:pt x="161" y="197"/>
                  </a:lnTo>
                  <a:lnTo>
                    <a:pt x="176" y="176"/>
                  </a:lnTo>
                  <a:lnTo>
                    <a:pt x="154" y="186"/>
                  </a:lnTo>
                  <a:lnTo>
                    <a:pt x="167" y="163"/>
                  </a:lnTo>
                  <a:lnTo>
                    <a:pt x="142" y="173"/>
                  </a:lnTo>
                  <a:lnTo>
                    <a:pt x="161" y="152"/>
                  </a:lnTo>
                  <a:lnTo>
                    <a:pt x="133" y="161"/>
                  </a:lnTo>
                  <a:lnTo>
                    <a:pt x="152" y="140"/>
                  </a:lnTo>
                  <a:lnTo>
                    <a:pt x="125" y="148"/>
                  </a:lnTo>
                  <a:lnTo>
                    <a:pt x="142" y="127"/>
                  </a:lnTo>
                  <a:lnTo>
                    <a:pt x="114" y="138"/>
                  </a:lnTo>
                  <a:lnTo>
                    <a:pt x="133" y="115"/>
                  </a:lnTo>
                  <a:lnTo>
                    <a:pt x="106" y="127"/>
                  </a:lnTo>
                  <a:lnTo>
                    <a:pt x="123" y="104"/>
                  </a:lnTo>
                  <a:lnTo>
                    <a:pt x="93" y="114"/>
                  </a:lnTo>
                  <a:lnTo>
                    <a:pt x="114" y="93"/>
                  </a:lnTo>
                  <a:lnTo>
                    <a:pt x="83" y="104"/>
                  </a:lnTo>
                  <a:lnTo>
                    <a:pt x="108" y="77"/>
                  </a:lnTo>
                  <a:lnTo>
                    <a:pt x="74" y="95"/>
                  </a:lnTo>
                  <a:lnTo>
                    <a:pt x="96" y="66"/>
                  </a:lnTo>
                  <a:lnTo>
                    <a:pt x="60" y="83"/>
                  </a:lnTo>
                  <a:lnTo>
                    <a:pt x="87" y="51"/>
                  </a:lnTo>
                  <a:lnTo>
                    <a:pt x="51" y="68"/>
                  </a:lnTo>
                  <a:lnTo>
                    <a:pt x="76" y="41"/>
                  </a:lnTo>
                  <a:lnTo>
                    <a:pt x="39" y="58"/>
                  </a:lnTo>
                  <a:lnTo>
                    <a:pt x="66" y="30"/>
                  </a:lnTo>
                  <a:lnTo>
                    <a:pt x="32" y="47"/>
                  </a:lnTo>
                  <a:lnTo>
                    <a:pt x="53" y="15"/>
                  </a:lnTo>
                  <a:lnTo>
                    <a:pt x="22" y="32"/>
                  </a:lnTo>
                  <a:lnTo>
                    <a:pt x="43" y="0"/>
                  </a:lnTo>
                  <a:lnTo>
                    <a:pt x="0" y="28"/>
                  </a:lnTo>
                  <a:lnTo>
                    <a:pt x="0" y="28"/>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1" name="Freeform 115"/>
            <p:cNvSpPr>
              <a:spLocks/>
            </p:cNvSpPr>
            <p:nvPr/>
          </p:nvSpPr>
          <p:spPr bwMode="auto">
            <a:xfrm>
              <a:off x="2010" y="2721"/>
              <a:ext cx="231" cy="139"/>
            </a:xfrm>
            <a:custGeom>
              <a:avLst/>
              <a:gdLst>
                <a:gd name="T0" fmla="*/ 157 w 462"/>
                <a:gd name="T1" fmla="*/ 26 h 279"/>
                <a:gd name="T2" fmla="*/ 422 w 462"/>
                <a:gd name="T3" fmla="*/ 114 h 279"/>
                <a:gd name="T4" fmla="*/ 462 w 462"/>
                <a:gd name="T5" fmla="*/ 148 h 279"/>
                <a:gd name="T6" fmla="*/ 406 w 462"/>
                <a:gd name="T7" fmla="*/ 150 h 279"/>
                <a:gd name="T8" fmla="*/ 376 w 462"/>
                <a:gd name="T9" fmla="*/ 171 h 279"/>
                <a:gd name="T10" fmla="*/ 330 w 462"/>
                <a:gd name="T11" fmla="*/ 195 h 279"/>
                <a:gd name="T12" fmla="*/ 266 w 462"/>
                <a:gd name="T13" fmla="*/ 279 h 279"/>
                <a:gd name="T14" fmla="*/ 237 w 462"/>
                <a:gd name="T15" fmla="*/ 260 h 279"/>
                <a:gd name="T16" fmla="*/ 7 w 462"/>
                <a:gd name="T17" fmla="*/ 207 h 279"/>
                <a:gd name="T18" fmla="*/ 0 w 462"/>
                <a:gd name="T19" fmla="*/ 17 h 279"/>
                <a:gd name="T20" fmla="*/ 129 w 462"/>
                <a:gd name="T21" fmla="*/ 0 h 279"/>
                <a:gd name="T22" fmla="*/ 157 w 462"/>
                <a:gd name="T23" fmla="*/ 26 h 279"/>
                <a:gd name="T24" fmla="*/ 157 w 462"/>
                <a:gd name="T25" fmla="*/ 2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 h="279">
                  <a:moveTo>
                    <a:pt x="157" y="26"/>
                  </a:moveTo>
                  <a:lnTo>
                    <a:pt x="422" y="114"/>
                  </a:lnTo>
                  <a:lnTo>
                    <a:pt x="462" y="148"/>
                  </a:lnTo>
                  <a:lnTo>
                    <a:pt x="406" y="150"/>
                  </a:lnTo>
                  <a:lnTo>
                    <a:pt x="376" y="171"/>
                  </a:lnTo>
                  <a:lnTo>
                    <a:pt x="330" y="195"/>
                  </a:lnTo>
                  <a:lnTo>
                    <a:pt x="266" y="279"/>
                  </a:lnTo>
                  <a:lnTo>
                    <a:pt x="237" y="260"/>
                  </a:lnTo>
                  <a:lnTo>
                    <a:pt x="7" y="207"/>
                  </a:lnTo>
                  <a:lnTo>
                    <a:pt x="0" y="17"/>
                  </a:lnTo>
                  <a:lnTo>
                    <a:pt x="129" y="0"/>
                  </a:lnTo>
                  <a:lnTo>
                    <a:pt x="157" y="26"/>
                  </a:lnTo>
                  <a:lnTo>
                    <a:pt x="157" y="26"/>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2" name="Freeform 116"/>
            <p:cNvSpPr>
              <a:spLocks/>
            </p:cNvSpPr>
            <p:nvPr/>
          </p:nvSpPr>
          <p:spPr bwMode="auto">
            <a:xfrm>
              <a:off x="1970" y="2768"/>
              <a:ext cx="205" cy="92"/>
            </a:xfrm>
            <a:custGeom>
              <a:avLst/>
              <a:gdLst>
                <a:gd name="T0" fmla="*/ 346 w 410"/>
                <a:gd name="T1" fmla="*/ 184 h 184"/>
                <a:gd name="T2" fmla="*/ 410 w 410"/>
                <a:gd name="T3" fmla="*/ 100 h 184"/>
                <a:gd name="T4" fmla="*/ 346 w 410"/>
                <a:gd name="T5" fmla="*/ 157 h 184"/>
                <a:gd name="T6" fmla="*/ 390 w 410"/>
                <a:gd name="T7" fmla="*/ 91 h 184"/>
                <a:gd name="T8" fmla="*/ 327 w 410"/>
                <a:gd name="T9" fmla="*/ 150 h 184"/>
                <a:gd name="T10" fmla="*/ 363 w 410"/>
                <a:gd name="T11" fmla="*/ 79 h 184"/>
                <a:gd name="T12" fmla="*/ 306 w 410"/>
                <a:gd name="T13" fmla="*/ 144 h 184"/>
                <a:gd name="T14" fmla="*/ 338 w 410"/>
                <a:gd name="T15" fmla="*/ 72 h 184"/>
                <a:gd name="T16" fmla="*/ 281 w 410"/>
                <a:gd name="T17" fmla="*/ 135 h 184"/>
                <a:gd name="T18" fmla="*/ 317 w 410"/>
                <a:gd name="T19" fmla="*/ 62 h 184"/>
                <a:gd name="T20" fmla="*/ 260 w 410"/>
                <a:gd name="T21" fmla="*/ 131 h 184"/>
                <a:gd name="T22" fmla="*/ 298 w 410"/>
                <a:gd name="T23" fmla="*/ 51 h 184"/>
                <a:gd name="T24" fmla="*/ 237 w 410"/>
                <a:gd name="T25" fmla="*/ 125 h 184"/>
                <a:gd name="T26" fmla="*/ 274 w 410"/>
                <a:gd name="T27" fmla="*/ 51 h 184"/>
                <a:gd name="T28" fmla="*/ 217 w 410"/>
                <a:gd name="T29" fmla="*/ 119 h 184"/>
                <a:gd name="T30" fmla="*/ 253 w 410"/>
                <a:gd name="T31" fmla="*/ 38 h 184"/>
                <a:gd name="T32" fmla="*/ 192 w 410"/>
                <a:gd name="T33" fmla="*/ 112 h 184"/>
                <a:gd name="T34" fmla="*/ 228 w 410"/>
                <a:gd name="T35" fmla="*/ 34 h 184"/>
                <a:gd name="T36" fmla="*/ 173 w 410"/>
                <a:gd name="T37" fmla="*/ 106 h 184"/>
                <a:gd name="T38" fmla="*/ 207 w 410"/>
                <a:gd name="T39" fmla="*/ 26 h 184"/>
                <a:gd name="T40" fmla="*/ 154 w 410"/>
                <a:gd name="T41" fmla="*/ 100 h 184"/>
                <a:gd name="T42" fmla="*/ 186 w 410"/>
                <a:gd name="T43" fmla="*/ 17 h 184"/>
                <a:gd name="T44" fmla="*/ 133 w 410"/>
                <a:gd name="T45" fmla="*/ 89 h 184"/>
                <a:gd name="T46" fmla="*/ 169 w 410"/>
                <a:gd name="T47" fmla="*/ 7 h 184"/>
                <a:gd name="T48" fmla="*/ 114 w 410"/>
                <a:gd name="T49" fmla="*/ 76 h 184"/>
                <a:gd name="T50" fmla="*/ 160 w 410"/>
                <a:gd name="T51" fmla="*/ 0 h 184"/>
                <a:gd name="T52" fmla="*/ 122 w 410"/>
                <a:gd name="T53" fmla="*/ 24 h 184"/>
                <a:gd name="T54" fmla="*/ 0 w 410"/>
                <a:gd name="T55" fmla="*/ 38 h 184"/>
                <a:gd name="T56" fmla="*/ 13 w 410"/>
                <a:gd name="T57" fmla="*/ 91 h 184"/>
                <a:gd name="T58" fmla="*/ 61 w 410"/>
                <a:gd name="T59" fmla="*/ 131 h 184"/>
                <a:gd name="T60" fmla="*/ 169 w 410"/>
                <a:gd name="T61" fmla="*/ 140 h 184"/>
                <a:gd name="T62" fmla="*/ 346 w 410"/>
                <a:gd name="T63" fmla="*/ 184 h 184"/>
                <a:gd name="T64" fmla="*/ 346 w 410"/>
                <a:gd name="T6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0" h="184">
                  <a:moveTo>
                    <a:pt x="346" y="184"/>
                  </a:moveTo>
                  <a:lnTo>
                    <a:pt x="410" y="100"/>
                  </a:lnTo>
                  <a:lnTo>
                    <a:pt x="346" y="157"/>
                  </a:lnTo>
                  <a:lnTo>
                    <a:pt x="390" y="91"/>
                  </a:lnTo>
                  <a:lnTo>
                    <a:pt x="327" y="150"/>
                  </a:lnTo>
                  <a:lnTo>
                    <a:pt x="363" y="79"/>
                  </a:lnTo>
                  <a:lnTo>
                    <a:pt x="306" y="144"/>
                  </a:lnTo>
                  <a:lnTo>
                    <a:pt x="338" y="72"/>
                  </a:lnTo>
                  <a:lnTo>
                    <a:pt x="281" y="135"/>
                  </a:lnTo>
                  <a:lnTo>
                    <a:pt x="317" y="62"/>
                  </a:lnTo>
                  <a:lnTo>
                    <a:pt x="260" y="131"/>
                  </a:lnTo>
                  <a:lnTo>
                    <a:pt x="298" y="51"/>
                  </a:lnTo>
                  <a:lnTo>
                    <a:pt x="237" y="125"/>
                  </a:lnTo>
                  <a:lnTo>
                    <a:pt x="274" y="51"/>
                  </a:lnTo>
                  <a:lnTo>
                    <a:pt x="217" y="119"/>
                  </a:lnTo>
                  <a:lnTo>
                    <a:pt x="253" y="38"/>
                  </a:lnTo>
                  <a:lnTo>
                    <a:pt x="192" y="112"/>
                  </a:lnTo>
                  <a:lnTo>
                    <a:pt x="228" y="34"/>
                  </a:lnTo>
                  <a:lnTo>
                    <a:pt x="173" y="106"/>
                  </a:lnTo>
                  <a:lnTo>
                    <a:pt x="207" y="26"/>
                  </a:lnTo>
                  <a:lnTo>
                    <a:pt x="154" y="100"/>
                  </a:lnTo>
                  <a:lnTo>
                    <a:pt x="186" y="17"/>
                  </a:lnTo>
                  <a:lnTo>
                    <a:pt x="133" y="89"/>
                  </a:lnTo>
                  <a:lnTo>
                    <a:pt x="169" y="7"/>
                  </a:lnTo>
                  <a:lnTo>
                    <a:pt x="114" y="76"/>
                  </a:lnTo>
                  <a:lnTo>
                    <a:pt x="160" y="0"/>
                  </a:lnTo>
                  <a:lnTo>
                    <a:pt x="122" y="24"/>
                  </a:lnTo>
                  <a:lnTo>
                    <a:pt x="0" y="38"/>
                  </a:lnTo>
                  <a:lnTo>
                    <a:pt x="13" y="91"/>
                  </a:lnTo>
                  <a:lnTo>
                    <a:pt x="61" y="131"/>
                  </a:lnTo>
                  <a:lnTo>
                    <a:pt x="169" y="140"/>
                  </a:lnTo>
                  <a:lnTo>
                    <a:pt x="346" y="184"/>
                  </a:lnTo>
                  <a:lnTo>
                    <a:pt x="346" y="184"/>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3" name="Freeform 117"/>
            <p:cNvSpPr>
              <a:spLocks/>
            </p:cNvSpPr>
            <p:nvPr/>
          </p:nvSpPr>
          <p:spPr bwMode="auto">
            <a:xfrm>
              <a:off x="2041" y="2542"/>
              <a:ext cx="48" cy="192"/>
            </a:xfrm>
            <a:custGeom>
              <a:avLst/>
              <a:gdLst>
                <a:gd name="T0" fmla="*/ 65 w 95"/>
                <a:gd name="T1" fmla="*/ 8 h 384"/>
                <a:gd name="T2" fmla="*/ 95 w 95"/>
                <a:gd name="T3" fmla="*/ 384 h 384"/>
                <a:gd name="T4" fmla="*/ 86 w 95"/>
                <a:gd name="T5" fmla="*/ 380 h 384"/>
                <a:gd name="T6" fmla="*/ 57 w 95"/>
                <a:gd name="T7" fmla="*/ 369 h 384"/>
                <a:gd name="T8" fmla="*/ 29 w 95"/>
                <a:gd name="T9" fmla="*/ 232 h 384"/>
                <a:gd name="T10" fmla="*/ 0 w 95"/>
                <a:gd name="T11" fmla="*/ 0 h 384"/>
                <a:gd name="T12" fmla="*/ 65 w 95"/>
                <a:gd name="T13" fmla="*/ 8 h 384"/>
                <a:gd name="T14" fmla="*/ 65 w 95"/>
                <a:gd name="T15" fmla="*/ 8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84">
                  <a:moveTo>
                    <a:pt x="65" y="8"/>
                  </a:moveTo>
                  <a:lnTo>
                    <a:pt x="95" y="384"/>
                  </a:lnTo>
                  <a:lnTo>
                    <a:pt x="86" y="380"/>
                  </a:lnTo>
                  <a:lnTo>
                    <a:pt x="57" y="369"/>
                  </a:lnTo>
                  <a:lnTo>
                    <a:pt x="29" y="232"/>
                  </a:lnTo>
                  <a:lnTo>
                    <a:pt x="0" y="0"/>
                  </a:lnTo>
                  <a:lnTo>
                    <a:pt x="65" y="8"/>
                  </a:lnTo>
                  <a:lnTo>
                    <a:pt x="65" y="8"/>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4" name="Freeform 118"/>
            <p:cNvSpPr>
              <a:spLocks/>
            </p:cNvSpPr>
            <p:nvPr/>
          </p:nvSpPr>
          <p:spPr bwMode="auto">
            <a:xfrm>
              <a:off x="2051" y="2624"/>
              <a:ext cx="33" cy="106"/>
            </a:xfrm>
            <a:custGeom>
              <a:avLst/>
              <a:gdLst>
                <a:gd name="T0" fmla="*/ 31 w 67"/>
                <a:gd name="T1" fmla="*/ 0 h 213"/>
                <a:gd name="T2" fmla="*/ 57 w 67"/>
                <a:gd name="T3" fmla="*/ 0 h 213"/>
                <a:gd name="T4" fmla="*/ 35 w 67"/>
                <a:gd name="T5" fmla="*/ 9 h 213"/>
                <a:gd name="T6" fmla="*/ 57 w 67"/>
                <a:gd name="T7" fmla="*/ 11 h 213"/>
                <a:gd name="T8" fmla="*/ 35 w 67"/>
                <a:gd name="T9" fmla="*/ 19 h 213"/>
                <a:gd name="T10" fmla="*/ 54 w 67"/>
                <a:gd name="T11" fmla="*/ 24 h 213"/>
                <a:gd name="T12" fmla="*/ 37 w 67"/>
                <a:gd name="T13" fmla="*/ 28 h 213"/>
                <a:gd name="T14" fmla="*/ 54 w 67"/>
                <a:gd name="T15" fmla="*/ 36 h 213"/>
                <a:gd name="T16" fmla="*/ 37 w 67"/>
                <a:gd name="T17" fmla="*/ 40 h 213"/>
                <a:gd name="T18" fmla="*/ 56 w 67"/>
                <a:gd name="T19" fmla="*/ 45 h 213"/>
                <a:gd name="T20" fmla="*/ 38 w 67"/>
                <a:gd name="T21" fmla="*/ 53 h 213"/>
                <a:gd name="T22" fmla="*/ 56 w 67"/>
                <a:gd name="T23" fmla="*/ 57 h 213"/>
                <a:gd name="T24" fmla="*/ 40 w 67"/>
                <a:gd name="T25" fmla="*/ 62 h 213"/>
                <a:gd name="T26" fmla="*/ 56 w 67"/>
                <a:gd name="T27" fmla="*/ 68 h 213"/>
                <a:gd name="T28" fmla="*/ 40 w 67"/>
                <a:gd name="T29" fmla="*/ 74 h 213"/>
                <a:gd name="T30" fmla="*/ 56 w 67"/>
                <a:gd name="T31" fmla="*/ 78 h 213"/>
                <a:gd name="T32" fmla="*/ 38 w 67"/>
                <a:gd name="T33" fmla="*/ 85 h 213"/>
                <a:gd name="T34" fmla="*/ 56 w 67"/>
                <a:gd name="T35" fmla="*/ 91 h 213"/>
                <a:gd name="T36" fmla="*/ 40 w 67"/>
                <a:gd name="T37" fmla="*/ 99 h 213"/>
                <a:gd name="T38" fmla="*/ 56 w 67"/>
                <a:gd name="T39" fmla="*/ 100 h 213"/>
                <a:gd name="T40" fmla="*/ 44 w 67"/>
                <a:gd name="T41" fmla="*/ 110 h 213"/>
                <a:gd name="T42" fmla="*/ 57 w 67"/>
                <a:gd name="T43" fmla="*/ 114 h 213"/>
                <a:gd name="T44" fmla="*/ 44 w 67"/>
                <a:gd name="T45" fmla="*/ 119 h 213"/>
                <a:gd name="T46" fmla="*/ 57 w 67"/>
                <a:gd name="T47" fmla="*/ 123 h 213"/>
                <a:gd name="T48" fmla="*/ 46 w 67"/>
                <a:gd name="T49" fmla="*/ 131 h 213"/>
                <a:gd name="T50" fmla="*/ 57 w 67"/>
                <a:gd name="T51" fmla="*/ 138 h 213"/>
                <a:gd name="T52" fmla="*/ 46 w 67"/>
                <a:gd name="T53" fmla="*/ 142 h 213"/>
                <a:gd name="T54" fmla="*/ 61 w 67"/>
                <a:gd name="T55" fmla="*/ 152 h 213"/>
                <a:gd name="T56" fmla="*/ 48 w 67"/>
                <a:gd name="T57" fmla="*/ 152 h 213"/>
                <a:gd name="T58" fmla="*/ 63 w 67"/>
                <a:gd name="T59" fmla="*/ 165 h 213"/>
                <a:gd name="T60" fmla="*/ 46 w 67"/>
                <a:gd name="T61" fmla="*/ 165 h 213"/>
                <a:gd name="T62" fmla="*/ 63 w 67"/>
                <a:gd name="T63" fmla="*/ 176 h 213"/>
                <a:gd name="T64" fmla="*/ 46 w 67"/>
                <a:gd name="T65" fmla="*/ 176 h 213"/>
                <a:gd name="T66" fmla="*/ 63 w 67"/>
                <a:gd name="T67" fmla="*/ 186 h 213"/>
                <a:gd name="T68" fmla="*/ 46 w 67"/>
                <a:gd name="T69" fmla="*/ 186 h 213"/>
                <a:gd name="T70" fmla="*/ 65 w 67"/>
                <a:gd name="T71" fmla="*/ 197 h 213"/>
                <a:gd name="T72" fmla="*/ 44 w 67"/>
                <a:gd name="T73" fmla="*/ 197 h 213"/>
                <a:gd name="T74" fmla="*/ 67 w 67"/>
                <a:gd name="T75" fmla="*/ 213 h 213"/>
                <a:gd name="T76" fmla="*/ 52 w 67"/>
                <a:gd name="T77" fmla="*/ 213 h 213"/>
                <a:gd name="T78" fmla="*/ 25 w 67"/>
                <a:gd name="T79" fmla="*/ 205 h 213"/>
                <a:gd name="T80" fmla="*/ 0 w 67"/>
                <a:gd name="T81" fmla="*/ 81 h 213"/>
                <a:gd name="T82" fmla="*/ 31 w 67"/>
                <a:gd name="T83" fmla="*/ 0 h 213"/>
                <a:gd name="T84" fmla="*/ 31 w 67"/>
                <a:gd name="T8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13">
                  <a:moveTo>
                    <a:pt x="31" y="0"/>
                  </a:moveTo>
                  <a:lnTo>
                    <a:pt x="57" y="0"/>
                  </a:lnTo>
                  <a:lnTo>
                    <a:pt x="35" y="9"/>
                  </a:lnTo>
                  <a:lnTo>
                    <a:pt x="57" y="11"/>
                  </a:lnTo>
                  <a:lnTo>
                    <a:pt x="35" y="19"/>
                  </a:lnTo>
                  <a:lnTo>
                    <a:pt x="54" y="24"/>
                  </a:lnTo>
                  <a:lnTo>
                    <a:pt x="37" y="28"/>
                  </a:lnTo>
                  <a:lnTo>
                    <a:pt x="54" y="36"/>
                  </a:lnTo>
                  <a:lnTo>
                    <a:pt x="37" y="40"/>
                  </a:lnTo>
                  <a:lnTo>
                    <a:pt x="56" y="45"/>
                  </a:lnTo>
                  <a:lnTo>
                    <a:pt x="38" y="53"/>
                  </a:lnTo>
                  <a:lnTo>
                    <a:pt x="56" y="57"/>
                  </a:lnTo>
                  <a:lnTo>
                    <a:pt x="40" y="62"/>
                  </a:lnTo>
                  <a:lnTo>
                    <a:pt x="56" y="68"/>
                  </a:lnTo>
                  <a:lnTo>
                    <a:pt x="40" y="74"/>
                  </a:lnTo>
                  <a:lnTo>
                    <a:pt x="56" y="78"/>
                  </a:lnTo>
                  <a:lnTo>
                    <a:pt x="38" y="85"/>
                  </a:lnTo>
                  <a:lnTo>
                    <a:pt x="56" y="91"/>
                  </a:lnTo>
                  <a:lnTo>
                    <a:pt x="40" y="99"/>
                  </a:lnTo>
                  <a:lnTo>
                    <a:pt x="56" y="100"/>
                  </a:lnTo>
                  <a:lnTo>
                    <a:pt x="44" y="110"/>
                  </a:lnTo>
                  <a:lnTo>
                    <a:pt x="57" y="114"/>
                  </a:lnTo>
                  <a:lnTo>
                    <a:pt x="44" y="119"/>
                  </a:lnTo>
                  <a:lnTo>
                    <a:pt x="57" y="123"/>
                  </a:lnTo>
                  <a:lnTo>
                    <a:pt x="46" y="131"/>
                  </a:lnTo>
                  <a:lnTo>
                    <a:pt x="57" y="138"/>
                  </a:lnTo>
                  <a:lnTo>
                    <a:pt x="46" y="142"/>
                  </a:lnTo>
                  <a:lnTo>
                    <a:pt x="61" y="152"/>
                  </a:lnTo>
                  <a:lnTo>
                    <a:pt x="48" y="152"/>
                  </a:lnTo>
                  <a:lnTo>
                    <a:pt x="63" y="165"/>
                  </a:lnTo>
                  <a:lnTo>
                    <a:pt x="46" y="165"/>
                  </a:lnTo>
                  <a:lnTo>
                    <a:pt x="63" y="176"/>
                  </a:lnTo>
                  <a:lnTo>
                    <a:pt x="46" y="176"/>
                  </a:lnTo>
                  <a:lnTo>
                    <a:pt x="63" y="186"/>
                  </a:lnTo>
                  <a:lnTo>
                    <a:pt x="46" y="186"/>
                  </a:lnTo>
                  <a:lnTo>
                    <a:pt x="65" y="197"/>
                  </a:lnTo>
                  <a:lnTo>
                    <a:pt x="44" y="197"/>
                  </a:lnTo>
                  <a:lnTo>
                    <a:pt x="67" y="213"/>
                  </a:lnTo>
                  <a:lnTo>
                    <a:pt x="52" y="213"/>
                  </a:lnTo>
                  <a:lnTo>
                    <a:pt x="25" y="205"/>
                  </a:lnTo>
                  <a:lnTo>
                    <a:pt x="0" y="81"/>
                  </a:lnTo>
                  <a:lnTo>
                    <a:pt x="31" y="0"/>
                  </a:lnTo>
                  <a:lnTo>
                    <a:pt x="31"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5" name="Freeform 119"/>
            <p:cNvSpPr>
              <a:spLocks/>
            </p:cNvSpPr>
            <p:nvPr/>
          </p:nvSpPr>
          <p:spPr bwMode="auto">
            <a:xfrm>
              <a:off x="2017" y="2595"/>
              <a:ext cx="52" cy="128"/>
            </a:xfrm>
            <a:custGeom>
              <a:avLst/>
              <a:gdLst>
                <a:gd name="T0" fmla="*/ 105 w 105"/>
                <a:gd name="T1" fmla="*/ 233 h 254"/>
                <a:gd name="T2" fmla="*/ 95 w 105"/>
                <a:gd name="T3" fmla="*/ 30 h 254"/>
                <a:gd name="T4" fmla="*/ 4 w 105"/>
                <a:gd name="T5" fmla="*/ 0 h 254"/>
                <a:gd name="T6" fmla="*/ 0 w 105"/>
                <a:gd name="T7" fmla="*/ 131 h 254"/>
                <a:gd name="T8" fmla="*/ 42 w 105"/>
                <a:gd name="T9" fmla="*/ 254 h 254"/>
                <a:gd name="T10" fmla="*/ 87 w 105"/>
                <a:gd name="T11" fmla="*/ 252 h 254"/>
                <a:gd name="T12" fmla="*/ 105 w 105"/>
                <a:gd name="T13" fmla="*/ 233 h 254"/>
                <a:gd name="T14" fmla="*/ 105 w 105"/>
                <a:gd name="T15" fmla="*/ 233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54">
                  <a:moveTo>
                    <a:pt x="105" y="233"/>
                  </a:moveTo>
                  <a:lnTo>
                    <a:pt x="95" y="30"/>
                  </a:lnTo>
                  <a:lnTo>
                    <a:pt x="4" y="0"/>
                  </a:lnTo>
                  <a:lnTo>
                    <a:pt x="0" y="131"/>
                  </a:lnTo>
                  <a:lnTo>
                    <a:pt x="42" y="254"/>
                  </a:lnTo>
                  <a:lnTo>
                    <a:pt x="87" y="252"/>
                  </a:lnTo>
                  <a:lnTo>
                    <a:pt x="105" y="233"/>
                  </a:lnTo>
                  <a:lnTo>
                    <a:pt x="105" y="2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6" name="Freeform 120"/>
            <p:cNvSpPr>
              <a:spLocks/>
            </p:cNvSpPr>
            <p:nvPr/>
          </p:nvSpPr>
          <p:spPr bwMode="auto">
            <a:xfrm>
              <a:off x="2309" y="2560"/>
              <a:ext cx="48" cy="26"/>
            </a:xfrm>
            <a:custGeom>
              <a:avLst/>
              <a:gdLst>
                <a:gd name="T0" fmla="*/ 96 w 96"/>
                <a:gd name="T1" fmla="*/ 35 h 52"/>
                <a:gd name="T2" fmla="*/ 92 w 96"/>
                <a:gd name="T3" fmla="*/ 6 h 52"/>
                <a:gd name="T4" fmla="*/ 73 w 96"/>
                <a:gd name="T5" fmla="*/ 0 h 52"/>
                <a:gd name="T6" fmla="*/ 58 w 96"/>
                <a:gd name="T7" fmla="*/ 0 h 52"/>
                <a:gd name="T8" fmla="*/ 19 w 96"/>
                <a:gd name="T9" fmla="*/ 4 h 52"/>
                <a:gd name="T10" fmla="*/ 0 w 96"/>
                <a:gd name="T11" fmla="*/ 19 h 52"/>
                <a:gd name="T12" fmla="*/ 2 w 96"/>
                <a:gd name="T13" fmla="*/ 35 h 52"/>
                <a:gd name="T14" fmla="*/ 33 w 96"/>
                <a:gd name="T15" fmla="*/ 48 h 52"/>
                <a:gd name="T16" fmla="*/ 77 w 96"/>
                <a:gd name="T17" fmla="*/ 52 h 52"/>
                <a:gd name="T18" fmla="*/ 96 w 96"/>
                <a:gd name="T19" fmla="*/ 35 h 52"/>
                <a:gd name="T20" fmla="*/ 96 w 96"/>
                <a:gd name="T21"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52">
                  <a:moveTo>
                    <a:pt x="96" y="35"/>
                  </a:moveTo>
                  <a:lnTo>
                    <a:pt x="92" y="6"/>
                  </a:lnTo>
                  <a:lnTo>
                    <a:pt x="73" y="0"/>
                  </a:lnTo>
                  <a:lnTo>
                    <a:pt x="58" y="0"/>
                  </a:lnTo>
                  <a:lnTo>
                    <a:pt x="19" y="4"/>
                  </a:lnTo>
                  <a:lnTo>
                    <a:pt x="0" y="19"/>
                  </a:lnTo>
                  <a:lnTo>
                    <a:pt x="2" y="35"/>
                  </a:lnTo>
                  <a:lnTo>
                    <a:pt x="33" y="48"/>
                  </a:lnTo>
                  <a:lnTo>
                    <a:pt x="77" y="52"/>
                  </a:lnTo>
                  <a:lnTo>
                    <a:pt x="96" y="35"/>
                  </a:lnTo>
                  <a:lnTo>
                    <a:pt x="96" y="35"/>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7" name="Freeform 121"/>
            <p:cNvSpPr>
              <a:spLocks/>
            </p:cNvSpPr>
            <p:nvPr/>
          </p:nvSpPr>
          <p:spPr bwMode="auto">
            <a:xfrm>
              <a:off x="2034" y="2712"/>
              <a:ext cx="35" cy="20"/>
            </a:xfrm>
            <a:custGeom>
              <a:avLst/>
              <a:gdLst>
                <a:gd name="T0" fmla="*/ 14 w 71"/>
                <a:gd name="T1" fmla="*/ 0 h 40"/>
                <a:gd name="T2" fmla="*/ 71 w 71"/>
                <a:gd name="T3" fmla="*/ 0 h 40"/>
                <a:gd name="T4" fmla="*/ 71 w 71"/>
                <a:gd name="T5" fmla="*/ 40 h 40"/>
                <a:gd name="T6" fmla="*/ 0 w 71"/>
                <a:gd name="T7" fmla="*/ 40 h 40"/>
                <a:gd name="T8" fmla="*/ 14 w 71"/>
                <a:gd name="T9" fmla="*/ 0 h 40"/>
                <a:gd name="T10" fmla="*/ 14 w 71"/>
                <a:gd name="T11" fmla="*/ 0 h 40"/>
              </a:gdLst>
              <a:ahLst/>
              <a:cxnLst>
                <a:cxn ang="0">
                  <a:pos x="T0" y="T1"/>
                </a:cxn>
                <a:cxn ang="0">
                  <a:pos x="T2" y="T3"/>
                </a:cxn>
                <a:cxn ang="0">
                  <a:pos x="T4" y="T5"/>
                </a:cxn>
                <a:cxn ang="0">
                  <a:pos x="T6" y="T7"/>
                </a:cxn>
                <a:cxn ang="0">
                  <a:pos x="T8" y="T9"/>
                </a:cxn>
                <a:cxn ang="0">
                  <a:pos x="T10" y="T11"/>
                </a:cxn>
              </a:cxnLst>
              <a:rect l="0" t="0" r="r" b="b"/>
              <a:pathLst>
                <a:path w="71" h="40">
                  <a:moveTo>
                    <a:pt x="14" y="0"/>
                  </a:moveTo>
                  <a:lnTo>
                    <a:pt x="71" y="0"/>
                  </a:lnTo>
                  <a:lnTo>
                    <a:pt x="71" y="40"/>
                  </a:lnTo>
                  <a:lnTo>
                    <a:pt x="0" y="40"/>
                  </a:lnTo>
                  <a:lnTo>
                    <a:pt x="14"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8" name="Freeform 122"/>
            <p:cNvSpPr>
              <a:spLocks/>
            </p:cNvSpPr>
            <p:nvPr/>
          </p:nvSpPr>
          <p:spPr bwMode="auto">
            <a:xfrm>
              <a:off x="2267" y="2523"/>
              <a:ext cx="76" cy="42"/>
            </a:xfrm>
            <a:custGeom>
              <a:avLst/>
              <a:gdLst>
                <a:gd name="T0" fmla="*/ 150 w 150"/>
                <a:gd name="T1" fmla="*/ 69 h 84"/>
                <a:gd name="T2" fmla="*/ 141 w 150"/>
                <a:gd name="T3" fmla="*/ 38 h 84"/>
                <a:gd name="T4" fmla="*/ 123 w 150"/>
                <a:gd name="T5" fmla="*/ 10 h 84"/>
                <a:gd name="T6" fmla="*/ 72 w 150"/>
                <a:gd name="T7" fmla="*/ 0 h 84"/>
                <a:gd name="T8" fmla="*/ 2 w 150"/>
                <a:gd name="T9" fmla="*/ 23 h 84"/>
                <a:gd name="T10" fmla="*/ 0 w 150"/>
                <a:gd name="T11" fmla="*/ 52 h 84"/>
                <a:gd name="T12" fmla="*/ 36 w 150"/>
                <a:gd name="T13" fmla="*/ 48 h 84"/>
                <a:gd name="T14" fmla="*/ 74 w 150"/>
                <a:gd name="T15" fmla="*/ 61 h 84"/>
                <a:gd name="T16" fmla="*/ 106 w 150"/>
                <a:gd name="T17" fmla="*/ 84 h 84"/>
                <a:gd name="T18" fmla="*/ 125 w 150"/>
                <a:gd name="T19" fmla="*/ 84 h 84"/>
                <a:gd name="T20" fmla="*/ 150 w 150"/>
                <a:gd name="T21" fmla="*/ 69 h 84"/>
                <a:gd name="T22" fmla="*/ 150 w 150"/>
                <a:gd name="T23" fmla="*/ 6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84">
                  <a:moveTo>
                    <a:pt x="150" y="69"/>
                  </a:moveTo>
                  <a:lnTo>
                    <a:pt x="141" y="38"/>
                  </a:lnTo>
                  <a:lnTo>
                    <a:pt x="123" y="10"/>
                  </a:lnTo>
                  <a:lnTo>
                    <a:pt x="72" y="0"/>
                  </a:lnTo>
                  <a:lnTo>
                    <a:pt x="2" y="23"/>
                  </a:lnTo>
                  <a:lnTo>
                    <a:pt x="0" y="52"/>
                  </a:lnTo>
                  <a:lnTo>
                    <a:pt x="36" y="48"/>
                  </a:lnTo>
                  <a:lnTo>
                    <a:pt x="74" y="61"/>
                  </a:lnTo>
                  <a:lnTo>
                    <a:pt x="106" y="84"/>
                  </a:lnTo>
                  <a:lnTo>
                    <a:pt x="125" y="84"/>
                  </a:lnTo>
                  <a:lnTo>
                    <a:pt x="150" y="69"/>
                  </a:lnTo>
                  <a:lnTo>
                    <a:pt x="150" y="69"/>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19" name="Freeform 123"/>
            <p:cNvSpPr>
              <a:spLocks/>
            </p:cNvSpPr>
            <p:nvPr/>
          </p:nvSpPr>
          <p:spPr bwMode="auto">
            <a:xfrm>
              <a:off x="2032" y="2471"/>
              <a:ext cx="33" cy="39"/>
            </a:xfrm>
            <a:custGeom>
              <a:avLst/>
              <a:gdLst>
                <a:gd name="T0" fmla="*/ 40 w 67"/>
                <a:gd name="T1" fmla="*/ 0 h 78"/>
                <a:gd name="T2" fmla="*/ 67 w 67"/>
                <a:gd name="T3" fmla="*/ 36 h 78"/>
                <a:gd name="T4" fmla="*/ 37 w 67"/>
                <a:gd name="T5" fmla="*/ 28 h 78"/>
                <a:gd name="T6" fmla="*/ 63 w 67"/>
                <a:gd name="T7" fmla="*/ 47 h 78"/>
                <a:gd name="T8" fmla="*/ 29 w 67"/>
                <a:gd name="T9" fmla="*/ 40 h 78"/>
                <a:gd name="T10" fmla="*/ 57 w 67"/>
                <a:gd name="T11" fmla="*/ 59 h 78"/>
                <a:gd name="T12" fmla="*/ 18 w 67"/>
                <a:gd name="T13" fmla="*/ 53 h 78"/>
                <a:gd name="T14" fmla="*/ 50 w 67"/>
                <a:gd name="T15" fmla="*/ 68 h 78"/>
                <a:gd name="T16" fmla="*/ 18 w 67"/>
                <a:gd name="T17" fmla="*/ 64 h 78"/>
                <a:gd name="T18" fmla="*/ 35 w 67"/>
                <a:gd name="T19" fmla="*/ 78 h 78"/>
                <a:gd name="T20" fmla="*/ 0 w 67"/>
                <a:gd name="T21" fmla="*/ 72 h 78"/>
                <a:gd name="T22" fmla="*/ 0 w 67"/>
                <a:gd name="T23" fmla="*/ 49 h 78"/>
                <a:gd name="T24" fmla="*/ 40 w 67"/>
                <a:gd name="T25" fmla="*/ 0 h 78"/>
                <a:gd name="T26" fmla="*/ 40 w 67"/>
                <a:gd name="T2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8">
                  <a:moveTo>
                    <a:pt x="40" y="0"/>
                  </a:moveTo>
                  <a:lnTo>
                    <a:pt x="67" y="36"/>
                  </a:lnTo>
                  <a:lnTo>
                    <a:pt x="37" y="28"/>
                  </a:lnTo>
                  <a:lnTo>
                    <a:pt x="63" y="47"/>
                  </a:lnTo>
                  <a:lnTo>
                    <a:pt x="29" y="40"/>
                  </a:lnTo>
                  <a:lnTo>
                    <a:pt x="57" y="59"/>
                  </a:lnTo>
                  <a:lnTo>
                    <a:pt x="18" y="53"/>
                  </a:lnTo>
                  <a:lnTo>
                    <a:pt x="50" y="68"/>
                  </a:lnTo>
                  <a:lnTo>
                    <a:pt x="18" y="64"/>
                  </a:lnTo>
                  <a:lnTo>
                    <a:pt x="35" y="78"/>
                  </a:lnTo>
                  <a:lnTo>
                    <a:pt x="0" y="72"/>
                  </a:lnTo>
                  <a:lnTo>
                    <a:pt x="0" y="49"/>
                  </a:lnTo>
                  <a:lnTo>
                    <a:pt x="40" y="0"/>
                  </a:lnTo>
                  <a:lnTo>
                    <a:pt x="40" y="0"/>
                  </a:lnTo>
                  <a:close/>
                </a:path>
              </a:pathLst>
            </a:custGeom>
            <a:solidFill>
              <a:srgbClr val="3D0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0" name="Freeform 124"/>
            <p:cNvSpPr>
              <a:spLocks/>
            </p:cNvSpPr>
            <p:nvPr/>
          </p:nvSpPr>
          <p:spPr bwMode="auto">
            <a:xfrm>
              <a:off x="1973" y="2393"/>
              <a:ext cx="84" cy="146"/>
            </a:xfrm>
            <a:custGeom>
              <a:avLst/>
              <a:gdLst>
                <a:gd name="T0" fmla="*/ 146 w 169"/>
                <a:gd name="T1" fmla="*/ 7 h 293"/>
                <a:gd name="T2" fmla="*/ 148 w 169"/>
                <a:gd name="T3" fmla="*/ 15 h 293"/>
                <a:gd name="T4" fmla="*/ 152 w 169"/>
                <a:gd name="T5" fmla="*/ 25 h 293"/>
                <a:gd name="T6" fmla="*/ 157 w 169"/>
                <a:gd name="T7" fmla="*/ 38 h 293"/>
                <a:gd name="T8" fmla="*/ 161 w 169"/>
                <a:gd name="T9" fmla="*/ 53 h 293"/>
                <a:gd name="T10" fmla="*/ 165 w 169"/>
                <a:gd name="T11" fmla="*/ 70 h 293"/>
                <a:gd name="T12" fmla="*/ 167 w 169"/>
                <a:gd name="T13" fmla="*/ 91 h 293"/>
                <a:gd name="T14" fmla="*/ 169 w 169"/>
                <a:gd name="T15" fmla="*/ 114 h 293"/>
                <a:gd name="T16" fmla="*/ 167 w 169"/>
                <a:gd name="T17" fmla="*/ 135 h 293"/>
                <a:gd name="T18" fmla="*/ 165 w 169"/>
                <a:gd name="T19" fmla="*/ 158 h 293"/>
                <a:gd name="T20" fmla="*/ 157 w 169"/>
                <a:gd name="T21" fmla="*/ 180 h 293"/>
                <a:gd name="T22" fmla="*/ 150 w 169"/>
                <a:gd name="T23" fmla="*/ 205 h 293"/>
                <a:gd name="T24" fmla="*/ 135 w 169"/>
                <a:gd name="T25" fmla="*/ 226 h 293"/>
                <a:gd name="T26" fmla="*/ 117 w 169"/>
                <a:gd name="T27" fmla="*/ 247 h 293"/>
                <a:gd name="T28" fmla="*/ 95 w 169"/>
                <a:gd name="T29" fmla="*/ 266 h 293"/>
                <a:gd name="T30" fmla="*/ 68 w 169"/>
                <a:gd name="T31" fmla="*/ 285 h 293"/>
                <a:gd name="T32" fmla="*/ 19 w 169"/>
                <a:gd name="T33" fmla="*/ 293 h 293"/>
                <a:gd name="T34" fmla="*/ 0 w 169"/>
                <a:gd name="T35" fmla="*/ 213 h 293"/>
                <a:gd name="T36" fmla="*/ 41 w 169"/>
                <a:gd name="T37" fmla="*/ 0 h 293"/>
                <a:gd name="T38" fmla="*/ 135 w 169"/>
                <a:gd name="T39" fmla="*/ 2 h 293"/>
                <a:gd name="T40" fmla="*/ 146 w 169"/>
                <a:gd name="T41" fmla="*/ 7 h 293"/>
                <a:gd name="T42" fmla="*/ 146 w 169"/>
                <a:gd name="T43" fmla="*/ 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293">
                  <a:moveTo>
                    <a:pt x="146" y="7"/>
                  </a:moveTo>
                  <a:lnTo>
                    <a:pt x="148" y="15"/>
                  </a:lnTo>
                  <a:lnTo>
                    <a:pt x="152" y="25"/>
                  </a:lnTo>
                  <a:lnTo>
                    <a:pt x="157" y="38"/>
                  </a:lnTo>
                  <a:lnTo>
                    <a:pt x="161" y="53"/>
                  </a:lnTo>
                  <a:lnTo>
                    <a:pt x="165" y="70"/>
                  </a:lnTo>
                  <a:lnTo>
                    <a:pt x="167" y="91"/>
                  </a:lnTo>
                  <a:lnTo>
                    <a:pt x="169" y="114"/>
                  </a:lnTo>
                  <a:lnTo>
                    <a:pt x="167" y="135"/>
                  </a:lnTo>
                  <a:lnTo>
                    <a:pt x="165" y="158"/>
                  </a:lnTo>
                  <a:lnTo>
                    <a:pt x="157" y="180"/>
                  </a:lnTo>
                  <a:lnTo>
                    <a:pt x="150" y="205"/>
                  </a:lnTo>
                  <a:lnTo>
                    <a:pt x="135" y="226"/>
                  </a:lnTo>
                  <a:lnTo>
                    <a:pt x="117" y="247"/>
                  </a:lnTo>
                  <a:lnTo>
                    <a:pt x="95" y="266"/>
                  </a:lnTo>
                  <a:lnTo>
                    <a:pt x="68" y="285"/>
                  </a:lnTo>
                  <a:lnTo>
                    <a:pt x="19" y="293"/>
                  </a:lnTo>
                  <a:lnTo>
                    <a:pt x="0" y="213"/>
                  </a:lnTo>
                  <a:lnTo>
                    <a:pt x="41" y="0"/>
                  </a:lnTo>
                  <a:lnTo>
                    <a:pt x="135" y="2"/>
                  </a:lnTo>
                  <a:lnTo>
                    <a:pt x="146" y="7"/>
                  </a:lnTo>
                  <a:lnTo>
                    <a:pt x="146" y="7"/>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1" name="Freeform 125"/>
            <p:cNvSpPr>
              <a:spLocks/>
            </p:cNvSpPr>
            <p:nvPr/>
          </p:nvSpPr>
          <p:spPr bwMode="auto">
            <a:xfrm>
              <a:off x="1960" y="2388"/>
              <a:ext cx="86" cy="147"/>
            </a:xfrm>
            <a:custGeom>
              <a:avLst/>
              <a:gdLst>
                <a:gd name="T0" fmla="*/ 171 w 171"/>
                <a:gd name="T1" fmla="*/ 17 h 293"/>
                <a:gd name="T2" fmla="*/ 165 w 171"/>
                <a:gd name="T3" fmla="*/ 17 h 293"/>
                <a:gd name="T4" fmla="*/ 152 w 171"/>
                <a:gd name="T5" fmla="*/ 21 h 293"/>
                <a:gd name="T6" fmla="*/ 142 w 171"/>
                <a:gd name="T7" fmla="*/ 23 h 293"/>
                <a:gd name="T8" fmla="*/ 133 w 171"/>
                <a:gd name="T9" fmla="*/ 29 h 293"/>
                <a:gd name="T10" fmla="*/ 123 w 171"/>
                <a:gd name="T11" fmla="*/ 35 h 293"/>
                <a:gd name="T12" fmla="*/ 114 w 171"/>
                <a:gd name="T13" fmla="*/ 44 h 293"/>
                <a:gd name="T14" fmla="*/ 158 w 171"/>
                <a:gd name="T15" fmla="*/ 52 h 293"/>
                <a:gd name="T16" fmla="*/ 104 w 171"/>
                <a:gd name="T17" fmla="*/ 55 h 293"/>
                <a:gd name="T18" fmla="*/ 158 w 171"/>
                <a:gd name="T19" fmla="*/ 63 h 293"/>
                <a:gd name="T20" fmla="*/ 99 w 171"/>
                <a:gd name="T21" fmla="*/ 65 h 293"/>
                <a:gd name="T22" fmla="*/ 160 w 171"/>
                <a:gd name="T23" fmla="*/ 76 h 293"/>
                <a:gd name="T24" fmla="*/ 93 w 171"/>
                <a:gd name="T25" fmla="*/ 74 h 293"/>
                <a:gd name="T26" fmla="*/ 160 w 171"/>
                <a:gd name="T27" fmla="*/ 86 h 293"/>
                <a:gd name="T28" fmla="*/ 87 w 171"/>
                <a:gd name="T29" fmla="*/ 84 h 293"/>
                <a:gd name="T30" fmla="*/ 158 w 171"/>
                <a:gd name="T31" fmla="*/ 99 h 293"/>
                <a:gd name="T32" fmla="*/ 83 w 171"/>
                <a:gd name="T33" fmla="*/ 97 h 293"/>
                <a:gd name="T34" fmla="*/ 158 w 171"/>
                <a:gd name="T35" fmla="*/ 111 h 293"/>
                <a:gd name="T36" fmla="*/ 80 w 171"/>
                <a:gd name="T37" fmla="*/ 111 h 293"/>
                <a:gd name="T38" fmla="*/ 158 w 171"/>
                <a:gd name="T39" fmla="*/ 120 h 293"/>
                <a:gd name="T40" fmla="*/ 74 w 171"/>
                <a:gd name="T41" fmla="*/ 122 h 293"/>
                <a:gd name="T42" fmla="*/ 158 w 171"/>
                <a:gd name="T43" fmla="*/ 135 h 293"/>
                <a:gd name="T44" fmla="*/ 74 w 171"/>
                <a:gd name="T45" fmla="*/ 135 h 293"/>
                <a:gd name="T46" fmla="*/ 154 w 171"/>
                <a:gd name="T47" fmla="*/ 145 h 293"/>
                <a:gd name="T48" fmla="*/ 74 w 171"/>
                <a:gd name="T49" fmla="*/ 147 h 293"/>
                <a:gd name="T50" fmla="*/ 154 w 171"/>
                <a:gd name="T51" fmla="*/ 158 h 293"/>
                <a:gd name="T52" fmla="*/ 74 w 171"/>
                <a:gd name="T53" fmla="*/ 160 h 293"/>
                <a:gd name="T54" fmla="*/ 152 w 171"/>
                <a:gd name="T55" fmla="*/ 175 h 293"/>
                <a:gd name="T56" fmla="*/ 80 w 171"/>
                <a:gd name="T57" fmla="*/ 175 h 293"/>
                <a:gd name="T58" fmla="*/ 150 w 171"/>
                <a:gd name="T59" fmla="*/ 187 h 293"/>
                <a:gd name="T60" fmla="*/ 83 w 171"/>
                <a:gd name="T61" fmla="*/ 187 h 293"/>
                <a:gd name="T62" fmla="*/ 146 w 171"/>
                <a:gd name="T63" fmla="*/ 202 h 293"/>
                <a:gd name="T64" fmla="*/ 89 w 171"/>
                <a:gd name="T65" fmla="*/ 200 h 293"/>
                <a:gd name="T66" fmla="*/ 146 w 171"/>
                <a:gd name="T67" fmla="*/ 215 h 293"/>
                <a:gd name="T68" fmla="*/ 97 w 171"/>
                <a:gd name="T69" fmla="*/ 211 h 293"/>
                <a:gd name="T70" fmla="*/ 137 w 171"/>
                <a:gd name="T71" fmla="*/ 225 h 293"/>
                <a:gd name="T72" fmla="*/ 87 w 171"/>
                <a:gd name="T73" fmla="*/ 225 h 293"/>
                <a:gd name="T74" fmla="*/ 122 w 171"/>
                <a:gd name="T75" fmla="*/ 238 h 293"/>
                <a:gd name="T76" fmla="*/ 70 w 171"/>
                <a:gd name="T77" fmla="*/ 240 h 293"/>
                <a:gd name="T78" fmla="*/ 112 w 171"/>
                <a:gd name="T79" fmla="*/ 251 h 293"/>
                <a:gd name="T80" fmla="*/ 57 w 171"/>
                <a:gd name="T81" fmla="*/ 247 h 293"/>
                <a:gd name="T82" fmla="*/ 99 w 171"/>
                <a:gd name="T83" fmla="*/ 265 h 293"/>
                <a:gd name="T84" fmla="*/ 47 w 171"/>
                <a:gd name="T85" fmla="*/ 257 h 293"/>
                <a:gd name="T86" fmla="*/ 95 w 171"/>
                <a:gd name="T87" fmla="*/ 268 h 293"/>
                <a:gd name="T88" fmla="*/ 47 w 171"/>
                <a:gd name="T89" fmla="*/ 266 h 293"/>
                <a:gd name="T90" fmla="*/ 89 w 171"/>
                <a:gd name="T91" fmla="*/ 280 h 293"/>
                <a:gd name="T92" fmla="*/ 57 w 171"/>
                <a:gd name="T93" fmla="*/ 287 h 293"/>
                <a:gd name="T94" fmla="*/ 38 w 171"/>
                <a:gd name="T95" fmla="*/ 293 h 293"/>
                <a:gd name="T96" fmla="*/ 0 w 171"/>
                <a:gd name="T97" fmla="*/ 242 h 293"/>
                <a:gd name="T98" fmla="*/ 30 w 171"/>
                <a:gd name="T99" fmla="*/ 38 h 293"/>
                <a:gd name="T100" fmla="*/ 135 w 171"/>
                <a:gd name="T101" fmla="*/ 0 h 293"/>
                <a:gd name="T102" fmla="*/ 171 w 171"/>
                <a:gd name="T103" fmla="*/ 17 h 293"/>
                <a:gd name="T104" fmla="*/ 171 w 171"/>
                <a:gd name="T105" fmla="*/ 1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1" h="293">
                  <a:moveTo>
                    <a:pt x="171" y="17"/>
                  </a:moveTo>
                  <a:lnTo>
                    <a:pt x="165" y="17"/>
                  </a:lnTo>
                  <a:lnTo>
                    <a:pt x="152" y="21"/>
                  </a:lnTo>
                  <a:lnTo>
                    <a:pt x="142" y="23"/>
                  </a:lnTo>
                  <a:lnTo>
                    <a:pt x="133" y="29"/>
                  </a:lnTo>
                  <a:lnTo>
                    <a:pt x="123" y="35"/>
                  </a:lnTo>
                  <a:lnTo>
                    <a:pt x="114" y="44"/>
                  </a:lnTo>
                  <a:lnTo>
                    <a:pt x="158" y="52"/>
                  </a:lnTo>
                  <a:lnTo>
                    <a:pt x="104" y="55"/>
                  </a:lnTo>
                  <a:lnTo>
                    <a:pt x="158" y="63"/>
                  </a:lnTo>
                  <a:lnTo>
                    <a:pt x="99" y="65"/>
                  </a:lnTo>
                  <a:lnTo>
                    <a:pt x="160" y="76"/>
                  </a:lnTo>
                  <a:lnTo>
                    <a:pt x="93" y="74"/>
                  </a:lnTo>
                  <a:lnTo>
                    <a:pt x="160" y="86"/>
                  </a:lnTo>
                  <a:lnTo>
                    <a:pt x="87" y="84"/>
                  </a:lnTo>
                  <a:lnTo>
                    <a:pt x="158" y="99"/>
                  </a:lnTo>
                  <a:lnTo>
                    <a:pt x="83" y="97"/>
                  </a:lnTo>
                  <a:lnTo>
                    <a:pt x="158" y="111"/>
                  </a:lnTo>
                  <a:lnTo>
                    <a:pt x="80" y="111"/>
                  </a:lnTo>
                  <a:lnTo>
                    <a:pt x="158" y="120"/>
                  </a:lnTo>
                  <a:lnTo>
                    <a:pt x="74" y="122"/>
                  </a:lnTo>
                  <a:lnTo>
                    <a:pt x="158" y="135"/>
                  </a:lnTo>
                  <a:lnTo>
                    <a:pt x="74" y="135"/>
                  </a:lnTo>
                  <a:lnTo>
                    <a:pt x="154" y="145"/>
                  </a:lnTo>
                  <a:lnTo>
                    <a:pt x="74" y="147"/>
                  </a:lnTo>
                  <a:lnTo>
                    <a:pt x="154" y="158"/>
                  </a:lnTo>
                  <a:lnTo>
                    <a:pt x="74" y="160"/>
                  </a:lnTo>
                  <a:lnTo>
                    <a:pt x="152" y="175"/>
                  </a:lnTo>
                  <a:lnTo>
                    <a:pt x="80" y="175"/>
                  </a:lnTo>
                  <a:lnTo>
                    <a:pt x="150" y="187"/>
                  </a:lnTo>
                  <a:lnTo>
                    <a:pt x="83" y="187"/>
                  </a:lnTo>
                  <a:lnTo>
                    <a:pt x="146" y="202"/>
                  </a:lnTo>
                  <a:lnTo>
                    <a:pt x="89" y="200"/>
                  </a:lnTo>
                  <a:lnTo>
                    <a:pt x="146" y="215"/>
                  </a:lnTo>
                  <a:lnTo>
                    <a:pt x="97" y="211"/>
                  </a:lnTo>
                  <a:lnTo>
                    <a:pt x="137" y="225"/>
                  </a:lnTo>
                  <a:lnTo>
                    <a:pt x="87" y="225"/>
                  </a:lnTo>
                  <a:lnTo>
                    <a:pt x="122" y="238"/>
                  </a:lnTo>
                  <a:lnTo>
                    <a:pt x="70" y="240"/>
                  </a:lnTo>
                  <a:lnTo>
                    <a:pt x="112" y="251"/>
                  </a:lnTo>
                  <a:lnTo>
                    <a:pt x="57" y="247"/>
                  </a:lnTo>
                  <a:lnTo>
                    <a:pt x="99" y="265"/>
                  </a:lnTo>
                  <a:lnTo>
                    <a:pt x="47" y="257"/>
                  </a:lnTo>
                  <a:lnTo>
                    <a:pt x="95" y="268"/>
                  </a:lnTo>
                  <a:lnTo>
                    <a:pt x="47" y="266"/>
                  </a:lnTo>
                  <a:lnTo>
                    <a:pt x="89" y="280"/>
                  </a:lnTo>
                  <a:lnTo>
                    <a:pt x="57" y="287"/>
                  </a:lnTo>
                  <a:lnTo>
                    <a:pt x="38" y="293"/>
                  </a:lnTo>
                  <a:lnTo>
                    <a:pt x="0" y="242"/>
                  </a:lnTo>
                  <a:lnTo>
                    <a:pt x="30" y="38"/>
                  </a:lnTo>
                  <a:lnTo>
                    <a:pt x="135" y="0"/>
                  </a:lnTo>
                  <a:lnTo>
                    <a:pt x="171" y="17"/>
                  </a:lnTo>
                  <a:lnTo>
                    <a:pt x="171" y="17"/>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2" name="Freeform 126"/>
            <p:cNvSpPr>
              <a:spLocks/>
            </p:cNvSpPr>
            <p:nvPr/>
          </p:nvSpPr>
          <p:spPr bwMode="auto">
            <a:xfrm>
              <a:off x="2207" y="2549"/>
              <a:ext cx="97" cy="70"/>
            </a:xfrm>
            <a:custGeom>
              <a:avLst/>
              <a:gdLst>
                <a:gd name="T0" fmla="*/ 12 w 194"/>
                <a:gd name="T1" fmla="*/ 45 h 140"/>
                <a:gd name="T2" fmla="*/ 84 w 194"/>
                <a:gd name="T3" fmla="*/ 0 h 140"/>
                <a:gd name="T4" fmla="*/ 194 w 194"/>
                <a:gd name="T5" fmla="*/ 47 h 140"/>
                <a:gd name="T6" fmla="*/ 173 w 194"/>
                <a:gd name="T7" fmla="*/ 95 h 140"/>
                <a:gd name="T8" fmla="*/ 133 w 194"/>
                <a:gd name="T9" fmla="*/ 140 h 140"/>
                <a:gd name="T10" fmla="*/ 0 w 194"/>
                <a:gd name="T11" fmla="*/ 115 h 140"/>
                <a:gd name="T12" fmla="*/ 12 w 194"/>
                <a:gd name="T13" fmla="*/ 45 h 140"/>
                <a:gd name="T14" fmla="*/ 12 w 194"/>
                <a:gd name="T15" fmla="*/ 45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40">
                  <a:moveTo>
                    <a:pt x="12" y="45"/>
                  </a:moveTo>
                  <a:lnTo>
                    <a:pt x="84" y="0"/>
                  </a:lnTo>
                  <a:lnTo>
                    <a:pt x="194" y="47"/>
                  </a:lnTo>
                  <a:lnTo>
                    <a:pt x="173" y="95"/>
                  </a:lnTo>
                  <a:lnTo>
                    <a:pt x="133" y="140"/>
                  </a:lnTo>
                  <a:lnTo>
                    <a:pt x="0" y="115"/>
                  </a:lnTo>
                  <a:lnTo>
                    <a:pt x="12" y="45"/>
                  </a:lnTo>
                  <a:lnTo>
                    <a:pt x="12" y="45"/>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3" name="Freeform 127"/>
            <p:cNvSpPr>
              <a:spLocks/>
            </p:cNvSpPr>
            <p:nvPr/>
          </p:nvSpPr>
          <p:spPr bwMode="auto">
            <a:xfrm>
              <a:off x="2208" y="2583"/>
              <a:ext cx="85" cy="47"/>
            </a:xfrm>
            <a:custGeom>
              <a:avLst/>
              <a:gdLst>
                <a:gd name="T0" fmla="*/ 9 w 169"/>
                <a:gd name="T1" fmla="*/ 13 h 93"/>
                <a:gd name="T2" fmla="*/ 19 w 169"/>
                <a:gd name="T3" fmla="*/ 46 h 93"/>
                <a:gd name="T4" fmla="*/ 21 w 169"/>
                <a:gd name="T5" fmla="*/ 8 h 93"/>
                <a:gd name="T6" fmla="*/ 30 w 169"/>
                <a:gd name="T7" fmla="*/ 42 h 93"/>
                <a:gd name="T8" fmla="*/ 46 w 169"/>
                <a:gd name="T9" fmla="*/ 2 h 93"/>
                <a:gd name="T10" fmla="*/ 48 w 169"/>
                <a:gd name="T11" fmla="*/ 36 h 93"/>
                <a:gd name="T12" fmla="*/ 63 w 169"/>
                <a:gd name="T13" fmla="*/ 0 h 93"/>
                <a:gd name="T14" fmla="*/ 65 w 169"/>
                <a:gd name="T15" fmla="*/ 42 h 93"/>
                <a:gd name="T16" fmla="*/ 82 w 169"/>
                <a:gd name="T17" fmla="*/ 2 h 93"/>
                <a:gd name="T18" fmla="*/ 82 w 169"/>
                <a:gd name="T19" fmla="*/ 36 h 93"/>
                <a:gd name="T20" fmla="*/ 105 w 169"/>
                <a:gd name="T21" fmla="*/ 8 h 93"/>
                <a:gd name="T22" fmla="*/ 95 w 169"/>
                <a:gd name="T23" fmla="*/ 44 h 93"/>
                <a:gd name="T24" fmla="*/ 125 w 169"/>
                <a:gd name="T25" fmla="*/ 13 h 93"/>
                <a:gd name="T26" fmla="*/ 112 w 169"/>
                <a:gd name="T27" fmla="*/ 51 h 93"/>
                <a:gd name="T28" fmla="*/ 141 w 169"/>
                <a:gd name="T29" fmla="*/ 19 h 93"/>
                <a:gd name="T30" fmla="*/ 127 w 169"/>
                <a:gd name="T31" fmla="*/ 61 h 93"/>
                <a:gd name="T32" fmla="*/ 169 w 169"/>
                <a:gd name="T33" fmla="*/ 27 h 93"/>
                <a:gd name="T34" fmla="*/ 125 w 169"/>
                <a:gd name="T35" fmla="*/ 89 h 93"/>
                <a:gd name="T36" fmla="*/ 86 w 169"/>
                <a:gd name="T37" fmla="*/ 93 h 93"/>
                <a:gd name="T38" fmla="*/ 42 w 169"/>
                <a:gd name="T39" fmla="*/ 74 h 93"/>
                <a:gd name="T40" fmla="*/ 0 w 169"/>
                <a:gd name="T41" fmla="*/ 76 h 93"/>
                <a:gd name="T42" fmla="*/ 9 w 169"/>
                <a:gd name="T43" fmla="*/ 13 h 93"/>
                <a:gd name="T44" fmla="*/ 9 w 169"/>
                <a:gd name="T45"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3">
                  <a:moveTo>
                    <a:pt x="9" y="13"/>
                  </a:moveTo>
                  <a:lnTo>
                    <a:pt x="19" y="46"/>
                  </a:lnTo>
                  <a:lnTo>
                    <a:pt x="21" y="8"/>
                  </a:lnTo>
                  <a:lnTo>
                    <a:pt x="30" y="42"/>
                  </a:lnTo>
                  <a:lnTo>
                    <a:pt x="46" y="2"/>
                  </a:lnTo>
                  <a:lnTo>
                    <a:pt x="48" y="36"/>
                  </a:lnTo>
                  <a:lnTo>
                    <a:pt x="63" y="0"/>
                  </a:lnTo>
                  <a:lnTo>
                    <a:pt x="65" y="42"/>
                  </a:lnTo>
                  <a:lnTo>
                    <a:pt x="82" y="2"/>
                  </a:lnTo>
                  <a:lnTo>
                    <a:pt x="82" y="36"/>
                  </a:lnTo>
                  <a:lnTo>
                    <a:pt x="105" y="8"/>
                  </a:lnTo>
                  <a:lnTo>
                    <a:pt x="95" y="44"/>
                  </a:lnTo>
                  <a:lnTo>
                    <a:pt x="125" y="13"/>
                  </a:lnTo>
                  <a:lnTo>
                    <a:pt x="112" y="51"/>
                  </a:lnTo>
                  <a:lnTo>
                    <a:pt x="141" y="19"/>
                  </a:lnTo>
                  <a:lnTo>
                    <a:pt x="127" y="61"/>
                  </a:lnTo>
                  <a:lnTo>
                    <a:pt x="169" y="27"/>
                  </a:lnTo>
                  <a:lnTo>
                    <a:pt x="125" y="89"/>
                  </a:lnTo>
                  <a:lnTo>
                    <a:pt x="86" y="93"/>
                  </a:lnTo>
                  <a:lnTo>
                    <a:pt x="42" y="74"/>
                  </a:lnTo>
                  <a:lnTo>
                    <a:pt x="0" y="76"/>
                  </a:lnTo>
                  <a:lnTo>
                    <a:pt x="9" y="13"/>
                  </a:lnTo>
                  <a:lnTo>
                    <a:pt x="9" y="13"/>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4" name="Freeform 128"/>
            <p:cNvSpPr>
              <a:spLocks/>
            </p:cNvSpPr>
            <p:nvPr/>
          </p:nvSpPr>
          <p:spPr bwMode="auto">
            <a:xfrm>
              <a:off x="1931" y="2526"/>
              <a:ext cx="282" cy="266"/>
            </a:xfrm>
            <a:custGeom>
              <a:avLst/>
              <a:gdLst>
                <a:gd name="T0" fmla="*/ 205 w 564"/>
                <a:gd name="T1" fmla="*/ 177 h 532"/>
                <a:gd name="T2" fmla="*/ 226 w 564"/>
                <a:gd name="T3" fmla="*/ 374 h 532"/>
                <a:gd name="T4" fmla="*/ 226 w 564"/>
                <a:gd name="T5" fmla="*/ 530 h 532"/>
                <a:gd name="T6" fmla="*/ 177 w 564"/>
                <a:gd name="T7" fmla="*/ 532 h 532"/>
                <a:gd name="T8" fmla="*/ 70 w 564"/>
                <a:gd name="T9" fmla="*/ 530 h 532"/>
                <a:gd name="T10" fmla="*/ 70 w 564"/>
                <a:gd name="T11" fmla="*/ 369 h 532"/>
                <a:gd name="T12" fmla="*/ 0 w 564"/>
                <a:gd name="T13" fmla="*/ 57 h 532"/>
                <a:gd name="T14" fmla="*/ 116 w 564"/>
                <a:gd name="T15" fmla="*/ 0 h 532"/>
                <a:gd name="T16" fmla="*/ 353 w 564"/>
                <a:gd name="T17" fmla="*/ 87 h 532"/>
                <a:gd name="T18" fmla="*/ 563 w 564"/>
                <a:gd name="T19" fmla="*/ 91 h 532"/>
                <a:gd name="T20" fmla="*/ 564 w 564"/>
                <a:gd name="T21" fmla="*/ 127 h 532"/>
                <a:gd name="T22" fmla="*/ 557 w 564"/>
                <a:gd name="T23" fmla="*/ 180 h 532"/>
                <a:gd name="T24" fmla="*/ 534 w 564"/>
                <a:gd name="T25" fmla="*/ 198 h 532"/>
                <a:gd name="T26" fmla="*/ 264 w 564"/>
                <a:gd name="T27" fmla="*/ 194 h 532"/>
                <a:gd name="T28" fmla="*/ 205 w 564"/>
                <a:gd name="T29" fmla="*/ 177 h 532"/>
                <a:gd name="T30" fmla="*/ 205 w 564"/>
                <a:gd name="T31" fmla="*/ 17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4" h="532">
                  <a:moveTo>
                    <a:pt x="205" y="177"/>
                  </a:moveTo>
                  <a:lnTo>
                    <a:pt x="226" y="374"/>
                  </a:lnTo>
                  <a:lnTo>
                    <a:pt x="226" y="530"/>
                  </a:lnTo>
                  <a:lnTo>
                    <a:pt x="177" y="532"/>
                  </a:lnTo>
                  <a:lnTo>
                    <a:pt x="70" y="530"/>
                  </a:lnTo>
                  <a:lnTo>
                    <a:pt x="70" y="369"/>
                  </a:lnTo>
                  <a:lnTo>
                    <a:pt x="0" y="57"/>
                  </a:lnTo>
                  <a:lnTo>
                    <a:pt x="116" y="0"/>
                  </a:lnTo>
                  <a:lnTo>
                    <a:pt x="353" y="87"/>
                  </a:lnTo>
                  <a:lnTo>
                    <a:pt x="563" y="91"/>
                  </a:lnTo>
                  <a:lnTo>
                    <a:pt x="564" y="127"/>
                  </a:lnTo>
                  <a:lnTo>
                    <a:pt x="557" y="180"/>
                  </a:lnTo>
                  <a:lnTo>
                    <a:pt x="534" y="198"/>
                  </a:lnTo>
                  <a:lnTo>
                    <a:pt x="264" y="194"/>
                  </a:lnTo>
                  <a:lnTo>
                    <a:pt x="205" y="177"/>
                  </a:lnTo>
                  <a:lnTo>
                    <a:pt x="205" y="177"/>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5" name="Freeform 129"/>
            <p:cNvSpPr>
              <a:spLocks/>
            </p:cNvSpPr>
            <p:nvPr/>
          </p:nvSpPr>
          <p:spPr bwMode="auto">
            <a:xfrm>
              <a:off x="1918" y="2379"/>
              <a:ext cx="128" cy="134"/>
            </a:xfrm>
            <a:custGeom>
              <a:avLst/>
              <a:gdLst>
                <a:gd name="T0" fmla="*/ 257 w 257"/>
                <a:gd name="T1" fmla="*/ 36 h 268"/>
                <a:gd name="T2" fmla="*/ 251 w 257"/>
                <a:gd name="T3" fmla="*/ 35 h 268"/>
                <a:gd name="T4" fmla="*/ 240 w 257"/>
                <a:gd name="T5" fmla="*/ 33 h 268"/>
                <a:gd name="T6" fmla="*/ 223 w 257"/>
                <a:gd name="T7" fmla="*/ 33 h 268"/>
                <a:gd name="T8" fmla="*/ 204 w 257"/>
                <a:gd name="T9" fmla="*/ 40 h 268"/>
                <a:gd name="T10" fmla="*/ 192 w 257"/>
                <a:gd name="T11" fmla="*/ 42 h 268"/>
                <a:gd name="T12" fmla="*/ 183 w 257"/>
                <a:gd name="T13" fmla="*/ 50 h 268"/>
                <a:gd name="T14" fmla="*/ 171 w 257"/>
                <a:gd name="T15" fmla="*/ 57 h 268"/>
                <a:gd name="T16" fmla="*/ 166 w 257"/>
                <a:gd name="T17" fmla="*/ 71 h 268"/>
                <a:gd name="T18" fmla="*/ 156 w 257"/>
                <a:gd name="T19" fmla="*/ 84 h 268"/>
                <a:gd name="T20" fmla="*/ 150 w 257"/>
                <a:gd name="T21" fmla="*/ 101 h 268"/>
                <a:gd name="T22" fmla="*/ 145 w 257"/>
                <a:gd name="T23" fmla="*/ 122 h 268"/>
                <a:gd name="T24" fmla="*/ 145 w 257"/>
                <a:gd name="T25" fmla="*/ 149 h 268"/>
                <a:gd name="T26" fmla="*/ 143 w 257"/>
                <a:gd name="T27" fmla="*/ 150 h 268"/>
                <a:gd name="T28" fmla="*/ 143 w 257"/>
                <a:gd name="T29" fmla="*/ 160 h 268"/>
                <a:gd name="T30" fmla="*/ 145 w 257"/>
                <a:gd name="T31" fmla="*/ 173 h 268"/>
                <a:gd name="T32" fmla="*/ 149 w 257"/>
                <a:gd name="T33" fmla="*/ 190 h 268"/>
                <a:gd name="T34" fmla="*/ 152 w 257"/>
                <a:gd name="T35" fmla="*/ 206 h 268"/>
                <a:gd name="T36" fmla="*/ 164 w 257"/>
                <a:gd name="T37" fmla="*/ 221 h 268"/>
                <a:gd name="T38" fmla="*/ 169 w 257"/>
                <a:gd name="T39" fmla="*/ 226 h 268"/>
                <a:gd name="T40" fmla="*/ 179 w 257"/>
                <a:gd name="T41" fmla="*/ 234 h 268"/>
                <a:gd name="T42" fmla="*/ 188 w 257"/>
                <a:gd name="T43" fmla="*/ 238 h 268"/>
                <a:gd name="T44" fmla="*/ 200 w 257"/>
                <a:gd name="T45" fmla="*/ 244 h 268"/>
                <a:gd name="T46" fmla="*/ 173 w 257"/>
                <a:gd name="T47" fmla="*/ 259 h 268"/>
                <a:gd name="T48" fmla="*/ 120 w 257"/>
                <a:gd name="T49" fmla="*/ 268 h 268"/>
                <a:gd name="T50" fmla="*/ 74 w 257"/>
                <a:gd name="T51" fmla="*/ 261 h 268"/>
                <a:gd name="T52" fmla="*/ 17 w 257"/>
                <a:gd name="T53" fmla="*/ 215 h 268"/>
                <a:gd name="T54" fmla="*/ 0 w 257"/>
                <a:gd name="T55" fmla="*/ 135 h 268"/>
                <a:gd name="T56" fmla="*/ 23 w 257"/>
                <a:gd name="T57" fmla="*/ 65 h 268"/>
                <a:gd name="T58" fmla="*/ 107 w 257"/>
                <a:gd name="T59" fmla="*/ 17 h 268"/>
                <a:gd name="T60" fmla="*/ 175 w 257"/>
                <a:gd name="T61" fmla="*/ 0 h 268"/>
                <a:gd name="T62" fmla="*/ 221 w 257"/>
                <a:gd name="T63" fmla="*/ 10 h 268"/>
                <a:gd name="T64" fmla="*/ 246 w 257"/>
                <a:gd name="T65" fmla="*/ 25 h 268"/>
                <a:gd name="T66" fmla="*/ 257 w 257"/>
                <a:gd name="T67" fmla="*/ 36 h 268"/>
                <a:gd name="T68" fmla="*/ 257 w 257"/>
                <a:gd name="T69" fmla="*/ 3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268">
                  <a:moveTo>
                    <a:pt x="257" y="36"/>
                  </a:moveTo>
                  <a:lnTo>
                    <a:pt x="251" y="35"/>
                  </a:lnTo>
                  <a:lnTo>
                    <a:pt x="240" y="33"/>
                  </a:lnTo>
                  <a:lnTo>
                    <a:pt x="223" y="33"/>
                  </a:lnTo>
                  <a:lnTo>
                    <a:pt x="204" y="40"/>
                  </a:lnTo>
                  <a:lnTo>
                    <a:pt x="192" y="42"/>
                  </a:lnTo>
                  <a:lnTo>
                    <a:pt x="183" y="50"/>
                  </a:lnTo>
                  <a:lnTo>
                    <a:pt x="171" y="57"/>
                  </a:lnTo>
                  <a:lnTo>
                    <a:pt x="166" y="71"/>
                  </a:lnTo>
                  <a:lnTo>
                    <a:pt x="156" y="84"/>
                  </a:lnTo>
                  <a:lnTo>
                    <a:pt x="150" y="101"/>
                  </a:lnTo>
                  <a:lnTo>
                    <a:pt x="145" y="122"/>
                  </a:lnTo>
                  <a:lnTo>
                    <a:pt x="145" y="149"/>
                  </a:lnTo>
                  <a:lnTo>
                    <a:pt x="143" y="150"/>
                  </a:lnTo>
                  <a:lnTo>
                    <a:pt x="143" y="160"/>
                  </a:lnTo>
                  <a:lnTo>
                    <a:pt x="145" y="173"/>
                  </a:lnTo>
                  <a:lnTo>
                    <a:pt x="149" y="190"/>
                  </a:lnTo>
                  <a:lnTo>
                    <a:pt x="152" y="206"/>
                  </a:lnTo>
                  <a:lnTo>
                    <a:pt x="164" y="221"/>
                  </a:lnTo>
                  <a:lnTo>
                    <a:pt x="169" y="226"/>
                  </a:lnTo>
                  <a:lnTo>
                    <a:pt x="179" y="234"/>
                  </a:lnTo>
                  <a:lnTo>
                    <a:pt x="188" y="238"/>
                  </a:lnTo>
                  <a:lnTo>
                    <a:pt x="200" y="244"/>
                  </a:lnTo>
                  <a:lnTo>
                    <a:pt x="173" y="259"/>
                  </a:lnTo>
                  <a:lnTo>
                    <a:pt x="120" y="268"/>
                  </a:lnTo>
                  <a:lnTo>
                    <a:pt x="74" y="261"/>
                  </a:lnTo>
                  <a:lnTo>
                    <a:pt x="17" y="215"/>
                  </a:lnTo>
                  <a:lnTo>
                    <a:pt x="0" y="135"/>
                  </a:lnTo>
                  <a:lnTo>
                    <a:pt x="23" y="65"/>
                  </a:lnTo>
                  <a:lnTo>
                    <a:pt x="107" y="17"/>
                  </a:lnTo>
                  <a:lnTo>
                    <a:pt x="175" y="0"/>
                  </a:lnTo>
                  <a:lnTo>
                    <a:pt x="221" y="10"/>
                  </a:lnTo>
                  <a:lnTo>
                    <a:pt x="246" y="25"/>
                  </a:lnTo>
                  <a:lnTo>
                    <a:pt x="257" y="36"/>
                  </a:lnTo>
                  <a:lnTo>
                    <a:pt x="257" y="36"/>
                  </a:lnTo>
                  <a:close/>
                </a:path>
              </a:pathLst>
            </a:custGeom>
            <a:solidFill>
              <a:srgbClr val="2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6" name="Freeform 130"/>
            <p:cNvSpPr>
              <a:spLocks/>
            </p:cNvSpPr>
            <p:nvPr/>
          </p:nvSpPr>
          <p:spPr bwMode="auto">
            <a:xfrm>
              <a:off x="1914" y="2376"/>
              <a:ext cx="132" cy="140"/>
            </a:xfrm>
            <a:custGeom>
              <a:avLst/>
              <a:gdLst>
                <a:gd name="T0" fmla="*/ 260 w 264"/>
                <a:gd name="T1" fmla="*/ 38 h 279"/>
                <a:gd name="T2" fmla="*/ 245 w 264"/>
                <a:gd name="T3" fmla="*/ 30 h 279"/>
                <a:gd name="T4" fmla="*/ 220 w 264"/>
                <a:gd name="T5" fmla="*/ 19 h 279"/>
                <a:gd name="T6" fmla="*/ 188 w 264"/>
                <a:gd name="T7" fmla="*/ 13 h 279"/>
                <a:gd name="T8" fmla="*/ 192 w 264"/>
                <a:gd name="T9" fmla="*/ 32 h 279"/>
                <a:gd name="T10" fmla="*/ 188 w 264"/>
                <a:gd name="T11" fmla="*/ 40 h 279"/>
                <a:gd name="T12" fmla="*/ 171 w 264"/>
                <a:gd name="T13" fmla="*/ 47 h 279"/>
                <a:gd name="T14" fmla="*/ 161 w 264"/>
                <a:gd name="T15" fmla="*/ 53 h 279"/>
                <a:gd name="T16" fmla="*/ 154 w 264"/>
                <a:gd name="T17" fmla="*/ 68 h 279"/>
                <a:gd name="T18" fmla="*/ 146 w 264"/>
                <a:gd name="T19" fmla="*/ 79 h 279"/>
                <a:gd name="T20" fmla="*/ 140 w 264"/>
                <a:gd name="T21" fmla="*/ 91 h 279"/>
                <a:gd name="T22" fmla="*/ 127 w 264"/>
                <a:gd name="T23" fmla="*/ 104 h 279"/>
                <a:gd name="T24" fmla="*/ 125 w 264"/>
                <a:gd name="T25" fmla="*/ 121 h 279"/>
                <a:gd name="T26" fmla="*/ 127 w 264"/>
                <a:gd name="T27" fmla="*/ 136 h 279"/>
                <a:gd name="T28" fmla="*/ 125 w 264"/>
                <a:gd name="T29" fmla="*/ 154 h 279"/>
                <a:gd name="T30" fmla="*/ 123 w 264"/>
                <a:gd name="T31" fmla="*/ 173 h 279"/>
                <a:gd name="T32" fmla="*/ 125 w 264"/>
                <a:gd name="T33" fmla="*/ 192 h 279"/>
                <a:gd name="T34" fmla="*/ 131 w 264"/>
                <a:gd name="T35" fmla="*/ 209 h 279"/>
                <a:gd name="T36" fmla="*/ 135 w 264"/>
                <a:gd name="T37" fmla="*/ 226 h 279"/>
                <a:gd name="T38" fmla="*/ 142 w 264"/>
                <a:gd name="T39" fmla="*/ 243 h 279"/>
                <a:gd name="T40" fmla="*/ 156 w 264"/>
                <a:gd name="T41" fmla="*/ 249 h 279"/>
                <a:gd name="T42" fmla="*/ 118 w 264"/>
                <a:gd name="T43" fmla="*/ 264 h 279"/>
                <a:gd name="T44" fmla="*/ 137 w 264"/>
                <a:gd name="T45" fmla="*/ 264 h 279"/>
                <a:gd name="T46" fmla="*/ 165 w 264"/>
                <a:gd name="T47" fmla="*/ 260 h 279"/>
                <a:gd name="T48" fmla="*/ 184 w 264"/>
                <a:gd name="T49" fmla="*/ 254 h 279"/>
                <a:gd name="T50" fmla="*/ 203 w 264"/>
                <a:gd name="T51" fmla="*/ 249 h 279"/>
                <a:gd name="T52" fmla="*/ 186 w 264"/>
                <a:gd name="T53" fmla="*/ 260 h 279"/>
                <a:gd name="T54" fmla="*/ 165 w 264"/>
                <a:gd name="T55" fmla="*/ 271 h 279"/>
                <a:gd name="T56" fmla="*/ 144 w 264"/>
                <a:gd name="T57" fmla="*/ 275 h 279"/>
                <a:gd name="T58" fmla="*/ 119 w 264"/>
                <a:gd name="T59" fmla="*/ 277 h 279"/>
                <a:gd name="T60" fmla="*/ 91 w 264"/>
                <a:gd name="T61" fmla="*/ 275 h 279"/>
                <a:gd name="T62" fmla="*/ 61 w 264"/>
                <a:gd name="T63" fmla="*/ 266 h 279"/>
                <a:gd name="T64" fmla="*/ 34 w 264"/>
                <a:gd name="T65" fmla="*/ 249 h 279"/>
                <a:gd name="T66" fmla="*/ 17 w 264"/>
                <a:gd name="T67" fmla="*/ 228 h 279"/>
                <a:gd name="T68" fmla="*/ 7 w 264"/>
                <a:gd name="T69" fmla="*/ 205 h 279"/>
                <a:gd name="T70" fmla="*/ 2 w 264"/>
                <a:gd name="T71" fmla="*/ 182 h 279"/>
                <a:gd name="T72" fmla="*/ 0 w 264"/>
                <a:gd name="T73" fmla="*/ 159 h 279"/>
                <a:gd name="T74" fmla="*/ 0 w 264"/>
                <a:gd name="T75" fmla="*/ 140 h 279"/>
                <a:gd name="T76" fmla="*/ 0 w 264"/>
                <a:gd name="T77" fmla="*/ 131 h 279"/>
                <a:gd name="T78" fmla="*/ 2 w 264"/>
                <a:gd name="T79" fmla="*/ 106 h 279"/>
                <a:gd name="T80" fmla="*/ 9 w 264"/>
                <a:gd name="T81" fmla="*/ 85 h 279"/>
                <a:gd name="T82" fmla="*/ 24 w 264"/>
                <a:gd name="T83" fmla="*/ 62 h 279"/>
                <a:gd name="T84" fmla="*/ 49 w 264"/>
                <a:gd name="T85" fmla="*/ 40 h 279"/>
                <a:gd name="T86" fmla="*/ 87 w 264"/>
                <a:gd name="T87" fmla="*/ 19 h 279"/>
                <a:gd name="T88" fmla="*/ 142 w 264"/>
                <a:gd name="T89" fmla="*/ 5 h 279"/>
                <a:gd name="T90" fmla="*/ 178 w 264"/>
                <a:gd name="T91" fmla="*/ 0 h 279"/>
                <a:gd name="T92" fmla="*/ 197 w 264"/>
                <a:gd name="T93" fmla="*/ 0 h 279"/>
                <a:gd name="T94" fmla="*/ 226 w 264"/>
                <a:gd name="T95" fmla="*/ 7 h 279"/>
                <a:gd name="T96" fmla="*/ 253 w 264"/>
                <a:gd name="T97" fmla="*/ 24 h 279"/>
                <a:gd name="T98" fmla="*/ 264 w 264"/>
                <a:gd name="T99" fmla="*/ 4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4" h="279">
                  <a:moveTo>
                    <a:pt x="264" y="41"/>
                  </a:moveTo>
                  <a:lnTo>
                    <a:pt x="260" y="38"/>
                  </a:lnTo>
                  <a:lnTo>
                    <a:pt x="254" y="36"/>
                  </a:lnTo>
                  <a:lnTo>
                    <a:pt x="245" y="30"/>
                  </a:lnTo>
                  <a:lnTo>
                    <a:pt x="235" y="24"/>
                  </a:lnTo>
                  <a:lnTo>
                    <a:pt x="220" y="19"/>
                  </a:lnTo>
                  <a:lnTo>
                    <a:pt x="205" y="15"/>
                  </a:lnTo>
                  <a:lnTo>
                    <a:pt x="188" y="13"/>
                  </a:lnTo>
                  <a:lnTo>
                    <a:pt x="173" y="15"/>
                  </a:lnTo>
                  <a:lnTo>
                    <a:pt x="192" y="32"/>
                  </a:lnTo>
                  <a:lnTo>
                    <a:pt x="152" y="20"/>
                  </a:lnTo>
                  <a:lnTo>
                    <a:pt x="188" y="40"/>
                  </a:lnTo>
                  <a:lnTo>
                    <a:pt x="140" y="30"/>
                  </a:lnTo>
                  <a:lnTo>
                    <a:pt x="171" y="47"/>
                  </a:lnTo>
                  <a:lnTo>
                    <a:pt x="121" y="36"/>
                  </a:lnTo>
                  <a:lnTo>
                    <a:pt x="161" y="53"/>
                  </a:lnTo>
                  <a:lnTo>
                    <a:pt x="104" y="43"/>
                  </a:lnTo>
                  <a:lnTo>
                    <a:pt x="154" y="68"/>
                  </a:lnTo>
                  <a:lnTo>
                    <a:pt x="81" y="57"/>
                  </a:lnTo>
                  <a:lnTo>
                    <a:pt x="146" y="79"/>
                  </a:lnTo>
                  <a:lnTo>
                    <a:pt x="68" y="70"/>
                  </a:lnTo>
                  <a:lnTo>
                    <a:pt x="140" y="91"/>
                  </a:lnTo>
                  <a:lnTo>
                    <a:pt x="49" y="85"/>
                  </a:lnTo>
                  <a:lnTo>
                    <a:pt x="127" y="104"/>
                  </a:lnTo>
                  <a:lnTo>
                    <a:pt x="34" y="98"/>
                  </a:lnTo>
                  <a:lnTo>
                    <a:pt x="125" y="121"/>
                  </a:lnTo>
                  <a:lnTo>
                    <a:pt x="28" y="121"/>
                  </a:lnTo>
                  <a:lnTo>
                    <a:pt x="127" y="136"/>
                  </a:lnTo>
                  <a:lnTo>
                    <a:pt x="24" y="142"/>
                  </a:lnTo>
                  <a:lnTo>
                    <a:pt x="125" y="154"/>
                  </a:lnTo>
                  <a:lnTo>
                    <a:pt x="24" y="161"/>
                  </a:lnTo>
                  <a:lnTo>
                    <a:pt x="123" y="173"/>
                  </a:lnTo>
                  <a:lnTo>
                    <a:pt x="24" y="184"/>
                  </a:lnTo>
                  <a:lnTo>
                    <a:pt x="125" y="192"/>
                  </a:lnTo>
                  <a:lnTo>
                    <a:pt x="30" y="201"/>
                  </a:lnTo>
                  <a:lnTo>
                    <a:pt x="131" y="209"/>
                  </a:lnTo>
                  <a:lnTo>
                    <a:pt x="40" y="220"/>
                  </a:lnTo>
                  <a:lnTo>
                    <a:pt x="135" y="226"/>
                  </a:lnTo>
                  <a:lnTo>
                    <a:pt x="70" y="239"/>
                  </a:lnTo>
                  <a:lnTo>
                    <a:pt x="142" y="243"/>
                  </a:lnTo>
                  <a:lnTo>
                    <a:pt x="97" y="252"/>
                  </a:lnTo>
                  <a:lnTo>
                    <a:pt x="156" y="249"/>
                  </a:lnTo>
                  <a:lnTo>
                    <a:pt x="112" y="264"/>
                  </a:lnTo>
                  <a:lnTo>
                    <a:pt x="118" y="264"/>
                  </a:lnTo>
                  <a:lnTo>
                    <a:pt x="123" y="264"/>
                  </a:lnTo>
                  <a:lnTo>
                    <a:pt x="137" y="264"/>
                  </a:lnTo>
                  <a:lnTo>
                    <a:pt x="148" y="262"/>
                  </a:lnTo>
                  <a:lnTo>
                    <a:pt x="165" y="260"/>
                  </a:lnTo>
                  <a:lnTo>
                    <a:pt x="173" y="256"/>
                  </a:lnTo>
                  <a:lnTo>
                    <a:pt x="184" y="254"/>
                  </a:lnTo>
                  <a:lnTo>
                    <a:pt x="195" y="250"/>
                  </a:lnTo>
                  <a:lnTo>
                    <a:pt x="203" y="249"/>
                  </a:lnTo>
                  <a:lnTo>
                    <a:pt x="197" y="254"/>
                  </a:lnTo>
                  <a:lnTo>
                    <a:pt x="186" y="260"/>
                  </a:lnTo>
                  <a:lnTo>
                    <a:pt x="175" y="269"/>
                  </a:lnTo>
                  <a:lnTo>
                    <a:pt x="165" y="271"/>
                  </a:lnTo>
                  <a:lnTo>
                    <a:pt x="156" y="273"/>
                  </a:lnTo>
                  <a:lnTo>
                    <a:pt x="144" y="275"/>
                  </a:lnTo>
                  <a:lnTo>
                    <a:pt x="135" y="279"/>
                  </a:lnTo>
                  <a:lnTo>
                    <a:pt x="119" y="277"/>
                  </a:lnTo>
                  <a:lnTo>
                    <a:pt x="106" y="277"/>
                  </a:lnTo>
                  <a:lnTo>
                    <a:pt x="91" y="275"/>
                  </a:lnTo>
                  <a:lnTo>
                    <a:pt x="78" y="273"/>
                  </a:lnTo>
                  <a:lnTo>
                    <a:pt x="61" y="266"/>
                  </a:lnTo>
                  <a:lnTo>
                    <a:pt x="47" y="258"/>
                  </a:lnTo>
                  <a:lnTo>
                    <a:pt x="34" y="249"/>
                  </a:lnTo>
                  <a:lnTo>
                    <a:pt x="26" y="239"/>
                  </a:lnTo>
                  <a:lnTo>
                    <a:pt x="17" y="228"/>
                  </a:lnTo>
                  <a:lnTo>
                    <a:pt x="13" y="216"/>
                  </a:lnTo>
                  <a:lnTo>
                    <a:pt x="7" y="205"/>
                  </a:lnTo>
                  <a:lnTo>
                    <a:pt x="5" y="195"/>
                  </a:lnTo>
                  <a:lnTo>
                    <a:pt x="2" y="182"/>
                  </a:lnTo>
                  <a:lnTo>
                    <a:pt x="0" y="171"/>
                  </a:lnTo>
                  <a:lnTo>
                    <a:pt x="0" y="159"/>
                  </a:lnTo>
                  <a:lnTo>
                    <a:pt x="0" y="154"/>
                  </a:lnTo>
                  <a:lnTo>
                    <a:pt x="0" y="140"/>
                  </a:lnTo>
                  <a:lnTo>
                    <a:pt x="2" y="136"/>
                  </a:lnTo>
                  <a:lnTo>
                    <a:pt x="0" y="131"/>
                  </a:lnTo>
                  <a:lnTo>
                    <a:pt x="2" y="117"/>
                  </a:lnTo>
                  <a:lnTo>
                    <a:pt x="2" y="106"/>
                  </a:lnTo>
                  <a:lnTo>
                    <a:pt x="5" y="97"/>
                  </a:lnTo>
                  <a:lnTo>
                    <a:pt x="9" y="85"/>
                  </a:lnTo>
                  <a:lnTo>
                    <a:pt x="17" y="76"/>
                  </a:lnTo>
                  <a:lnTo>
                    <a:pt x="24" y="62"/>
                  </a:lnTo>
                  <a:lnTo>
                    <a:pt x="36" y="51"/>
                  </a:lnTo>
                  <a:lnTo>
                    <a:pt x="49" y="40"/>
                  </a:lnTo>
                  <a:lnTo>
                    <a:pt x="68" y="30"/>
                  </a:lnTo>
                  <a:lnTo>
                    <a:pt x="87" y="19"/>
                  </a:lnTo>
                  <a:lnTo>
                    <a:pt x="114" y="11"/>
                  </a:lnTo>
                  <a:lnTo>
                    <a:pt x="142" y="5"/>
                  </a:lnTo>
                  <a:lnTo>
                    <a:pt x="176" y="1"/>
                  </a:lnTo>
                  <a:lnTo>
                    <a:pt x="178" y="0"/>
                  </a:lnTo>
                  <a:lnTo>
                    <a:pt x="186" y="0"/>
                  </a:lnTo>
                  <a:lnTo>
                    <a:pt x="197" y="0"/>
                  </a:lnTo>
                  <a:lnTo>
                    <a:pt x="213" y="3"/>
                  </a:lnTo>
                  <a:lnTo>
                    <a:pt x="226" y="7"/>
                  </a:lnTo>
                  <a:lnTo>
                    <a:pt x="241" y="15"/>
                  </a:lnTo>
                  <a:lnTo>
                    <a:pt x="253" y="24"/>
                  </a:lnTo>
                  <a:lnTo>
                    <a:pt x="264" y="41"/>
                  </a:lnTo>
                  <a:lnTo>
                    <a:pt x="264" y="41"/>
                  </a:lnTo>
                  <a:close/>
                </a:path>
              </a:pathLst>
            </a:custGeom>
            <a:solidFill>
              <a:srgbClr val="3D0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7" name="Freeform 131"/>
            <p:cNvSpPr>
              <a:spLocks/>
            </p:cNvSpPr>
            <p:nvPr/>
          </p:nvSpPr>
          <p:spPr bwMode="auto">
            <a:xfrm>
              <a:off x="1980" y="2573"/>
              <a:ext cx="233" cy="55"/>
            </a:xfrm>
            <a:custGeom>
              <a:avLst/>
              <a:gdLst>
                <a:gd name="T0" fmla="*/ 465 w 465"/>
                <a:gd name="T1" fmla="*/ 95 h 108"/>
                <a:gd name="T2" fmla="*/ 465 w 465"/>
                <a:gd name="T3" fmla="*/ 32 h 108"/>
                <a:gd name="T4" fmla="*/ 454 w 465"/>
                <a:gd name="T5" fmla="*/ 84 h 108"/>
                <a:gd name="T6" fmla="*/ 445 w 465"/>
                <a:gd name="T7" fmla="*/ 28 h 108"/>
                <a:gd name="T8" fmla="*/ 435 w 465"/>
                <a:gd name="T9" fmla="*/ 84 h 108"/>
                <a:gd name="T10" fmla="*/ 418 w 465"/>
                <a:gd name="T11" fmla="*/ 32 h 108"/>
                <a:gd name="T12" fmla="*/ 410 w 465"/>
                <a:gd name="T13" fmla="*/ 89 h 108"/>
                <a:gd name="T14" fmla="*/ 399 w 465"/>
                <a:gd name="T15" fmla="*/ 32 h 108"/>
                <a:gd name="T16" fmla="*/ 389 w 465"/>
                <a:gd name="T17" fmla="*/ 84 h 108"/>
                <a:gd name="T18" fmla="*/ 378 w 465"/>
                <a:gd name="T19" fmla="*/ 32 h 108"/>
                <a:gd name="T20" fmla="*/ 365 w 465"/>
                <a:gd name="T21" fmla="*/ 85 h 108"/>
                <a:gd name="T22" fmla="*/ 351 w 465"/>
                <a:gd name="T23" fmla="*/ 32 h 108"/>
                <a:gd name="T24" fmla="*/ 342 w 465"/>
                <a:gd name="T25" fmla="*/ 89 h 108"/>
                <a:gd name="T26" fmla="*/ 327 w 465"/>
                <a:gd name="T27" fmla="*/ 28 h 108"/>
                <a:gd name="T28" fmla="*/ 317 w 465"/>
                <a:gd name="T29" fmla="*/ 89 h 108"/>
                <a:gd name="T30" fmla="*/ 306 w 465"/>
                <a:gd name="T31" fmla="*/ 28 h 108"/>
                <a:gd name="T32" fmla="*/ 294 w 465"/>
                <a:gd name="T33" fmla="*/ 89 h 108"/>
                <a:gd name="T34" fmla="*/ 281 w 465"/>
                <a:gd name="T35" fmla="*/ 28 h 108"/>
                <a:gd name="T36" fmla="*/ 266 w 465"/>
                <a:gd name="T37" fmla="*/ 89 h 108"/>
                <a:gd name="T38" fmla="*/ 253 w 465"/>
                <a:gd name="T39" fmla="*/ 28 h 108"/>
                <a:gd name="T40" fmla="*/ 241 w 465"/>
                <a:gd name="T41" fmla="*/ 85 h 108"/>
                <a:gd name="T42" fmla="*/ 230 w 465"/>
                <a:gd name="T43" fmla="*/ 27 h 108"/>
                <a:gd name="T44" fmla="*/ 216 w 465"/>
                <a:gd name="T45" fmla="*/ 89 h 108"/>
                <a:gd name="T46" fmla="*/ 205 w 465"/>
                <a:gd name="T47" fmla="*/ 19 h 108"/>
                <a:gd name="T48" fmla="*/ 186 w 465"/>
                <a:gd name="T49" fmla="*/ 85 h 108"/>
                <a:gd name="T50" fmla="*/ 177 w 465"/>
                <a:gd name="T51" fmla="*/ 25 h 108"/>
                <a:gd name="T52" fmla="*/ 152 w 465"/>
                <a:gd name="T53" fmla="*/ 85 h 108"/>
                <a:gd name="T54" fmla="*/ 152 w 465"/>
                <a:gd name="T55" fmla="*/ 17 h 108"/>
                <a:gd name="T56" fmla="*/ 129 w 465"/>
                <a:gd name="T57" fmla="*/ 84 h 108"/>
                <a:gd name="T58" fmla="*/ 129 w 465"/>
                <a:gd name="T59" fmla="*/ 9 h 108"/>
                <a:gd name="T60" fmla="*/ 102 w 465"/>
                <a:gd name="T61" fmla="*/ 74 h 108"/>
                <a:gd name="T62" fmla="*/ 104 w 465"/>
                <a:gd name="T63" fmla="*/ 11 h 108"/>
                <a:gd name="T64" fmla="*/ 78 w 465"/>
                <a:gd name="T65" fmla="*/ 70 h 108"/>
                <a:gd name="T66" fmla="*/ 83 w 465"/>
                <a:gd name="T67" fmla="*/ 0 h 108"/>
                <a:gd name="T68" fmla="*/ 62 w 465"/>
                <a:gd name="T69" fmla="*/ 61 h 108"/>
                <a:gd name="T70" fmla="*/ 0 w 465"/>
                <a:gd name="T71" fmla="*/ 57 h 108"/>
                <a:gd name="T72" fmla="*/ 62 w 465"/>
                <a:gd name="T73" fmla="*/ 80 h 108"/>
                <a:gd name="T74" fmla="*/ 121 w 465"/>
                <a:gd name="T75" fmla="*/ 104 h 108"/>
                <a:gd name="T76" fmla="*/ 435 w 465"/>
                <a:gd name="T77" fmla="*/ 108 h 108"/>
                <a:gd name="T78" fmla="*/ 465 w 465"/>
                <a:gd name="T79" fmla="*/ 95 h 108"/>
                <a:gd name="T80" fmla="*/ 465 w 465"/>
                <a:gd name="T81"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5" h="108">
                  <a:moveTo>
                    <a:pt x="465" y="95"/>
                  </a:moveTo>
                  <a:lnTo>
                    <a:pt x="465" y="32"/>
                  </a:lnTo>
                  <a:lnTo>
                    <a:pt x="454" y="84"/>
                  </a:lnTo>
                  <a:lnTo>
                    <a:pt x="445" y="28"/>
                  </a:lnTo>
                  <a:lnTo>
                    <a:pt x="435" y="84"/>
                  </a:lnTo>
                  <a:lnTo>
                    <a:pt x="418" y="32"/>
                  </a:lnTo>
                  <a:lnTo>
                    <a:pt x="410" y="89"/>
                  </a:lnTo>
                  <a:lnTo>
                    <a:pt x="399" y="32"/>
                  </a:lnTo>
                  <a:lnTo>
                    <a:pt x="389" y="84"/>
                  </a:lnTo>
                  <a:lnTo>
                    <a:pt x="378" y="32"/>
                  </a:lnTo>
                  <a:lnTo>
                    <a:pt x="365" y="85"/>
                  </a:lnTo>
                  <a:lnTo>
                    <a:pt x="351" y="32"/>
                  </a:lnTo>
                  <a:lnTo>
                    <a:pt x="342" y="89"/>
                  </a:lnTo>
                  <a:lnTo>
                    <a:pt x="327" y="28"/>
                  </a:lnTo>
                  <a:lnTo>
                    <a:pt x="317" y="89"/>
                  </a:lnTo>
                  <a:lnTo>
                    <a:pt x="306" y="28"/>
                  </a:lnTo>
                  <a:lnTo>
                    <a:pt x="294" y="89"/>
                  </a:lnTo>
                  <a:lnTo>
                    <a:pt x="281" y="28"/>
                  </a:lnTo>
                  <a:lnTo>
                    <a:pt x="266" y="89"/>
                  </a:lnTo>
                  <a:lnTo>
                    <a:pt x="253" y="28"/>
                  </a:lnTo>
                  <a:lnTo>
                    <a:pt x="241" y="85"/>
                  </a:lnTo>
                  <a:lnTo>
                    <a:pt x="230" y="27"/>
                  </a:lnTo>
                  <a:lnTo>
                    <a:pt x="216" y="89"/>
                  </a:lnTo>
                  <a:lnTo>
                    <a:pt x="205" y="19"/>
                  </a:lnTo>
                  <a:lnTo>
                    <a:pt x="186" y="85"/>
                  </a:lnTo>
                  <a:lnTo>
                    <a:pt x="177" y="25"/>
                  </a:lnTo>
                  <a:lnTo>
                    <a:pt x="152" y="85"/>
                  </a:lnTo>
                  <a:lnTo>
                    <a:pt x="152" y="17"/>
                  </a:lnTo>
                  <a:lnTo>
                    <a:pt x="129" y="84"/>
                  </a:lnTo>
                  <a:lnTo>
                    <a:pt x="129" y="9"/>
                  </a:lnTo>
                  <a:lnTo>
                    <a:pt x="102" y="74"/>
                  </a:lnTo>
                  <a:lnTo>
                    <a:pt x="104" y="11"/>
                  </a:lnTo>
                  <a:lnTo>
                    <a:pt x="78" y="70"/>
                  </a:lnTo>
                  <a:lnTo>
                    <a:pt x="83" y="0"/>
                  </a:lnTo>
                  <a:lnTo>
                    <a:pt x="62" y="61"/>
                  </a:lnTo>
                  <a:lnTo>
                    <a:pt x="0" y="57"/>
                  </a:lnTo>
                  <a:lnTo>
                    <a:pt x="62" y="80"/>
                  </a:lnTo>
                  <a:lnTo>
                    <a:pt x="121" y="104"/>
                  </a:lnTo>
                  <a:lnTo>
                    <a:pt x="435" y="108"/>
                  </a:lnTo>
                  <a:lnTo>
                    <a:pt x="465" y="95"/>
                  </a:lnTo>
                  <a:lnTo>
                    <a:pt x="465" y="95"/>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8" name="Freeform 132"/>
            <p:cNvSpPr>
              <a:spLocks/>
            </p:cNvSpPr>
            <p:nvPr/>
          </p:nvSpPr>
          <p:spPr bwMode="auto">
            <a:xfrm>
              <a:off x="2309" y="2563"/>
              <a:ext cx="49" cy="24"/>
            </a:xfrm>
            <a:custGeom>
              <a:avLst/>
              <a:gdLst>
                <a:gd name="T0" fmla="*/ 97 w 97"/>
                <a:gd name="T1" fmla="*/ 30 h 48"/>
                <a:gd name="T2" fmla="*/ 92 w 97"/>
                <a:gd name="T3" fmla="*/ 0 h 48"/>
                <a:gd name="T4" fmla="*/ 94 w 97"/>
                <a:gd name="T5" fmla="*/ 27 h 48"/>
                <a:gd name="T6" fmla="*/ 84 w 97"/>
                <a:gd name="T7" fmla="*/ 2 h 48"/>
                <a:gd name="T8" fmla="*/ 86 w 97"/>
                <a:gd name="T9" fmla="*/ 30 h 48"/>
                <a:gd name="T10" fmla="*/ 77 w 97"/>
                <a:gd name="T11" fmla="*/ 4 h 48"/>
                <a:gd name="T12" fmla="*/ 78 w 97"/>
                <a:gd name="T13" fmla="*/ 32 h 48"/>
                <a:gd name="T14" fmla="*/ 73 w 97"/>
                <a:gd name="T15" fmla="*/ 4 h 48"/>
                <a:gd name="T16" fmla="*/ 75 w 97"/>
                <a:gd name="T17" fmla="*/ 36 h 48"/>
                <a:gd name="T18" fmla="*/ 67 w 97"/>
                <a:gd name="T19" fmla="*/ 4 h 48"/>
                <a:gd name="T20" fmla="*/ 67 w 97"/>
                <a:gd name="T21" fmla="*/ 36 h 48"/>
                <a:gd name="T22" fmla="*/ 61 w 97"/>
                <a:gd name="T23" fmla="*/ 4 h 48"/>
                <a:gd name="T24" fmla="*/ 61 w 97"/>
                <a:gd name="T25" fmla="*/ 32 h 48"/>
                <a:gd name="T26" fmla="*/ 58 w 97"/>
                <a:gd name="T27" fmla="*/ 4 h 48"/>
                <a:gd name="T28" fmla="*/ 56 w 97"/>
                <a:gd name="T29" fmla="*/ 36 h 48"/>
                <a:gd name="T30" fmla="*/ 50 w 97"/>
                <a:gd name="T31" fmla="*/ 4 h 48"/>
                <a:gd name="T32" fmla="*/ 48 w 97"/>
                <a:gd name="T33" fmla="*/ 36 h 48"/>
                <a:gd name="T34" fmla="*/ 46 w 97"/>
                <a:gd name="T35" fmla="*/ 4 h 48"/>
                <a:gd name="T36" fmla="*/ 40 w 97"/>
                <a:gd name="T37" fmla="*/ 36 h 48"/>
                <a:gd name="T38" fmla="*/ 38 w 97"/>
                <a:gd name="T39" fmla="*/ 4 h 48"/>
                <a:gd name="T40" fmla="*/ 33 w 97"/>
                <a:gd name="T41" fmla="*/ 32 h 48"/>
                <a:gd name="T42" fmla="*/ 31 w 97"/>
                <a:gd name="T43" fmla="*/ 4 h 48"/>
                <a:gd name="T44" fmla="*/ 29 w 97"/>
                <a:gd name="T45" fmla="*/ 32 h 48"/>
                <a:gd name="T46" fmla="*/ 27 w 97"/>
                <a:gd name="T47" fmla="*/ 4 h 48"/>
                <a:gd name="T48" fmla="*/ 21 w 97"/>
                <a:gd name="T49" fmla="*/ 30 h 48"/>
                <a:gd name="T50" fmla="*/ 21 w 97"/>
                <a:gd name="T51" fmla="*/ 2 h 48"/>
                <a:gd name="T52" fmla="*/ 14 w 97"/>
                <a:gd name="T53" fmla="*/ 29 h 48"/>
                <a:gd name="T54" fmla="*/ 18 w 97"/>
                <a:gd name="T55" fmla="*/ 2 h 48"/>
                <a:gd name="T56" fmla="*/ 10 w 97"/>
                <a:gd name="T57" fmla="*/ 27 h 48"/>
                <a:gd name="T58" fmla="*/ 12 w 97"/>
                <a:gd name="T59" fmla="*/ 2 h 48"/>
                <a:gd name="T60" fmla="*/ 0 w 97"/>
                <a:gd name="T61" fmla="*/ 13 h 48"/>
                <a:gd name="T62" fmla="*/ 0 w 97"/>
                <a:gd name="T63" fmla="*/ 30 h 48"/>
                <a:gd name="T64" fmla="*/ 31 w 97"/>
                <a:gd name="T65" fmla="*/ 48 h 48"/>
                <a:gd name="T66" fmla="*/ 82 w 97"/>
                <a:gd name="T67" fmla="*/ 48 h 48"/>
                <a:gd name="T68" fmla="*/ 97 w 97"/>
                <a:gd name="T69" fmla="*/ 30 h 48"/>
                <a:gd name="T70" fmla="*/ 97 w 97"/>
                <a:gd name="T71"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48">
                  <a:moveTo>
                    <a:pt x="97" y="30"/>
                  </a:moveTo>
                  <a:lnTo>
                    <a:pt x="92" y="0"/>
                  </a:lnTo>
                  <a:lnTo>
                    <a:pt x="94" y="27"/>
                  </a:lnTo>
                  <a:lnTo>
                    <a:pt x="84" y="2"/>
                  </a:lnTo>
                  <a:lnTo>
                    <a:pt x="86" y="30"/>
                  </a:lnTo>
                  <a:lnTo>
                    <a:pt x="77" y="4"/>
                  </a:lnTo>
                  <a:lnTo>
                    <a:pt x="78" y="32"/>
                  </a:lnTo>
                  <a:lnTo>
                    <a:pt x="73" y="4"/>
                  </a:lnTo>
                  <a:lnTo>
                    <a:pt x="75" y="36"/>
                  </a:lnTo>
                  <a:lnTo>
                    <a:pt x="67" y="4"/>
                  </a:lnTo>
                  <a:lnTo>
                    <a:pt x="67" y="36"/>
                  </a:lnTo>
                  <a:lnTo>
                    <a:pt x="61" y="4"/>
                  </a:lnTo>
                  <a:lnTo>
                    <a:pt x="61" y="32"/>
                  </a:lnTo>
                  <a:lnTo>
                    <a:pt x="58" y="4"/>
                  </a:lnTo>
                  <a:lnTo>
                    <a:pt x="56" y="36"/>
                  </a:lnTo>
                  <a:lnTo>
                    <a:pt x="50" y="4"/>
                  </a:lnTo>
                  <a:lnTo>
                    <a:pt x="48" y="36"/>
                  </a:lnTo>
                  <a:lnTo>
                    <a:pt x="46" y="4"/>
                  </a:lnTo>
                  <a:lnTo>
                    <a:pt x="40" y="36"/>
                  </a:lnTo>
                  <a:lnTo>
                    <a:pt x="38" y="4"/>
                  </a:lnTo>
                  <a:lnTo>
                    <a:pt x="33" y="32"/>
                  </a:lnTo>
                  <a:lnTo>
                    <a:pt x="31" y="4"/>
                  </a:lnTo>
                  <a:lnTo>
                    <a:pt x="29" y="32"/>
                  </a:lnTo>
                  <a:lnTo>
                    <a:pt x="27" y="4"/>
                  </a:lnTo>
                  <a:lnTo>
                    <a:pt x="21" y="30"/>
                  </a:lnTo>
                  <a:lnTo>
                    <a:pt x="21" y="2"/>
                  </a:lnTo>
                  <a:lnTo>
                    <a:pt x="14" y="29"/>
                  </a:lnTo>
                  <a:lnTo>
                    <a:pt x="18" y="2"/>
                  </a:lnTo>
                  <a:lnTo>
                    <a:pt x="10" y="27"/>
                  </a:lnTo>
                  <a:lnTo>
                    <a:pt x="12" y="2"/>
                  </a:lnTo>
                  <a:lnTo>
                    <a:pt x="0" y="13"/>
                  </a:lnTo>
                  <a:lnTo>
                    <a:pt x="0" y="30"/>
                  </a:lnTo>
                  <a:lnTo>
                    <a:pt x="31" y="48"/>
                  </a:lnTo>
                  <a:lnTo>
                    <a:pt x="82" y="48"/>
                  </a:lnTo>
                  <a:lnTo>
                    <a:pt x="97" y="30"/>
                  </a:lnTo>
                  <a:lnTo>
                    <a:pt x="97" y="30"/>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29" name="Freeform 133"/>
            <p:cNvSpPr>
              <a:spLocks/>
            </p:cNvSpPr>
            <p:nvPr/>
          </p:nvSpPr>
          <p:spPr bwMode="auto">
            <a:xfrm>
              <a:off x="1931" y="2545"/>
              <a:ext cx="92" cy="247"/>
            </a:xfrm>
            <a:custGeom>
              <a:avLst/>
              <a:gdLst>
                <a:gd name="T0" fmla="*/ 0 w 184"/>
                <a:gd name="T1" fmla="*/ 19 h 494"/>
                <a:gd name="T2" fmla="*/ 72 w 184"/>
                <a:gd name="T3" fmla="*/ 0 h 494"/>
                <a:gd name="T4" fmla="*/ 19 w 184"/>
                <a:gd name="T5" fmla="*/ 28 h 494"/>
                <a:gd name="T6" fmla="*/ 80 w 184"/>
                <a:gd name="T7" fmla="*/ 19 h 494"/>
                <a:gd name="T8" fmla="*/ 23 w 184"/>
                <a:gd name="T9" fmla="*/ 46 h 494"/>
                <a:gd name="T10" fmla="*/ 84 w 184"/>
                <a:gd name="T11" fmla="*/ 38 h 494"/>
                <a:gd name="T12" fmla="*/ 28 w 184"/>
                <a:gd name="T13" fmla="*/ 65 h 494"/>
                <a:gd name="T14" fmla="*/ 87 w 184"/>
                <a:gd name="T15" fmla="*/ 57 h 494"/>
                <a:gd name="T16" fmla="*/ 32 w 184"/>
                <a:gd name="T17" fmla="*/ 82 h 494"/>
                <a:gd name="T18" fmla="*/ 97 w 184"/>
                <a:gd name="T19" fmla="*/ 74 h 494"/>
                <a:gd name="T20" fmla="*/ 36 w 184"/>
                <a:gd name="T21" fmla="*/ 99 h 494"/>
                <a:gd name="T22" fmla="*/ 99 w 184"/>
                <a:gd name="T23" fmla="*/ 93 h 494"/>
                <a:gd name="T24" fmla="*/ 38 w 184"/>
                <a:gd name="T25" fmla="*/ 120 h 494"/>
                <a:gd name="T26" fmla="*/ 108 w 184"/>
                <a:gd name="T27" fmla="*/ 114 h 494"/>
                <a:gd name="T28" fmla="*/ 47 w 184"/>
                <a:gd name="T29" fmla="*/ 139 h 494"/>
                <a:gd name="T30" fmla="*/ 112 w 184"/>
                <a:gd name="T31" fmla="*/ 133 h 494"/>
                <a:gd name="T32" fmla="*/ 53 w 184"/>
                <a:gd name="T33" fmla="*/ 158 h 494"/>
                <a:gd name="T34" fmla="*/ 118 w 184"/>
                <a:gd name="T35" fmla="*/ 148 h 494"/>
                <a:gd name="T36" fmla="*/ 59 w 184"/>
                <a:gd name="T37" fmla="*/ 179 h 494"/>
                <a:gd name="T38" fmla="*/ 125 w 184"/>
                <a:gd name="T39" fmla="*/ 177 h 494"/>
                <a:gd name="T40" fmla="*/ 68 w 184"/>
                <a:gd name="T41" fmla="*/ 203 h 494"/>
                <a:gd name="T42" fmla="*/ 129 w 184"/>
                <a:gd name="T43" fmla="*/ 203 h 494"/>
                <a:gd name="T44" fmla="*/ 74 w 184"/>
                <a:gd name="T45" fmla="*/ 220 h 494"/>
                <a:gd name="T46" fmla="*/ 135 w 184"/>
                <a:gd name="T47" fmla="*/ 224 h 494"/>
                <a:gd name="T48" fmla="*/ 78 w 184"/>
                <a:gd name="T49" fmla="*/ 241 h 494"/>
                <a:gd name="T50" fmla="*/ 135 w 184"/>
                <a:gd name="T51" fmla="*/ 243 h 494"/>
                <a:gd name="T52" fmla="*/ 68 w 184"/>
                <a:gd name="T53" fmla="*/ 266 h 494"/>
                <a:gd name="T54" fmla="*/ 137 w 184"/>
                <a:gd name="T55" fmla="*/ 268 h 494"/>
                <a:gd name="T56" fmla="*/ 80 w 184"/>
                <a:gd name="T57" fmla="*/ 289 h 494"/>
                <a:gd name="T58" fmla="*/ 139 w 184"/>
                <a:gd name="T59" fmla="*/ 289 h 494"/>
                <a:gd name="T60" fmla="*/ 82 w 184"/>
                <a:gd name="T61" fmla="*/ 314 h 494"/>
                <a:gd name="T62" fmla="*/ 144 w 184"/>
                <a:gd name="T63" fmla="*/ 310 h 494"/>
                <a:gd name="T64" fmla="*/ 84 w 184"/>
                <a:gd name="T65" fmla="*/ 334 h 494"/>
                <a:gd name="T66" fmla="*/ 148 w 184"/>
                <a:gd name="T67" fmla="*/ 334 h 494"/>
                <a:gd name="T68" fmla="*/ 91 w 184"/>
                <a:gd name="T69" fmla="*/ 353 h 494"/>
                <a:gd name="T70" fmla="*/ 152 w 184"/>
                <a:gd name="T71" fmla="*/ 361 h 494"/>
                <a:gd name="T72" fmla="*/ 91 w 184"/>
                <a:gd name="T73" fmla="*/ 372 h 494"/>
                <a:gd name="T74" fmla="*/ 152 w 184"/>
                <a:gd name="T75" fmla="*/ 382 h 494"/>
                <a:gd name="T76" fmla="*/ 93 w 184"/>
                <a:gd name="T77" fmla="*/ 395 h 494"/>
                <a:gd name="T78" fmla="*/ 184 w 184"/>
                <a:gd name="T79" fmla="*/ 395 h 494"/>
                <a:gd name="T80" fmla="*/ 184 w 184"/>
                <a:gd name="T81" fmla="*/ 443 h 494"/>
                <a:gd name="T82" fmla="*/ 173 w 184"/>
                <a:gd name="T83" fmla="*/ 401 h 494"/>
                <a:gd name="T84" fmla="*/ 93 w 184"/>
                <a:gd name="T85" fmla="*/ 407 h 494"/>
                <a:gd name="T86" fmla="*/ 152 w 184"/>
                <a:gd name="T87" fmla="*/ 414 h 494"/>
                <a:gd name="T88" fmla="*/ 97 w 184"/>
                <a:gd name="T89" fmla="*/ 424 h 494"/>
                <a:gd name="T90" fmla="*/ 156 w 184"/>
                <a:gd name="T91" fmla="*/ 428 h 494"/>
                <a:gd name="T92" fmla="*/ 99 w 184"/>
                <a:gd name="T93" fmla="*/ 437 h 494"/>
                <a:gd name="T94" fmla="*/ 161 w 184"/>
                <a:gd name="T95" fmla="*/ 445 h 494"/>
                <a:gd name="T96" fmla="*/ 101 w 184"/>
                <a:gd name="T97" fmla="*/ 454 h 494"/>
                <a:gd name="T98" fmla="*/ 167 w 184"/>
                <a:gd name="T99" fmla="*/ 456 h 494"/>
                <a:gd name="T100" fmla="*/ 101 w 184"/>
                <a:gd name="T101" fmla="*/ 468 h 494"/>
                <a:gd name="T102" fmla="*/ 175 w 184"/>
                <a:gd name="T103" fmla="*/ 475 h 494"/>
                <a:gd name="T104" fmla="*/ 99 w 184"/>
                <a:gd name="T105" fmla="*/ 485 h 494"/>
                <a:gd name="T106" fmla="*/ 177 w 184"/>
                <a:gd name="T107" fmla="*/ 494 h 494"/>
                <a:gd name="T108" fmla="*/ 27 w 184"/>
                <a:gd name="T109" fmla="*/ 494 h 494"/>
                <a:gd name="T110" fmla="*/ 63 w 184"/>
                <a:gd name="T111" fmla="*/ 374 h 494"/>
                <a:gd name="T112" fmla="*/ 0 w 184"/>
                <a:gd name="T113" fmla="*/ 19 h 494"/>
                <a:gd name="T114" fmla="*/ 0 w 184"/>
                <a:gd name="T115" fmla="*/ 1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494">
                  <a:moveTo>
                    <a:pt x="0" y="19"/>
                  </a:moveTo>
                  <a:lnTo>
                    <a:pt x="72" y="0"/>
                  </a:lnTo>
                  <a:lnTo>
                    <a:pt x="19" y="28"/>
                  </a:lnTo>
                  <a:lnTo>
                    <a:pt x="80" y="19"/>
                  </a:lnTo>
                  <a:lnTo>
                    <a:pt x="23" y="46"/>
                  </a:lnTo>
                  <a:lnTo>
                    <a:pt x="84" y="38"/>
                  </a:lnTo>
                  <a:lnTo>
                    <a:pt x="28" y="65"/>
                  </a:lnTo>
                  <a:lnTo>
                    <a:pt x="87" y="57"/>
                  </a:lnTo>
                  <a:lnTo>
                    <a:pt x="32" y="82"/>
                  </a:lnTo>
                  <a:lnTo>
                    <a:pt x="97" y="74"/>
                  </a:lnTo>
                  <a:lnTo>
                    <a:pt x="36" y="99"/>
                  </a:lnTo>
                  <a:lnTo>
                    <a:pt x="99" y="93"/>
                  </a:lnTo>
                  <a:lnTo>
                    <a:pt x="38" y="120"/>
                  </a:lnTo>
                  <a:lnTo>
                    <a:pt x="108" y="114"/>
                  </a:lnTo>
                  <a:lnTo>
                    <a:pt x="47" y="139"/>
                  </a:lnTo>
                  <a:lnTo>
                    <a:pt x="112" y="133"/>
                  </a:lnTo>
                  <a:lnTo>
                    <a:pt x="53" y="158"/>
                  </a:lnTo>
                  <a:lnTo>
                    <a:pt x="118" y="148"/>
                  </a:lnTo>
                  <a:lnTo>
                    <a:pt x="59" y="179"/>
                  </a:lnTo>
                  <a:lnTo>
                    <a:pt x="125" y="177"/>
                  </a:lnTo>
                  <a:lnTo>
                    <a:pt x="68" y="203"/>
                  </a:lnTo>
                  <a:lnTo>
                    <a:pt x="129" y="203"/>
                  </a:lnTo>
                  <a:lnTo>
                    <a:pt x="74" y="220"/>
                  </a:lnTo>
                  <a:lnTo>
                    <a:pt x="135" y="224"/>
                  </a:lnTo>
                  <a:lnTo>
                    <a:pt x="78" y="241"/>
                  </a:lnTo>
                  <a:lnTo>
                    <a:pt x="135" y="243"/>
                  </a:lnTo>
                  <a:lnTo>
                    <a:pt x="68" y="266"/>
                  </a:lnTo>
                  <a:lnTo>
                    <a:pt x="137" y="268"/>
                  </a:lnTo>
                  <a:lnTo>
                    <a:pt x="80" y="289"/>
                  </a:lnTo>
                  <a:lnTo>
                    <a:pt x="139" y="289"/>
                  </a:lnTo>
                  <a:lnTo>
                    <a:pt x="82" y="314"/>
                  </a:lnTo>
                  <a:lnTo>
                    <a:pt x="144" y="310"/>
                  </a:lnTo>
                  <a:lnTo>
                    <a:pt x="84" y="334"/>
                  </a:lnTo>
                  <a:lnTo>
                    <a:pt x="148" y="334"/>
                  </a:lnTo>
                  <a:lnTo>
                    <a:pt x="91" y="353"/>
                  </a:lnTo>
                  <a:lnTo>
                    <a:pt x="152" y="361"/>
                  </a:lnTo>
                  <a:lnTo>
                    <a:pt x="91" y="372"/>
                  </a:lnTo>
                  <a:lnTo>
                    <a:pt x="152" y="382"/>
                  </a:lnTo>
                  <a:lnTo>
                    <a:pt x="93" y="395"/>
                  </a:lnTo>
                  <a:lnTo>
                    <a:pt x="184" y="395"/>
                  </a:lnTo>
                  <a:lnTo>
                    <a:pt x="184" y="443"/>
                  </a:lnTo>
                  <a:lnTo>
                    <a:pt x="173" y="401"/>
                  </a:lnTo>
                  <a:lnTo>
                    <a:pt x="93" y="407"/>
                  </a:lnTo>
                  <a:lnTo>
                    <a:pt x="152" y="414"/>
                  </a:lnTo>
                  <a:lnTo>
                    <a:pt x="97" y="424"/>
                  </a:lnTo>
                  <a:lnTo>
                    <a:pt x="156" y="428"/>
                  </a:lnTo>
                  <a:lnTo>
                    <a:pt x="99" y="437"/>
                  </a:lnTo>
                  <a:lnTo>
                    <a:pt x="161" y="445"/>
                  </a:lnTo>
                  <a:lnTo>
                    <a:pt x="101" y="454"/>
                  </a:lnTo>
                  <a:lnTo>
                    <a:pt x="167" y="456"/>
                  </a:lnTo>
                  <a:lnTo>
                    <a:pt x="101" y="468"/>
                  </a:lnTo>
                  <a:lnTo>
                    <a:pt x="175" y="475"/>
                  </a:lnTo>
                  <a:lnTo>
                    <a:pt x="99" y="485"/>
                  </a:lnTo>
                  <a:lnTo>
                    <a:pt x="177" y="494"/>
                  </a:lnTo>
                  <a:lnTo>
                    <a:pt x="27" y="494"/>
                  </a:lnTo>
                  <a:lnTo>
                    <a:pt x="63" y="374"/>
                  </a:lnTo>
                  <a:lnTo>
                    <a:pt x="0" y="19"/>
                  </a:lnTo>
                  <a:lnTo>
                    <a:pt x="0" y="19"/>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0" name="Freeform 134"/>
            <p:cNvSpPr>
              <a:spLocks/>
            </p:cNvSpPr>
            <p:nvPr/>
          </p:nvSpPr>
          <p:spPr bwMode="auto">
            <a:xfrm>
              <a:off x="2286" y="2537"/>
              <a:ext cx="57" cy="31"/>
            </a:xfrm>
            <a:custGeom>
              <a:avLst/>
              <a:gdLst>
                <a:gd name="T0" fmla="*/ 0 w 112"/>
                <a:gd name="T1" fmla="*/ 24 h 61"/>
                <a:gd name="T2" fmla="*/ 11 w 112"/>
                <a:gd name="T3" fmla="*/ 0 h 61"/>
                <a:gd name="T4" fmla="*/ 11 w 112"/>
                <a:gd name="T5" fmla="*/ 23 h 61"/>
                <a:gd name="T6" fmla="*/ 23 w 112"/>
                <a:gd name="T7" fmla="*/ 4 h 61"/>
                <a:gd name="T8" fmla="*/ 23 w 112"/>
                <a:gd name="T9" fmla="*/ 24 h 61"/>
                <a:gd name="T10" fmla="*/ 38 w 112"/>
                <a:gd name="T11" fmla="*/ 4 h 61"/>
                <a:gd name="T12" fmla="*/ 38 w 112"/>
                <a:gd name="T13" fmla="*/ 26 h 61"/>
                <a:gd name="T14" fmla="*/ 53 w 112"/>
                <a:gd name="T15" fmla="*/ 5 h 61"/>
                <a:gd name="T16" fmla="*/ 47 w 112"/>
                <a:gd name="T17" fmla="*/ 30 h 61"/>
                <a:gd name="T18" fmla="*/ 66 w 112"/>
                <a:gd name="T19" fmla="*/ 9 h 61"/>
                <a:gd name="T20" fmla="*/ 57 w 112"/>
                <a:gd name="T21" fmla="*/ 36 h 61"/>
                <a:gd name="T22" fmla="*/ 76 w 112"/>
                <a:gd name="T23" fmla="*/ 17 h 61"/>
                <a:gd name="T24" fmla="*/ 66 w 112"/>
                <a:gd name="T25" fmla="*/ 43 h 61"/>
                <a:gd name="T26" fmla="*/ 85 w 112"/>
                <a:gd name="T27" fmla="*/ 30 h 61"/>
                <a:gd name="T28" fmla="*/ 76 w 112"/>
                <a:gd name="T29" fmla="*/ 49 h 61"/>
                <a:gd name="T30" fmla="*/ 95 w 112"/>
                <a:gd name="T31" fmla="*/ 36 h 61"/>
                <a:gd name="T32" fmla="*/ 91 w 112"/>
                <a:gd name="T33" fmla="*/ 51 h 61"/>
                <a:gd name="T34" fmla="*/ 112 w 112"/>
                <a:gd name="T35" fmla="*/ 40 h 61"/>
                <a:gd name="T36" fmla="*/ 93 w 112"/>
                <a:gd name="T37" fmla="*/ 61 h 61"/>
                <a:gd name="T38" fmla="*/ 66 w 112"/>
                <a:gd name="T39" fmla="*/ 61 h 61"/>
                <a:gd name="T40" fmla="*/ 44 w 112"/>
                <a:gd name="T41" fmla="*/ 36 h 61"/>
                <a:gd name="T42" fmla="*/ 7 w 112"/>
                <a:gd name="T43" fmla="*/ 32 h 61"/>
                <a:gd name="T44" fmla="*/ 0 w 112"/>
                <a:gd name="T45" fmla="*/ 24 h 61"/>
                <a:gd name="T46" fmla="*/ 0 w 112"/>
                <a:gd name="T47" fmla="*/ 2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61">
                  <a:moveTo>
                    <a:pt x="0" y="24"/>
                  </a:moveTo>
                  <a:lnTo>
                    <a:pt x="11" y="0"/>
                  </a:lnTo>
                  <a:lnTo>
                    <a:pt x="11" y="23"/>
                  </a:lnTo>
                  <a:lnTo>
                    <a:pt x="23" y="4"/>
                  </a:lnTo>
                  <a:lnTo>
                    <a:pt x="23" y="24"/>
                  </a:lnTo>
                  <a:lnTo>
                    <a:pt x="38" y="4"/>
                  </a:lnTo>
                  <a:lnTo>
                    <a:pt x="38" y="26"/>
                  </a:lnTo>
                  <a:lnTo>
                    <a:pt x="53" y="5"/>
                  </a:lnTo>
                  <a:lnTo>
                    <a:pt x="47" y="30"/>
                  </a:lnTo>
                  <a:lnTo>
                    <a:pt x="66" y="9"/>
                  </a:lnTo>
                  <a:lnTo>
                    <a:pt x="57" y="36"/>
                  </a:lnTo>
                  <a:lnTo>
                    <a:pt x="76" y="17"/>
                  </a:lnTo>
                  <a:lnTo>
                    <a:pt x="66" y="43"/>
                  </a:lnTo>
                  <a:lnTo>
                    <a:pt x="85" y="30"/>
                  </a:lnTo>
                  <a:lnTo>
                    <a:pt x="76" y="49"/>
                  </a:lnTo>
                  <a:lnTo>
                    <a:pt x="95" y="36"/>
                  </a:lnTo>
                  <a:lnTo>
                    <a:pt x="91" y="51"/>
                  </a:lnTo>
                  <a:lnTo>
                    <a:pt x="112" y="40"/>
                  </a:lnTo>
                  <a:lnTo>
                    <a:pt x="93" y="61"/>
                  </a:lnTo>
                  <a:lnTo>
                    <a:pt x="66" y="61"/>
                  </a:lnTo>
                  <a:lnTo>
                    <a:pt x="44" y="36"/>
                  </a:lnTo>
                  <a:lnTo>
                    <a:pt x="7" y="32"/>
                  </a:lnTo>
                  <a:lnTo>
                    <a:pt x="0" y="24"/>
                  </a:lnTo>
                  <a:lnTo>
                    <a:pt x="0" y="24"/>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1" name="Freeform 135"/>
            <p:cNvSpPr>
              <a:spLocks/>
            </p:cNvSpPr>
            <p:nvPr/>
          </p:nvSpPr>
          <p:spPr bwMode="auto">
            <a:xfrm>
              <a:off x="2107" y="2760"/>
              <a:ext cx="106" cy="46"/>
            </a:xfrm>
            <a:custGeom>
              <a:avLst/>
              <a:gdLst>
                <a:gd name="T0" fmla="*/ 0 w 212"/>
                <a:gd name="T1" fmla="*/ 29 h 94"/>
                <a:gd name="T2" fmla="*/ 28 w 212"/>
                <a:gd name="T3" fmla="*/ 0 h 94"/>
                <a:gd name="T4" fmla="*/ 17 w 212"/>
                <a:gd name="T5" fmla="*/ 23 h 94"/>
                <a:gd name="T6" fmla="*/ 45 w 212"/>
                <a:gd name="T7" fmla="*/ 4 h 94"/>
                <a:gd name="T8" fmla="*/ 32 w 212"/>
                <a:gd name="T9" fmla="*/ 25 h 94"/>
                <a:gd name="T10" fmla="*/ 55 w 212"/>
                <a:gd name="T11" fmla="*/ 8 h 94"/>
                <a:gd name="T12" fmla="*/ 43 w 212"/>
                <a:gd name="T13" fmla="*/ 29 h 94"/>
                <a:gd name="T14" fmla="*/ 70 w 212"/>
                <a:gd name="T15" fmla="*/ 14 h 94"/>
                <a:gd name="T16" fmla="*/ 60 w 212"/>
                <a:gd name="T17" fmla="*/ 29 h 94"/>
                <a:gd name="T18" fmla="*/ 81 w 212"/>
                <a:gd name="T19" fmla="*/ 18 h 94"/>
                <a:gd name="T20" fmla="*/ 70 w 212"/>
                <a:gd name="T21" fmla="*/ 39 h 94"/>
                <a:gd name="T22" fmla="*/ 97 w 212"/>
                <a:gd name="T23" fmla="*/ 27 h 94"/>
                <a:gd name="T24" fmla="*/ 87 w 212"/>
                <a:gd name="T25" fmla="*/ 46 h 94"/>
                <a:gd name="T26" fmla="*/ 112 w 212"/>
                <a:gd name="T27" fmla="*/ 29 h 94"/>
                <a:gd name="T28" fmla="*/ 102 w 212"/>
                <a:gd name="T29" fmla="*/ 54 h 94"/>
                <a:gd name="T30" fmla="*/ 131 w 212"/>
                <a:gd name="T31" fmla="*/ 37 h 94"/>
                <a:gd name="T32" fmla="*/ 121 w 212"/>
                <a:gd name="T33" fmla="*/ 59 h 94"/>
                <a:gd name="T34" fmla="*/ 150 w 212"/>
                <a:gd name="T35" fmla="*/ 39 h 94"/>
                <a:gd name="T36" fmla="*/ 136 w 212"/>
                <a:gd name="T37" fmla="*/ 65 h 94"/>
                <a:gd name="T38" fmla="*/ 171 w 212"/>
                <a:gd name="T39" fmla="*/ 50 h 94"/>
                <a:gd name="T40" fmla="*/ 154 w 212"/>
                <a:gd name="T41" fmla="*/ 71 h 94"/>
                <a:gd name="T42" fmla="*/ 182 w 212"/>
                <a:gd name="T43" fmla="*/ 54 h 94"/>
                <a:gd name="T44" fmla="*/ 171 w 212"/>
                <a:gd name="T45" fmla="*/ 75 h 94"/>
                <a:gd name="T46" fmla="*/ 195 w 212"/>
                <a:gd name="T47" fmla="*/ 61 h 94"/>
                <a:gd name="T48" fmla="*/ 182 w 212"/>
                <a:gd name="T49" fmla="*/ 82 h 94"/>
                <a:gd name="T50" fmla="*/ 212 w 212"/>
                <a:gd name="T51" fmla="*/ 73 h 94"/>
                <a:gd name="T52" fmla="*/ 182 w 212"/>
                <a:gd name="T53" fmla="*/ 94 h 94"/>
                <a:gd name="T54" fmla="*/ 0 w 212"/>
                <a:gd name="T55" fmla="*/ 29 h 94"/>
                <a:gd name="T56" fmla="*/ 0 w 212"/>
                <a:gd name="T57" fmla="*/ 2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94">
                  <a:moveTo>
                    <a:pt x="0" y="29"/>
                  </a:moveTo>
                  <a:lnTo>
                    <a:pt x="28" y="0"/>
                  </a:lnTo>
                  <a:lnTo>
                    <a:pt x="17" y="23"/>
                  </a:lnTo>
                  <a:lnTo>
                    <a:pt x="45" y="4"/>
                  </a:lnTo>
                  <a:lnTo>
                    <a:pt x="32" y="25"/>
                  </a:lnTo>
                  <a:lnTo>
                    <a:pt x="55" y="8"/>
                  </a:lnTo>
                  <a:lnTo>
                    <a:pt x="43" y="29"/>
                  </a:lnTo>
                  <a:lnTo>
                    <a:pt x="70" y="14"/>
                  </a:lnTo>
                  <a:lnTo>
                    <a:pt x="60" y="29"/>
                  </a:lnTo>
                  <a:lnTo>
                    <a:pt x="81" y="18"/>
                  </a:lnTo>
                  <a:lnTo>
                    <a:pt x="70" y="39"/>
                  </a:lnTo>
                  <a:lnTo>
                    <a:pt x="97" y="27"/>
                  </a:lnTo>
                  <a:lnTo>
                    <a:pt x="87" y="46"/>
                  </a:lnTo>
                  <a:lnTo>
                    <a:pt x="112" y="29"/>
                  </a:lnTo>
                  <a:lnTo>
                    <a:pt x="102" y="54"/>
                  </a:lnTo>
                  <a:lnTo>
                    <a:pt x="131" y="37"/>
                  </a:lnTo>
                  <a:lnTo>
                    <a:pt x="121" y="59"/>
                  </a:lnTo>
                  <a:lnTo>
                    <a:pt x="150" y="39"/>
                  </a:lnTo>
                  <a:lnTo>
                    <a:pt x="136" y="65"/>
                  </a:lnTo>
                  <a:lnTo>
                    <a:pt x="171" y="50"/>
                  </a:lnTo>
                  <a:lnTo>
                    <a:pt x="154" y="71"/>
                  </a:lnTo>
                  <a:lnTo>
                    <a:pt x="182" y="54"/>
                  </a:lnTo>
                  <a:lnTo>
                    <a:pt x="171" y="75"/>
                  </a:lnTo>
                  <a:lnTo>
                    <a:pt x="195" y="61"/>
                  </a:lnTo>
                  <a:lnTo>
                    <a:pt x="182" y="82"/>
                  </a:lnTo>
                  <a:lnTo>
                    <a:pt x="212" y="73"/>
                  </a:lnTo>
                  <a:lnTo>
                    <a:pt x="182" y="94"/>
                  </a:lnTo>
                  <a:lnTo>
                    <a:pt x="0" y="29"/>
                  </a:lnTo>
                  <a:lnTo>
                    <a:pt x="0" y="29"/>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2" name="Freeform 136"/>
            <p:cNvSpPr>
              <a:spLocks/>
            </p:cNvSpPr>
            <p:nvPr/>
          </p:nvSpPr>
          <p:spPr bwMode="auto">
            <a:xfrm>
              <a:off x="2258" y="2915"/>
              <a:ext cx="85" cy="79"/>
            </a:xfrm>
            <a:custGeom>
              <a:avLst/>
              <a:gdLst>
                <a:gd name="T0" fmla="*/ 6 w 171"/>
                <a:gd name="T1" fmla="*/ 90 h 158"/>
                <a:gd name="T2" fmla="*/ 9 w 171"/>
                <a:gd name="T3" fmla="*/ 88 h 158"/>
                <a:gd name="T4" fmla="*/ 19 w 171"/>
                <a:gd name="T5" fmla="*/ 88 h 158"/>
                <a:gd name="T6" fmla="*/ 30 w 171"/>
                <a:gd name="T7" fmla="*/ 82 h 158"/>
                <a:gd name="T8" fmla="*/ 45 w 171"/>
                <a:gd name="T9" fmla="*/ 69 h 158"/>
                <a:gd name="T10" fmla="*/ 51 w 171"/>
                <a:gd name="T11" fmla="*/ 50 h 158"/>
                <a:gd name="T12" fmla="*/ 140 w 171"/>
                <a:gd name="T13" fmla="*/ 0 h 158"/>
                <a:gd name="T14" fmla="*/ 131 w 171"/>
                <a:gd name="T15" fmla="*/ 48 h 158"/>
                <a:gd name="T16" fmla="*/ 171 w 171"/>
                <a:gd name="T17" fmla="*/ 38 h 158"/>
                <a:gd name="T18" fmla="*/ 171 w 171"/>
                <a:gd name="T19" fmla="*/ 44 h 158"/>
                <a:gd name="T20" fmla="*/ 169 w 171"/>
                <a:gd name="T21" fmla="*/ 59 h 158"/>
                <a:gd name="T22" fmla="*/ 161 w 171"/>
                <a:gd name="T23" fmla="*/ 69 h 158"/>
                <a:gd name="T24" fmla="*/ 152 w 171"/>
                <a:gd name="T25" fmla="*/ 80 h 158"/>
                <a:gd name="T26" fmla="*/ 144 w 171"/>
                <a:gd name="T27" fmla="*/ 86 h 158"/>
                <a:gd name="T28" fmla="*/ 135 w 171"/>
                <a:gd name="T29" fmla="*/ 92 h 158"/>
                <a:gd name="T30" fmla="*/ 123 w 171"/>
                <a:gd name="T31" fmla="*/ 97 h 158"/>
                <a:gd name="T32" fmla="*/ 114 w 171"/>
                <a:gd name="T33" fmla="*/ 103 h 158"/>
                <a:gd name="T34" fmla="*/ 59 w 171"/>
                <a:gd name="T35" fmla="*/ 116 h 158"/>
                <a:gd name="T36" fmla="*/ 87 w 171"/>
                <a:gd name="T37" fmla="*/ 135 h 158"/>
                <a:gd name="T38" fmla="*/ 70 w 171"/>
                <a:gd name="T39" fmla="*/ 158 h 158"/>
                <a:gd name="T40" fmla="*/ 40 w 171"/>
                <a:gd name="T41" fmla="*/ 135 h 158"/>
                <a:gd name="T42" fmla="*/ 36 w 171"/>
                <a:gd name="T43" fmla="*/ 135 h 158"/>
                <a:gd name="T44" fmla="*/ 30 w 171"/>
                <a:gd name="T45" fmla="*/ 135 h 158"/>
                <a:gd name="T46" fmla="*/ 21 w 171"/>
                <a:gd name="T47" fmla="*/ 133 h 158"/>
                <a:gd name="T48" fmla="*/ 13 w 171"/>
                <a:gd name="T49" fmla="*/ 131 h 158"/>
                <a:gd name="T50" fmla="*/ 4 w 171"/>
                <a:gd name="T51" fmla="*/ 126 h 158"/>
                <a:gd name="T52" fmla="*/ 0 w 171"/>
                <a:gd name="T53" fmla="*/ 118 h 158"/>
                <a:gd name="T54" fmla="*/ 0 w 171"/>
                <a:gd name="T55" fmla="*/ 107 h 158"/>
                <a:gd name="T56" fmla="*/ 6 w 171"/>
                <a:gd name="T57" fmla="*/ 90 h 158"/>
                <a:gd name="T58" fmla="*/ 6 w 171"/>
                <a:gd name="T59" fmla="*/ 9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1" h="158">
                  <a:moveTo>
                    <a:pt x="6" y="90"/>
                  </a:moveTo>
                  <a:lnTo>
                    <a:pt x="9" y="88"/>
                  </a:lnTo>
                  <a:lnTo>
                    <a:pt x="19" y="88"/>
                  </a:lnTo>
                  <a:lnTo>
                    <a:pt x="30" y="82"/>
                  </a:lnTo>
                  <a:lnTo>
                    <a:pt x="45" y="69"/>
                  </a:lnTo>
                  <a:lnTo>
                    <a:pt x="51" y="50"/>
                  </a:lnTo>
                  <a:lnTo>
                    <a:pt x="140" y="0"/>
                  </a:lnTo>
                  <a:lnTo>
                    <a:pt x="131" y="48"/>
                  </a:lnTo>
                  <a:lnTo>
                    <a:pt x="171" y="38"/>
                  </a:lnTo>
                  <a:lnTo>
                    <a:pt x="171" y="44"/>
                  </a:lnTo>
                  <a:lnTo>
                    <a:pt x="169" y="59"/>
                  </a:lnTo>
                  <a:lnTo>
                    <a:pt x="161" y="69"/>
                  </a:lnTo>
                  <a:lnTo>
                    <a:pt x="152" y="80"/>
                  </a:lnTo>
                  <a:lnTo>
                    <a:pt x="144" y="86"/>
                  </a:lnTo>
                  <a:lnTo>
                    <a:pt x="135" y="92"/>
                  </a:lnTo>
                  <a:lnTo>
                    <a:pt x="123" y="97"/>
                  </a:lnTo>
                  <a:lnTo>
                    <a:pt x="114" y="103"/>
                  </a:lnTo>
                  <a:lnTo>
                    <a:pt x="59" y="116"/>
                  </a:lnTo>
                  <a:lnTo>
                    <a:pt x="87" y="135"/>
                  </a:lnTo>
                  <a:lnTo>
                    <a:pt x="70" y="158"/>
                  </a:lnTo>
                  <a:lnTo>
                    <a:pt x="40" y="135"/>
                  </a:lnTo>
                  <a:lnTo>
                    <a:pt x="36" y="135"/>
                  </a:lnTo>
                  <a:lnTo>
                    <a:pt x="30" y="135"/>
                  </a:lnTo>
                  <a:lnTo>
                    <a:pt x="21" y="133"/>
                  </a:lnTo>
                  <a:lnTo>
                    <a:pt x="13" y="131"/>
                  </a:lnTo>
                  <a:lnTo>
                    <a:pt x="4" y="126"/>
                  </a:lnTo>
                  <a:lnTo>
                    <a:pt x="0" y="118"/>
                  </a:lnTo>
                  <a:lnTo>
                    <a:pt x="0" y="107"/>
                  </a:lnTo>
                  <a:lnTo>
                    <a:pt x="6" y="90"/>
                  </a:lnTo>
                  <a:lnTo>
                    <a:pt x="6"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3" name="Freeform 137"/>
            <p:cNvSpPr>
              <a:spLocks/>
            </p:cNvSpPr>
            <p:nvPr/>
          </p:nvSpPr>
          <p:spPr bwMode="auto">
            <a:xfrm>
              <a:off x="4172" y="2619"/>
              <a:ext cx="33" cy="108"/>
            </a:xfrm>
            <a:custGeom>
              <a:avLst/>
              <a:gdLst>
                <a:gd name="T0" fmla="*/ 67 w 67"/>
                <a:gd name="T1" fmla="*/ 0 h 217"/>
                <a:gd name="T2" fmla="*/ 4 w 67"/>
                <a:gd name="T3" fmla="*/ 34 h 217"/>
                <a:gd name="T4" fmla="*/ 0 w 67"/>
                <a:gd name="T5" fmla="*/ 198 h 217"/>
                <a:gd name="T6" fmla="*/ 63 w 67"/>
                <a:gd name="T7" fmla="*/ 217 h 217"/>
                <a:gd name="T8" fmla="*/ 67 w 67"/>
                <a:gd name="T9" fmla="*/ 0 h 217"/>
                <a:gd name="T10" fmla="*/ 67 w 67"/>
                <a:gd name="T11" fmla="*/ 0 h 217"/>
              </a:gdLst>
              <a:ahLst/>
              <a:cxnLst>
                <a:cxn ang="0">
                  <a:pos x="T0" y="T1"/>
                </a:cxn>
                <a:cxn ang="0">
                  <a:pos x="T2" y="T3"/>
                </a:cxn>
                <a:cxn ang="0">
                  <a:pos x="T4" y="T5"/>
                </a:cxn>
                <a:cxn ang="0">
                  <a:pos x="T6" y="T7"/>
                </a:cxn>
                <a:cxn ang="0">
                  <a:pos x="T8" y="T9"/>
                </a:cxn>
                <a:cxn ang="0">
                  <a:pos x="T10" y="T11"/>
                </a:cxn>
              </a:cxnLst>
              <a:rect l="0" t="0" r="r" b="b"/>
              <a:pathLst>
                <a:path w="67" h="217">
                  <a:moveTo>
                    <a:pt x="67" y="0"/>
                  </a:moveTo>
                  <a:lnTo>
                    <a:pt x="4" y="34"/>
                  </a:lnTo>
                  <a:lnTo>
                    <a:pt x="0" y="198"/>
                  </a:lnTo>
                  <a:lnTo>
                    <a:pt x="63" y="217"/>
                  </a:lnTo>
                  <a:lnTo>
                    <a:pt x="67"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4" name="Freeform 138"/>
            <p:cNvSpPr>
              <a:spLocks/>
            </p:cNvSpPr>
            <p:nvPr/>
          </p:nvSpPr>
          <p:spPr bwMode="auto">
            <a:xfrm>
              <a:off x="3847" y="2892"/>
              <a:ext cx="135" cy="110"/>
            </a:xfrm>
            <a:custGeom>
              <a:avLst/>
              <a:gdLst>
                <a:gd name="T0" fmla="*/ 143 w 270"/>
                <a:gd name="T1" fmla="*/ 49 h 220"/>
                <a:gd name="T2" fmla="*/ 36 w 270"/>
                <a:gd name="T3" fmla="*/ 0 h 220"/>
                <a:gd name="T4" fmla="*/ 32 w 270"/>
                <a:gd name="T5" fmla="*/ 2 h 220"/>
                <a:gd name="T6" fmla="*/ 29 w 270"/>
                <a:gd name="T7" fmla="*/ 9 h 220"/>
                <a:gd name="T8" fmla="*/ 27 w 270"/>
                <a:gd name="T9" fmla="*/ 15 h 220"/>
                <a:gd name="T10" fmla="*/ 29 w 270"/>
                <a:gd name="T11" fmla="*/ 23 h 220"/>
                <a:gd name="T12" fmla="*/ 32 w 270"/>
                <a:gd name="T13" fmla="*/ 32 h 220"/>
                <a:gd name="T14" fmla="*/ 40 w 270"/>
                <a:gd name="T15" fmla="*/ 45 h 220"/>
                <a:gd name="T16" fmla="*/ 4 w 270"/>
                <a:gd name="T17" fmla="*/ 38 h 220"/>
                <a:gd name="T18" fmla="*/ 2 w 270"/>
                <a:gd name="T19" fmla="*/ 38 h 220"/>
                <a:gd name="T20" fmla="*/ 0 w 270"/>
                <a:gd name="T21" fmla="*/ 45 h 220"/>
                <a:gd name="T22" fmla="*/ 0 w 270"/>
                <a:gd name="T23" fmla="*/ 51 h 220"/>
                <a:gd name="T24" fmla="*/ 4 w 270"/>
                <a:gd name="T25" fmla="*/ 59 h 220"/>
                <a:gd name="T26" fmla="*/ 10 w 270"/>
                <a:gd name="T27" fmla="*/ 66 h 220"/>
                <a:gd name="T28" fmla="*/ 19 w 270"/>
                <a:gd name="T29" fmla="*/ 78 h 220"/>
                <a:gd name="T30" fmla="*/ 194 w 270"/>
                <a:gd name="T31" fmla="*/ 218 h 220"/>
                <a:gd name="T32" fmla="*/ 196 w 270"/>
                <a:gd name="T33" fmla="*/ 218 h 220"/>
                <a:gd name="T34" fmla="*/ 204 w 270"/>
                <a:gd name="T35" fmla="*/ 220 h 220"/>
                <a:gd name="T36" fmla="*/ 213 w 270"/>
                <a:gd name="T37" fmla="*/ 220 h 220"/>
                <a:gd name="T38" fmla="*/ 226 w 270"/>
                <a:gd name="T39" fmla="*/ 220 h 220"/>
                <a:gd name="T40" fmla="*/ 236 w 270"/>
                <a:gd name="T41" fmla="*/ 216 h 220"/>
                <a:gd name="T42" fmla="*/ 247 w 270"/>
                <a:gd name="T43" fmla="*/ 209 h 220"/>
                <a:gd name="T44" fmla="*/ 251 w 270"/>
                <a:gd name="T45" fmla="*/ 201 h 220"/>
                <a:gd name="T46" fmla="*/ 255 w 270"/>
                <a:gd name="T47" fmla="*/ 195 h 220"/>
                <a:gd name="T48" fmla="*/ 257 w 270"/>
                <a:gd name="T49" fmla="*/ 186 h 220"/>
                <a:gd name="T50" fmla="*/ 261 w 270"/>
                <a:gd name="T51" fmla="*/ 176 h 220"/>
                <a:gd name="T52" fmla="*/ 270 w 270"/>
                <a:gd name="T53" fmla="*/ 114 h 220"/>
                <a:gd name="T54" fmla="*/ 143 w 270"/>
                <a:gd name="T55" fmla="*/ 49 h 220"/>
                <a:gd name="T56" fmla="*/ 143 w 270"/>
                <a:gd name="T57" fmla="*/ 4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20">
                  <a:moveTo>
                    <a:pt x="143" y="49"/>
                  </a:moveTo>
                  <a:lnTo>
                    <a:pt x="36" y="0"/>
                  </a:lnTo>
                  <a:lnTo>
                    <a:pt x="32" y="2"/>
                  </a:lnTo>
                  <a:lnTo>
                    <a:pt x="29" y="9"/>
                  </a:lnTo>
                  <a:lnTo>
                    <a:pt x="27" y="15"/>
                  </a:lnTo>
                  <a:lnTo>
                    <a:pt x="29" y="23"/>
                  </a:lnTo>
                  <a:lnTo>
                    <a:pt x="32" y="32"/>
                  </a:lnTo>
                  <a:lnTo>
                    <a:pt x="40" y="45"/>
                  </a:lnTo>
                  <a:lnTo>
                    <a:pt x="4" y="38"/>
                  </a:lnTo>
                  <a:lnTo>
                    <a:pt x="2" y="38"/>
                  </a:lnTo>
                  <a:lnTo>
                    <a:pt x="0" y="45"/>
                  </a:lnTo>
                  <a:lnTo>
                    <a:pt x="0" y="51"/>
                  </a:lnTo>
                  <a:lnTo>
                    <a:pt x="4" y="59"/>
                  </a:lnTo>
                  <a:lnTo>
                    <a:pt x="10" y="66"/>
                  </a:lnTo>
                  <a:lnTo>
                    <a:pt x="19" y="78"/>
                  </a:lnTo>
                  <a:lnTo>
                    <a:pt x="194" y="218"/>
                  </a:lnTo>
                  <a:lnTo>
                    <a:pt x="196" y="218"/>
                  </a:lnTo>
                  <a:lnTo>
                    <a:pt x="204" y="220"/>
                  </a:lnTo>
                  <a:lnTo>
                    <a:pt x="213" y="220"/>
                  </a:lnTo>
                  <a:lnTo>
                    <a:pt x="226" y="220"/>
                  </a:lnTo>
                  <a:lnTo>
                    <a:pt x="236" y="216"/>
                  </a:lnTo>
                  <a:lnTo>
                    <a:pt x="247" y="209"/>
                  </a:lnTo>
                  <a:lnTo>
                    <a:pt x="251" y="201"/>
                  </a:lnTo>
                  <a:lnTo>
                    <a:pt x="255" y="195"/>
                  </a:lnTo>
                  <a:lnTo>
                    <a:pt x="257" y="186"/>
                  </a:lnTo>
                  <a:lnTo>
                    <a:pt x="261" y="176"/>
                  </a:lnTo>
                  <a:lnTo>
                    <a:pt x="270" y="114"/>
                  </a:lnTo>
                  <a:lnTo>
                    <a:pt x="143" y="49"/>
                  </a:lnTo>
                  <a:lnTo>
                    <a:pt x="14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5" name="Freeform 139"/>
            <p:cNvSpPr>
              <a:spLocks/>
            </p:cNvSpPr>
            <p:nvPr/>
          </p:nvSpPr>
          <p:spPr bwMode="auto">
            <a:xfrm>
              <a:off x="3918" y="2730"/>
              <a:ext cx="347" cy="254"/>
            </a:xfrm>
            <a:custGeom>
              <a:avLst/>
              <a:gdLst>
                <a:gd name="T0" fmla="*/ 694 w 694"/>
                <a:gd name="T1" fmla="*/ 131 h 507"/>
                <a:gd name="T2" fmla="*/ 602 w 694"/>
                <a:gd name="T3" fmla="*/ 197 h 507"/>
                <a:gd name="T4" fmla="*/ 370 w 694"/>
                <a:gd name="T5" fmla="*/ 262 h 507"/>
                <a:gd name="T6" fmla="*/ 138 w 694"/>
                <a:gd name="T7" fmla="*/ 507 h 507"/>
                <a:gd name="T8" fmla="*/ 106 w 694"/>
                <a:gd name="T9" fmla="*/ 458 h 507"/>
                <a:gd name="T10" fmla="*/ 45 w 694"/>
                <a:gd name="T11" fmla="*/ 410 h 507"/>
                <a:gd name="T12" fmla="*/ 0 w 694"/>
                <a:gd name="T13" fmla="*/ 372 h 507"/>
                <a:gd name="T14" fmla="*/ 163 w 694"/>
                <a:gd name="T15" fmla="*/ 127 h 507"/>
                <a:gd name="T16" fmla="*/ 477 w 694"/>
                <a:gd name="T17" fmla="*/ 30 h 507"/>
                <a:gd name="T18" fmla="*/ 517 w 694"/>
                <a:gd name="T19" fmla="*/ 0 h 507"/>
                <a:gd name="T20" fmla="*/ 583 w 694"/>
                <a:gd name="T21" fmla="*/ 7 h 507"/>
                <a:gd name="T22" fmla="*/ 694 w 694"/>
                <a:gd name="T23" fmla="*/ 131 h 507"/>
                <a:gd name="T24" fmla="*/ 694 w 694"/>
                <a:gd name="T25" fmla="*/ 131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4" h="507">
                  <a:moveTo>
                    <a:pt x="694" y="131"/>
                  </a:moveTo>
                  <a:lnTo>
                    <a:pt x="602" y="197"/>
                  </a:lnTo>
                  <a:lnTo>
                    <a:pt x="370" y="262"/>
                  </a:lnTo>
                  <a:lnTo>
                    <a:pt x="138" y="507"/>
                  </a:lnTo>
                  <a:lnTo>
                    <a:pt x="106" y="458"/>
                  </a:lnTo>
                  <a:lnTo>
                    <a:pt x="45" y="410"/>
                  </a:lnTo>
                  <a:lnTo>
                    <a:pt x="0" y="372"/>
                  </a:lnTo>
                  <a:lnTo>
                    <a:pt x="163" y="127"/>
                  </a:lnTo>
                  <a:lnTo>
                    <a:pt x="477" y="30"/>
                  </a:lnTo>
                  <a:lnTo>
                    <a:pt x="517" y="0"/>
                  </a:lnTo>
                  <a:lnTo>
                    <a:pt x="583" y="7"/>
                  </a:lnTo>
                  <a:lnTo>
                    <a:pt x="694" y="131"/>
                  </a:lnTo>
                  <a:lnTo>
                    <a:pt x="694" y="131"/>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6" name="Freeform 140"/>
            <p:cNvSpPr>
              <a:spLocks/>
            </p:cNvSpPr>
            <p:nvPr/>
          </p:nvSpPr>
          <p:spPr bwMode="auto">
            <a:xfrm>
              <a:off x="4163" y="2626"/>
              <a:ext cx="20" cy="113"/>
            </a:xfrm>
            <a:custGeom>
              <a:avLst/>
              <a:gdLst>
                <a:gd name="T0" fmla="*/ 14 w 40"/>
                <a:gd name="T1" fmla="*/ 227 h 227"/>
                <a:gd name="T2" fmla="*/ 0 w 40"/>
                <a:gd name="T3" fmla="*/ 156 h 227"/>
                <a:gd name="T4" fmla="*/ 0 w 40"/>
                <a:gd name="T5" fmla="*/ 18 h 227"/>
                <a:gd name="T6" fmla="*/ 40 w 40"/>
                <a:gd name="T7" fmla="*/ 0 h 227"/>
                <a:gd name="T8" fmla="*/ 34 w 40"/>
                <a:gd name="T9" fmla="*/ 213 h 227"/>
                <a:gd name="T10" fmla="*/ 14 w 40"/>
                <a:gd name="T11" fmla="*/ 227 h 227"/>
                <a:gd name="T12" fmla="*/ 14 w 40"/>
                <a:gd name="T13" fmla="*/ 227 h 227"/>
              </a:gdLst>
              <a:ahLst/>
              <a:cxnLst>
                <a:cxn ang="0">
                  <a:pos x="T0" y="T1"/>
                </a:cxn>
                <a:cxn ang="0">
                  <a:pos x="T2" y="T3"/>
                </a:cxn>
                <a:cxn ang="0">
                  <a:pos x="T4" y="T5"/>
                </a:cxn>
                <a:cxn ang="0">
                  <a:pos x="T6" y="T7"/>
                </a:cxn>
                <a:cxn ang="0">
                  <a:pos x="T8" y="T9"/>
                </a:cxn>
                <a:cxn ang="0">
                  <a:pos x="T10" y="T11"/>
                </a:cxn>
                <a:cxn ang="0">
                  <a:pos x="T12" y="T13"/>
                </a:cxn>
              </a:cxnLst>
              <a:rect l="0" t="0" r="r" b="b"/>
              <a:pathLst>
                <a:path w="40" h="227">
                  <a:moveTo>
                    <a:pt x="14" y="227"/>
                  </a:moveTo>
                  <a:lnTo>
                    <a:pt x="0" y="156"/>
                  </a:lnTo>
                  <a:lnTo>
                    <a:pt x="0" y="18"/>
                  </a:lnTo>
                  <a:lnTo>
                    <a:pt x="40" y="0"/>
                  </a:lnTo>
                  <a:lnTo>
                    <a:pt x="34" y="213"/>
                  </a:lnTo>
                  <a:lnTo>
                    <a:pt x="14" y="227"/>
                  </a:lnTo>
                  <a:lnTo>
                    <a:pt x="14" y="227"/>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7" name="Freeform 141"/>
            <p:cNvSpPr>
              <a:spLocks/>
            </p:cNvSpPr>
            <p:nvPr/>
          </p:nvSpPr>
          <p:spPr bwMode="auto">
            <a:xfrm>
              <a:off x="4168" y="2630"/>
              <a:ext cx="17" cy="96"/>
            </a:xfrm>
            <a:custGeom>
              <a:avLst/>
              <a:gdLst>
                <a:gd name="T0" fmla="*/ 34 w 34"/>
                <a:gd name="T1" fmla="*/ 0 h 192"/>
                <a:gd name="T2" fmla="*/ 24 w 34"/>
                <a:gd name="T3" fmla="*/ 192 h 192"/>
                <a:gd name="T4" fmla="*/ 2 w 34"/>
                <a:gd name="T5" fmla="*/ 167 h 192"/>
                <a:gd name="T6" fmla="*/ 17 w 34"/>
                <a:gd name="T7" fmla="*/ 162 h 192"/>
                <a:gd name="T8" fmla="*/ 0 w 34"/>
                <a:gd name="T9" fmla="*/ 148 h 192"/>
                <a:gd name="T10" fmla="*/ 17 w 34"/>
                <a:gd name="T11" fmla="*/ 148 h 192"/>
                <a:gd name="T12" fmla="*/ 5 w 34"/>
                <a:gd name="T13" fmla="*/ 137 h 192"/>
                <a:gd name="T14" fmla="*/ 17 w 34"/>
                <a:gd name="T15" fmla="*/ 129 h 192"/>
                <a:gd name="T16" fmla="*/ 5 w 34"/>
                <a:gd name="T17" fmla="*/ 122 h 192"/>
                <a:gd name="T18" fmla="*/ 17 w 34"/>
                <a:gd name="T19" fmla="*/ 112 h 192"/>
                <a:gd name="T20" fmla="*/ 2 w 34"/>
                <a:gd name="T21" fmla="*/ 107 h 192"/>
                <a:gd name="T22" fmla="*/ 17 w 34"/>
                <a:gd name="T23" fmla="*/ 97 h 192"/>
                <a:gd name="T24" fmla="*/ 5 w 34"/>
                <a:gd name="T25" fmla="*/ 88 h 192"/>
                <a:gd name="T26" fmla="*/ 19 w 34"/>
                <a:gd name="T27" fmla="*/ 80 h 192"/>
                <a:gd name="T28" fmla="*/ 2 w 34"/>
                <a:gd name="T29" fmla="*/ 70 h 192"/>
                <a:gd name="T30" fmla="*/ 22 w 34"/>
                <a:gd name="T31" fmla="*/ 61 h 192"/>
                <a:gd name="T32" fmla="*/ 2 w 34"/>
                <a:gd name="T33" fmla="*/ 53 h 192"/>
                <a:gd name="T34" fmla="*/ 22 w 34"/>
                <a:gd name="T35" fmla="*/ 44 h 192"/>
                <a:gd name="T36" fmla="*/ 2 w 34"/>
                <a:gd name="T37" fmla="*/ 36 h 192"/>
                <a:gd name="T38" fmla="*/ 22 w 34"/>
                <a:gd name="T39" fmla="*/ 27 h 192"/>
                <a:gd name="T40" fmla="*/ 0 w 34"/>
                <a:gd name="T41" fmla="*/ 19 h 192"/>
                <a:gd name="T42" fmla="*/ 34 w 34"/>
                <a:gd name="T43" fmla="*/ 0 h 192"/>
                <a:gd name="T44" fmla="*/ 34 w 34"/>
                <a:gd name="T4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192">
                  <a:moveTo>
                    <a:pt x="34" y="0"/>
                  </a:moveTo>
                  <a:lnTo>
                    <a:pt x="24" y="192"/>
                  </a:lnTo>
                  <a:lnTo>
                    <a:pt x="2" y="167"/>
                  </a:lnTo>
                  <a:lnTo>
                    <a:pt x="17" y="162"/>
                  </a:lnTo>
                  <a:lnTo>
                    <a:pt x="0" y="148"/>
                  </a:lnTo>
                  <a:lnTo>
                    <a:pt x="17" y="148"/>
                  </a:lnTo>
                  <a:lnTo>
                    <a:pt x="5" y="137"/>
                  </a:lnTo>
                  <a:lnTo>
                    <a:pt x="17" y="129"/>
                  </a:lnTo>
                  <a:lnTo>
                    <a:pt x="5" y="122"/>
                  </a:lnTo>
                  <a:lnTo>
                    <a:pt x="17" y="112"/>
                  </a:lnTo>
                  <a:lnTo>
                    <a:pt x="2" y="107"/>
                  </a:lnTo>
                  <a:lnTo>
                    <a:pt x="17" y="97"/>
                  </a:lnTo>
                  <a:lnTo>
                    <a:pt x="5" y="88"/>
                  </a:lnTo>
                  <a:lnTo>
                    <a:pt x="19" y="80"/>
                  </a:lnTo>
                  <a:lnTo>
                    <a:pt x="2" y="70"/>
                  </a:lnTo>
                  <a:lnTo>
                    <a:pt x="22" y="61"/>
                  </a:lnTo>
                  <a:lnTo>
                    <a:pt x="2" y="53"/>
                  </a:lnTo>
                  <a:lnTo>
                    <a:pt x="22" y="44"/>
                  </a:lnTo>
                  <a:lnTo>
                    <a:pt x="2" y="36"/>
                  </a:lnTo>
                  <a:lnTo>
                    <a:pt x="22" y="27"/>
                  </a:lnTo>
                  <a:lnTo>
                    <a:pt x="0" y="19"/>
                  </a:lnTo>
                  <a:lnTo>
                    <a:pt x="34" y="0"/>
                  </a:lnTo>
                  <a:lnTo>
                    <a:pt x="34" y="0"/>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8" name="Freeform 142"/>
            <p:cNvSpPr>
              <a:spLocks/>
            </p:cNvSpPr>
            <p:nvPr/>
          </p:nvSpPr>
          <p:spPr bwMode="auto">
            <a:xfrm>
              <a:off x="4177" y="2710"/>
              <a:ext cx="29" cy="30"/>
            </a:xfrm>
            <a:custGeom>
              <a:avLst/>
              <a:gdLst>
                <a:gd name="T0" fmla="*/ 59 w 59"/>
                <a:gd name="T1" fmla="*/ 3 h 59"/>
                <a:gd name="T2" fmla="*/ 0 w 59"/>
                <a:gd name="T3" fmla="*/ 0 h 59"/>
                <a:gd name="T4" fmla="*/ 2 w 59"/>
                <a:gd name="T5" fmla="*/ 59 h 59"/>
                <a:gd name="T6" fmla="*/ 59 w 59"/>
                <a:gd name="T7" fmla="*/ 57 h 59"/>
                <a:gd name="T8" fmla="*/ 59 w 59"/>
                <a:gd name="T9" fmla="*/ 3 h 59"/>
                <a:gd name="T10" fmla="*/ 59 w 59"/>
                <a:gd name="T11" fmla="*/ 3 h 59"/>
              </a:gdLst>
              <a:ahLst/>
              <a:cxnLst>
                <a:cxn ang="0">
                  <a:pos x="T0" y="T1"/>
                </a:cxn>
                <a:cxn ang="0">
                  <a:pos x="T2" y="T3"/>
                </a:cxn>
                <a:cxn ang="0">
                  <a:pos x="T4" y="T5"/>
                </a:cxn>
                <a:cxn ang="0">
                  <a:pos x="T6" y="T7"/>
                </a:cxn>
                <a:cxn ang="0">
                  <a:pos x="T8" y="T9"/>
                </a:cxn>
                <a:cxn ang="0">
                  <a:pos x="T10" y="T11"/>
                </a:cxn>
              </a:cxnLst>
              <a:rect l="0" t="0" r="r" b="b"/>
              <a:pathLst>
                <a:path w="59" h="59">
                  <a:moveTo>
                    <a:pt x="59" y="3"/>
                  </a:moveTo>
                  <a:lnTo>
                    <a:pt x="0" y="0"/>
                  </a:lnTo>
                  <a:lnTo>
                    <a:pt x="2" y="59"/>
                  </a:lnTo>
                  <a:lnTo>
                    <a:pt x="59" y="57"/>
                  </a:lnTo>
                  <a:lnTo>
                    <a:pt x="59" y="3"/>
                  </a:lnTo>
                  <a:lnTo>
                    <a:pt x="5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39" name="Freeform 143"/>
            <p:cNvSpPr>
              <a:spLocks/>
            </p:cNvSpPr>
            <p:nvPr/>
          </p:nvSpPr>
          <p:spPr bwMode="auto">
            <a:xfrm>
              <a:off x="3880" y="2569"/>
              <a:ext cx="59" cy="27"/>
            </a:xfrm>
            <a:custGeom>
              <a:avLst/>
              <a:gdLst>
                <a:gd name="T0" fmla="*/ 0 w 118"/>
                <a:gd name="T1" fmla="*/ 18 h 56"/>
                <a:gd name="T2" fmla="*/ 21 w 118"/>
                <a:gd name="T3" fmla="*/ 52 h 56"/>
                <a:gd name="T4" fmla="*/ 57 w 118"/>
                <a:gd name="T5" fmla="*/ 56 h 56"/>
                <a:gd name="T6" fmla="*/ 100 w 118"/>
                <a:gd name="T7" fmla="*/ 48 h 56"/>
                <a:gd name="T8" fmla="*/ 118 w 118"/>
                <a:gd name="T9" fmla="*/ 37 h 56"/>
                <a:gd name="T10" fmla="*/ 114 w 118"/>
                <a:gd name="T11" fmla="*/ 10 h 56"/>
                <a:gd name="T12" fmla="*/ 26 w 118"/>
                <a:gd name="T13" fmla="*/ 0 h 56"/>
                <a:gd name="T14" fmla="*/ 5 w 118"/>
                <a:gd name="T15" fmla="*/ 0 h 56"/>
                <a:gd name="T16" fmla="*/ 0 w 118"/>
                <a:gd name="T17" fmla="*/ 18 h 56"/>
                <a:gd name="T18" fmla="*/ 0 w 118"/>
                <a:gd name="T1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56">
                  <a:moveTo>
                    <a:pt x="0" y="18"/>
                  </a:moveTo>
                  <a:lnTo>
                    <a:pt x="21" y="52"/>
                  </a:lnTo>
                  <a:lnTo>
                    <a:pt x="57" y="56"/>
                  </a:lnTo>
                  <a:lnTo>
                    <a:pt x="100" y="48"/>
                  </a:lnTo>
                  <a:lnTo>
                    <a:pt x="118" y="37"/>
                  </a:lnTo>
                  <a:lnTo>
                    <a:pt x="114" y="10"/>
                  </a:lnTo>
                  <a:lnTo>
                    <a:pt x="26" y="0"/>
                  </a:lnTo>
                  <a:lnTo>
                    <a:pt x="5" y="0"/>
                  </a:lnTo>
                  <a:lnTo>
                    <a:pt x="0" y="18"/>
                  </a:lnTo>
                  <a:lnTo>
                    <a:pt x="0" y="18"/>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0" name="Freeform 144"/>
            <p:cNvSpPr>
              <a:spLocks/>
            </p:cNvSpPr>
            <p:nvPr/>
          </p:nvSpPr>
          <p:spPr bwMode="auto">
            <a:xfrm>
              <a:off x="3880" y="2565"/>
              <a:ext cx="61" cy="23"/>
            </a:xfrm>
            <a:custGeom>
              <a:avLst/>
              <a:gdLst>
                <a:gd name="T0" fmla="*/ 0 w 121"/>
                <a:gd name="T1" fmla="*/ 7 h 45"/>
                <a:gd name="T2" fmla="*/ 0 w 121"/>
                <a:gd name="T3" fmla="*/ 25 h 45"/>
                <a:gd name="T4" fmla="*/ 7 w 121"/>
                <a:gd name="T5" fmla="*/ 7 h 45"/>
                <a:gd name="T6" fmla="*/ 17 w 121"/>
                <a:gd name="T7" fmla="*/ 34 h 45"/>
                <a:gd name="T8" fmla="*/ 17 w 121"/>
                <a:gd name="T9" fmla="*/ 15 h 45"/>
                <a:gd name="T10" fmla="*/ 30 w 121"/>
                <a:gd name="T11" fmla="*/ 38 h 45"/>
                <a:gd name="T12" fmla="*/ 28 w 121"/>
                <a:gd name="T13" fmla="*/ 17 h 45"/>
                <a:gd name="T14" fmla="*/ 40 w 121"/>
                <a:gd name="T15" fmla="*/ 42 h 45"/>
                <a:gd name="T16" fmla="*/ 38 w 121"/>
                <a:gd name="T17" fmla="*/ 19 h 45"/>
                <a:gd name="T18" fmla="*/ 45 w 121"/>
                <a:gd name="T19" fmla="*/ 42 h 45"/>
                <a:gd name="T20" fmla="*/ 45 w 121"/>
                <a:gd name="T21" fmla="*/ 19 h 45"/>
                <a:gd name="T22" fmla="*/ 49 w 121"/>
                <a:gd name="T23" fmla="*/ 42 h 45"/>
                <a:gd name="T24" fmla="*/ 49 w 121"/>
                <a:gd name="T25" fmla="*/ 19 h 45"/>
                <a:gd name="T26" fmla="*/ 57 w 121"/>
                <a:gd name="T27" fmla="*/ 42 h 45"/>
                <a:gd name="T28" fmla="*/ 61 w 121"/>
                <a:gd name="T29" fmla="*/ 19 h 45"/>
                <a:gd name="T30" fmla="*/ 64 w 121"/>
                <a:gd name="T31" fmla="*/ 44 h 45"/>
                <a:gd name="T32" fmla="*/ 64 w 121"/>
                <a:gd name="T33" fmla="*/ 19 h 45"/>
                <a:gd name="T34" fmla="*/ 72 w 121"/>
                <a:gd name="T35" fmla="*/ 44 h 45"/>
                <a:gd name="T36" fmla="*/ 72 w 121"/>
                <a:gd name="T37" fmla="*/ 19 h 45"/>
                <a:gd name="T38" fmla="*/ 76 w 121"/>
                <a:gd name="T39" fmla="*/ 44 h 45"/>
                <a:gd name="T40" fmla="*/ 80 w 121"/>
                <a:gd name="T41" fmla="*/ 23 h 45"/>
                <a:gd name="T42" fmla="*/ 81 w 121"/>
                <a:gd name="T43" fmla="*/ 42 h 45"/>
                <a:gd name="T44" fmla="*/ 83 w 121"/>
                <a:gd name="T45" fmla="*/ 23 h 45"/>
                <a:gd name="T46" fmla="*/ 89 w 121"/>
                <a:gd name="T47" fmla="*/ 44 h 45"/>
                <a:gd name="T48" fmla="*/ 91 w 121"/>
                <a:gd name="T49" fmla="*/ 23 h 45"/>
                <a:gd name="T50" fmla="*/ 93 w 121"/>
                <a:gd name="T51" fmla="*/ 44 h 45"/>
                <a:gd name="T52" fmla="*/ 95 w 121"/>
                <a:gd name="T53" fmla="*/ 23 h 45"/>
                <a:gd name="T54" fmla="*/ 100 w 121"/>
                <a:gd name="T55" fmla="*/ 45 h 45"/>
                <a:gd name="T56" fmla="*/ 121 w 121"/>
                <a:gd name="T57" fmla="*/ 7 h 45"/>
                <a:gd name="T58" fmla="*/ 76 w 121"/>
                <a:gd name="T59" fmla="*/ 0 h 45"/>
                <a:gd name="T60" fmla="*/ 5 w 121"/>
                <a:gd name="T61" fmla="*/ 0 h 45"/>
                <a:gd name="T62" fmla="*/ 0 w 121"/>
                <a:gd name="T63" fmla="*/ 7 h 45"/>
                <a:gd name="T64" fmla="*/ 0 w 121"/>
                <a:gd name="T65"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45">
                  <a:moveTo>
                    <a:pt x="0" y="7"/>
                  </a:moveTo>
                  <a:lnTo>
                    <a:pt x="0" y="25"/>
                  </a:lnTo>
                  <a:lnTo>
                    <a:pt x="7" y="7"/>
                  </a:lnTo>
                  <a:lnTo>
                    <a:pt x="17" y="34"/>
                  </a:lnTo>
                  <a:lnTo>
                    <a:pt x="17" y="15"/>
                  </a:lnTo>
                  <a:lnTo>
                    <a:pt x="30" y="38"/>
                  </a:lnTo>
                  <a:lnTo>
                    <a:pt x="28" y="17"/>
                  </a:lnTo>
                  <a:lnTo>
                    <a:pt x="40" y="42"/>
                  </a:lnTo>
                  <a:lnTo>
                    <a:pt x="38" y="19"/>
                  </a:lnTo>
                  <a:lnTo>
                    <a:pt x="45" y="42"/>
                  </a:lnTo>
                  <a:lnTo>
                    <a:pt x="45" y="19"/>
                  </a:lnTo>
                  <a:lnTo>
                    <a:pt x="49" y="42"/>
                  </a:lnTo>
                  <a:lnTo>
                    <a:pt x="49" y="19"/>
                  </a:lnTo>
                  <a:lnTo>
                    <a:pt x="57" y="42"/>
                  </a:lnTo>
                  <a:lnTo>
                    <a:pt x="61" y="19"/>
                  </a:lnTo>
                  <a:lnTo>
                    <a:pt x="64" y="44"/>
                  </a:lnTo>
                  <a:lnTo>
                    <a:pt x="64" y="19"/>
                  </a:lnTo>
                  <a:lnTo>
                    <a:pt x="72" y="44"/>
                  </a:lnTo>
                  <a:lnTo>
                    <a:pt x="72" y="19"/>
                  </a:lnTo>
                  <a:lnTo>
                    <a:pt x="76" y="44"/>
                  </a:lnTo>
                  <a:lnTo>
                    <a:pt x="80" y="23"/>
                  </a:lnTo>
                  <a:lnTo>
                    <a:pt x="81" y="42"/>
                  </a:lnTo>
                  <a:lnTo>
                    <a:pt x="83" y="23"/>
                  </a:lnTo>
                  <a:lnTo>
                    <a:pt x="89" y="44"/>
                  </a:lnTo>
                  <a:lnTo>
                    <a:pt x="91" y="23"/>
                  </a:lnTo>
                  <a:lnTo>
                    <a:pt x="93" y="44"/>
                  </a:lnTo>
                  <a:lnTo>
                    <a:pt x="95" y="23"/>
                  </a:lnTo>
                  <a:lnTo>
                    <a:pt x="100" y="45"/>
                  </a:lnTo>
                  <a:lnTo>
                    <a:pt x="121" y="7"/>
                  </a:lnTo>
                  <a:lnTo>
                    <a:pt x="76" y="0"/>
                  </a:lnTo>
                  <a:lnTo>
                    <a:pt x="5" y="0"/>
                  </a:lnTo>
                  <a:lnTo>
                    <a:pt x="0" y="7"/>
                  </a:lnTo>
                  <a:lnTo>
                    <a:pt x="0" y="7"/>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1" name="Freeform 145"/>
            <p:cNvSpPr>
              <a:spLocks/>
            </p:cNvSpPr>
            <p:nvPr/>
          </p:nvSpPr>
          <p:spPr bwMode="auto">
            <a:xfrm>
              <a:off x="3930" y="2545"/>
              <a:ext cx="116" cy="70"/>
            </a:xfrm>
            <a:custGeom>
              <a:avLst/>
              <a:gdLst>
                <a:gd name="T0" fmla="*/ 214 w 231"/>
                <a:gd name="T1" fmla="*/ 49 h 141"/>
                <a:gd name="T2" fmla="*/ 121 w 231"/>
                <a:gd name="T3" fmla="*/ 0 h 141"/>
                <a:gd name="T4" fmla="*/ 15 w 231"/>
                <a:gd name="T5" fmla="*/ 46 h 141"/>
                <a:gd name="T6" fmla="*/ 0 w 231"/>
                <a:gd name="T7" fmla="*/ 85 h 141"/>
                <a:gd name="T8" fmla="*/ 58 w 231"/>
                <a:gd name="T9" fmla="*/ 141 h 141"/>
                <a:gd name="T10" fmla="*/ 153 w 231"/>
                <a:gd name="T11" fmla="*/ 139 h 141"/>
                <a:gd name="T12" fmla="*/ 231 w 231"/>
                <a:gd name="T13" fmla="*/ 141 h 141"/>
                <a:gd name="T14" fmla="*/ 214 w 231"/>
                <a:gd name="T15" fmla="*/ 49 h 141"/>
                <a:gd name="T16" fmla="*/ 214 w 231"/>
                <a:gd name="T17" fmla="*/ 4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141">
                  <a:moveTo>
                    <a:pt x="214" y="49"/>
                  </a:moveTo>
                  <a:lnTo>
                    <a:pt x="121" y="0"/>
                  </a:lnTo>
                  <a:lnTo>
                    <a:pt x="15" y="46"/>
                  </a:lnTo>
                  <a:lnTo>
                    <a:pt x="0" y="85"/>
                  </a:lnTo>
                  <a:lnTo>
                    <a:pt x="58" y="141"/>
                  </a:lnTo>
                  <a:lnTo>
                    <a:pt x="153" y="139"/>
                  </a:lnTo>
                  <a:lnTo>
                    <a:pt x="231" y="141"/>
                  </a:lnTo>
                  <a:lnTo>
                    <a:pt x="214" y="49"/>
                  </a:lnTo>
                  <a:lnTo>
                    <a:pt x="214" y="49"/>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2" name="Freeform 146"/>
            <p:cNvSpPr>
              <a:spLocks/>
            </p:cNvSpPr>
            <p:nvPr/>
          </p:nvSpPr>
          <p:spPr bwMode="auto">
            <a:xfrm>
              <a:off x="3930" y="2565"/>
              <a:ext cx="111" cy="61"/>
            </a:xfrm>
            <a:custGeom>
              <a:avLst/>
              <a:gdLst>
                <a:gd name="T0" fmla="*/ 203 w 222"/>
                <a:gd name="T1" fmla="*/ 13 h 121"/>
                <a:gd name="T2" fmla="*/ 193 w 222"/>
                <a:gd name="T3" fmla="*/ 82 h 121"/>
                <a:gd name="T4" fmla="*/ 180 w 222"/>
                <a:gd name="T5" fmla="*/ 9 h 121"/>
                <a:gd name="T6" fmla="*/ 173 w 222"/>
                <a:gd name="T7" fmla="*/ 78 h 121"/>
                <a:gd name="T8" fmla="*/ 157 w 222"/>
                <a:gd name="T9" fmla="*/ 9 h 121"/>
                <a:gd name="T10" fmla="*/ 157 w 222"/>
                <a:gd name="T11" fmla="*/ 74 h 121"/>
                <a:gd name="T12" fmla="*/ 131 w 222"/>
                <a:gd name="T13" fmla="*/ 4 h 121"/>
                <a:gd name="T14" fmla="*/ 138 w 222"/>
                <a:gd name="T15" fmla="*/ 78 h 121"/>
                <a:gd name="T16" fmla="*/ 112 w 222"/>
                <a:gd name="T17" fmla="*/ 0 h 121"/>
                <a:gd name="T18" fmla="*/ 119 w 222"/>
                <a:gd name="T19" fmla="*/ 78 h 121"/>
                <a:gd name="T20" fmla="*/ 95 w 222"/>
                <a:gd name="T21" fmla="*/ 6 h 121"/>
                <a:gd name="T22" fmla="*/ 96 w 222"/>
                <a:gd name="T23" fmla="*/ 82 h 121"/>
                <a:gd name="T24" fmla="*/ 70 w 222"/>
                <a:gd name="T25" fmla="*/ 13 h 121"/>
                <a:gd name="T26" fmla="*/ 77 w 222"/>
                <a:gd name="T27" fmla="*/ 87 h 121"/>
                <a:gd name="T28" fmla="*/ 49 w 222"/>
                <a:gd name="T29" fmla="*/ 19 h 121"/>
                <a:gd name="T30" fmla="*/ 64 w 222"/>
                <a:gd name="T31" fmla="*/ 87 h 121"/>
                <a:gd name="T32" fmla="*/ 28 w 222"/>
                <a:gd name="T33" fmla="*/ 26 h 121"/>
                <a:gd name="T34" fmla="*/ 39 w 222"/>
                <a:gd name="T35" fmla="*/ 80 h 121"/>
                <a:gd name="T36" fmla="*/ 0 w 222"/>
                <a:gd name="T37" fmla="*/ 45 h 121"/>
                <a:gd name="T38" fmla="*/ 64 w 222"/>
                <a:gd name="T39" fmla="*/ 121 h 121"/>
                <a:gd name="T40" fmla="*/ 152 w 222"/>
                <a:gd name="T41" fmla="*/ 108 h 121"/>
                <a:gd name="T42" fmla="*/ 222 w 222"/>
                <a:gd name="T43" fmla="*/ 112 h 121"/>
                <a:gd name="T44" fmla="*/ 203 w 222"/>
                <a:gd name="T45" fmla="*/ 13 h 121"/>
                <a:gd name="T46" fmla="*/ 203 w 222"/>
                <a:gd name="T4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121">
                  <a:moveTo>
                    <a:pt x="203" y="13"/>
                  </a:moveTo>
                  <a:lnTo>
                    <a:pt x="193" y="82"/>
                  </a:lnTo>
                  <a:lnTo>
                    <a:pt x="180" y="9"/>
                  </a:lnTo>
                  <a:lnTo>
                    <a:pt x="173" y="78"/>
                  </a:lnTo>
                  <a:lnTo>
                    <a:pt x="157" y="9"/>
                  </a:lnTo>
                  <a:lnTo>
                    <a:pt x="157" y="74"/>
                  </a:lnTo>
                  <a:lnTo>
                    <a:pt x="131" y="4"/>
                  </a:lnTo>
                  <a:lnTo>
                    <a:pt x="138" y="78"/>
                  </a:lnTo>
                  <a:lnTo>
                    <a:pt x="112" y="0"/>
                  </a:lnTo>
                  <a:lnTo>
                    <a:pt x="119" y="78"/>
                  </a:lnTo>
                  <a:lnTo>
                    <a:pt x="95" y="6"/>
                  </a:lnTo>
                  <a:lnTo>
                    <a:pt x="96" y="82"/>
                  </a:lnTo>
                  <a:lnTo>
                    <a:pt x="70" y="13"/>
                  </a:lnTo>
                  <a:lnTo>
                    <a:pt x="77" y="87"/>
                  </a:lnTo>
                  <a:lnTo>
                    <a:pt x="49" y="19"/>
                  </a:lnTo>
                  <a:lnTo>
                    <a:pt x="64" y="87"/>
                  </a:lnTo>
                  <a:lnTo>
                    <a:pt x="28" y="26"/>
                  </a:lnTo>
                  <a:lnTo>
                    <a:pt x="39" y="80"/>
                  </a:lnTo>
                  <a:lnTo>
                    <a:pt x="0" y="45"/>
                  </a:lnTo>
                  <a:lnTo>
                    <a:pt x="64" y="121"/>
                  </a:lnTo>
                  <a:lnTo>
                    <a:pt x="152" y="108"/>
                  </a:lnTo>
                  <a:lnTo>
                    <a:pt x="222" y="112"/>
                  </a:lnTo>
                  <a:lnTo>
                    <a:pt x="203" y="13"/>
                  </a:lnTo>
                  <a:lnTo>
                    <a:pt x="203" y="13"/>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3" name="Freeform 147"/>
            <p:cNvSpPr>
              <a:spLocks/>
            </p:cNvSpPr>
            <p:nvPr/>
          </p:nvSpPr>
          <p:spPr bwMode="auto">
            <a:xfrm>
              <a:off x="4183" y="2376"/>
              <a:ext cx="103" cy="150"/>
            </a:xfrm>
            <a:custGeom>
              <a:avLst/>
              <a:gdLst>
                <a:gd name="T0" fmla="*/ 88 w 207"/>
                <a:gd name="T1" fmla="*/ 1 h 300"/>
                <a:gd name="T2" fmla="*/ 90 w 207"/>
                <a:gd name="T3" fmla="*/ 0 h 300"/>
                <a:gd name="T4" fmla="*/ 99 w 207"/>
                <a:gd name="T5" fmla="*/ 1 h 300"/>
                <a:gd name="T6" fmla="*/ 110 w 207"/>
                <a:gd name="T7" fmla="*/ 5 h 300"/>
                <a:gd name="T8" fmla="*/ 129 w 207"/>
                <a:gd name="T9" fmla="*/ 17 h 300"/>
                <a:gd name="T10" fmla="*/ 137 w 207"/>
                <a:gd name="T11" fmla="*/ 22 h 300"/>
                <a:gd name="T12" fmla="*/ 147 w 207"/>
                <a:gd name="T13" fmla="*/ 32 h 300"/>
                <a:gd name="T14" fmla="*/ 156 w 207"/>
                <a:gd name="T15" fmla="*/ 41 h 300"/>
                <a:gd name="T16" fmla="*/ 166 w 207"/>
                <a:gd name="T17" fmla="*/ 57 h 300"/>
                <a:gd name="T18" fmla="*/ 175 w 207"/>
                <a:gd name="T19" fmla="*/ 72 h 300"/>
                <a:gd name="T20" fmla="*/ 185 w 207"/>
                <a:gd name="T21" fmla="*/ 93 h 300"/>
                <a:gd name="T22" fmla="*/ 194 w 207"/>
                <a:gd name="T23" fmla="*/ 114 h 300"/>
                <a:gd name="T24" fmla="*/ 204 w 207"/>
                <a:gd name="T25" fmla="*/ 140 h 300"/>
                <a:gd name="T26" fmla="*/ 204 w 207"/>
                <a:gd name="T27" fmla="*/ 144 h 300"/>
                <a:gd name="T28" fmla="*/ 205 w 207"/>
                <a:gd name="T29" fmla="*/ 155 h 300"/>
                <a:gd name="T30" fmla="*/ 205 w 207"/>
                <a:gd name="T31" fmla="*/ 161 h 300"/>
                <a:gd name="T32" fmla="*/ 205 w 207"/>
                <a:gd name="T33" fmla="*/ 171 h 300"/>
                <a:gd name="T34" fmla="*/ 205 w 207"/>
                <a:gd name="T35" fmla="*/ 182 h 300"/>
                <a:gd name="T36" fmla="*/ 207 w 207"/>
                <a:gd name="T37" fmla="*/ 193 h 300"/>
                <a:gd name="T38" fmla="*/ 205 w 207"/>
                <a:gd name="T39" fmla="*/ 205 h 300"/>
                <a:gd name="T40" fmla="*/ 205 w 207"/>
                <a:gd name="T41" fmla="*/ 216 h 300"/>
                <a:gd name="T42" fmla="*/ 204 w 207"/>
                <a:gd name="T43" fmla="*/ 228 h 300"/>
                <a:gd name="T44" fmla="*/ 202 w 207"/>
                <a:gd name="T45" fmla="*/ 239 h 300"/>
                <a:gd name="T46" fmla="*/ 198 w 207"/>
                <a:gd name="T47" fmla="*/ 249 h 300"/>
                <a:gd name="T48" fmla="*/ 194 w 207"/>
                <a:gd name="T49" fmla="*/ 260 h 300"/>
                <a:gd name="T50" fmla="*/ 188 w 207"/>
                <a:gd name="T51" fmla="*/ 269 h 300"/>
                <a:gd name="T52" fmla="*/ 183 w 207"/>
                <a:gd name="T53" fmla="*/ 279 h 300"/>
                <a:gd name="T54" fmla="*/ 139 w 207"/>
                <a:gd name="T55" fmla="*/ 300 h 300"/>
                <a:gd name="T56" fmla="*/ 110 w 207"/>
                <a:gd name="T57" fmla="*/ 300 h 300"/>
                <a:gd name="T58" fmla="*/ 38 w 207"/>
                <a:gd name="T59" fmla="*/ 252 h 300"/>
                <a:gd name="T60" fmla="*/ 0 w 207"/>
                <a:gd name="T61" fmla="*/ 165 h 300"/>
                <a:gd name="T62" fmla="*/ 0 w 207"/>
                <a:gd name="T63" fmla="*/ 81 h 300"/>
                <a:gd name="T64" fmla="*/ 36 w 207"/>
                <a:gd name="T65" fmla="*/ 20 h 300"/>
                <a:gd name="T66" fmla="*/ 63 w 207"/>
                <a:gd name="T67" fmla="*/ 3 h 300"/>
                <a:gd name="T68" fmla="*/ 88 w 207"/>
                <a:gd name="T69" fmla="*/ 1 h 300"/>
                <a:gd name="T70" fmla="*/ 88 w 207"/>
                <a:gd name="T71" fmla="*/ 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300">
                  <a:moveTo>
                    <a:pt x="88" y="1"/>
                  </a:moveTo>
                  <a:lnTo>
                    <a:pt x="90" y="0"/>
                  </a:lnTo>
                  <a:lnTo>
                    <a:pt x="99" y="1"/>
                  </a:lnTo>
                  <a:lnTo>
                    <a:pt x="110" y="5"/>
                  </a:lnTo>
                  <a:lnTo>
                    <a:pt x="129" y="17"/>
                  </a:lnTo>
                  <a:lnTo>
                    <a:pt x="137" y="22"/>
                  </a:lnTo>
                  <a:lnTo>
                    <a:pt x="147" y="32"/>
                  </a:lnTo>
                  <a:lnTo>
                    <a:pt x="156" y="41"/>
                  </a:lnTo>
                  <a:lnTo>
                    <a:pt x="166" y="57"/>
                  </a:lnTo>
                  <a:lnTo>
                    <a:pt x="175" y="72"/>
                  </a:lnTo>
                  <a:lnTo>
                    <a:pt x="185" y="93"/>
                  </a:lnTo>
                  <a:lnTo>
                    <a:pt x="194" y="114"/>
                  </a:lnTo>
                  <a:lnTo>
                    <a:pt x="204" y="140"/>
                  </a:lnTo>
                  <a:lnTo>
                    <a:pt x="204" y="144"/>
                  </a:lnTo>
                  <a:lnTo>
                    <a:pt x="205" y="155"/>
                  </a:lnTo>
                  <a:lnTo>
                    <a:pt x="205" y="161"/>
                  </a:lnTo>
                  <a:lnTo>
                    <a:pt x="205" y="171"/>
                  </a:lnTo>
                  <a:lnTo>
                    <a:pt x="205" y="182"/>
                  </a:lnTo>
                  <a:lnTo>
                    <a:pt x="207" y="193"/>
                  </a:lnTo>
                  <a:lnTo>
                    <a:pt x="205" y="205"/>
                  </a:lnTo>
                  <a:lnTo>
                    <a:pt x="205" y="216"/>
                  </a:lnTo>
                  <a:lnTo>
                    <a:pt x="204" y="228"/>
                  </a:lnTo>
                  <a:lnTo>
                    <a:pt x="202" y="239"/>
                  </a:lnTo>
                  <a:lnTo>
                    <a:pt x="198" y="249"/>
                  </a:lnTo>
                  <a:lnTo>
                    <a:pt x="194" y="260"/>
                  </a:lnTo>
                  <a:lnTo>
                    <a:pt x="188" y="269"/>
                  </a:lnTo>
                  <a:lnTo>
                    <a:pt x="183" y="279"/>
                  </a:lnTo>
                  <a:lnTo>
                    <a:pt x="139" y="300"/>
                  </a:lnTo>
                  <a:lnTo>
                    <a:pt x="110" y="300"/>
                  </a:lnTo>
                  <a:lnTo>
                    <a:pt x="38" y="252"/>
                  </a:lnTo>
                  <a:lnTo>
                    <a:pt x="0" y="165"/>
                  </a:lnTo>
                  <a:lnTo>
                    <a:pt x="0" y="81"/>
                  </a:lnTo>
                  <a:lnTo>
                    <a:pt x="36" y="20"/>
                  </a:lnTo>
                  <a:lnTo>
                    <a:pt x="63" y="3"/>
                  </a:lnTo>
                  <a:lnTo>
                    <a:pt x="88" y="1"/>
                  </a:lnTo>
                  <a:lnTo>
                    <a:pt x="88" y="1"/>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4" name="Freeform 148"/>
            <p:cNvSpPr>
              <a:spLocks/>
            </p:cNvSpPr>
            <p:nvPr/>
          </p:nvSpPr>
          <p:spPr bwMode="auto">
            <a:xfrm>
              <a:off x="4031" y="2517"/>
              <a:ext cx="294" cy="298"/>
            </a:xfrm>
            <a:custGeom>
              <a:avLst/>
              <a:gdLst>
                <a:gd name="T0" fmla="*/ 0 w 587"/>
                <a:gd name="T1" fmla="*/ 108 h 595"/>
                <a:gd name="T2" fmla="*/ 6 w 587"/>
                <a:gd name="T3" fmla="*/ 66 h 595"/>
                <a:gd name="T4" fmla="*/ 266 w 587"/>
                <a:gd name="T5" fmla="*/ 80 h 595"/>
                <a:gd name="T6" fmla="*/ 466 w 587"/>
                <a:gd name="T7" fmla="*/ 0 h 595"/>
                <a:gd name="T8" fmla="*/ 587 w 587"/>
                <a:gd name="T9" fmla="*/ 80 h 595"/>
                <a:gd name="T10" fmla="*/ 532 w 587"/>
                <a:gd name="T11" fmla="*/ 456 h 595"/>
                <a:gd name="T12" fmla="*/ 557 w 587"/>
                <a:gd name="T13" fmla="*/ 595 h 595"/>
                <a:gd name="T14" fmla="*/ 411 w 587"/>
                <a:gd name="T15" fmla="*/ 559 h 595"/>
                <a:gd name="T16" fmla="*/ 334 w 587"/>
                <a:gd name="T17" fmla="*/ 549 h 595"/>
                <a:gd name="T18" fmla="*/ 346 w 587"/>
                <a:gd name="T19" fmla="*/ 216 h 595"/>
                <a:gd name="T20" fmla="*/ 262 w 587"/>
                <a:gd name="T21" fmla="*/ 239 h 595"/>
                <a:gd name="T22" fmla="*/ 11 w 587"/>
                <a:gd name="T23" fmla="*/ 207 h 595"/>
                <a:gd name="T24" fmla="*/ 0 w 587"/>
                <a:gd name="T25" fmla="*/ 108 h 595"/>
                <a:gd name="T26" fmla="*/ 0 w 587"/>
                <a:gd name="T27" fmla="*/ 10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595">
                  <a:moveTo>
                    <a:pt x="0" y="108"/>
                  </a:moveTo>
                  <a:lnTo>
                    <a:pt x="6" y="66"/>
                  </a:lnTo>
                  <a:lnTo>
                    <a:pt x="266" y="80"/>
                  </a:lnTo>
                  <a:lnTo>
                    <a:pt x="466" y="0"/>
                  </a:lnTo>
                  <a:lnTo>
                    <a:pt x="587" y="80"/>
                  </a:lnTo>
                  <a:lnTo>
                    <a:pt x="532" y="456"/>
                  </a:lnTo>
                  <a:lnTo>
                    <a:pt x="557" y="595"/>
                  </a:lnTo>
                  <a:lnTo>
                    <a:pt x="411" y="559"/>
                  </a:lnTo>
                  <a:lnTo>
                    <a:pt x="334" y="549"/>
                  </a:lnTo>
                  <a:lnTo>
                    <a:pt x="346" y="216"/>
                  </a:lnTo>
                  <a:lnTo>
                    <a:pt x="262" y="239"/>
                  </a:lnTo>
                  <a:lnTo>
                    <a:pt x="11" y="207"/>
                  </a:lnTo>
                  <a:lnTo>
                    <a:pt x="0" y="108"/>
                  </a:lnTo>
                  <a:lnTo>
                    <a:pt x="0" y="108"/>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5" name="Freeform 149"/>
            <p:cNvSpPr>
              <a:spLocks/>
            </p:cNvSpPr>
            <p:nvPr/>
          </p:nvSpPr>
          <p:spPr bwMode="auto">
            <a:xfrm>
              <a:off x="4175" y="2377"/>
              <a:ext cx="99" cy="153"/>
            </a:xfrm>
            <a:custGeom>
              <a:avLst/>
              <a:gdLst>
                <a:gd name="T0" fmla="*/ 63 w 198"/>
                <a:gd name="T1" fmla="*/ 0 h 307"/>
                <a:gd name="T2" fmla="*/ 40 w 198"/>
                <a:gd name="T3" fmla="*/ 14 h 307"/>
                <a:gd name="T4" fmla="*/ 19 w 198"/>
                <a:gd name="T5" fmla="*/ 39 h 307"/>
                <a:gd name="T6" fmla="*/ 6 w 198"/>
                <a:gd name="T7" fmla="*/ 65 h 307"/>
                <a:gd name="T8" fmla="*/ 0 w 198"/>
                <a:gd name="T9" fmla="*/ 99 h 307"/>
                <a:gd name="T10" fmla="*/ 4 w 198"/>
                <a:gd name="T11" fmla="*/ 143 h 307"/>
                <a:gd name="T12" fmla="*/ 13 w 198"/>
                <a:gd name="T13" fmla="*/ 192 h 307"/>
                <a:gd name="T14" fmla="*/ 30 w 198"/>
                <a:gd name="T15" fmla="*/ 232 h 307"/>
                <a:gd name="T16" fmla="*/ 53 w 198"/>
                <a:gd name="T17" fmla="*/ 261 h 307"/>
                <a:gd name="T18" fmla="*/ 76 w 198"/>
                <a:gd name="T19" fmla="*/ 282 h 307"/>
                <a:gd name="T20" fmla="*/ 99 w 198"/>
                <a:gd name="T21" fmla="*/ 295 h 307"/>
                <a:gd name="T22" fmla="*/ 120 w 198"/>
                <a:gd name="T23" fmla="*/ 301 h 307"/>
                <a:gd name="T24" fmla="*/ 144 w 198"/>
                <a:gd name="T25" fmla="*/ 305 h 307"/>
                <a:gd name="T26" fmla="*/ 198 w 198"/>
                <a:gd name="T27" fmla="*/ 278 h 307"/>
                <a:gd name="T28" fmla="*/ 181 w 198"/>
                <a:gd name="T29" fmla="*/ 261 h 307"/>
                <a:gd name="T30" fmla="*/ 167 w 198"/>
                <a:gd name="T31" fmla="*/ 246 h 307"/>
                <a:gd name="T32" fmla="*/ 154 w 198"/>
                <a:gd name="T33" fmla="*/ 232 h 307"/>
                <a:gd name="T34" fmla="*/ 146 w 198"/>
                <a:gd name="T35" fmla="*/ 223 h 307"/>
                <a:gd name="T36" fmla="*/ 135 w 198"/>
                <a:gd name="T37" fmla="*/ 210 h 307"/>
                <a:gd name="T38" fmla="*/ 125 w 198"/>
                <a:gd name="T39" fmla="*/ 196 h 307"/>
                <a:gd name="T40" fmla="*/ 114 w 198"/>
                <a:gd name="T41" fmla="*/ 183 h 307"/>
                <a:gd name="T42" fmla="*/ 105 w 198"/>
                <a:gd name="T43" fmla="*/ 170 h 307"/>
                <a:gd name="T44" fmla="*/ 97 w 198"/>
                <a:gd name="T45" fmla="*/ 158 h 307"/>
                <a:gd name="T46" fmla="*/ 95 w 198"/>
                <a:gd name="T47" fmla="*/ 139 h 307"/>
                <a:gd name="T48" fmla="*/ 93 w 198"/>
                <a:gd name="T49" fmla="*/ 120 h 307"/>
                <a:gd name="T50" fmla="*/ 95 w 198"/>
                <a:gd name="T51" fmla="*/ 103 h 307"/>
                <a:gd name="T52" fmla="*/ 87 w 198"/>
                <a:gd name="T53" fmla="*/ 86 h 307"/>
                <a:gd name="T54" fmla="*/ 85 w 198"/>
                <a:gd name="T55" fmla="*/ 65 h 307"/>
                <a:gd name="T56" fmla="*/ 85 w 198"/>
                <a:gd name="T57" fmla="*/ 42 h 307"/>
                <a:gd name="T58" fmla="*/ 87 w 198"/>
                <a:gd name="T59" fmla="*/ 23 h 307"/>
                <a:gd name="T60" fmla="*/ 103 w 198"/>
                <a:gd name="T61" fmla="*/ 0 h 307"/>
                <a:gd name="T62" fmla="*/ 68 w 198"/>
                <a:gd name="T6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307">
                  <a:moveTo>
                    <a:pt x="68" y="0"/>
                  </a:moveTo>
                  <a:lnTo>
                    <a:pt x="63" y="0"/>
                  </a:lnTo>
                  <a:lnTo>
                    <a:pt x="53" y="6"/>
                  </a:lnTo>
                  <a:lnTo>
                    <a:pt x="40" y="14"/>
                  </a:lnTo>
                  <a:lnTo>
                    <a:pt x="27" y="31"/>
                  </a:lnTo>
                  <a:lnTo>
                    <a:pt x="19" y="39"/>
                  </a:lnTo>
                  <a:lnTo>
                    <a:pt x="11" y="52"/>
                  </a:lnTo>
                  <a:lnTo>
                    <a:pt x="6" y="65"/>
                  </a:lnTo>
                  <a:lnTo>
                    <a:pt x="4" y="82"/>
                  </a:lnTo>
                  <a:lnTo>
                    <a:pt x="0" y="99"/>
                  </a:lnTo>
                  <a:lnTo>
                    <a:pt x="2" y="120"/>
                  </a:lnTo>
                  <a:lnTo>
                    <a:pt x="4" y="143"/>
                  </a:lnTo>
                  <a:lnTo>
                    <a:pt x="9" y="170"/>
                  </a:lnTo>
                  <a:lnTo>
                    <a:pt x="13" y="192"/>
                  </a:lnTo>
                  <a:lnTo>
                    <a:pt x="23" y="215"/>
                  </a:lnTo>
                  <a:lnTo>
                    <a:pt x="30" y="232"/>
                  </a:lnTo>
                  <a:lnTo>
                    <a:pt x="42" y="249"/>
                  </a:lnTo>
                  <a:lnTo>
                    <a:pt x="53" y="261"/>
                  </a:lnTo>
                  <a:lnTo>
                    <a:pt x="65" y="272"/>
                  </a:lnTo>
                  <a:lnTo>
                    <a:pt x="76" y="282"/>
                  </a:lnTo>
                  <a:lnTo>
                    <a:pt x="89" y="291"/>
                  </a:lnTo>
                  <a:lnTo>
                    <a:pt x="99" y="295"/>
                  </a:lnTo>
                  <a:lnTo>
                    <a:pt x="110" y="299"/>
                  </a:lnTo>
                  <a:lnTo>
                    <a:pt x="120" y="301"/>
                  </a:lnTo>
                  <a:lnTo>
                    <a:pt x="131" y="305"/>
                  </a:lnTo>
                  <a:lnTo>
                    <a:pt x="144" y="305"/>
                  </a:lnTo>
                  <a:lnTo>
                    <a:pt x="150" y="307"/>
                  </a:lnTo>
                  <a:lnTo>
                    <a:pt x="198" y="278"/>
                  </a:lnTo>
                  <a:lnTo>
                    <a:pt x="141" y="293"/>
                  </a:lnTo>
                  <a:lnTo>
                    <a:pt x="181" y="261"/>
                  </a:lnTo>
                  <a:lnTo>
                    <a:pt x="125" y="278"/>
                  </a:lnTo>
                  <a:lnTo>
                    <a:pt x="167" y="246"/>
                  </a:lnTo>
                  <a:lnTo>
                    <a:pt x="112" y="265"/>
                  </a:lnTo>
                  <a:lnTo>
                    <a:pt x="154" y="232"/>
                  </a:lnTo>
                  <a:lnTo>
                    <a:pt x="95" y="255"/>
                  </a:lnTo>
                  <a:lnTo>
                    <a:pt x="146" y="223"/>
                  </a:lnTo>
                  <a:lnTo>
                    <a:pt x="78" y="246"/>
                  </a:lnTo>
                  <a:lnTo>
                    <a:pt x="135" y="210"/>
                  </a:lnTo>
                  <a:lnTo>
                    <a:pt x="63" y="234"/>
                  </a:lnTo>
                  <a:lnTo>
                    <a:pt x="125" y="196"/>
                  </a:lnTo>
                  <a:lnTo>
                    <a:pt x="51" y="223"/>
                  </a:lnTo>
                  <a:lnTo>
                    <a:pt x="114" y="183"/>
                  </a:lnTo>
                  <a:lnTo>
                    <a:pt x="42" y="206"/>
                  </a:lnTo>
                  <a:lnTo>
                    <a:pt x="105" y="170"/>
                  </a:lnTo>
                  <a:lnTo>
                    <a:pt x="32" y="189"/>
                  </a:lnTo>
                  <a:lnTo>
                    <a:pt x="97" y="158"/>
                  </a:lnTo>
                  <a:lnTo>
                    <a:pt x="25" y="164"/>
                  </a:lnTo>
                  <a:lnTo>
                    <a:pt x="95" y="139"/>
                  </a:lnTo>
                  <a:lnTo>
                    <a:pt x="23" y="143"/>
                  </a:lnTo>
                  <a:lnTo>
                    <a:pt x="93" y="120"/>
                  </a:lnTo>
                  <a:lnTo>
                    <a:pt x="23" y="116"/>
                  </a:lnTo>
                  <a:lnTo>
                    <a:pt x="95" y="103"/>
                  </a:lnTo>
                  <a:lnTo>
                    <a:pt x="25" y="96"/>
                  </a:lnTo>
                  <a:lnTo>
                    <a:pt x="87" y="86"/>
                  </a:lnTo>
                  <a:lnTo>
                    <a:pt x="30" y="77"/>
                  </a:lnTo>
                  <a:lnTo>
                    <a:pt x="85" y="65"/>
                  </a:lnTo>
                  <a:lnTo>
                    <a:pt x="38" y="56"/>
                  </a:lnTo>
                  <a:lnTo>
                    <a:pt x="85" y="42"/>
                  </a:lnTo>
                  <a:lnTo>
                    <a:pt x="47" y="35"/>
                  </a:lnTo>
                  <a:lnTo>
                    <a:pt x="87" y="23"/>
                  </a:lnTo>
                  <a:lnTo>
                    <a:pt x="57" y="19"/>
                  </a:lnTo>
                  <a:lnTo>
                    <a:pt x="103" y="0"/>
                  </a:lnTo>
                  <a:lnTo>
                    <a:pt x="68" y="0"/>
                  </a:lnTo>
                  <a:lnTo>
                    <a:pt x="68" y="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6" name="Freeform 150"/>
            <p:cNvSpPr>
              <a:spLocks/>
            </p:cNvSpPr>
            <p:nvPr/>
          </p:nvSpPr>
          <p:spPr bwMode="auto">
            <a:xfrm>
              <a:off x="3894" y="2526"/>
              <a:ext cx="78" cy="46"/>
            </a:xfrm>
            <a:custGeom>
              <a:avLst/>
              <a:gdLst>
                <a:gd name="T0" fmla="*/ 156 w 156"/>
                <a:gd name="T1" fmla="*/ 38 h 91"/>
                <a:gd name="T2" fmla="*/ 156 w 156"/>
                <a:gd name="T3" fmla="*/ 8 h 91"/>
                <a:gd name="T4" fmla="*/ 93 w 156"/>
                <a:gd name="T5" fmla="*/ 0 h 91"/>
                <a:gd name="T6" fmla="*/ 27 w 156"/>
                <a:gd name="T7" fmla="*/ 4 h 91"/>
                <a:gd name="T8" fmla="*/ 0 w 156"/>
                <a:gd name="T9" fmla="*/ 36 h 91"/>
                <a:gd name="T10" fmla="*/ 4 w 156"/>
                <a:gd name="T11" fmla="*/ 78 h 91"/>
                <a:gd name="T12" fmla="*/ 21 w 156"/>
                <a:gd name="T13" fmla="*/ 91 h 91"/>
                <a:gd name="T14" fmla="*/ 55 w 156"/>
                <a:gd name="T15" fmla="*/ 91 h 91"/>
                <a:gd name="T16" fmla="*/ 82 w 156"/>
                <a:gd name="T17" fmla="*/ 53 h 91"/>
                <a:gd name="T18" fmla="*/ 124 w 156"/>
                <a:gd name="T19" fmla="*/ 49 h 91"/>
                <a:gd name="T20" fmla="*/ 137 w 156"/>
                <a:gd name="T21" fmla="*/ 57 h 91"/>
                <a:gd name="T22" fmla="*/ 156 w 156"/>
                <a:gd name="T23" fmla="*/ 38 h 91"/>
                <a:gd name="T24" fmla="*/ 156 w 156"/>
                <a:gd name="T25"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91">
                  <a:moveTo>
                    <a:pt x="156" y="38"/>
                  </a:moveTo>
                  <a:lnTo>
                    <a:pt x="156" y="8"/>
                  </a:lnTo>
                  <a:lnTo>
                    <a:pt x="93" y="0"/>
                  </a:lnTo>
                  <a:lnTo>
                    <a:pt x="27" y="4"/>
                  </a:lnTo>
                  <a:lnTo>
                    <a:pt x="0" y="36"/>
                  </a:lnTo>
                  <a:lnTo>
                    <a:pt x="4" y="78"/>
                  </a:lnTo>
                  <a:lnTo>
                    <a:pt x="21" y="91"/>
                  </a:lnTo>
                  <a:lnTo>
                    <a:pt x="55" y="91"/>
                  </a:lnTo>
                  <a:lnTo>
                    <a:pt x="82" y="53"/>
                  </a:lnTo>
                  <a:lnTo>
                    <a:pt x="124" y="49"/>
                  </a:lnTo>
                  <a:lnTo>
                    <a:pt x="137" y="57"/>
                  </a:lnTo>
                  <a:lnTo>
                    <a:pt x="156" y="38"/>
                  </a:lnTo>
                  <a:lnTo>
                    <a:pt x="156" y="38"/>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7" name="Freeform 151"/>
            <p:cNvSpPr>
              <a:spLocks/>
            </p:cNvSpPr>
            <p:nvPr/>
          </p:nvSpPr>
          <p:spPr bwMode="auto">
            <a:xfrm>
              <a:off x="3904" y="2539"/>
              <a:ext cx="68" cy="35"/>
            </a:xfrm>
            <a:custGeom>
              <a:avLst/>
              <a:gdLst>
                <a:gd name="T0" fmla="*/ 135 w 135"/>
                <a:gd name="T1" fmla="*/ 11 h 70"/>
                <a:gd name="T2" fmla="*/ 122 w 135"/>
                <a:gd name="T3" fmla="*/ 19 h 70"/>
                <a:gd name="T4" fmla="*/ 118 w 135"/>
                <a:gd name="T5" fmla="*/ 5 h 70"/>
                <a:gd name="T6" fmla="*/ 110 w 135"/>
                <a:gd name="T7" fmla="*/ 19 h 70"/>
                <a:gd name="T8" fmla="*/ 107 w 135"/>
                <a:gd name="T9" fmla="*/ 3 h 70"/>
                <a:gd name="T10" fmla="*/ 97 w 135"/>
                <a:gd name="T11" fmla="*/ 15 h 70"/>
                <a:gd name="T12" fmla="*/ 91 w 135"/>
                <a:gd name="T13" fmla="*/ 0 h 70"/>
                <a:gd name="T14" fmla="*/ 84 w 135"/>
                <a:gd name="T15" fmla="*/ 19 h 70"/>
                <a:gd name="T16" fmla="*/ 74 w 135"/>
                <a:gd name="T17" fmla="*/ 0 h 70"/>
                <a:gd name="T18" fmla="*/ 71 w 135"/>
                <a:gd name="T19" fmla="*/ 19 h 70"/>
                <a:gd name="T20" fmla="*/ 57 w 135"/>
                <a:gd name="T21" fmla="*/ 0 h 70"/>
                <a:gd name="T22" fmla="*/ 55 w 135"/>
                <a:gd name="T23" fmla="*/ 15 h 70"/>
                <a:gd name="T24" fmla="*/ 38 w 135"/>
                <a:gd name="T25" fmla="*/ 3 h 70"/>
                <a:gd name="T26" fmla="*/ 46 w 135"/>
                <a:gd name="T27" fmla="*/ 22 h 70"/>
                <a:gd name="T28" fmla="*/ 27 w 135"/>
                <a:gd name="T29" fmla="*/ 13 h 70"/>
                <a:gd name="T30" fmla="*/ 38 w 135"/>
                <a:gd name="T31" fmla="*/ 30 h 70"/>
                <a:gd name="T32" fmla="*/ 17 w 135"/>
                <a:gd name="T33" fmla="*/ 26 h 70"/>
                <a:gd name="T34" fmla="*/ 36 w 135"/>
                <a:gd name="T35" fmla="*/ 39 h 70"/>
                <a:gd name="T36" fmla="*/ 14 w 135"/>
                <a:gd name="T37" fmla="*/ 39 h 70"/>
                <a:gd name="T38" fmla="*/ 33 w 135"/>
                <a:gd name="T39" fmla="*/ 49 h 70"/>
                <a:gd name="T40" fmla="*/ 8 w 135"/>
                <a:gd name="T41" fmla="*/ 49 h 70"/>
                <a:gd name="T42" fmla="*/ 29 w 135"/>
                <a:gd name="T43" fmla="*/ 58 h 70"/>
                <a:gd name="T44" fmla="*/ 0 w 135"/>
                <a:gd name="T45" fmla="*/ 64 h 70"/>
                <a:gd name="T46" fmla="*/ 36 w 135"/>
                <a:gd name="T47" fmla="*/ 70 h 70"/>
                <a:gd name="T48" fmla="*/ 61 w 135"/>
                <a:gd name="T49" fmla="*/ 38 h 70"/>
                <a:gd name="T50" fmla="*/ 74 w 135"/>
                <a:gd name="T51" fmla="*/ 30 h 70"/>
                <a:gd name="T52" fmla="*/ 116 w 135"/>
                <a:gd name="T53" fmla="*/ 30 h 70"/>
                <a:gd name="T54" fmla="*/ 131 w 135"/>
                <a:gd name="T55" fmla="*/ 20 h 70"/>
                <a:gd name="T56" fmla="*/ 135 w 135"/>
                <a:gd name="T57" fmla="*/ 11 h 70"/>
                <a:gd name="T58" fmla="*/ 135 w 135"/>
                <a:gd name="T5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 h="70">
                  <a:moveTo>
                    <a:pt x="135" y="11"/>
                  </a:moveTo>
                  <a:lnTo>
                    <a:pt x="122" y="19"/>
                  </a:lnTo>
                  <a:lnTo>
                    <a:pt x="118" y="5"/>
                  </a:lnTo>
                  <a:lnTo>
                    <a:pt x="110" y="19"/>
                  </a:lnTo>
                  <a:lnTo>
                    <a:pt x="107" y="3"/>
                  </a:lnTo>
                  <a:lnTo>
                    <a:pt x="97" y="15"/>
                  </a:lnTo>
                  <a:lnTo>
                    <a:pt x="91" y="0"/>
                  </a:lnTo>
                  <a:lnTo>
                    <a:pt x="84" y="19"/>
                  </a:lnTo>
                  <a:lnTo>
                    <a:pt x="74" y="0"/>
                  </a:lnTo>
                  <a:lnTo>
                    <a:pt x="71" y="19"/>
                  </a:lnTo>
                  <a:lnTo>
                    <a:pt x="57" y="0"/>
                  </a:lnTo>
                  <a:lnTo>
                    <a:pt x="55" y="15"/>
                  </a:lnTo>
                  <a:lnTo>
                    <a:pt x="38" y="3"/>
                  </a:lnTo>
                  <a:lnTo>
                    <a:pt x="46" y="22"/>
                  </a:lnTo>
                  <a:lnTo>
                    <a:pt x="27" y="13"/>
                  </a:lnTo>
                  <a:lnTo>
                    <a:pt x="38" y="30"/>
                  </a:lnTo>
                  <a:lnTo>
                    <a:pt x="17" y="26"/>
                  </a:lnTo>
                  <a:lnTo>
                    <a:pt x="36" y="39"/>
                  </a:lnTo>
                  <a:lnTo>
                    <a:pt x="14" y="39"/>
                  </a:lnTo>
                  <a:lnTo>
                    <a:pt x="33" y="49"/>
                  </a:lnTo>
                  <a:lnTo>
                    <a:pt x="8" y="49"/>
                  </a:lnTo>
                  <a:lnTo>
                    <a:pt x="29" y="58"/>
                  </a:lnTo>
                  <a:lnTo>
                    <a:pt x="0" y="64"/>
                  </a:lnTo>
                  <a:lnTo>
                    <a:pt x="36" y="70"/>
                  </a:lnTo>
                  <a:lnTo>
                    <a:pt x="61" y="38"/>
                  </a:lnTo>
                  <a:lnTo>
                    <a:pt x="74" y="30"/>
                  </a:lnTo>
                  <a:lnTo>
                    <a:pt x="116" y="30"/>
                  </a:lnTo>
                  <a:lnTo>
                    <a:pt x="131" y="20"/>
                  </a:lnTo>
                  <a:lnTo>
                    <a:pt x="135" y="11"/>
                  </a:lnTo>
                  <a:lnTo>
                    <a:pt x="135" y="11"/>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8" name="Freeform 152"/>
            <p:cNvSpPr>
              <a:spLocks/>
            </p:cNvSpPr>
            <p:nvPr/>
          </p:nvSpPr>
          <p:spPr bwMode="auto">
            <a:xfrm>
              <a:off x="2339" y="2832"/>
              <a:ext cx="82" cy="38"/>
            </a:xfrm>
            <a:custGeom>
              <a:avLst/>
              <a:gdLst>
                <a:gd name="T0" fmla="*/ 42 w 166"/>
                <a:gd name="T1" fmla="*/ 76 h 76"/>
                <a:gd name="T2" fmla="*/ 0 w 166"/>
                <a:gd name="T3" fmla="*/ 0 h 76"/>
                <a:gd name="T4" fmla="*/ 139 w 166"/>
                <a:gd name="T5" fmla="*/ 0 h 76"/>
                <a:gd name="T6" fmla="*/ 166 w 166"/>
                <a:gd name="T7" fmla="*/ 76 h 76"/>
                <a:gd name="T8" fmla="*/ 42 w 166"/>
                <a:gd name="T9" fmla="*/ 76 h 76"/>
                <a:gd name="T10" fmla="*/ 42 w 166"/>
                <a:gd name="T11" fmla="*/ 76 h 76"/>
              </a:gdLst>
              <a:ahLst/>
              <a:cxnLst>
                <a:cxn ang="0">
                  <a:pos x="T0" y="T1"/>
                </a:cxn>
                <a:cxn ang="0">
                  <a:pos x="T2" y="T3"/>
                </a:cxn>
                <a:cxn ang="0">
                  <a:pos x="T4" y="T5"/>
                </a:cxn>
                <a:cxn ang="0">
                  <a:pos x="T6" y="T7"/>
                </a:cxn>
                <a:cxn ang="0">
                  <a:pos x="T8" y="T9"/>
                </a:cxn>
                <a:cxn ang="0">
                  <a:pos x="T10" y="T11"/>
                </a:cxn>
              </a:cxnLst>
              <a:rect l="0" t="0" r="r" b="b"/>
              <a:pathLst>
                <a:path w="166" h="76">
                  <a:moveTo>
                    <a:pt x="42" y="76"/>
                  </a:moveTo>
                  <a:lnTo>
                    <a:pt x="0" y="0"/>
                  </a:lnTo>
                  <a:lnTo>
                    <a:pt x="139" y="0"/>
                  </a:lnTo>
                  <a:lnTo>
                    <a:pt x="166" y="76"/>
                  </a:lnTo>
                  <a:lnTo>
                    <a:pt x="42" y="76"/>
                  </a:lnTo>
                  <a:lnTo>
                    <a:pt x="42" y="76"/>
                  </a:lnTo>
                  <a:close/>
                </a:path>
              </a:pathLst>
            </a:custGeom>
            <a:solidFill>
              <a:srgbClr val="591F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49" name="Freeform 153"/>
            <p:cNvSpPr>
              <a:spLocks/>
            </p:cNvSpPr>
            <p:nvPr/>
          </p:nvSpPr>
          <p:spPr bwMode="auto">
            <a:xfrm>
              <a:off x="4031" y="2572"/>
              <a:ext cx="220" cy="74"/>
            </a:xfrm>
            <a:custGeom>
              <a:avLst/>
              <a:gdLst>
                <a:gd name="T0" fmla="*/ 0 w 439"/>
                <a:gd name="T1" fmla="*/ 122 h 148"/>
                <a:gd name="T2" fmla="*/ 0 w 439"/>
                <a:gd name="T3" fmla="*/ 0 h 148"/>
                <a:gd name="T4" fmla="*/ 23 w 439"/>
                <a:gd name="T5" fmla="*/ 89 h 148"/>
                <a:gd name="T6" fmla="*/ 40 w 439"/>
                <a:gd name="T7" fmla="*/ 13 h 148"/>
                <a:gd name="T8" fmla="*/ 49 w 439"/>
                <a:gd name="T9" fmla="*/ 93 h 148"/>
                <a:gd name="T10" fmla="*/ 65 w 439"/>
                <a:gd name="T11" fmla="*/ 13 h 148"/>
                <a:gd name="T12" fmla="*/ 74 w 439"/>
                <a:gd name="T13" fmla="*/ 95 h 148"/>
                <a:gd name="T14" fmla="*/ 89 w 439"/>
                <a:gd name="T15" fmla="*/ 15 h 148"/>
                <a:gd name="T16" fmla="*/ 103 w 439"/>
                <a:gd name="T17" fmla="*/ 97 h 148"/>
                <a:gd name="T18" fmla="*/ 116 w 439"/>
                <a:gd name="T19" fmla="*/ 23 h 148"/>
                <a:gd name="T20" fmla="*/ 125 w 439"/>
                <a:gd name="T21" fmla="*/ 95 h 148"/>
                <a:gd name="T22" fmla="*/ 139 w 439"/>
                <a:gd name="T23" fmla="*/ 25 h 148"/>
                <a:gd name="T24" fmla="*/ 154 w 439"/>
                <a:gd name="T25" fmla="*/ 103 h 148"/>
                <a:gd name="T26" fmla="*/ 167 w 439"/>
                <a:gd name="T27" fmla="*/ 32 h 148"/>
                <a:gd name="T28" fmla="*/ 181 w 439"/>
                <a:gd name="T29" fmla="*/ 107 h 148"/>
                <a:gd name="T30" fmla="*/ 192 w 439"/>
                <a:gd name="T31" fmla="*/ 32 h 148"/>
                <a:gd name="T32" fmla="*/ 209 w 439"/>
                <a:gd name="T33" fmla="*/ 107 h 148"/>
                <a:gd name="T34" fmla="*/ 215 w 439"/>
                <a:gd name="T35" fmla="*/ 32 h 148"/>
                <a:gd name="T36" fmla="*/ 236 w 439"/>
                <a:gd name="T37" fmla="*/ 112 h 148"/>
                <a:gd name="T38" fmla="*/ 241 w 439"/>
                <a:gd name="T39" fmla="*/ 32 h 148"/>
                <a:gd name="T40" fmla="*/ 262 w 439"/>
                <a:gd name="T41" fmla="*/ 112 h 148"/>
                <a:gd name="T42" fmla="*/ 260 w 439"/>
                <a:gd name="T43" fmla="*/ 29 h 148"/>
                <a:gd name="T44" fmla="*/ 285 w 439"/>
                <a:gd name="T45" fmla="*/ 105 h 148"/>
                <a:gd name="T46" fmla="*/ 281 w 439"/>
                <a:gd name="T47" fmla="*/ 29 h 148"/>
                <a:gd name="T48" fmla="*/ 308 w 439"/>
                <a:gd name="T49" fmla="*/ 95 h 148"/>
                <a:gd name="T50" fmla="*/ 308 w 439"/>
                <a:gd name="T51" fmla="*/ 23 h 148"/>
                <a:gd name="T52" fmla="*/ 334 w 439"/>
                <a:gd name="T53" fmla="*/ 89 h 148"/>
                <a:gd name="T54" fmla="*/ 325 w 439"/>
                <a:gd name="T55" fmla="*/ 25 h 148"/>
                <a:gd name="T56" fmla="*/ 353 w 439"/>
                <a:gd name="T57" fmla="*/ 80 h 148"/>
                <a:gd name="T58" fmla="*/ 340 w 439"/>
                <a:gd name="T59" fmla="*/ 23 h 148"/>
                <a:gd name="T60" fmla="*/ 382 w 439"/>
                <a:gd name="T61" fmla="*/ 74 h 148"/>
                <a:gd name="T62" fmla="*/ 371 w 439"/>
                <a:gd name="T63" fmla="*/ 19 h 148"/>
                <a:gd name="T64" fmla="*/ 401 w 439"/>
                <a:gd name="T65" fmla="*/ 69 h 148"/>
                <a:gd name="T66" fmla="*/ 439 w 439"/>
                <a:gd name="T67" fmla="*/ 65 h 148"/>
                <a:gd name="T68" fmla="*/ 270 w 439"/>
                <a:gd name="T69" fmla="*/ 148 h 148"/>
                <a:gd name="T70" fmla="*/ 0 w 439"/>
                <a:gd name="T71" fmla="*/ 122 h 148"/>
                <a:gd name="T72" fmla="*/ 0 w 439"/>
                <a:gd name="T73" fmla="*/ 12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9" h="148">
                  <a:moveTo>
                    <a:pt x="0" y="122"/>
                  </a:moveTo>
                  <a:lnTo>
                    <a:pt x="0" y="0"/>
                  </a:lnTo>
                  <a:lnTo>
                    <a:pt x="23" y="89"/>
                  </a:lnTo>
                  <a:lnTo>
                    <a:pt x="40" y="13"/>
                  </a:lnTo>
                  <a:lnTo>
                    <a:pt x="49" y="93"/>
                  </a:lnTo>
                  <a:lnTo>
                    <a:pt x="65" y="13"/>
                  </a:lnTo>
                  <a:lnTo>
                    <a:pt x="74" y="95"/>
                  </a:lnTo>
                  <a:lnTo>
                    <a:pt x="89" y="15"/>
                  </a:lnTo>
                  <a:lnTo>
                    <a:pt x="103" y="97"/>
                  </a:lnTo>
                  <a:lnTo>
                    <a:pt x="116" y="23"/>
                  </a:lnTo>
                  <a:lnTo>
                    <a:pt x="125" y="95"/>
                  </a:lnTo>
                  <a:lnTo>
                    <a:pt x="139" y="25"/>
                  </a:lnTo>
                  <a:lnTo>
                    <a:pt x="154" y="103"/>
                  </a:lnTo>
                  <a:lnTo>
                    <a:pt x="167" y="32"/>
                  </a:lnTo>
                  <a:lnTo>
                    <a:pt x="181" y="107"/>
                  </a:lnTo>
                  <a:lnTo>
                    <a:pt x="192" y="32"/>
                  </a:lnTo>
                  <a:lnTo>
                    <a:pt x="209" y="107"/>
                  </a:lnTo>
                  <a:lnTo>
                    <a:pt x="215" y="32"/>
                  </a:lnTo>
                  <a:lnTo>
                    <a:pt x="236" y="112"/>
                  </a:lnTo>
                  <a:lnTo>
                    <a:pt x="241" y="32"/>
                  </a:lnTo>
                  <a:lnTo>
                    <a:pt x="262" y="112"/>
                  </a:lnTo>
                  <a:lnTo>
                    <a:pt x="260" y="29"/>
                  </a:lnTo>
                  <a:lnTo>
                    <a:pt x="285" y="105"/>
                  </a:lnTo>
                  <a:lnTo>
                    <a:pt x="281" y="29"/>
                  </a:lnTo>
                  <a:lnTo>
                    <a:pt x="308" y="95"/>
                  </a:lnTo>
                  <a:lnTo>
                    <a:pt x="308" y="23"/>
                  </a:lnTo>
                  <a:lnTo>
                    <a:pt x="334" y="89"/>
                  </a:lnTo>
                  <a:lnTo>
                    <a:pt x="325" y="25"/>
                  </a:lnTo>
                  <a:lnTo>
                    <a:pt x="353" y="80"/>
                  </a:lnTo>
                  <a:lnTo>
                    <a:pt x="340" y="23"/>
                  </a:lnTo>
                  <a:lnTo>
                    <a:pt x="382" y="74"/>
                  </a:lnTo>
                  <a:lnTo>
                    <a:pt x="371" y="19"/>
                  </a:lnTo>
                  <a:lnTo>
                    <a:pt x="401" y="69"/>
                  </a:lnTo>
                  <a:lnTo>
                    <a:pt x="439" y="65"/>
                  </a:lnTo>
                  <a:lnTo>
                    <a:pt x="270" y="148"/>
                  </a:lnTo>
                  <a:lnTo>
                    <a:pt x="0" y="122"/>
                  </a:lnTo>
                  <a:lnTo>
                    <a:pt x="0" y="122"/>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0" name="Freeform 154"/>
            <p:cNvSpPr>
              <a:spLocks/>
            </p:cNvSpPr>
            <p:nvPr/>
          </p:nvSpPr>
          <p:spPr bwMode="auto">
            <a:xfrm>
              <a:off x="4228" y="2554"/>
              <a:ext cx="97" cy="261"/>
            </a:xfrm>
            <a:custGeom>
              <a:avLst/>
              <a:gdLst>
                <a:gd name="T0" fmla="*/ 194 w 194"/>
                <a:gd name="T1" fmla="*/ 6 h 521"/>
                <a:gd name="T2" fmla="*/ 101 w 194"/>
                <a:gd name="T3" fmla="*/ 0 h 521"/>
                <a:gd name="T4" fmla="*/ 164 w 194"/>
                <a:gd name="T5" fmla="*/ 21 h 521"/>
                <a:gd name="T6" fmla="*/ 95 w 194"/>
                <a:gd name="T7" fmla="*/ 27 h 521"/>
                <a:gd name="T8" fmla="*/ 160 w 194"/>
                <a:gd name="T9" fmla="*/ 47 h 521"/>
                <a:gd name="T10" fmla="*/ 94 w 194"/>
                <a:gd name="T11" fmla="*/ 55 h 521"/>
                <a:gd name="T12" fmla="*/ 156 w 194"/>
                <a:gd name="T13" fmla="*/ 74 h 521"/>
                <a:gd name="T14" fmla="*/ 90 w 194"/>
                <a:gd name="T15" fmla="*/ 84 h 521"/>
                <a:gd name="T16" fmla="*/ 151 w 194"/>
                <a:gd name="T17" fmla="*/ 103 h 521"/>
                <a:gd name="T18" fmla="*/ 84 w 194"/>
                <a:gd name="T19" fmla="*/ 118 h 521"/>
                <a:gd name="T20" fmla="*/ 147 w 194"/>
                <a:gd name="T21" fmla="*/ 133 h 521"/>
                <a:gd name="T22" fmla="*/ 82 w 194"/>
                <a:gd name="T23" fmla="*/ 148 h 521"/>
                <a:gd name="T24" fmla="*/ 139 w 194"/>
                <a:gd name="T25" fmla="*/ 165 h 521"/>
                <a:gd name="T26" fmla="*/ 75 w 194"/>
                <a:gd name="T27" fmla="*/ 179 h 521"/>
                <a:gd name="T28" fmla="*/ 132 w 194"/>
                <a:gd name="T29" fmla="*/ 196 h 521"/>
                <a:gd name="T30" fmla="*/ 67 w 194"/>
                <a:gd name="T31" fmla="*/ 213 h 521"/>
                <a:gd name="T32" fmla="*/ 122 w 194"/>
                <a:gd name="T33" fmla="*/ 228 h 521"/>
                <a:gd name="T34" fmla="*/ 63 w 194"/>
                <a:gd name="T35" fmla="*/ 241 h 521"/>
                <a:gd name="T36" fmla="*/ 120 w 194"/>
                <a:gd name="T37" fmla="*/ 258 h 521"/>
                <a:gd name="T38" fmla="*/ 56 w 194"/>
                <a:gd name="T39" fmla="*/ 266 h 521"/>
                <a:gd name="T40" fmla="*/ 120 w 194"/>
                <a:gd name="T41" fmla="*/ 287 h 521"/>
                <a:gd name="T42" fmla="*/ 48 w 194"/>
                <a:gd name="T43" fmla="*/ 302 h 521"/>
                <a:gd name="T44" fmla="*/ 114 w 194"/>
                <a:gd name="T45" fmla="*/ 315 h 521"/>
                <a:gd name="T46" fmla="*/ 29 w 194"/>
                <a:gd name="T47" fmla="*/ 333 h 521"/>
                <a:gd name="T48" fmla="*/ 113 w 194"/>
                <a:gd name="T49" fmla="*/ 352 h 521"/>
                <a:gd name="T50" fmla="*/ 25 w 194"/>
                <a:gd name="T51" fmla="*/ 359 h 521"/>
                <a:gd name="T52" fmla="*/ 111 w 194"/>
                <a:gd name="T53" fmla="*/ 386 h 521"/>
                <a:gd name="T54" fmla="*/ 25 w 194"/>
                <a:gd name="T55" fmla="*/ 390 h 521"/>
                <a:gd name="T56" fmla="*/ 109 w 194"/>
                <a:gd name="T57" fmla="*/ 414 h 521"/>
                <a:gd name="T58" fmla="*/ 21 w 194"/>
                <a:gd name="T59" fmla="*/ 418 h 521"/>
                <a:gd name="T60" fmla="*/ 111 w 194"/>
                <a:gd name="T61" fmla="*/ 435 h 521"/>
                <a:gd name="T62" fmla="*/ 12 w 194"/>
                <a:gd name="T63" fmla="*/ 443 h 521"/>
                <a:gd name="T64" fmla="*/ 111 w 194"/>
                <a:gd name="T65" fmla="*/ 462 h 521"/>
                <a:gd name="T66" fmla="*/ 0 w 194"/>
                <a:gd name="T67" fmla="*/ 462 h 521"/>
                <a:gd name="T68" fmla="*/ 63 w 194"/>
                <a:gd name="T69" fmla="*/ 479 h 521"/>
                <a:gd name="T70" fmla="*/ 18 w 194"/>
                <a:gd name="T71" fmla="*/ 485 h 521"/>
                <a:gd name="T72" fmla="*/ 164 w 194"/>
                <a:gd name="T73" fmla="*/ 521 h 521"/>
                <a:gd name="T74" fmla="*/ 139 w 194"/>
                <a:gd name="T75" fmla="*/ 382 h 521"/>
                <a:gd name="T76" fmla="*/ 194 w 194"/>
                <a:gd name="T77" fmla="*/ 6 h 521"/>
                <a:gd name="T78" fmla="*/ 194 w 194"/>
                <a:gd name="T79" fmla="*/ 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521">
                  <a:moveTo>
                    <a:pt x="194" y="6"/>
                  </a:moveTo>
                  <a:lnTo>
                    <a:pt x="101" y="0"/>
                  </a:lnTo>
                  <a:lnTo>
                    <a:pt x="164" y="21"/>
                  </a:lnTo>
                  <a:lnTo>
                    <a:pt x="95" y="27"/>
                  </a:lnTo>
                  <a:lnTo>
                    <a:pt x="160" y="47"/>
                  </a:lnTo>
                  <a:lnTo>
                    <a:pt x="94" y="55"/>
                  </a:lnTo>
                  <a:lnTo>
                    <a:pt x="156" y="74"/>
                  </a:lnTo>
                  <a:lnTo>
                    <a:pt x="90" y="84"/>
                  </a:lnTo>
                  <a:lnTo>
                    <a:pt x="151" y="103"/>
                  </a:lnTo>
                  <a:lnTo>
                    <a:pt x="84" y="118"/>
                  </a:lnTo>
                  <a:lnTo>
                    <a:pt x="147" y="133"/>
                  </a:lnTo>
                  <a:lnTo>
                    <a:pt x="82" y="148"/>
                  </a:lnTo>
                  <a:lnTo>
                    <a:pt x="139" y="165"/>
                  </a:lnTo>
                  <a:lnTo>
                    <a:pt x="75" y="179"/>
                  </a:lnTo>
                  <a:lnTo>
                    <a:pt x="132" y="196"/>
                  </a:lnTo>
                  <a:lnTo>
                    <a:pt x="67" y="213"/>
                  </a:lnTo>
                  <a:lnTo>
                    <a:pt x="122" y="228"/>
                  </a:lnTo>
                  <a:lnTo>
                    <a:pt x="63" y="241"/>
                  </a:lnTo>
                  <a:lnTo>
                    <a:pt x="120" y="258"/>
                  </a:lnTo>
                  <a:lnTo>
                    <a:pt x="56" y="266"/>
                  </a:lnTo>
                  <a:lnTo>
                    <a:pt x="120" y="287"/>
                  </a:lnTo>
                  <a:lnTo>
                    <a:pt x="48" y="302"/>
                  </a:lnTo>
                  <a:lnTo>
                    <a:pt x="114" y="315"/>
                  </a:lnTo>
                  <a:lnTo>
                    <a:pt x="29" y="333"/>
                  </a:lnTo>
                  <a:lnTo>
                    <a:pt x="113" y="352"/>
                  </a:lnTo>
                  <a:lnTo>
                    <a:pt x="25" y="359"/>
                  </a:lnTo>
                  <a:lnTo>
                    <a:pt x="111" y="386"/>
                  </a:lnTo>
                  <a:lnTo>
                    <a:pt x="25" y="390"/>
                  </a:lnTo>
                  <a:lnTo>
                    <a:pt x="109" y="414"/>
                  </a:lnTo>
                  <a:lnTo>
                    <a:pt x="21" y="418"/>
                  </a:lnTo>
                  <a:lnTo>
                    <a:pt x="111" y="435"/>
                  </a:lnTo>
                  <a:lnTo>
                    <a:pt x="12" y="443"/>
                  </a:lnTo>
                  <a:lnTo>
                    <a:pt x="111" y="462"/>
                  </a:lnTo>
                  <a:lnTo>
                    <a:pt x="0" y="462"/>
                  </a:lnTo>
                  <a:lnTo>
                    <a:pt x="63" y="479"/>
                  </a:lnTo>
                  <a:lnTo>
                    <a:pt x="18" y="485"/>
                  </a:lnTo>
                  <a:lnTo>
                    <a:pt x="164" y="521"/>
                  </a:lnTo>
                  <a:lnTo>
                    <a:pt x="139" y="382"/>
                  </a:lnTo>
                  <a:lnTo>
                    <a:pt x="194" y="6"/>
                  </a:lnTo>
                  <a:lnTo>
                    <a:pt x="194" y="6"/>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1" name="Freeform 155"/>
            <p:cNvSpPr>
              <a:spLocks/>
            </p:cNvSpPr>
            <p:nvPr/>
          </p:nvSpPr>
          <p:spPr bwMode="auto">
            <a:xfrm>
              <a:off x="3954" y="2778"/>
              <a:ext cx="302" cy="206"/>
            </a:xfrm>
            <a:custGeom>
              <a:avLst/>
              <a:gdLst>
                <a:gd name="T0" fmla="*/ 567 w 605"/>
                <a:gd name="T1" fmla="*/ 38 h 412"/>
                <a:gd name="T2" fmla="*/ 485 w 605"/>
                <a:gd name="T3" fmla="*/ 0 h 412"/>
                <a:gd name="T4" fmla="*/ 551 w 605"/>
                <a:gd name="T5" fmla="*/ 57 h 412"/>
                <a:gd name="T6" fmla="*/ 468 w 605"/>
                <a:gd name="T7" fmla="*/ 15 h 412"/>
                <a:gd name="T8" fmla="*/ 528 w 605"/>
                <a:gd name="T9" fmla="*/ 76 h 412"/>
                <a:gd name="T10" fmla="*/ 452 w 605"/>
                <a:gd name="T11" fmla="*/ 24 h 412"/>
                <a:gd name="T12" fmla="*/ 496 w 605"/>
                <a:gd name="T13" fmla="*/ 87 h 412"/>
                <a:gd name="T14" fmla="*/ 435 w 605"/>
                <a:gd name="T15" fmla="*/ 32 h 412"/>
                <a:gd name="T16" fmla="*/ 468 w 605"/>
                <a:gd name="T17" fmla="*/ 97 h 412"/>
                <a:gd name="T18" fmla="*/ 413 w 605"/>
                <a:gd name="T19" fmla="*/ 41 h 412"/>
                <a:gd name="T20" fmla="*/ 441 w 605"/>
                <a:gd name="T21" fmla="*/ 106 h 412"/>
                <a:gd name="T22" fmla="*/ 392 w 605"/>
                <a:gd name="T23" fmla="*/ 51 h 412"/>
                <a:gd name="T24" fmla="*/ 413 w 605"/>
                <a:gd name="T25" fmla="*/ 112 h 412"/>
                <a:gd name="T26" fmla="*/ 369 w 605"/>
                <a:gd name="T27" fmla="*/ 57 h 412"/>
                <a:gd name="T28" fmla="*/ 388 w 605"/>
                <a:gd name="T29" fmla="*/ 119 h 412"/>
                <a:gd name="T30" fmla="*/ 344 w 605"/>
                <a:gd name="T31" fmla="*/ 62 h 412"/>
                <a:gd name="T32" fmla="*/ 361 w 605"/>
                <a:gd name="T33" fmla="*/ 127 h 412"/>
                <a:gd name="T34" fmla="*/ 325 w 605"/>
                <a:gd name="T35" fmla="*/ 70 h 412"/>
                <a:gd name="T36" fmla="*/ 338 w 605"/>
                <a:gd name="T37" fmla="*/ 138 h 412"/>
                <a:gd name="T38" fmla="*/ 300 w 605"/>
                <a:gd name="T39" fmla="*/ 76 h 412"/>
                <a:gd name="T40" fmla="*/ 308 w 605"/>
                <a:gd name="T41" fmla="*/ 144 h 412"/>
                <a:gd name="T42" fmla="*/ 270 w 605"/>
                <a:gd name="T43" fmla="*/ 81 h 412"/>
                <a:gd name="T44" fmla="*/ 289 w 605"/>
                <a:gd name="T45" fmla="*/ 148 h 412"/>
                <a:gd name="T46" fmla="*/ 230 w 605"/>
                <a:gd name="T47" fmla="*/ 97 h 412"/>
                <a:gd name="T48" fmla="*/ 270 w 605"/>
                <a:gd name="T49" fmla="*/ 165 h 412"/>
                <a:gd name="T50" fmla="*/ 205 w 605"/>
                <a:gd name="T51" fmla="*/ 121 h 412"/>
                <a:gd name="T52" fmla="*/ 249 w 605"/>
                <a:gd name="T53" fmla="*/ 182 h 412"/>
                <a:gd name="T54" fmla="*/ 184 w 605"/>
                <a:gd name="T55" fmla="*/ 140 h 412"/>
                <a:gd name="T56" fmla="*/ 232 w 605"/>
                <a:gd name="T57" fmla="*/ 201 h 412"/>
                <a:gd name="T58" fmla="*/ 171 w 605"/>
                <a:gd name="T59" fmla="*/ 163 h 412"/>
                <a:gd name="T60" fmla="*/ 213 w 605"/>
                <a:gd name="T61" fmla="*/ 220 h 412"/>
                <a:gd name="T62" fmla="*/ 156 w 605"/>
                <a:gd name="T63" fmla="*/ 182 h 412"/>
                <a:gd name="T64" fmla="*/ 194 w 605"/>
                <a:gd name="T65" fmla="*/ 237 h 412"/>
                <a:gd name="T66" fmla="*/ 139 w 605"/>
                <a:gd name="T67" fmla="*/ 199 h 412"/>
                <a:gd name="T68" fmla="*/ 177 w 605"/>
                <a:gd name="T69" fmla="*/ 256 h 412"/>
                <a:gd name="T70" fmla="*/ 120 w 605"/>
                <a:gd name="T71" fmla="*/ 214 h 412"/>
                <a:gd name="T72" fmla="*/ 158 w 605"/>
                <a:gd name="T73" fmla="*/ 273 h 412"/>
                <a:gd name="T74" fmla="*/ 105 w 605"/>
                <a:gd name="T75" fmla="*/ 235 h 412"/>
                <a:gd name="T76" fmla="*/ 141 w 605"/>
                <a:gd name="T77" fmla="*/ 292 h 412"/>
                <a:gd name="T78" fmla="*/ 86 w 605"/>
                <a:gd name="T79" fmla="*/ 254 h 412"/>
                <a:gd name="T80" fmla="*/ 124 w 605"/>
                <a:gd name="T81" fmla="*/ 308 h 412"/>
                <a:gd name="T82" fmla="*/ 68 w 605"/>
                <a:gd name="T83" fmla="*/ 268 h 412"/>
                <a:gd name="T84" fmla="*/ 105 w 605"/>
                <a:gd name="T85" fmla="*/ 325 h 412"/>
                <a:gd name="T86" fmla="*/ 51 w 605"/>
                <a:gd name="T87" fmla="*/ 283 h 412"/>
                <a:gd name="T88" fmla="*/ 87 w 605"/>
                <a:gd name="T89" fmla="*/ 342 h 412"/>
                <a:gd name="T90" fmla="*/ 32 w 605"/>
                <a:gd name="T91" fmla="*/ 304 h 412"/>
                <a:gd name="T92" fmla="*/ 68 w 605"/>
                <a:gd name="T93" fmla="*/ 357 h 412"/>
                <a:gd name="T94" fmla="*/ 17 w 605"/>
                <a:gd name="T95" fmla="*/ 311 h 412"/>
                <a:gd name="T96" fmla="*/ 51 w 605"/>
                <a:gd name="T97" fmla="*/ 370 h 412"/>
                <a:gd name="T98" fmla="*/ 0 w 605"/>
                <a:gd name="T99" fmla="*/ 334 h 412"/>
                <a:gd name="T100" fmla="*/ 68 w 605"/>
                <a:gd name="T101" fmla="*/ 412 h 412"/>
                <a:gd name="T102" fmla="*/ 300 w 605"/>
                <a:gd name="T103" fmla="*/ 167 h 412"/>
                <a:gd name="T104" fmla="*/ 532 w 605"/>
                <a:gd name="T105" fmla="*/ 102 h 412"/>
                <a:gd name="T106" fmla="*/ 605 w 605"/>
                <a:gd name="T107" fmla="*/ 47 h 412"/>
                <a:gd name="T108" fmla="*/ 567 w 605"/>
                <a:gd name="T109" fmla="*/ 38 h 412"/>
                <a:gd name="T110" fmla="*/ 567 w 605"/>
                <a:gd name="T111" fmla="*/ 3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5" h="412">
                  <a:moveTo>
                    <a:pt x="567" y="38"/>
                  </a:moveTo>
                  <a:lnTo>
                    <a:pt x="485" y="0"/>
                  </a:lnTo>
                  <a:lnTo>
                    <a:pt x="551" y="57"/>
                  </a:lnTo>
                  <a:lnTo>
                    <a:pt x="468" y="15"/>
                  </a:lnTo>
                  <a:lnTo>
                    <a:pt x="528" y="76"/>
                  </a:lnTo>
                  <a:lnTo>
                    <a:pt x="452" y="24"/>
                  </a:lnTo>
                  <a:lnTo>
                    <a:pt x="496" y="87"/>
                  </a:lnTo>
                  <a:lnTo>
                    <a:pt x="435" y="32"/>
                  </a:lnTo>
                  <a:lnTo>
                    <a:pt x="468" y="97"/>
                  </a:lnTo>
                  <a:lnTo>
                    <a:pt x="413" y="41"/>
                  </a:lnTo>
                  <a:lnTo>
                    <a:pt x="441" y="106"/>
                  </a:lnTo>
                  <a:lnTo>
                    <a:pt x="392" y="51"/>
                  </a:lnTo>
                  <a:lnTo>
                    <a:pt x="413" y="112"/>
                  </a:lnTo>
                  <a:lnTo>
                    <a:pt x="369" y="57"/>
                  </a:lnTo>
                  <a:lnTo>
                    <a:pt x="388" y="119"/>
                  </a:lnTo>
                  <a:lnTo>
                    <a:pt x="344" y="62"/>
                  </a:lnTo>
                  <a:lnTo>
                    <a:pt x="361" y="127"/>
                  </a:lnTo>
                  <a:lnTo>
                    <a:pt x="325" y="70"/>
                  </a:lnTo>
                  <a:lnTo>
                    <a:pt x="338" y="138"/>
                  </a:lnTo>
                  <a:lnTo>
                    <a:pt x="300" y="76"/>
                  </a:lnTo>
                  <a:lnTo>
                    <a:pt x="308" y="144"/>
                  </a:lnTo>
                  <a:lnTo>
                    <a:pt x="270" y="81"/>
                  </a:lnTo>
                  <a:lnTo>
                    <a:pt x="289" y="148"/>
                  </a:lnTo>
                  <a:lnTo>
                    <a:pt x="230" y="97"/>
                  </a:lnTo>
                  <a:lnTo>
                    <a:pt x="270" y="165"/>
                  </a:lnTo>
                  <a:lnTo>
                    <a:pt x="205" y="121"/>
                  </a:lnTo>
                  <a:lnTo>
                    <a:pt x="249" y="182"/>
                  </a:lnTo>
                  <a:lnTo>
                    <a:pt x="184" y="140"/>
                  </a:lnTo>
                  <a:lnTo>
                    <a:pt x="232" y="201"/>
                  </a:lnTo>
                  <a:lnTo>
                    <a:pt x="171" y="163"/>
                  </a:lnTo>
                  <a:lnTo>
                    <a:pt x="213" y="220"/>
                  </a:lnTo>
                  <a:lnTo>
                    <a:pt x="156" y="182"/>
                  </a:lnTo>
                  <a:lnTo>
                    <a:pt x="194" y="237"/>
                  </a:lnTo>
                  <a:lnTo>
                    <a:pt x="139" y="199"/>
                  </a:lnTo>
                  <a:lnTo>
                    <a:pt x="177" y="256"/>
                  </a:lnTo>
                  <a:lnTo>
                    <a:pt x="120" y="214"/>
                  </a:lnTo>
                  <a:lnTo>
                    <a:pt x="158" y="273"/>
                  </a:lnTo>
                  <a:lnTo>
                    <a:pt x="105" y="235"/>
                  </a:lnTo>
                  <a:lnTo>
                    <a:pt x="141" y="292"/>
                  </a:lnTo>
                  <a:lnTo>
                    <a:pt x="86" y="254"/>
                  </a:lnTo>
                  <a:lnTo>
                    <a:pt x="124" y="308"/>
                  </a:lnTo>
                  <a:lnTo>
                    <a:pt x="68" y="268"/>
                  </a:lnTo>
                  <a:lnTo>
                    <a:pt x="105" y="325"/>
                  </a:lnTo>
                  <a:lnTo>
                    <a:pt x="51" y="283"/>
                  </a:lnTo>
                  <a:lnTo>
                    <a:pt x="87" y="342"/>
                  </a:lnTo>
                  <a:lnTo>
                    <a:pt x="32" y="304"/>
                  </a:lnTo>
                  <a:lnTo>
                    <a:pt x="68" y="357"/>
                  </a:lnTo>
                  <a:lnTo>
                    <a:pt x="17" y="311"/>
                  </a:lnTo>
                  <a:lnTo>
                    <a:pt x="51" y="370"/>
                  </a:lnTo>
                  <a:lnTo>
                    <a:pt x="0" y="334"/>
                  </a:lnTo>
                  <a:lnTo>
                    <a:pt x="68" y="412"/>
                  </a:lnTo>
                  <a:lnTo>
                    <a:pt x="300" y="167"/>
                  </a:lnTo>
                  <a:lnTo>
                    <a:pt x="532" y="102"/>
                  </a:lnTo>
                  <a:lnTo>
                    <a:pt x="605" y="47"/>
                  </a:lnTo>
                  <a:lnTo>
                    <a:pt x="567" y="38"/>
                  </a:lnTo>
                  <a:lnTo>
                    <a:pt x="567" y="38"/>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2" name="Freeform 156"/>
            <p:cNvSpPr>
              <a:spLocks/>
            </p:cNvSpPr>
            <p:nvPr/>
          </p:nvSpPr>
          <p:spPr bwMode="auto">
            <a:xfrm>
              <a:off x="3925" y="2769"/>
              <a:ext cx="209" cy="169"/>
            </a:xfrm>
            <a:custGeom>
              <a:avLst/>
              <a:gdLst>
                <a:gd name="T0" fmla="*/ 224 w 418"/>
                <a:gd name="T1" fmla="*/ 87 h 338"/>
                <a:gd name="T2" fmla="*/ 418 w 418"/>
                <a:gd name="T3" fmla="*/ 26 h 338"/>
                <a:gd name="T4" fmla="*/ 355 w 418"/>
                <a:gd name="T5" fmla="*/ 0 h 338"/>
                <a:gd name="T6" fmla="*/ 348 w 418"/>
                <a:gd name="T7" fmla="*/ 7 h 338"/>
                <a:gd name="T8" fmla="*/ 336 w 418"/>
                <a:gd name="T9" fmla="*/ 13 h 338"/>
                <a:gd name="T10" fmla="*/ 325 w 418"/>
                <a:gd name="T11" fmla="*/ 17 h 338"/>
                <a:gd name="T12" fmla="*/ 312 w 418"/>
                <a:gd name="T13" fmla="*/ 19 h 338"/>
                <a:gd name="T14" fmla="*/ 302 w 418"/>
                <a:gd name="T15" fmla="*/ 26 h 338"/>
                <a:gd name="T16" fmla="*/ 291 w 418"/>
                <a:gd name="T17" fmla="*/ 30 h 338"/>
                <a:gd name="T18" fmla="*/ 278 w 418"/>
                <a:gd name="T19" fmla="*/ 34 h 338"/>
                <a:gd name="T20" fmla="*/ 262 w 418"/>
                <a:gd name="T21" fmla="*/ 39 h 338"/>
                <a:gd name="T22" fmla="*/ 253 w 418"/>
                <a:gd name="T23" fmla="*/ 45 h 338"/>
                <a:gd name="T24" fmla="*/ 241 w 418"/>
                <a:gd name="T25" fmla="*/ 49 h 338"/>
                <a:gd name="T26" fmla="*/ 224 w 418"/>
                <a:gd name="T27" fmla="*/ 55 h 338"/>
                <a:gd name="T28" fmla="*/ 203 w 418"/>
                <a:gd name="T29" fmla="*/ 60 h 338"/>
                <a:gd name="T30" fmla="*/ 190 w 418"/>
                <a:gd name="T31" fmla="*/ 70 h 338"/>
                <a:gd name="T32" fmla="*/ 179 w 418"/>
                <a:gd name="T33" fmla="*/ 87 h 338"/>
                <a:gd name="T34" fmla="*/ 171 w 418"/>
                <a:gd name="T35" fmla="*/ 98 h 338"/>
                <a:gd name="T36" fmla="*/ 158 w 418"/>
                <a:gd name="T37" fmla="*/ 114 h 338"/>
                <a:gd name="T38" fmla="*/ 150 w 418"/>
                <a:gd name="T39" fmla="*/ 123 h 338"/>
                <a:gd name="T40" fmla="*/ 141 w 418"/>
                <a:gd name="T41" fmla="*/ 133 h 338"/>
                <a:gd name="T42" fmla="*/ 129 w 418"/>
                <a:gd name="T43" fmla="*/ 148 h 338"/>
                <a:gd name="T44" fmla="*/ 116 w 418"/>
                <a:gd name="T45" fmla="*/ 163 h 338"/>
                <a:gd name="T46" fmla="*/ 106 w 418"/>
                <a:gd name="T47" fmla="*/ 174 h 338"/>
                <a:gd name="T48" fmla="*/ 97 w 418"/>
                <a:gd name="T49" fmla="*/ 190 h 338"/>
                <a:gd name="T50" fmla="*/ 86 w 418"/>
                <a:gd name="T51" fmla="*/ 203 h 338"/>
                <a:gd name="T52" fmla="*/ 78 w 418"/>
                <a:gd name="T53" fmla="*/ 218 h 338"/>
                <a:gd name="T54" fmla="*/ 68 w 418"/>
                <a:gd name="T55" fmla="*/ 231 h 338"/>
                <a:gd name="T56" fmla="*/ 59 w 418"/>
                <a:gd name="T57" fmla="*/ 245 h 338"/>
                <a:gd name="T58" fmla="*/ 49 w 418"/>
                <a:gd name="T59" fmla="*/ 258 h 338"/>
                <a:gd name="T60" fmla="*/ 40 w 418"/>
                <a:gd name="T61" fmla="*/ 268 h 338"/>
                <a:gd name="T62" fmla="*/ 30 w 418"/>
                <a:gd name="T63" fmla="*/ 281 h 338"/>
                <a:gd name="T64" fmla="*/ 19 w 418"/>
                <a:gd name="T65" fmla="*/ 294 h 338"/>
                <a:gd name="T66" fmla="*/ 10 w 418"/>
                <a:gd name="T67" fmla="*/ 304 h 338"/>
                <a:gd name="T68" fmla="*/ 0 w 418"/>
                <a:gd name="T69" fmla="*/ 306 h 338"/>
                <a:gd name="T70" fmla="*/ 32 w 418"/>
                <a:gd name="T71"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 h="338">
                  <a:moveTo>
                    <a:pt x="32" y="338"/>
                  </a:moveTo>
                  <a:lnTo>
                    <a:pt x="224" y="87"/>
                  </a:lnTo>
                  <a:lnTo>
                    <a:pt x="376" y="24"/>
                  </a:lnTo>
                  <a:lnTo>
                    <a:pt x="418" y="26"/>
                  </a:lnTo>
                  <a:lnTo>
                    <a:pt x="376" y="17"/>
                  </a:lnTo>
                  <a:lnTo>
                    <a:pt x="355" y="0"/>
                  </a:lnTo>
                  <a:lnTo>
                    <a:pt x="367" y="22"/>
                  </a:lnTo>
                  <a:lnTo>
                    <a:pt x="348" y="7"/>
                  </a:lnTo>
                  <a:lnTo>
                    <a:pt x="355" y="26"/>
                  </a:lnTo>
                  <a:lnTo>
                    <a:pt x="336" y="13"/>
                  </a:lnTo>
                  <a:lnTo>
                    <a:pt x="344" y="32"/>
                  </a:lnTo>
                  <a:lnTo>
                    <a:pt x="325" y="17"/>
                  </a:lnTo>
                  <a:lnTo>
                    <a:pt x="331" y="36"/>
                  </a:lnTo>
                  <a:lnTo>
                    <a:pt x="312" y="19"/>
                  </a:lnTo>
                  <a:lnTo>
                    <a:pt x="321" y="39"/>
                  </a:lnTo>
                  <a:lnTo>
                    <a:pt x="302" y="26"/>
                  </a:lnTo>
                  <a:lnTo>
                    <a:pt x="308" y="43"/>
                  </a:lnTo>
                  <a:lnTo>
                    <a:pt x="291" y="30"/>
                  </a:lnTo>
                  <a:lnTo>
                    <a:pt x="298" y="49"/>
                  </a:lnTo>
                  <a:lnTo>
                    <a:pt x="278" y="34"/>
                  </a:lnTo>
                  <a:lnTo>
                    <a:pt x="287" y="53"/>
                  </a:lnTo>
                  <a:lnTo>
                    <a:pt x="262" y="39"/>
                  </a:lnTo>
                  <a:lnTo>
                    <a:pt x="272" y="58"/>
                  </a:lnTo>
                  <a:lnTo>
                    <a:pt x="253" y="45"/>
                  </a:lnTo>
                  <a:lnTo>
                    <a:pt x="260" y="64"/>
                  </a:lnTo>
                  <a:lnTo>
                    <a:pt x="241" y="49"/>
                  </a:lnTo>
                  <a:lnTo>
                    <a:pt x="247" y="70"/>
                  </a:lnTo>
                  <a:lnTo>
                    <a:pt x="224" y="55"/>
                  </a:lnTo>
                  <a:lnTo>
                    <a:pt x="234" y="74"/>
                  </a:lnTo>
                  <a:lnTo>
                    <a:pt x="203" y="60"/>
                  </a:lnTo>
                  <a:lnTo>
                    <a:pt x="219" y="79"/>
                  </a:lnTo>
                  <a:lnTo>
                    <a:pt x="190" y="70"/>
                  </a:lnTo>
                  <a:lnTo>
                    <a:pt x="209" y="91"/>
                  </a:lnTo>
                  <a:lnTo>
                    <a:pt x="179" y="87"/>
                  </a:lnTo>
                  <a:lnTo>
                    <a:pt x="200" y="104"/>
                  </a:lnTo>
                  <a:lnTo>
                    <a:pt x="171" y="98"/>
                  </a:lnTo>
                  <a:lnTo>
                    <a:pt x="190" y="115"/>
                  </a:lnTo>
                  <a:lnTo>
                    <a:pt x="158" y="114"/>
                  </a:lnTo>
                  <a:lnTo>
                    <a:pt x="177" y="129"/>
                  </a:lnTo>
                  <a:lnTo>
                    <a:pt x="150" y="123"/>
                  </a:lnTo>
                  <a:lnTo>
                    <a:pt x="167" y="144"/>
                  </a:lnTo>
                  <a:lnTo>
                    <a:pt x="141" y="133"/>
                  </a:lnTo>
                  <a:lnTo>
                    <a:pt x="154" y="157"/>
                  </a:lnTo>
                  <a:lnTo>
                    <a:pt x="129" y="148"/>
                  </a:lnTo>
                  <a:lnTo>
                    <a:pt x="144" y="171"/>
                  </a:lnTo>
                  <a:lnTo>
                    <a:pt x="116" y="163"/>
                  </a:lnTo>
                  <a:lnTo>
                    <a:pt x="133" y="184"/>
                  </a:lnTo>
                  <a:lnTo>
                    <a:pt x="106" y="174"/>
                  </a:lnTo>
                  <a:lnTo>
                    <a:pt x="124" y="199"/>
                  </a:lnTo>
                  <a:lnTo>
                    <a:pt x="97" y="190"/>
                  </a:lnTo>
                  <a:lnTo>
                    <a:pt x="114" y="210"/>
                  </a:lnTo>
                  <a:lnTo>
                    <a:pt x="86" y="203"/>
                  </a:lnTo>
                  <a:lnTo>
                    <a:pt x="105" y="222"/>
                  </a:lnTo>
                  <a:lnTo>
                    <a:pt x="78" y="218"/>
                  </a:lnTo>
                  <a:lnTo>
                    <a:pt x="97" y="237"/>
                  </a:lnTo>
                  <a:lnTo>
                    <a:pt x="68" y="231"/>
                  </a:lnTo>
                  <a:lnTo>
                    <a:pt x="86" y="249"/>
                  </a:lnTo>
                  <a:lnTo>
                    <a:pt x="59" y="245"/>
                  </a:lnTo>
                  <a:lnTo>
                    <a:pt x="78" y="264"/>
                  </a:lnTo>
                  <a:lnTo>
                    <a:pt x="49" y="258"/>
                  </a:lnTo>
                  <a:lnTo>
                    <a:pt x="68" y="275"/>
                  </a:lnTo>
                  <a:lnTo>
                    <a:pt x="40" y="268"/>
                  </a:lnTo>
                  <a:lnTo>
                    <a:pt x="59" y="290"/>
                  </a:lnTo>
                  <a:lnTo>
                    <a:pt x="30" y="281"/>
                  </a:lnTo>
                  <a:lnTo>
                    <a:pt x="48" y="302"/>
                  </a:lnTo>
                  <a:lnTo>
                    <a:pt x="19" y="294"/>
                  </a:lnTo>
                  <a:lnTo>
                    <a:pt x="40" y="315"/>
                  </a:lnTo>
                  <a:lnTo>
                    <a:pt x="10" y="304"/>
                  </a:lnTo>
                  <a:lnTo>
                    <a:pt x="29" y="323"/>
                  </a:lnTo>
                  <a:lnTo>
                    <a:pt x="0" y="306"/>
                  </a:lnTo>
                  <a:lnTo>
                    <a:pt x="32" y="338"/>
                  </a:lnTo>
                  <a:lnTo>
                    <a:pt x="32" y="338"/>
                  </a:lnTo>
                  <a:close/>
                </a:path>
              </a:pathLst>
            </a:custGeom>
            <a:solidFill>
              <a:srgbClr val="000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3" name="Freeform 157"/>
            <p:cNvSpPr>
              <a:spLocks/>
            </p:cNvSpPr>
            <p:nvPr/>
          </p:nvSpPr>
          <p:spPr bwMode="auto">
            <a:xfrm>
              <a:off x="4294" y="2424"/>
              <a:ext cx="5" cy="65"/>
            </a:xfrm>
            <a:custGeom>
              <a:avLst/>
              <a:gdLst>
                <a:gd name="T0" fmla="*/ 0 w 9"/>
                <a:gd name="T1" fmla="*/ 129 h 129"/>
                <a:gd name="T2" fmla="*/ 0 w 9"/>
                <a:gd name="T3" fmla="*/ 125 h 129"/>
                <a:gd name="T4" fmla="*/ 1 w 9"/>
                <a:gd name="T5" fmla="*/ 117 h 129"/>
                <a:gd name="T6" fmla="*/ 5 w 9"/>
                <a:gd name="T7" fmla="*/ 104 h 129"/>
                <a:gd name="T8" fmla="*/ 9 w 9"/>
                <a:gd name="T9" fmla="*/ 89 h 129"/>
                <a:gd name="T10" fmla="*/ 9 w 9"/>
                <a:gd name="T11" fmla="*/ 77 h 129"/>
                <a:gd name="T12" fmla="*/ 9 w 9"/>
                <a:gd name="T13" fmla="*/ 68 h 129"/>
                <a:gd name="T14" fmla="*/ 9 w 9"/>
                <a:gd name="T15" fmla="*/ 57 h 129"/>
                <a:gd name="T16" fmla="*/ 9 w 9"/>
                <a:gd name="T17" fmla="*/ 47 h 129"/>
                <a:gd name="T18" fmla="*/ 7 w 9"/>
                <a:gd name="T19" fmla="*/ 34 h 129"/>
                <a:gd name="T20" fmla="*/ 5 w 9"/>
                <a:gd name="T21" fmla="*/ 22 h 129"/>
                <a:gd name="T22" fmla="*/ 1 w 9"/>
                <a:gd name="T23" fmla="*/ 11 h 129"/>
                <a:gd name="T24" fmla="*/ 0 w 9"/>
                <a:gd name="T25" fmla="*/ 0 h 129"/>
                <a:gd name="T26" fmla="*/ 0 w 9"/>
                <a:gd name="T27" fmla="*/ 129 h 129"/>
                <a:gd name="T28" fmla="*/ 0 w 9"/>
                <a:gd name="T2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29">
                  <a:moveTo>
                    <a:pt x="0" y="129"/>
                  </a:moveTo>
                  <a:lnTo>
                    <a:pt x="0" y="125"/>
                  </a:lnTo>
                  <a:lnTo>
                    <a:pt x="1" y="117"/>
                  </a:lnTo>
                  <a:lnTo>
                    <a:pt x="5" y="104"/>
                  </a:lnTo>
                  <a:lnTo>
                    <a:pt x="9" y="89"/>
                  </a:lnTo>
                  <a:lnTo>
                    <a:pt x="9" y="77"/>
                  </a:lnTo>
                  <a:lnTo>
                    <a:pt x="9" y="68"/>
                  </a:lnTo>
                  <a:lnTo>
                    <a:pt x="9" y="57"/>
                  </a:lnTo>
                  <a:lnTo>
                    <a:pt x="9" y="47"/>
                  </a:lnTo>
                  <a:lnTo>
                    <a:pt x="7" y="34"/>
                  </a:lnTo>
                  <a:lnTo>
                    <a:pt x="5" y="22"/>
                  </a:lnTo>
                  <a:lnTo>
                    <a:pt x="1" y="11"/>
                  </a:lnTo>
                  <a:lnTo>
                    <a:pt x="0" y="0"/>
                  </a:lnTo>
                  <a:lnTo>
                    <a:pt x="0" y="129"/>
                  </a:lnTo>
                  <a:lnTo>
                    <a:pt x="0" y="129"/>
                  </a:lnTo>
                  <a:close/>
                </a:path>
              </a:pathLst>
            </a:custGeom>
            <a:solidFill>
              <a:srgbClr val="591F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4" name="Freeform 158"/>
            <p:cNvSpPr>
              <a:spLocks/>
            </p:cNvSpPr>
            <p:nvPr/>
          </p:nvSpPr>
          <p:spPr bwMode="auto">
            <a:xfrm>
              <a:off x="2869" y="2890"/>
              <a:ext cx="539" cy="222"/>
            </a:xfrm>
            <a:custGeom>
              <a:avLst/>
              <a:gdLst>
                <a:gd name="T0" fmla="*/ 747 w 1078"/>
                <a:gd name="T1" fmla="*/ 49 h 445"/>
                <a:gd name="T2" fmla="*/ 616 w 1078"/>
                <a:gd name="T3" fmla="*/ 8 h 445"/>
                <a:gd name="T4" fmla="*/ 473 w 1078"/>
                <a:gd name="T5" fmla="*/ 34 h 445"/>
                <a:gd name="T6" fmla="*/ 483 w 1078"/>
                <a:gd name="T7" fmla="*/ 51 h 445"/>
                <a:gd name="T8" fmla="*/ 510 w 1078"/>
                <a:gd name="T9" fmla="*/ 55 h 445"/>
                <a:gd name="T10" fmla="*/ 510 w 1078"/>
                <a:gd name="T11" fmla="*/ 70 h 445"/>
                <a:gd name="T12" fmla="*/ 346 w 1078"/>
                <a:gd name="T13" fmla="*/ 51 h 445"/>
                <a:gd name="T14" fmla="*/ 232 w 1078"/>
                <a:gd name="T15" fmla="*/ 91 h 445"/>
                <a:gd name="T16" fmla="*/ 291 w 1078"/>
                <a:gd name="T17" fmla="*/ 125 h 445"/>
                <a:gd name="T18" fmla="*/ 291 w 1078"/>
                <a:gd name="T19" fmla="*/ 139 h 445"/>
                <a:gd name="T20" fmla="*/ 228 w 1078"/>
                <a:gd name="T21" fmla="*/ 146 h 445"/>
                <a:gd name="T22" fmla="*/ 116 w 1078"/>
                <a:gd name="T23" fmla="*/ 218 h 445"/>
                <a:gd name="T24" fmla="*/ 10 w 1078"/>
                <a:gd name="T25" fmla="*/ 245 h 445"/>
                <a:gd name="T26" fmla="*/ 0 w 1078"/>
                <a:gd name="T27" fmla="*/ 262 h 445"/>
                <a:gd name="T28" fmla="*/ 103 w 1078"/>
                <a:gd name="T29" fmla="*/ 285 h 445"/>
                <a:gd name="T30" fmla="*/ 198 w 1078"/>
                <a:gd name="T31" fmla="*/ 359 h 445"/>
                <a:gd name="T32" fmla="*/ 289 w 1078"/>
                <a:gd name="T33" fmla="*/ 359 h 445"/>
                <a:gd name="T34" fmla="*/ 293 w 1078"/>
                <a:gd name="T35" fmla="*/ 367 h 445"/>
                <a:gd name="T36" fmla="*/ 268 w 1078"/>
                <a:gd name="T37" fmla="*/ 395 h 445"/>
                <a:gd name="T38" fmla="*/ 454 w 1078"/>
                <a:gd name="T39" fmla="*/ 445 h 445"/>
                <a:gd name="T40" fmla="*/ 523 w 1078"/>
                <a:gd name="T41" fmla="*/ 403 h 445"/>
                <a:gd name="T42" fmla="*/ 502 w 1078"/>
                <a:gd name="T43" fmla="*/ 367 h 445"/>
                <a:gd name="T44" fmla="*/ 506 w 1078"/>
                <a:gd name="T45" fmla="*/ 355 h 445"/>
                <a:gd name="T46" fmla="*/ 743 w 1078"/>
                <a:gd name="T47" fmla="*/ 317 h 445"/>
                <a:gd name="T48" fmla="*/ 873 w 1078"/>
                <a:gd name="T49" fmla="*/ 388 h 445"/>
                <a:gd name="T50" fmla="*/ 1068 w 1078"/>
                <a:gd name="T51" fmla="*/ 393 h 445"/>
                <a:gd name="T52" fmla="*/ 1038 w 1078"/>
                <a:gd name="T53" fmla="*/ 291 h 445"/>
                <a:gd name="T54" fmla="*/ 966 w 1078"/>
                <a:gd name="T55" fmla="*/ 245 h 445"/>
                <a:gd name="T56" fmla="*/ 964 w 1078"/>
                <a:gd name="T57" fmla="*/ 226 h 445"/>
                <a:gd name="T58" fmla="*/ 1067 w 1078"/>
                <a:gd name="T59" fmla="*/ 203 h 445"/>
                <a:gd name="T60" fmla="*/ 1078 w 1078"/>
                <a:gd name="T61" fmla="*/ 180 h 445"/>
                <a:gd name="T62" fmla="*/ 968 w 1078"/>
                <a:gd name="T63" fmla="*/ 125 h 445"/>
                <a:gd name="T64" fmla="*/ 996 w 1078"/>
                <a:gd name="T65" fmla="*/ 68 h 445"/>
                <a:gd name="T66" fmla="*/ 992 w 1078"/>
                <a:gd name="T67" fmla="*/ 51 h 445"/>
                <a:gd name="T68" fmla="*/ 914 w 1078"/>
                <a:gd name="T69" fmla="*/ 30 h 445"/>
                <a:gd name="T70" fmla="*/ 812 w 1078"/>
                <a:gd name="T71" fmla="*/ 0 h 445"/>
                <a:gd name="T72" fmla="*/ 747 w 1078"/>
                <a:gd name="T73" fmla="*/ 49 h 445"/>
                <a:gd name="T74" fmla="*/ 747 w 1078"/>
                <a:gd name="T75" fmla="*/ 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8" h="445">
                  <a:moveTo>
                    <a:pt x="747" y="49"/>
                  </a:moveTo>
                  <a:lnTo>
                    <a:pt x="616" y="8"/>
                  </a:lnTo>
                  <a:lnTo>
                    <a:pt x="473" y="34"/>
                  </a:lnTo>
                  <a:lnTo>
                    <a:pt x="483" y="51"/>
                  </a:lnTo>
                  <a:lnTo>
                    <a:pt x="510" y="55"/>
                  </a:lnTo>
                  <a:lnTo>
                    <a:pt x="510" y="70"/>
                  </a:lnTo>
                  <a:lnTo>
                    <a:pt x="346" y="51"/>
                  </a:lnTo>
                  <a:lnTo>
                    <a:pt x="232" y="91"/>
                  </a:lnTo>
                  <a:lnTo>
                    <a:pt x="291" y="125"/>
                  </a:lnTo>
                  <a:lnTo>
                    <a:pt x="291" y="139"/>
                  </a:lnTo>
                  <a:lnTo>
                    <a:pt x="228" y="146"/>
                  </a:lnTo>
                  <a:lnTo>
                    <a:pt x="116" y="218"/>
                  </a:lnTo>
                  <a:lnTo>
                    <a:pt x="10" y="245"/>
                  </a:lnTo>
                  <a:lnTo>
                    <a:pt x="0" y="262"/>
                  </a:lnTo>
                  <a:lnTo>
                    <a:pt x="103" y="285"/>
                  </a:lnTo>
                  <a:lnTo>
                    <a:pt x="198" y="359"/>
                  </a:lnTo>
                  <a:lnTo>
                    <a:pt x="289" y="359"/>
                  </a:lnTo>
                  <a:lnTo>
                    <a:pt x="293" y="367"/>
                  </a:lnTo>
                  <a:lnTo>
                    <a:pt x="268" y="395"/>
                  </a:lnTo>
                  <a:lnTo>
                    <a:pt x="454" y="445"/>
                  </a:lnTo>
                  <a:lnTo>
                    <a:pt x="523" y="403"/>
                  </a:lnTo>
                  <a:lnTo>
                    <a:pt x="502" y="367"/>
                  </a:lnTo>
                  <a:lnTo>
                    <a:pt x="506" y="355"/>
                  </a:lnTo>
                  <a:lnTo>
                    <a:pt x="743" y="317"/>
                  </a:lnTo>
                  <a:lnTo>
                    <a:pt x="873" y="388"/>
                  </a:lnTo>
                  <a:lnTo>
                    <a:pt x="1068" y="393"/>
                  </a:lnTo>
                  <a:lnTo>
                    <a:pt x="1038" y="291"/>
                  </a:lnTo>
                  <a:lnTo>
                    <a:pt x="966" y="245"/>
                  </a:lnTo>
                  <a:lnTo>
                    <a:pt x="964" y="226"/>
                  </a:lnTo>
                  <a:lnTo>
                    <a:pt x="1067" y="203"/>
                  </a:lnTo>
                  <a:lnTo>
                    <a:pt x="1078" y="180"/>
                  </a:lnTo>
                  <a:lnTo>
                    <a:pt x="968" y="125"/>
                  </a:lnTo>
                  <a:lnTo>
                    <a:pt x="996" y="68"/>
                  </a:lnTo>
                  <a:lnTo>
                    <a:pt x="992" y="51"/>
                  </a:lnTo>
                  <a:lnTo>
                    <a:pt x="914" y="30"/>
                  </a:lnTo>
                  <a:lnTo>
                    <a:pt x="812" y="0"/>
                  </a:lnTo>
                  <a:lnTo>
                    <a:pt x="747" y="49"/>
                  </a:lnTo>
                  <a:lnTo>
                    <a:pt x="747" y="49"/>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5" name="Freeform 159"/>
            <p:cNvSpPr>
              <a:spLocks/>
            </p:cNvSpPr>
            <p:nvPr/>
          </p:nvSpPr>
          <p:spPr bwMode="auto">
            <a:xfrm>
              <a:off x="2927" y="2959"/>
              <a:ext cx="87" cy="109"/>
            </a:xfrm>
            <a:custGeom>
              <a:avLst/>
              <a:gdLst>
                <a:gd name="T0" fmla="*/ 175 w 175"/>
                <a:gd name="T1" fmla="*/ 0 h 216"/>
                <a:gd name="T2" fmla="*/ 162 w 175"/>
                <a:gd name="T3" fmla="*/ 110 h 216"/>
                <a:gd name="T4" fmla="*/ 165 w 175"/>
                <a:gd name="T5" fmla="*/ 211 h 216"/>
                <a:gd name="T6" fmla="*/ 148 w 175"/>
                <a:gd name="T7" fmla="*/ 213 h 216"/>
                <a:gd name="T8" fmla="*/ 91 w 175"/>
                <a:gd name="T9" fmla="*/ 216 h 216"/>
                <a:gd name="T10" fmla="*/ 0 w 175"/>
                <a:gd name="T11" fmla="*/ 79 h 216"/>
                <a:gd name="T12" fmla="*/ 112 w 175"/>
                <a:gd name="T13" fmla="*/ 7 h 216"/>
                <a:gd name="T14" fmla="*/ 175 w 175"/>
                <a:gd name="T15" fmla="*/ 0 h 216"/>
                <a:gd name="T16" fmla="*/ 175 w 175"/>
                <a:gd name="T1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16">
                  <a:moveTo>
                    <a:pt x="175" y="0"/>
                  </a:moveTo>
                  <a:lnTo>
                    <a:pt x="162" y="110"/>
                  </a:lnTo>
                  <a:lnTo>
                    <a:pt x="165" y="211"/>
                  </a:lnTo>
                  <a:lnTo>
                    <a:pt x="148" y="213"/>
                  </a:lnTo>
                  <a:lnTo>
                    <a:pt x="91" y="216"/>
                  </a:lnTo>
                  <a:lnTo>
                    <a:pt x="0" y="79"/>
                  </a:lnTo>
                  <a:lnTo>
                    <a:pt x="112" y="7"/>
                  </a:lnTo>
                  <a:lnTo>
                    <a:pt x="175" y="0"/>
                  </a:lnTo>
                  <a:lnTo>
                    <a:pt x="175" y="0"/>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6" name="Freeform 160"/>
            <p:cNvSpPr>
              <a:spLocks/>
            </p:cNvSpPr>
            <p:nvPr/>
          </p:nvSpPr>
          <p:spPr bwMode="auto">
            <a:xfrm>
              <a:off x="3023" y="2916"/>
              <a:ext cx="101" cy="192"/>
            </a:xfrm>
            <a:custGeom>
              <a:avLst/>
              <a:gdLst>
                <a:gd name="T0" fmla="*/ 38 w 202"/>
                <a:gd name="T1" fmla="*/ 0 h 384"/>
                <a:gd name="T2" fmla="*/ 11 w 202"/>
                <a:gd name="T3" fmla="*/ 95 h 384"/>
                <a:gd name="T4" fmla="*/ 0 w 202"/>
                <a:gd name="T5" fmla="*/ 204 h 384"/>
                <a:gd name="T6" fmla="*/ 10 w 202"/>
                <a:gd name="T7" fmla="*/ 350 h 384"/>
                <a:gd name="T8" fmla="*/ 34 w 202"/>
                <a:gd name="T9" fmla="*/ 359 h 384"/>
                <a:gd name="T10" fmla="*/ 137 w 202"/>
                <a:gd name="T11" fmla="*/ 384 h 384"/>
                <a:gd name="T12" fmla="*/ 148 w 202"/>
                <a:gd name="T13" fmla="*/ 188 h 384"/>
                <a:gd name="T14" fmla="*/ 202 w 202"/>
                <a:gd name="T15" fmla="*/ 19 h 384"/>
                <a:gd name="T16" fmla="*/ 38 w 202"/>
                <a:gd name="T17" fmla="*/ 0 h 384"/>
                <a:gd name="T18" fmla="*/ 38 w 202"/>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384">
                  <a:moveTo>
                    <a:pt x="38" y="0"/>
                  </a:moveTo>
                  <a:lnTo>
                    <a:pt x="11" y="95"/>
                  </a:lnTo>
                  <a:lnTo>
                    <a:pt x="0" y="204"/>
                  </a:lnTo>
                  <a:lnTo>
                    <a:pt x="10" y="350"/>
                  </a:lnTo>
                  <a:lnTo>
                    <a:pt x="34" y="359"/>
                  </a:lnTo>
                  <a:lnTo>
                    <a:pt x="137" y="384"/>
                  </a:lnTo>
                  <a:lnTo>
                    <a:pt x="148" y="188"/>
                  </a:lnTo>
                  <a:lnTo>
                    <a:pt x="202" y="19"/>
                  </a:lnTo>
                  <a:lnTo>
                    <a:pt x="38" y="0"/>
                  </a:lnTo>
                  <a:lnTo>
                    <a:pt x="38" y="0"/>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7" name="Freeform 161"/>
            <p:cNvSpPr>
              <a:spLocks/>
            </p:cNvSpPr>
            <p:nvPr/>
          </p:nvSpPr>
          <p:spPr bwMode="auto">
            <a:xfrm>
              <a:off x="3177" y="2894"/>
              <a:ext cx="66" cy="153"/>
            </a:xfrm>
            <a:custGeom>
              <a:avLst/>
              <a:gdLst>
                <a:gd name="T0" fmla="*/ 0 w 131"/>
                <a:gd name="T1" fmla="*/ 0 h 306"/>
                <a:gd name="T2" fmla="*/ 32 w 131"/>
                <a:gd name="T3" fmla="*/ 167 h 306"/>
                <a:gd name="T4" fmla="*/ 32 w 131"/>
                <a:gd name="T5" fmla="*/ 306 h 306"/>
                <a:gd name="T6" fmla="*/ 46 w 131"/>
                <a:gd name="T7" fmla="*/ 302 h 306"/>
                <a:gd name="T8" fmla="*/ 72 w 131"/>
                <a:gd name="T9" fmla="*/ 157 h 306"/>
                <a:gd name="T10" fmla="*/ 97 w 131"/>
                <a:gd name="T11" fmla="*/ 157 h 306"/>
                <a:gd name="T12" fmla="*/ 103 w 131"/>
                <a:gd name="T13" fmla="*/ 277 h 306"/>
                <a:gd name="T14" fmla="*/ 108 w 131"/>
                <a:gd name="T15" fmla="*/ 275 h 306"/>
                <a:gd name="T16" fmla="*/ 112 w 131"/>
                <a:gd name="T17" fmla="*/ 269 h 306"/>
                <a:gd name="T18" fmla="*/ 110 w 131"/>
                <a:gd name="T19" fmla="*/ 264 h 306"/>
                <a:gd name="T20" fmla="*/ 110 w 131"/>
                <a:gd name="T21" fmla="*/ 256 h 306"/>
                <a:gd name="T22" fmla="*/ 110 w 131"/>
                <a:gd name="T23" fmla="*/ 245 h 306"/>
                <a:gd name="T24" fmla="*/ 112 w 131"/>
                <a:gd name="T25" fmla="*/ 229 h 306"/>
                <a:gd name="T26" fmla="*/ 112 w 131"/>
                <a:gd name="T27" fmla="*/ 210 h 306"/>
                <a:gd name="T28" fmla="*/ 116 w 131"/>
                <a:gd name="T29" fmla="*/ 193 h 306"/>
                <a:gd name="T30" fmla="*/ 116 w 131"/>
                <a:gd name="T31" fmla="*/ 172 h 306"/>
                <a:gd name="T32" fmla="*/ 120 w 131"/>
                <a:gd name="T33" fmla="*/ 152 h 306"/>
                <a:gd name="T34" fmla="*/ 120 w 131"/>
                <a:gd name="T35" fmla="*/ 129 h 306"/>
                <a:gd name="T36" fmla="*/ 124 w 131"/>
                <a:gd name="T37" fmla="*/ 110 h 306"/>
                <a:gd name="T38" fmla="*/ 124 w 131"/>
                <a:gd name="T39" fmla="*/ 91 h 306"/>
                <a:gd name="T40" fmla="*/ 127 w 131"/>
                <a:gd name="T41" fmla="*/ 76 h 306"/>
                <a:gd name="T42" fmla="*/ 127 w 131"/>
                <a:gd name="T43" fmla="*/ 60 h 306"/>
                <a:gd name="T44" fmla="*/ 129 w 131"/>
                <a:gd name="T45" fmla="*/ 49 h 306"/>
                <a:gd name="T46" fmla="*/ 129 w 131"/>
                <a:gd name="T47" fmla="*/ 41 h 306"/>
                <a:gd name="T48" fmla="*/ 131 w 131"/>
                <a:gd name="T49" fmla="*/ 41 h 306"/>
                <a:gd name="T50" fmla="*/ 0 w 131"/>
                <a:gd name="T51" fmla="*/ 0 h 306"/>
                <a:gd name="T52" fmla="*/ 0 w 131"/>
                <a:gd name="T5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306">
                  <a:moveTo>
                    <a:pt x="0" y="0"/>
                  </a:moveTo>
                  <a:lnTo>
                    <a:pt x="32" y="167"/>
                  </a:lnTo>
                  <a:lnTo>
                    <a:pt x="32" y="306"/>
                  </a:lnTo>
                  <a:lnTo>
                    <a:pt x="46" y="302"/>
                  </a:lnTo>
                  <a:lnTo>
                    <a:pt x="72" y="157"/>
                  </a:lnTo>
                  <a:lnTo>
                    <a:pt x="97" y="157"/>
                  </a:lnTo>
                  <a:lnTo>
                    <a:pt x="103" y="277"/>
                  </a:lnTo>
                  <a:lnTo>
                    <a:pt x="108" y="275"/>
                  </a:lnTo>
                  <a:lnTo>
                    <a:pt x="112" y="269"/>
                  </a:lnTo>
                  <a:lnTo>
                    <a:pt x="110" y="264"/>
                  </a:lnTo>
                  <a:lnTo>
                    <a:pt x="110" y="256"/>
                  </a:lnTo>
                  <a:lnTo>
                    <a:pt x="110" y="245"/>
                  </a:lnTo>
                  <a:lnTo>
                    <a:pt x="112" y="229"/>
                  </a:lnTo>
                  <a:lnTo>
                    <a:pt x="112" y="210"/>
                  </a:lnTo>
                  <a:lnTo>
                    <a:pt x="116" y="193"/>
                  </a:lnTo>
                  <a:lnTo>
                    <a:pt x="116" y="172"/>
                  </a:lnTo>
                  <a:lnTo>
                    <a:pt x="120" y="152"/>
                  </a:lnTo>
                  <a:lnTo>
                    <a:pt x="120" y="129"/>
                  </a:lnTo>
                  <a:lnTo>
                    <a:pt x="124" y="110"/>
                  </a:lnTo>
                  <a:lnTo>
                    <a:pt x="124" y="91"/>
                  </a:lnTo>
                  <a:lnTo>
                    <a:pt x="127" y="76"/>
                  </a:lnTo>
                  <a:lnTo>
                    <a:pt x="127" y="60"/>
                  </a:lnTo>
                  <a:lnTo>
                    <a:pt x="129" y="49"/>
                  </a:lnTo>
                  <a:lnTo>
                    <a:pt x="129" y="41"/>
                  </a:lnTo>
                  <a:lnTo>
                    <a:pt x="131" y="41"/>
                  </a:lnTo>
                  <a:lnTo>
                    <a:pt x="0" y="0"/>
                  </a:lnTo>
                  <a:lnTo>
                    <a:pt x="0" y="0"/>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58" name="Freeform 162"/>
            <p:cNvSpPr>
              <a:spLocks/>
            </p:cNvSpPr>
            <p:nvPr/>
          </p:nvSpPr>
          <p:spPr bwMode="auto">
            <a:xfrm>
              <a:off x="3325" y="2953"/>
              <a:ext cx="83" cy="134"/>
            </a:xfrm>
            <a:custGeom>
              <a:avLst/>
              <a:gdLst>
                <a:gd name="T0" fmla="*/ 55 w 165"/>
                <a:gd name="T1" fmla="*/ 0 h 268"/>
                <a:gd name="T2" fmla="*/ 0 w 165"/>
                <a:gd name="T3" fmla="*/ 253 h 268"/>
                <a:gd name="T4" fmla="*/ 155 w 165"/>
                <a:gd name="T5" fmla="*/ 268 h 268"/>
                <a:gd name="T6" fmla="*/ 125 w 165"/>
                <a:gd name="T7" fmla="*/ 166 h 268"/>
                <a:gd name="T8" fmla="*/ 53 w 165"/>
                <a:gd name="T9" fmla="*/ 120 h 268"/>
                <a:gd name="T10" fmla="*/ 51 w 165"/>
                <a:gd name="T11" fmla="*/ 101 h 268"/>
                <a:gd name="T12" fmla="*/ 154 w 165"/>
                <a:gd name="T13" fmla="*/ 78 h 268"/>
                <a:gd name="T14" fmla="*/ 165 w 165"/>
                <a:gd name="T15" fmla="*/ 55 h 268"/>
                <a:gd name="T16" fmla="*/ 55 w 165"/>
                <a:gd name="T17" fmla="*/ 0 h 268"/>
                <a:gd name="T18" fmla="*/ 55 w 165"/>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268">
                  <a:moveTo>
                    <a:pt x="55" y="0"/>
                  </a:moveTo>
                  <a:lnTo>
                    <a:pt x="0" y="253"/>
                  </a:lnTo>
                  <a:lnTo>
                    <a:pt x="155" y="268"/>
                  </a:lnTo>
                  <a:lnTo>
                    <a:pt x="125" y="166"/>
                  </a:lnTo>
                  <a:lnTo>
                    <a:pt x="53" y="120"/>
                  </a:lnTo>
                  <a:lnTo>
                    <a:pt x="51" y="101"/>
                  </a:lnTo>
                  <a:lnTo>
                    <a:pt x="154" y="78"/>
                  </a:lnTo>
                  <a:lnTo>
                    <a:pt x="165" y="55"/>
                  </a:lnTo>
                  <a:lnTo>
                    <a:pt x="55" y="0"/>
                  </a:lnTo>
                  <a:lnTo>
                    <a:pt x="55" y="0"/>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1277800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p:cTn id="7" dur="500" decel="50000" fill="hold">
                                          <p:stCondLst>
                                            <p:cond delay="0"/>
                                          </p:stCondLst>
                                        </p:cTn>
                                        <p:tgtEl>
                                          <p:spTgt spid="3112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12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1298"/>
                                        </p:tgtEl>
                                        <p:attrNameLst>
                                          <p:attrName>ppt_w</p:attrName>
                                        </p:attrNameLst>
                                      </p:cBhvr>
                                      <p:tavLst>
                                        <p:tav tm="0">
                                          <p:val>
                                            <p:strVal val="#ppt_w*.05"/>
                                          </p:val>
                                        </p:tav>
                                        <p:tav tm="100000">
                                          <p:val>
                                            <p:strVal val="#ppt_w"/>
                                          </p:val>
                                        </p:tav>
                                      </p:tavLst>
                                    </p:anim>
                                    <p:anim calcmode="lin" valueType="num">
                                      <p:cBhvr>
                                        <p:cTn id="10" dur="1000" fill="hold"/>
                                        <p:tgtEl>
                                          <p:spTgt spid="3112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12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12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12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12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311299"/>
                                        </p:tgtEl>
                                        <p:attrNameLst>
                                          <p:attrName>style.visibility</p:attrName>
                                        </p:attrNameLst>
                                      </p:cBhvr>
                                      <p:to>
                                        <p:strVal val="visible"/>
                                      </p:to>
                                    </p:set>
                                    <p:animEffect transition="in" filter="fade">
                                      <p:cBhvr>
                                        <p:cTn id="19" dur="770" decel="100000"/>
                                        <p:tgtEl>
                                          <p:spTgt spid="311299"/>
                                        </p:tgtEl>
                                      </p:cBhvr>
                                    </p:animEffect>
                                    <p:animScale>
                                      <p:cBhvr>
                                        <p:cTn id="20" dur="770" decel="100000"/>
                                        <p:tgtEl>
                                          <p:spTgt spid="311299"/>
                                        </p:tgtEl>
                                      </p:cBhvr>
                                      <p:from x="10000" y="10000"/>
                                      <p:to x="200000" y="450000"/>
                                    </p:animScale>
                                    <p:animScale>
                                      <p:cBhvr>
                                        <p:cTn id="21" dur="1230" accel="100000" fill="hold">
                                          <p:stCondLst>
                                            <p:cond delay="770"/>
                                          </p:stCondLst>
                                        </p:cTn>
                                        <p:tgtEl>
                                          <p:spTgt spid="311299"/>
                                        </p:tgtEl>
                                      </p:cBhvr>
                                      <p:from x="200000" y="450000"/>
                                      <p:to x="100000" y="100000"/>
                                    </p:animScale>
                                    <p:set>
                                      <p:cBhvr>
                                        <p:cTn id="22" dur="770" fill="hold"/>
                                        <p:tgtEl>
                                          <p:spTgt spid="311299"/>
                                        </p:tgtEl>
                                        <p:attrNameLst>
                                          <p:attrName>ppt_x</p:attrName>
                                        </p:attrNameLst>
                                      </p:cBhvr>
                                      <p:to>
                                        <p:strVal val="(0.5)"/>
                                      </p:to>
                                    </p:set>
                                    <p:anim from="(0.5)" to="(#ppt_x)" calcmode="lin" valueType="num">
                                      <p:cBhvr>
                                        <p:cTn id="23" dur="1230" accel="100000" fill="hold">
                                          <p:stCondLst>
                                            <p:cond delay="770"/>
                                          </p:stCondLst>
                                        </p:cTn>
                                        <p:tgtEl>
                                          <p:spTgt spid="311299"/>
                                        </p:tgtEl>
                                        <p:attrNameLst>
                                          <p:attrName>ppt_x</p:attrName>
                                        </p:attrNameLst>
                                      </p:cBhvr>
                                    </p:anim>
                                    <p:set>
                                      <p:cBhvr>
                                        <p:cTn id="24" dur="770" fill="hold"/>
                                        <p:tgtEl>
                                          <p:spTgt spid="311299"/>
                                        </p:tgtEl>
                                        <p:attrNameLst>
                                          <p:attrName>ppt_y</p:attrName>
                                        </p:attrNameLst>
                                      </p:cBhvr>
                                      <p:to>
                                        <p:strVal val="(#ppt_y+0.4)"/>
                                      </p:to>
                                    </p:set>
                                    <p:anim from="(#ppt_y+0.4)" to="(#ppt_y)" calcmode="lin" valueType="num">
                                      <p:cBhvr>
                                        <p:cTn id="25" dur="1230" accel="100000" fill="hold">
                                          <p:stCondLst>
                                            <p:cond delay="770"/>
                                          </p:stCondLst>
                                        </p:cTn>
                                        <p:tgtEl>
                                          <p:spTgt spid="31129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t>Subliminal Reklam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417638"/>
            <a:ext cx="3515710" cy="509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6813" y="1466948"/>
            <a:ext cx="3436883" cy="504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21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ircle(in)">
                                      <p:cBhvr>
                                        <p:cTn id="7"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57980"/>
            <a:ext cx="8229600" cy="1143000"/>
          </a:xfrm>
        </p:spPr>
        <p:txBody>
          <a:bodyPr>
            <a:normAutofit fontScale="90000"/>
          </a:bodyPr>
          <a:lstStyle/>
          <a:p>
            <a:pPr algn="l"/>
            <a:r>
              <a:rPr lang="tr-TR" dirty="0"/>
              <a:t>Çocuklara yapılan reklamlar</a:t>
            </a:r>
            <a:br>
              <a:rPr lang="tr-TR" dirty="0"/>
            </a:br>
            <a:r>
              <a:rPr lang="tr-TR" dirty="0"/>
              <a:t>Şiddet ve ayrımcılık içeren reklamlar</a:t>
            </a:r>
            <a:br>
              <a:rPr lang="tr-TR" dirty="0"/>
            </a:br>
            <a:r>
              <a:rPr lang="tr-TR" dirty="0"/>
              <a:t>Ahlaka uymayan reklamlar</a:t>
            </a:r>
            <a:br>
              <a:rPr lang="tr-TR" dirty="0"/>
            </a:br>
            <a:endParaRPr lang="tr-TR" dirty="0"/>
          </a:p>
        </p:txBody>
      </p:sp>
      <p:sp>
        <p:nvSpPr>
          <p:cNvPr id="4" name="Content Placeholder 3"/>
          <p:cNvSpPr>
            <a:spLocks noGrp="1"/>
          </p:cNvSpPr>
          <p:nvPr>
            <p:ph idx="1"/>
          </p:nvPr>
        </p:nvSpPr>
        <p:spPr>
          <a:xfrm>
            <a:off x="1981200" y="3034865"/>
            <a:ext cx="8229600" cy="827688"/>
          </a:xfrm>
        </p:spPr>
        <p:txBody>
          <a:bodyPr/>
          <a:lstStyle/>
          <a:p>
            <a:pPr marL="0" indent="0">
              <a:buNone/>
            </a:pPr>
            <a:r>
              <a:rPr lang="tr-TR" dirty="0">
                <a:hlinkClick r:id="rId2"/>
              </a:rPr>
              <a:t>http://www.youtube.com/watch?v=0frFEDTJTsM</a:t>
            </a:r>
            <a:endParaRPr lang="tr-TR" dirty="0"/>
          </a:p>
          <a:p>
            <a:pPr marL="0" indent="0">
              <a:buNone/>
            </a:pPr>
            <a:endParaRPr lang="tr-TR" dirty="0"/>
          </a:p>
        </p:txBody>
      </p:sp>
    </p:spTree>
    <p:extLst>
      <p:ext uri="{BB962C8B-B14F-4D97-AF65-F5344CB8AC3E}">
        <p14:creationId xmlns:p14="http://schemas.microsoft.com/office/powerpoint/2010/main" val="34466172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tr-TR" dirty="0"/>
              <a:t>Örnek Olay: </a:t>
            </a:r>
            <a:br>
              <a:rPr lang="tr-TR" dirty="0"/>
            </a:br>
            <a:r>
              <a:rPr lang="tr-TR" dirty="0"/>
              <a:t>Nestle &amp; BM Bebek Sütü Formülü</a:t>
            </a:r>
          </a:p>
        </p:txBody>
      </p:sp>
      <p:sp>
        <p:nvSpPr>
          <p:cNvPr id="3" name="Content Placeholder 2"/>
          <p:cNvSpPr>
            <a:spLocks noGrp="1"/>
          </p:cNvSpPr>
          <p:nvPr>
            <p:ph idx="1"/>
          </p:nvPr>
        </p:nvSpPr>
        <p:spPr>
          <a:xfrm>
            <a:off x="1713177" y="1631732"/>
            <a:ext cx="7031430" cy="5037082"/>
          </a:xfrm>
        </p:spPr>
        <p:txBody>
          <a:bodyPr>
            <a:normAutofit/>
          </a:bodyPr>
          <a:lstStyle/>
          <a:p>
            <a:r>
              <a:rPr lang="tr-TR" dirty="0"/>
              <a:t>Bebek gelişimini negatif etkilemesine hatta ölümlere sebep olmasına rağmen, firmaların bebek sütü formülünü az gelişmiş ülkelerde tanıtması ve pazarlaması sonucu Amerika ve Kanada’da firmalara karşı geniş çapta boykot başlatılmıştır.</a:t>
            </a:r>
          </a:p>
          <a:p>
            <a:pPr marL="0" indent="0">
              <a:buNone/>
            </a:pPr>
            <a:endParaRPr lang="tr-TR" dirty="0"/>
          </a:p>
          <a:p>
            <a:pPr marL="0" indent="0">
              <a:buNone/>
            </a:pPr>
            <a:r>
              <a:rPr lang="tr-TR" sz="2400" dirty="0">
                <a:hlinkClick r:id="rId3"/>
              </a:rPr>
              <a:t>http://www.youtube.com/watch?v=AFJm0KAEzFA</a:t>
            </a:r>
            <a:endParaRPr lang="tr-TR" sz="2400" dirty="0"/>
          </a:p>
          <a:p>
            <a:pPr marL="0" indent="0">
              <a:buNone/>
            </a:pPr>
            <a:endParaRPr lang="tr-TR" dirty="0"/>
          </a:p>
        </p:txBody>
      </p:sp>
      <p:pic>
        <p:nvPicPr>
          <p:cNvPr id="4" name="Picture 2" descr="C:\Users\Samiksha\Desktop\images (42).jpg"/>
          <p:cNvPicPr>
            <a:picLocks noChangeAspect="1" noChangeArrowheads="1"/>
          </p:cNvPicPr>
          <p:nvPr/>
        </p:nvPicPr>
        <p:blipFill>
          <a:blip r:embed="rId4" cstate="print"/>
          <a:srcRect/>
          <a:stretch>
            <a:fillRect/>
          </a:stretch>
        </p:blipFill>
        <p:spPr bwMode="auto">
          <a:xfrm>
            <a:off x="8542282" y="1755229"/>
            <a:ext cx="1973262" cy="1893695"/>
          </a:xfrm>
          <a:prstGeom prst="rect">
            <a:avLst/>
          </a:prstGeom>
          <a:noFill/>
        </p:spPr>
      </p:pic>
    </p:spTree>
    <p:extLst>
      <p:ext uri="{BB962C8B-B14F-4D97-AF65-F5344CB8AC3E}">
        <p14:creationId xmlns:p14="http://schemas.microsoft.com/office/powerpoint/2010/main" val="2458236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tr-TR" dirty="0"/>
              <a:t>Halkla İlişkiler</a:t>
            </a:r>
          </a:p>
        </p:txBody>
      </p:sp>
      <p:sp>
        <p:nvSpPr>
          <p:cNvPr id="3" name="Content Placeholder 2"/>
          <p:cNvSpPr>
            <a:spLocks noGrp="1"/>
          </p:cNvSpPr>
          <p:nvPr>
            <p:ph idx="1"/>
          </p:nvPr>
        </p:nvSpPr>
        <p:spPr>
          <a:xfrm>
            <a:off x="1713177" y="1631732"/>
            <a:ext cx="8497623" cy="5037082"/>
          </a:xfrm>
        </p:spPr>
        <p:txBody>
          <a:bodyPr>
            <a:normAutofit/>
          </a:bodyPr>
          <a:lstStyle/>
          <a:p>
            <a:r>
              <a:rPr lang="tr-TR" sz="2400" b="1" dirty="0"/>
              <a:t>Etik değerlere bağlılık güçlü bir halkla ilişkilerin temelidir</a:t>
            </a:r>
          </a:p>
          <a:p>
            <a:r>
              <a:rPr lang="tr-TR" sz="2400" b="1" dirty="0">
                <a:solidFill>
                  <a:srgbClr val="00B050"/>
                </a:solidFill>
              </a:rPr>
              <a:t>Doğru ve şeffaf </a:t>
            </a:r>
            <a:r>
              <a:rPr lang="tr-TR" sz="2400" b="1" dirty="0"/>
              <a:t>bir politika firmaları en kötü durumlarda bile korur</a:t>
            </a:r>
          </a:p>
          <a:p>
            <a:endParaRPr lang="tr-TR" sz="2400" b="1" dirty="0"/>
          </a:p>
          <a:p>
            <a:r>
              <a:rPr lang="tr-TR" sz="2400" b="1" dirty="0"/>
              <a:t>Tylenol Örneği:</a:t>
            </a:r>
          </a:p>
          <a:p>
            <a:pPr marL="0" indent="0">
              <a:buNone/>
            </a:pPr>
            <a:r>
              <a:rPr lang="tr-TR" sz="2400" b="1" dirty="0">
                <a:hlinkClick r:id="rId3"/>
              </a:rPr>
              <a:t>http://www.youtube.com/watch?v=-IdwIumrwco</a:t>
            </a:r>
            <a:endParaRPr lang="tr-TR" sz="2400" b="1" dirty="0"/>
          </a:p>
          <a:p>
            <a:pPr marL="0" indent="0">
              <a:buNone/>
            </a:pPr>
            <a:endParaRPr lang="tr-TR" sz="2400" b="1" dirty="0"/>
          </a:p>
          <a:p>
            <a:pPr marL="0" indent="0">
              <a:buNone/>
            </a:pPr>
            <a:endParaRPr lang="tr-TR" dirty="0"/>
          </a:p>
        </p:txBody>
      </p:sp>
    </p:spTree>
    <p:extLst>
      <p:ext uri="{BB962C8B-B14F-4D97-AF65-F5344CB8AC3E}">
        <p14:creationId xmlns:p14="http://schemas.microsoft.com/office/powerpoint/2010/main" val="9192311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1A89-6B50-F041-AC40-8FF5B066FCB4}"/>
              </a:ext>
            </a:extLst>
          </p:cNvPr>
          <p:cNvSpPr>
            <a:spLocks noGrp="1"/>
          </p:cNvSpPr>
          <p:nvPr>
            <p:ph type="ctrTitle"/>
          </p:nvPr>
        </p:nvSpPr>
        <p:spPr/>
        <p:txBody>
          <a:bodyPr/>
          <a:lstStyle/>
          <a:p>
            <a:r>
              <a:rPr lang="tr-TR" dirty="0"/>
              <a:t>	</a:t>
            </a:r>
            <a:r>
              <a:rPr lang="tr-TR" b="1" dirty="0"/>
              <a:t>içeriden bilgi ticareti</a:t>
            </a:r>
          </a:p>
        </p:txBody>
      </p:sp>
      <p:sp>
        <p:nvSpPr>
          <p:cNvPr id="3" name="Subtitle 2">
            <a:extLst>
              <a:ext uri="{FF2B5EF4-FFF2-40B4-BE49-F238E27FC236}">
                <a16:creationId xmlns:a16="http://schemas.microsoft.com/office/drawing/2014/main" id="{E6217F3E-D136-D342-B818-B5AE616795E2}"/>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11496026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DFE8-3408-A342-83AD-2C78F174FFAA}"/>
              </a:ext>
            </a:extLst>
          </p:cNvPr>
          <p:cNvSpPr>
            <a:spLocks noGrp="1"/>
          </p:cNvSpPr>
          <p:nvPr>
            <p:ph type="title"/>
          </p:nvPr>
        </p:nvSpPr>
        <p:spPr>
          <a:xfrm>
            <a:off x="1041052" y="48322"/>
            <a:ext cx="9905998" cy="1018478"/>
          </a:xfrm>
        </p:spPr>
        <p:txBody>
          <a:bodyPr/>
          <a:lstStyle/>
          <a:p>
            <a:r>
              <a:rPr lang="tr-TR" dirty="0"/>
              <a:t>İçeriden bilgi ticareti </a:t>
            </a:r>
            <a:r>
              <a:rPr lang="tr-TR" sz="4400" b="1" dirty="0"/>
              <a:t>(İBT) </a:t>
            </a:r>
            <a:r>
              <a:rPr lang="tr-TR" dirty="0"/>
              <a:t>nedir?</a:t>
            </a:r>
          </a:p>
        </p:txBody>
      </p:sp>
      <p:sp>
        <p:nvSpPr>
          <p:cNvPr id="3" name="Content Placeholder 2">
            <a:extLst>
              <a:ext uri="{FF2B5EF4-FFF2-40B4-BE49-F238E27FC236}">
                <a16:creationId xmlns:a16="http://schemas.microsoft.com/office/drawing/2014/main" id="{C9AFE5B3-5689-1841-843E-310483E87687}"/>
              </a:ext>
            </a:extLst>
          </p:cNvPr>
          <p:cNvSpPr>
            <a:spLocks noGrp="1"/>
          </p:cNvSpPr>
          <p:nvPr>
            <p:ph idx="1"/>
          </p:nvPr>
        </p:nvSpPr>
        <p:spPr>
          <a:xfrm>
            <a:off x="1141413" y="1066800"/>
            <a:ext cx="9905998" cy="5423209"/>
          </a:xfrm>
        </p:spPr>
        <p:txBody>
          <a:bodyPr>
            <a:normAutofit/>
          </a:bodyPr>
          <a:lstStyle/>
          <a:p>
            <a:r>
              <a:rPr lang="tr-TR" sz="4800" b="1" dirty="0" err="1"/>
              <a:t>İbt</a:t>
            </a:r>
            <a:r>
              <a:rPr lang="tr-TR" sz="3200" b="1" dirty="0"/>
              <a:t>, bir şirkette veya kurumda çalışanların kendilerine </a:t>
            </a:r>
            <a:r>
              <a:rPr lang="tr-TR" sz="3200" b="1" u="sng" dirty="0"/>
              <a:t>güvenilerek</a:t>
            </a:r>
            <a:r>
              <a:rPr lang="tr-TR" sz="3200" b="1" dirty="0"/>
              <a:t> verilmiş, </a:t>
            </a:r>
            <a:r>
              <a:rPr lang="tr-TR" sz="3200" b="1" u="sng" dirty="0"/>
              <a:t>emanet</a:t>
            </a:r>
            <a:r>
              <a:rPr lang="tr-TR" sz="3200" b="1" dirty="0"/>
              <a:t> edilmiş, kendileri ile</a:t>
            </a:r>
            <a:r>
              <a:rPr lang="tr-TR" sz="3200" b="1" u="sng" dirty="0"/>
              <a:t> paylaşılmış</a:t>
            </a:r>
            <a:r>
              <a:rPr lang="tr-TR" sz="3200" b="1" dirty="0"/>
              <a:t> </a:t>
            </a:r>
            <a:r>
              <a:rPr lang="tr-TR" sz="3200" b="1" u="sng" dirty="0"/>
              <a:t>kurum bilgilerini</a:t>
            </a:r>
            <a:r>
              <a:rPr lang="tr-TR" sz="3200" b="1" dirty="0"/>
              <a:t>, bu bilgiler kamu oyuna AÇIKLANMADAN önce </a:t>
            </a:r>
            <a:r>
              <a:rPr lang="tr-TR" sz="3200" b="1" u="sng" dirty="0"/>
              <a:t>kullanarak</a:t>
            </a:r>
            <a:r>
              <a:rPr lang="tr-TR" sz="3200" b="1" dirty="0"/>
              <a:t> veya başkaları ile paylaşarak </a:t>
            </a:r>
            <a:r>
              <a:rPr lang="tr-TR" sz="3200" b="1" u="sng" dirty="0"/>
              <a:t>kendilerine</a:t>
            </a:r>
            <a:r>
              <a:rPr lang="tr-TR" sz="3200" b="1" dirty="0"/>
              <a:t>, y</a:t>
            </a:r>
            <a:r>
              <a:rPr lang="tr-TR" sz="3200" b="1" u="sng" dirty="0"/>
              <a:t>akınlarına</a:t>
            </a:r>
            <a:r>
              <a:rPr lang="tr-TR" sz="3200" b="1" dirty="0"/>
              <a:t>, </a:t>
            </a:r>
            <a:r>
              <a:rPr lang="tr-TR" sz="3200" b="1" u="sng" dirty="0"/>
              <a:t>yandaşlarına</a:t>
            </a:r>
            <a:r>
              <a:rPr lang="tr-TR" sz="3200" b="1" dirty="0"/>
              <a:t> veya </a:t>
            </a:r>
            <a:r>
              <a:rPr lang="tr-TR" sz="3200" b="1" u="sng" dirty="0"/>
              <a:t>imtiyazlı gördüğü</a:t>
            </a:r>
            <a:r>
              <a:rPr lang="tr-TR" sz="3200" b="1" dirty="0"/>
              <a:t> gerçek veya tüzel kişilere </a:t>
            </a:r>
            <a:r>
              <a:rPr lang="tr-TR" sz="3200" b="1" u="sng" dirty="0"/>
              <a:t>menfaat sağlayacak tasarruflarda bulunması</a:t>
            </a:r>
            <a:r>
              <a:rPr lang="tr-TR" sz="3200" b="1" dirty="0"/>
              <a:t>  durumudur.</a:t>
            </a:r>
          </a:p>
        </p:txBody>
      </p:sp>
    </p:spTree>
    <p:extLst>
      <p:ext uri="{BB962C8B-B14F-4D97-AF65-F5344CB8AC3E}">
        <p14:creationId xmlns:p14="http://schemas.microsoft.com/office/powerpoint/2010/main" val="422220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6D70-072A-6643-9FC0-146266C343D8}"/>
              </a:ext>
            </a:extLst>
          </p:cNvPr>
          <p:cNvSpPr>
            <a:spLocks noGrp="1"/>
          </p:cNvSpPr>
          <p:nvPr>
            <p:ph type="title"/>
          </p:nvPr>
        </p:nvSpPr>
        <p:spPr>
          <a:xfrm>
            <a:off x="1018750" y="-182137"/>
            <a:ext cx="9905998" cy="1408771"/>
          </a:xfrm>
        </p:spPr>
        <p:txBody>
          <a:bodyPr/>
          <a:lstStyle/>
          <a:p>
            <a:r>
              <a:rPr lang="tr-TR" dirty="0"/>
              <a:t>İçeriden bilgi ticareti </a:t>
            </a:r>
            <a:r>
              <a:rPr lang="tr-TR" sz="4400" b="1" dirty="0"/>
              <a:t>(İBT) </a:t>
            </a:r>
            <a:r>
              <a:rPr lang="tr-TR" sz="4400" dirty="0"/>
              <a:t>3 Boyutu</a:t>
            </a:r>
            <a:endParaRPr lang="tr-TR" dirty="0"/>
          </a:p>
        </p:txBody>
      </p:sp>
      <p:sp>
        <p:nvSpPr>
          <p:cNvPr id="3" name="Content Placeholder 2">
            <a:extLst>
              <a:ext uri="{FF2B5EF4-FFF2-40B4-BE49-F238E27FC236}">
                <a16:creationId xmlns:a16="http://schemas.microsoft.com/office/drawing/2014/main" id="{031A6AEF-AAD4-0C47-9D8D-A86791CA5E53}"/>
              </a:ext>
            </a:extLst>
          </p:cNvPr>
          <p:cNvSpPr>
            <a:spLocks noGrp="1"/>
          </p:cNvSpPr>
          <p:nvPr>
            <p:ph idx="1"/>
          </p:nvPr>
        </p:nvSpPr>
        <p:spPr>
          <a:xfrm>
            <a:off x="1141413" y="1070517"/>
            <a:ext cx="9905998" cy="5544039"/>
          </a:xfrm>
        </p:spPr>
        <p:txBody>
          <a:bodyPr>
            <a:normAutofit/>
          </a:bodyPr>
          <a:lstStyle/>
          <a:p>
            <a:r>
              <a:rPr lang="tr-TR" sz="2800" b="1" dirty="0"/>
              <a:t>1) </a:t>
            </a:r>
            <a:r>
              <a:rPr lang="tr-TR" sz="2800" b="1" u="sng" dirty="0"/>
              <a:t>başkalarının bilmediği</a:t>
            </a:r>
            <a:r>
              <a:rPr lang="tr-TR" sz="2800" b="1" dirty="0"/>
              <a:t> veya </a:t>
            </a:r>
            <a:r>
              <a:rPr lang="tr-TR" sz="2800" b="1" u="sng" dirty="0"/>
              <a:t>dışarıya açıklanmamış</a:t>
            </a:r>
            <a:r>
              <a:rPr lang="tr-TR" sz="2800" b="1" dirty="0"/>
              <a:t>, </a:t>
            </a:r>
            <a:r>
              <a:rPr lang="tr-TR" sz="2800" b="1" u="sng" dirty="0"/>
              <a:t>kuruma ait bilgilerin</a:t>
            </a:r>
            <a:r>
              <a:rPr lang="tr-TR" sz="2800" b="1" dirty="0"/>
              <a:t>, kurum içinde </a:t>
            </a:r>
            <a:r>
              <a:rPr lang="tr-TR" sz="2800" b="1" u="sng" dirty="0"/>
              <a:t>çalışan</a:t>
            </a:r>
            <a:r>
              <a:rPr lang="tr-TR" sz="2800" b="1" dirty="0"/>
              <a:t>  veya kurumla ilişkisi olan gerçek veya tüzel bir kişi tarafından </a:t>
            </a:r>
            <a:r>
              <a:rPr lang="tr-TR" sz="2800" b="1" u="sng" dirty="0"/>
              <a:t>elde edilmesi</a:t>
            </a:r>
          </a:p>
          <a:p>
            <a:r>
              <a:rPr lang="tr-TR" sz="2800" b="1" dirty="0"/>
              <a:t>2) söz konusu bilgiyi alan bu kişi bu bilgiyi </a:t>
            </a:r>
            <a:r>
              <a:rPr lang="tr-TR" sz="2800" b="1" u="sng" dirty="0" err="1"/>
              <a:t>kendiSİNİN</a:t>
            </a:r>
            <a:r>
              <a:rPr lang="tr-TR" sz="2800" b="1" dirty="0"/>
              <a:t>, </a:t>
            </a:r>
            <a:r>
              <a:rPr lang="tr-TR" sz="2800" b="1" u="sng" dirty="0"/>
              <a:t>yakınının</a:t>
            </a:r>
            <a:r>
              <a:rPr lang="tr-TR" sz="2800" b="1" dirty="0"/>
              <a:t>, </a:t>
            </a:r>
            <a:r>
              <a:rPr lang="tr-TR" sz="2800" b="1" u="sng" dirty="0"/>
              <a:t>yandaşının</a:t>
            </a:r>
            <a:r>
              <a:rPr lang="tr-TR" sz="2800" b="1" dirty="0"/>
              <a:t> veya bir başkasının </a:t>
            </a:r>
            <a:r>
              <a:rPr lang="tr-TR" sz="2800" b="1" u="sng" dirty="0"/>
              <a:t>menfaat temin edebilmesi</a:t>
            </a:r>
            <a:r>
              <a:rPr lang="tr-TR" sz="2800" b="1" dirty="0"/>
              <a:t> için </a:t>
            </a:r>
            <a:r>
              <a:rPr lang="tr-TR" sz="2800" b="1" u="sng" dirty="0"/>
              <a:t>ticari bir işte kullanıyor</a:t>
            </a:r>
            <a:r>
              <a:rPr lang="tr-TR" sz="2800" b="1" dirty="0"/>
              <a:t> olması </a:t>
            </a:r>
          </a:p>
          <a:p>
            <a:r>
              <a:rPr lang="tr-TR" sz="2800" b="1" dirty="0"/>
              <a:t>3) söz konusu bilgi kullanılarak 2) maddedeki tarafların </a:t>
            </a:r>
            <a:r>
              <a:rPr lang="tr-TR" sz="2800" b="1" u="sng" dirty="0"/>
              <a:t>menfaat elde etmiş olması</a:t>
            </a:r>
          </a:p>
        </p:txBody>
      </p:sp>
    </p:spTree>
    <p:extLst>
      <p:ext uri="{BB962C8B-B14F-4D97-AF65-F5344CB8AC3E}">
        <p14:creationId xmlns:p14="http://schemas.microsoft.com/office/powerpoint/2010/main" val="36359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E15B-B06A-2147-AFAE-86C071E0D8DB}"/>
              </a:ext>
            </a:extLst>
          </p:cNvPr>
          <p:cNvSpPr>
            <a:spLocks noGrp="1"/>
          </p:cNvSpPr>
          <p:nvPr>
            <p:ph type="title"/>
          </p:nvPr>
        </p:nvSpPr>
        <p:spPr>
          <a:xfrm>
            <a:off x="1052202" y="-260195"/>
            <a:ext cx="10522763" cy="1497980"/>
          </a:xfrm>
        </p:spPr>
        <p:txBody>
          <a:bodyPr/>
          <a:lstStyle/>
          <a:p>
            <a:r>
              <a:rPr lang="tr-TR" dirty="0"/>
              <a:t>İçeriden bilgi ticareti </a:t>
            </a:r>
            <a:r>
              <a:rPr lang="tr-TR" sz="4400" b="1" dirty="0"/>
              <a:t>(İBT) </a:t>
            </a:r>
            <a:r>
              <a:rPr lang="tr-TR" sz="4400" dirty="0"/>
              <a:t>ETİK SORUNLARI</a:t>
            </a:r>
            <a:endParaRPr lang="tr-TR" dirty="0"/>
          </a:p>
        </p:txBody>
      </p:sp>
      <p:sp>
        <p:nvSpPr>
          <p:cNvPr id="3" name="Content Placeholder 2">
            <a:extLst>
              <a:ext uri="{FF2B5EF4-FFF2-40B4-BE49-F238E27FC236}">
                <a16:creationId xmlns:a16="http://schemas.microsoft.com/office/drawing/2014/main" id="{63CA503E-77CA-DB40-BE2B-2D447A8E66BE}"/>
              </a:ext>
            </a:extLst>
          </p:cNvPr>
          <p:cNvSpPr>
            <a:spLocks noGrp="1"/>
          </p:cNvSpPr>
          <p:nvPr>
            <p:ph idx="1"/>
          </p:nvPr>
        </p:nvSpPr>
        <p:spPr>
          <a:xfrm>
            <a:off x="1141413" y="836341"/>
            <a:ext cx="9905998" cy="4954859"/>
          </a:xfrm>
        </p:spPr>
        <p:txBody>
          <a:bodyPr>
            <a:normAutofit/>
          </a:bodyPr>
          <a:lstStyle/>
          <a:p>
            <a:r>
              <a:rPr lang="tr-TR" sz="2400" b="1" dirty="0"/>
              <a:t>1. ÇIKAR ÇATIŞMASI</a:t>
            </a:r>
          </a:p>
          <a:p>
            <a:r>
              <a:rPr lang="tr-TR" sz="2400" b="1" dirty="0"/>
              <a:t>2. HAKSIZ KAZANÇ</a:t>
            </a:r>
          </a:p>
          <a:p>
            <a:r>
              <a:rPr lang="tr-TR" sz="2400" b="1" dirty="0"/>
              <a:t>3. AYIRIMCILIK</a:t>
            </a:r>
          </a:p>
          <a:p>
            <a:r>
              <a:rPr lang="tr-TR" sz="2400" b="1" dirty="0"/>
              <a:t>4. EŞİTSİZLİK</a:t>
            </a:r>
          </a:p>
          <a:p>
            <a:r>
              <a:rPr lang="tr-TR" sz="2400" b="1" dirty="0"/>
              <a:t>5. TİCARİ SIR GİZLİLİK İHLALİ</a:t>
            </a:r>
          </a:p>
          <a:p>
            <a:r>
              <a:rPr lang="tr-TR" sz="2400" b="1" dirty="0"/>
              <a:t>6. HAKSIZ REKABET</a:t>
            </a:r>
          </a:p>
          <a:p>
            <a:r>
              <a:rPr lang="tr-TR" sz="2400" b="1" dirty="0"/>
              <a:t>7. ADALETSİZLİK</a:t>
            </a:r>
          </a:p>
          <a:p>
            <a:r>
              <a:rPr lang="tr-TR" sz="2400" b="1" dirty="0"/>
              <a:t>8. GÜVEN VE İTİBAR KAYBI</a:t>
            </a:r>
          </a:p>
          <a:p>
            <a:endParaRPr lang="tr-TR" sz="2400" b="1" dirty="0"/>
          </a:p>
        </p:txBody>
      </p:sp>
    </p:spTree>
    <p:extLst>
      <p:ext uri="{BB962C8B-B14F-4D97-AF65-F5344CB8AC3E}">
        <p14:creationId xmlns:p14="http://schemas.microsoft.com/office/powerpoint/2010/main" val="16561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EF8A-2800-1241-8DE8-765062A43C29}"/>
              </a:ext>
            </a:extLst>
          </p:cNvPr>
          <p:cNvSpPr>
            <a:spLocks noGrp="1"/>
          </p:cNvSpPr>
          <p:nvPr>
            <p:ph type="title"/>
          </p:nvPr>
        </p:nvSpPr>
        <p:spPr>
          <a:xfrm>
            <a:off x="1141413" y="-92927"/>
            <a:ext cx="9905998" cy="1397620"/>
          </a:xfrm>
        </p:spPr>
        <p:txBody>
          <a:bodyPr>
            <a:normAutofit/>
          </a:bodyPr>
          <a:lstStyle/>
          <a:p>
            <a:r>
              <a:rPr lang="tr-TR" dirty="0"/>
              <a:t>İçeriden bilgi ticareti </a:t>
            </a:r>
            <a:r>
              <a:rPr lang="tr-TR" sz="4400" b="1" dirty="0"/>
              <a:t>(İBT) </a:t>
            </a:r>
            <a:r>
              <a:rPr lang="tr-TR" sz="3600" dirty="0"/>
              <a:t>NASIL ÖNLENİR</a:t>
            </a:r>
          </a:p>
        </p:txBody>
      </p:sp>
      <p:sp>
        <p:nvSpPr>
          <p:cNvPr id="3" name="Content Placeholder 2">
            <a:extLst>
              <a:ext uri="{FF2B5EF4-FFF2-40B4-BE49-F238E27FC236}">
                <a16:creationId xmlns:a16="http://schemas.microsoft.com/office/drawing/2014/main" id="{BF529066-301E-4A4D-8BDF-A3DCCB6C20BD}"/>
              </a:ext>
            </a:extLst>
          </p:cNvPr>
          <p:cNvSpPr>
            <a:spLocks noGrp="1"/>
          </p:cNvSpPr>
          <p:nvPr>
            <p:ph idx="1"/>
          </p:nvPr>
        </p:nvSpPr>
        <p:spPr>
          <a:xfrm>
            <a:off x="1141413" y="1304693"/>
            <a:ext cx="9905998" cy="5262362"/>
          </a:xfrm>
        </p:spPr>
        <p:txBody>
          <a:bodyPr>
            <a:normAutofit/>
          </a:bodyPr>
          <a:lstStyle/>
          <a:p>
            <a:r>
              <a:rPr lang="tr-TR" sz="2800" b="1" dirty="0"/>
              <a:t>1. </a:t>
            </a:r>
            <a:r>
              <a:rPr lang="tr-TR" sz="2800" b="1" u="sng" dirty="0"/>
              <a:t>şeffaflık</a:t>
            </a:r>
            <a:r>
              <a:rPr lang="tr-TR" sz="2800" b="1" dirty="0"/>
              <a:t> ve gizlilik </a:t>
            </a:r>
            <a:r>
              <a:rPr lang="tr-TR" sz="2800" b="1" dirty="0" err="1"/>
              <a:t>gerken</a:t>
            </a:r>
            <a:r>
              <a:rPr lang="tr-TR" sz="2800" b="1" dirty="0"/>
              <a:t> konuları belirleyip uygulamak</a:t>
            </a:r>
          </a:p>
          <a:p>
            <a:r>
              <a:rPr lang="tr-TR" sz="2800" b="1" dirty="0"/>
              <a:t>2. </a:t>
            </a:r>
            <a:r>
              <a:rPr lang="tr-TR" sz="2800" b="1" dirty="0" err="1"/>
              <a:t>ibt</a:t>
            </a:r>
            <a:r>
              <a:rPr lang="tr-TR" sz="2800" b="1" dirty="0"/>
              <a:t> için iç </a:t>
            </a:r>
            <a:r>
              <a:rPr lang="tr-TR" sz="2800" b="1" u="sng" dirty="0"/>
              <a:t>denetim</a:t>
            </a:r>
            <a:r>
              <a:rPr lang="tr-TR" sz="2800" b="1" dirty="0"/>
              <a:t> ve dış denetim</a:t>
            </a:r>
          </a:p>
          <a:p>
            <a:r>
              <a:rPr lang="tr-TR" sz="2800" b="1" dirty="0"/>
              <a:t>3. personele İBT </a:t>
            </a:r>
            <a:r>
              <a:rPr lang="tr-TR" sz="2800" b="1" u="sng" dirty="0"/>
              <a:t>eğitimi</a:t>
            </a:r>
            <a:r>
              <a:rPr lang="tr-TR" sz="2800" b="1" dirty="0"/>
              <a:t> vererek</a:t>
            </a:r>
          </a:p>
          <a:p>
            <a:r>
              <a:rPr lang="tr-TR" sz="2800" b="1" dirty="0"/>
              <a:t>4. </a:t>
            </a:r>
            <a:r>
              <a:rPr lang="tr-TR" sz="2800" b="1" u="sng" dirty="0"/>
              <a:t>teknoloji</a:t>
            </a:r>
            <a:r>
              <a:rPr lang="tr-TR" sz="2800" b="1" dirty="0"/>
              <a:t> tabanlı kontroller yapmak</a:t>
            </a:r>
          </a:p>
          <a:p>
            <a:r>
              <a:rPr lang="tr-TR" sz="2800" b="1" dirty="0"/>
              <a:t>5. </a:t>
            </a:r>
            <a:r>
              <a:rPr lang="tr-TR" sz="2800" b="1" dirty="0" err="1"/>
              <a:t>ibt</a:t>
            </a:r>
            <a:r>
              <a:rPr lang="tr-TR" sz="2800" b="1" dirty="0"/>
              <a:t> kuşkusu olduğunda anında zaman kaybetmeden </a:t>
            </a:r>
            <a:r>
              <a:rPr lang="tr-TR" sz="2800" b="1" u="sng" dirty="0"/>
              <a:t>üzerine gitmek</a:t>
            </a:r>
          </a:p>
          <a:p>
            <a:r>
              <a:rPr lang="tr-TR" sz="2800" b="1" dirty="0"/>
              <a:t>6. tepe yöneticilerin ve kritik personelin </a:t>
            </a:r>
            <a:r>
              <a:rPr lang="tr-TR" sz="2800" b="1" u="sng" dirty="0"/>
              <a:t>telefon konuşmalarının</a:t>
            </a:r>
            <a:r>
              <a:rPr lang="tr-TR" sz="2800" b="1" dirty="0"/>
              <a:t> kaydedilesi</a:t>
            </a:r>
          </a:p>
          <a:p>
            <a:r>
              <a:rPr lang="tr-TR" sz="2800" b="1" dirty="0"/>
              <a:t>7. </a:t>
            </a:r>
            <a:r>
              <a:rPr lang="tr-TR" sz="2800" b="1" dirty="0" err="1"/>
              <a:t>ibt</a:t>
            </a:r>
            <a:r>
              <a:rPr lang="tr-TR" sz="2800" b="1" dirty="0"/>
              <a:t> yapanlara büyük </a:t>
            </a:r>
            <a:r>
              <a:rPr lang="tr-TR" sz="2800" b="1" u="sng" dirty="0"/>
              <a:t>cezalar</a:t>
            </a:r>
            <a:r>
              <a:rPr lang="tr-TR" sz="2800" b="1" dirty="0"/>
              <a:t> vermek</a:t>
            </a:r>
          </a:p>
        </p:txBody>
      </p:sp>
    </p:spTree>
    <p:extLst>
      <p:ext uri="{BB962C8B-B14F-4D97-AF65-F5344CB8AC3E}">
        <p14:creationId xmlns:p14="http://schemas.microsoft.com/office/powerpoint/2010/main" val="36453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7DD7-E198-3447-8D36-2A95DCC2CB73}"/>
              </a:ext>
            </a:extLst>
          </p:cNvPr>
          <p:cNvSpPr>
            <a:spLocks noGrp="1"/>
          </p:cNvSpPr>
          <p:nvPr>
            <p:ph type="ctrTitle"/>
          </p:nvPr>
        </p:nvSpPr>
        <p:spPr/>
        <p:txBody>
          <a:bodyPr/>
          <a:lstStyle/>
          <a:p>
            <a:r>
              <a:rPr lang="tr-TR" b="1" dirty="0"/>
              <a:t>Güvene dayalı görev</a:t>
            </a:r>
          </a:p>
        </p:txBody>
      </p:sp>
      <p:sp>
        <p:nvSpPr>
          <p:cNvPr id="3" name="Subtitle 2">
            <a:extLst>
              <a:ext uri="{FF2B5EF4-FFF2-40B4-BE49-F238E27FC236}">
                <a16:creationId xmlns:a16="http://schemas.microsoft.com/office/drawing/2014/main" id="{60E06C4B-A73D-F449-9E10-75B40CC57053}"/>
              </a:ext>
            </a:extLst>
          </p:cNvPr>
          <p:cNvSpPr>
            <a:spLocks noGrp="1"/>
          </p:cNvSpPr>
          <p:nvPr>
            <p:ph type="subTitle" idx="1"/>
          </p:nvPr>
        </p:nvSpPr>
        <p:spPr/>
        <p:txBody>
          <a:bodyPr/>
          <a:lstStyle/>
          <a:p>
            <a:r>
              <a:rPr lang="tr-TR" dirty="0" err="1"/>
              <a:t>Fıducıary</a:t>
            </a:r>
            <a:r>
              <a:rPr lang="tr-TR" dirty="0"/>
              <a:t> </a:t>
            </a:r>
            <a:r>
              <a:rPr lang="tr-TR" dirty="0" err="1"/>
              <a:t>duty</a:t>
            </a:r>
            <a:endParaRPr lang="tr-TR" dirty="0"/>
          </a:p>
        </p:txBody>
      </p:sp>
    </p:spTree>
    <p:extLst>
      <p:ext uri="{BB962C8B-B14F-4D97-AF65-F5344CB8AC3E}">
        <p14:creationId xmlns:p14="http://schemas.microsoft.com/office/powerpoint/2010/main" val="160229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171" y="53481"/>
            <a:ext cx="10920663" cy="1325563"/>
          </a:xfrm>
        </p:spPr>
        <p:txBody>
          <a:bodyPr/>
          <a:lstStyle/>
          <a:p>
            <a:r>
              <a:rPr lang="en-US" dirty="0"/>
              <a:t>  </a:t>
            </a:r>
            <a:r>
              <a:rPr lang="en-US" b="1" dirty="0" err="1">
                <a:latin typeface="Arial" charset="0"/>
                <a:ea typeface="Arial" charset="0"/>
                <a:cs typeface="Arial" charset="0"/>
              </a:rPr>
              <a:t>Şİrketlerİn</a:t>
            </a:r>
            <a:r>
              <a:rPr lang="en-US" b="1" dirty="0">
                <a:latin typeface="Arial" charset="0"/>
                <a:ea typeface="Arial" charset="0"/>
                <a:cs typeface="Arial" charset="0"/>
              </a:rPr>
              <a:t> </a:t>
            </a:r>
            <a:r>
              <a:rPr lang="en-US" b="1" dirty="0" err="1">
                <a:latin typeface="Arial" charset="0"/>
                <a:ea typeface="Arial" charset="0"/>
                <a:cs typeface="Arial" charset="0"/>
              </a:rPr>
              <a:t>Etİk</a:t>
            </a:r>
            <a:r>
              <a:rPr lang="en-US" b="1" dirty="0">
                <a:latin typeface="Arial" charset="0"/>
                <a:ea typeface="Arial" charset="0"/>
                <a:cs typeface="Arial" charset="0"/>
              </a:rPr>
              <a:t> İLK YARDIM</a:t>
            </a:r>
            <a:r>
              <a:rPr lang="en-US" b="1" dirty="0">
                <a:ea typeface="Arial" charset="0"/>
                <a:cs typeface="Arial" charset="0"/>
              </a:rPr>
              <a:t> ÇANTASI</a:t>
            </a:r>
            <a:endParaRPr lang="en-US" b="1" dirty="0">
              <a:latin typeface="Arial" charset="0"/>
              <a:ea typeface="Arial" charset="0"/>
              <a:cs typeface="Arial" charset="0"/>
            </a:endParaRPr>
          </a:p>
        </p:txBody>
      </p:sp>
      <p:sp>
        <p:nvSpPr>
          <p:cNvPr id="3" name="Footer Placeholder 2"/>
          <p:cNvSpPr>
            <a:spLocks noGrp="1"/>
          </p:cNvSpPr>
          <p:nvPr>
            <p:ph type="ftr" sz="quarter" idx="11"/>
          </p:nvPr>
        </p:nvSpPr>
        <p:spPr/>
        <p:txBody>
          <a:bodyPr/>
          <a:lstStyle/>
          <a:p>
            <a:r>
              <a:rPr lang="en-US" dirty="0" err="1"/>
              <a:t>bulentsenver@gmail.com</a:t>
            </a:r>
            <a:endParaRPr lang="en-US" dirty="0"/>
          </a:p>
          <a:p>
            <a:endParaRPr lang="en-US" dirty="0"/>
          </a:p>
        </p:txBody>
      </p:sp>
      <p:sp>
        <p:nvSpPr>
          <p:cNvPr id="4" name="Slide Number Placeholder 3"/>
          <p:cNvSpPr>
            <a:spLocks noGrp="1"/>
          </p:cNvSpPr>
          <p:nvPr>
            <p:ph type="sldNum" sz="quarter" idx="12"/>
          </p:nvPr>
        </p:nvSpPr>
        <p:spPr/>
        <p:txBody>
          <a:bodyPr/>
          <a:lstStyle/>
          <a:p>
            <a:fld id="{7382490E-8D86-234F-A3BD-15AC58F980C5}" type="slidenum">
              <a:rPr lang="en-US" smtClean="0"/>
              <a:pPr/>
              <a:t>16</a:t>
            </a:fld>
            <a:endParaRPr lang="en-US"/>
          </a:p>
        </p:txBody>
      </p:sp>
      <p:pic>
        <p:nvPicPr>
          <p:cNvPr id="6" name="Picture 5" descr="Terazi2.jpg"/>
          <p:cNvPicPr>
            <a:picLocks noChangeAspect="1"/>
          </p:cNvPicPr>
          <p:nvPr/>
        </p:nvPicPr>
        <p:blipFill>
          <a:blip r:embed="rId2"/>
          <a:stretch>
            <a:fillRect/>
          </a:stretch>
        </p:blipFill>
        <p:spPr>
          <a:xfrm>
            <a:off x="7409031" y="1976073"/>
            <a:ext cx="993913" cy="771277"/>
          </a:xfrm>
          <a:prstGeom prst="rect">
            <a:avLst/>
          </a:prstGeom>
        </p:spPr>
      </p:pic>
      <p:pic>
        <p:nvPicPr>
          <p:cNvPr id="7" name="Picture 6" descr="Cekic_Muzayede.gif"/>
          <p:cNvPicPr>
            <a:picLocks noChangeAspect="1"/>
          </p:cNvPicPr>
          <p:nvPr/>
        </p:nvPicPr>
        <p:blipFill>
          <a:blip r:embed="rId3"/>
          <a:stretch>
            <a:fillRect/>
          </a:stretch>
        </p:blipFill>
        <p:spPr>
          <a:xfrm>
            <a:off x="8996598" y="3697144"/>
            <a:ext cx="1323349" cy="1157930"/>
          </a:xfrm>
          <a:prstGeom prst="rect">
            <a:avLst/>
          </a:prstGeom>
        </p:spPr>
      </p:pic>
      <p:pic>
        <p:nvPicPr>
          <p:cNvPr id="8" name="Picture 5" descr="bxp30310"/>
          <p:cNvPicPr>
            <a:picLocks noChangeAspect="1" noChangeArrowheads="1"/>
          </p:cNvPicPr>
          <p:nvPr/>
        </p:nvPicPr>
        <p:blipFill>
          <a:blip r:embed="rId4"/>
          <a:srcRect/>
          <a:stretch>
            <a:fillRect/>
          </a:stretch>
        </p:blipFill>
        <p:spPr bwMode="auto">
          <a:xfrm>
            <a:off x="1872053" y="4148450"/>
            <a:ext cx="1850765" cy="1002012"/>
          </a:xfrm>
          <a:prstGeom prst="rect">
            <a:avLst/>
          </a:prstGeom>
          <a:noFill/>
        </p:spPr>
      </p:pic>
      <p:pic>
        <p:nvPicPr>
          <p:cNvPr id="10" name="Picture 5" descr="j0386660"/>
          <p:cNvPicPr>
            <a:picLocks noChangeAspect="1" noChangeArrowheads="1"/>
          </p:cNvPicPr>
          <p:nvPr/>
        </p:nvPicPr>
        <p:blipFill>
          <a:blip r:embed="rId5"/>
          <a:srcRect/>
          <a:stretch>
            <a:fillRect/>
          </a:stretch>
        </p:blipFill>
        <p:spPr bwMode="auto">
          <a:xfrm>
            <a:off x="4701243" y="1489317"/>
            <a:ext cx="1364337" cy="973511"/>
          </a:xfrm>
          <a:prstGeom prst="rect">
            <a:avLst/>
          </a:prstGeom>
          <a:noFill/>
          <a:ln w="9525">
            <a:noFill/>
            <a:miter lim="800000"/>
            <a:headEnd/>
            <a:tailEnd/>
          </a:ln>
          <a:effectLst/>
        </p:spPr>
      </p:pic>
      <p:sp>
        <p:nvSpPr>
          <p:cNvPr id="11" name="TextBox 10"/>
          <p:cNvSpPr txBox="1"/>
          <p:nvPr/>
        </p:nvSpPr>
        <p:spPr>
          <a:xfrm>
            <a:off x="1981201" y="3211657"/>
            <a:ext cx="2799261" cy="523220"/>
          </a:xfrm>
          <a:prstGeom prst="rect">
            <a:avLst/>
          </a:prstGeom>
          <a:noFill/>
        </p:spPr>
        <p:txBody>
          <a:bodyPr wrap="square" rtlCol="0">
            <a:spAutoFit/>
          </a:bodyPr>
          <a:lstStyle/>
          <a:p>
            <a:r>
              <a:rPr lang="en-US" sz="2800" i="1" dirty="0" err="1"/>
              <a:t>Etik</a:t>
            </a:r>
            <a:r>
              <a:rPr lang="en-US" sz="2800" i="1" dirty="0"/>
              <a:t> </a:t>
            </a:r>
            <a:r>
              <a:rPr lang="en-US" sz="2800" i="1" dirty="0" err="1"/>
              <a:t>Pusulası</a:t>
            </a:r>
            <a:endParaRPr lang="en-US" sz="2800" i="1" dirty="0"/>
          </a:p>
        </p:txBody>
      </p:sp>
      <p:sp>
        <p:nvSpPr>
          <p:cNvPr id="12" name="TextBox 11"/>
          <p:cNvSpPr txBox="1"/>
          <p:nvPr/>
        </p:nvSpPr>
        <p:spPr>
          <a:xfrm>
            <a:off x="4122846" y="2623445"/>
            <a:ext cx="2628569" cy="523220"/>
          </a:xfrm>
          <a:prstGeom prst="rect">
            <a:avLst/>
          </a:prstGeom>
          <a:noFill/>
        </p:spPr>
        <p:txBody>
          <a:bodyPr wrap="square" rtlCol="0">
            <a:spAutoFit/>
          </a:bodyPr>
          <a:lstStyle/>
          <a:p>
            <a:r>
              <a:rPr lang="en-US" sz="2800" i="1" dirty="0" err="1"/>
              <a:t>Etik</a:t>
            </a:r>
            <a:r>
              <a:rPr lang="en-US" sz="2800" i="1" dirty="0"/>
              <a:t> </a:t>
            </a:r>
            <a:r>
              <a:rPr lang="en-US" sz="2800" i="1" dirty="0" err="1"/>
              <a:t>Gözlüğü</a:t>
            </a:r>
            <a:endParaRPr lang="en-US" sz="2800" i="1" dirty="0"/>
          </a:p>
        </p:txBody>
      </p:sp>
      <p:sp>
        <p:nvSpPr>
          <p:cNvPr id="13" name="TextBox 12"/>
          <p:cNvSpPr txBox="1"/>
          <p:nvPr/>
        </p:nvSpPr>
        <p:spPr>
          <a:xfrm>
            <a:off x="6935779" y="2747349"/>
            <a:ext cx="2628569" cy="523220"/>
          </a:xfrm>
          <a:prstGeom prst="rect">
            <a:avLst/>
          </a:prstGeom>
          <a:noFill/>
        </p:spPr>
        <p:txBody>
          <a:bodyPr wrap="square" rtlCol="0">
            <a:spAutoFit/>
          </a:bodyPr>
          <a:lstStyle/>
          <a:p>
            <a:r>
              <a:rPr lang="en-US" sz="2800" i="1" dirty="0" err="1"/>
              <a:t>Etik</a:t>
            </a:r>
            <a:r>
              <a:rPr lang="en-US" sz="2800" i="1" dirty="0"/>
              <a:t> </a:t>
            </a:r>
            <a:r>
              <a:rPr lang="en-US" sz="2800" i="1" dirty="0" err="1"/>
              <a:t>Terazisi</a:t>
            </a:r>
            <a:endParaRPr lang="en-US" sz="2800" i="1" dirty="0"/>
          </a:p>
        </p:txBody>
      </p:sp>
      <p:sp>
        <p:nvSpPr>
          <p:cNvPr id="14" name="TextBox 13"/>
          <p:cNvSpPr txBox="1"/>
          <p:nvPr/>
        </p:nvSpPr>
        <p:spPr>
          <a:xfrm>
            <a:off x="1872053" y="5331968"/>
            <a:ext cx="1937839" cy="954107"/>
          </a:xfrm>
          <a:prstGeom prst="rect">
            <a:avLst/>
          </a:prstGeom>
          <a:noFill/>
        </p:spPr>
        <p:txBody>
          <a:bodyPr wrap="square" rtlCol="0">
            <a:spAutoFit/>
          </a:bodyPr>
          <a:lstStyle/>
          <a:p>
            <a:r>
              <a:rPr lang="en-US" sz="2800" i="1" dirty="0" err="1"/>
              <a:t>Etik</a:t>
            </a:r>
            <a:r>
              <a:rPr lang="en-US" sz="2800" i="1" dirty="0"/>
              <a:t> </a:t>
            </a:r>
            <a:r>
              <a:rPr lang="en-US" sz="2800" i="1" dirty="0" err="1"/>
              <a:t>Düdüğü</a:t>
            </a:r>
            <a:endParaRPr lang="en-US" sz="2800" i="1" dirty="0"/>
          </a:p>
        </p:txBody>
      </p:sp>
      <p:sp>
        <p:nvSpPr>
          <p:cNvPr id="15" name="TextBox 14"/>
          <p:cNvSpPr txBox="1"/>
          <p:nvPr/>
        </p:nvSpPr>
        <p:spPr>
          <a:xfrm>
            <a:off x="8748182" y="4929168"/>
            <a:ext cx="2226750" cy="954107"/>
          </a:xfrm>
          <a:prstGeom prst="rect">
            <a:avLst/>
          </a:prstGeom>
          <a:noFill/>
        </p:spPr>
        <p:txBody>
          <a:bodyPr wrap="square" rtlCol="0">
            <a:spAutoFit/>
          </a:bodyPr>
          <a:lstStyle/>
          <a:p>
            <a:r>
              <a:rPr lang="en-US" sz="2800" i="1" dirty="0" err="1"/>
              <a:t>Etik</a:t>
            </a:r>
            <a:r>
              <a:rPr lang="en-US" sz="2800" i="1" dirty="0"/>
              <a:t> </a:t>
            </a:r>
            <a:r>
              <a:rPr lang="en-US" sz="2800" i="1" dirty="0" err="1"/>
              <a:t>Tokmağı</a:t>
            </a:r>
            <a:endParaRPr lang="en-US" sz="2800" i="1" dirty="0"/>
          </a:p>
        </p:txBody>
      </p:sp>
      <p:pic>
        <p:nvPicPr>
          <p:cNvPr id="16" name="Picture 15" descr="karne.jpg"/>
          <p:cNvPicPr>
            <a:picLocks noChangeAspect="1"/>
          </p:cNvPicPr>
          <p:nvPr/>
        </p:nvPicPr>
        <p:blipFill>
          <a:blip r:embed="rId6"/>
          <a:stretch>
            <a:fillRect/>
          </a:stretch>
        </p:blipFill>
        <p:spPr>
          <a:xfrm>
            <a:off x="4122846" y="3995308"/>
            <a:ext cx="1527611" cy="1336660"/>
          </a:xfrm>
          <a:prstGeom prst="rect">
            <a:avLst/>
          </a:prstGeom>
        </p:spPr>
      </p:pic>
      <p:pic>
        <p:nvPicPr>
          <p:cNvPr id="17" name="Picture 16" descr="metre.jpg"/>
          <p:cNvPicPr>
            <a:picLocks noChangeAspect="1"/>
          </p:cNvPicPr>
          <p:nvPr/>
        </p:nvPicPr>
        <p:blipFill>
          <a:blip r:embed="rId7"/>
          <a:stretch>
            <a:fillRect/>
          </a:stretch>
        </p:blipFill>
        <p:spPr>
          <a:xfrm>
            <a:off x="6099612" y="4261462"/>
            <a:ext cx="1475465" cy="1235702"/>
          </a:xfrm>
          <a:prstGeom prst="rect">
            <a:avLst/>
          </a:prstGeom>
        </p:spPr>
      </p:pic>
      <p:sp>
        <p:nvSpPr>
          <p:cNvPr id="18" name="TextBox 17"/>
          <p:cNvSpPr txBox="1"/>
          <p:nvPr/>
        </p:nvSpPr>
        <p:spPr>
          <a:xfrm>
            <a:off x="4122846" y="5439690"/>
            <a:ext cx="1907265" cy="523220"/>
          </a:xfrm>
          <a:prstGeom prst="rect">
            <a:avLst/>
          </a:prstGeom>
          <a:noFill/>
        </p:spPr>
        <p:txBody>
          <a:bodyPr wrap="square" rtlCol="0">
            <a:spAutoFit/>
          </a:bodyPr>
          <a:lstStyle/>
          <a:p>
            <a:r>
              <a:rPr lang="en-US" sz="2800" i="1" dirty="0" err="1"/>
              <a:t>Etik</a:t>
            </a:r>
            <a:r>
              <a:rPr lang="en-US" sz="2800" i="1" dirty="0"/>
              <a:t> </a:t>
            </a:r>
            <a:r>
              <a:rPr lang="en-US" sz="2800" i="1" dirty="0" err="1"/>
              <a:t>Karnesi</a:t>
            </a:r>
            <a:endParaRPr lang="en-US" sz="2800" i="1" dirty="0"/>
          </a:p>
        </p:txBody>
      </p:sp>
      <p:sp>
        <p:nvSpPr>
          <p:cNvPr id="19" name="TextBox 18"/>
          <p:cNvSpPr txBox="1"/>
          <p:nvPr/>
        </p:nvSpPr>
        <p:spPr>
          <a:xfrm>
            <a:off x="6163300" y="5516634"/>
            <a:ext cx="1913901" cy="954107"/>
          </a:xfrm>
          <a:prstGeom prst="rect">
            <a:avLst/>
          </a:prstGeom>
          <a:noFill/>
        </p:spPr>
        <p:txBody>
          <a:bodyPr wrap="square" rtlCol="0">
            <a:spAutoFit/>
          </a:bodyPr>
          <a:lstStyle/>
          <a:p>
            <a:r>
              <a:rPr lang="en-US" sz="2800" i="1" dirty="0" err="1"/>
              <a:t>Etik</a:t>
            </a:r>
            <a:r>
              <a:rPr lang="en-US" sz="2800" i="1" dirty="0"/>
              <a:t> </a:t>
            </a:r>
            <a:r>
              <a:rPr lang="en-US" sz="2800" i="1" dirty="0" err="1"/>
              <a:t>MetreSİ</a:t>
            </a:r>
            <a:endParaRPr lang="en-US" sz="2800" i="1" dirty="0"/>
          </a:p>
        </p:txBody>
      </p:sp>
      <p:pic>
        <p:nvPicPr>
          <p:cNvPr id="21" name="Content Placeholder 8" descr="PusulaEtik.jpg">
            <a:extLst>
              <a:ext uri="{FF2B5EF4-FFF2-40B4-BE49-F238E27FC236}">
                <a16:creationId xmlns:a16="http://schemas.microsoft.com/office/drawing/2014/main" id="{BEABCDBB-76CB-AC40-8D1A-FC73EAD82A38}"/>
              </a:ext>
            </a:extLst>
          </p:cNvPr>
          <p:cNvPicPr>
            <a:picLocks noChangeAspect="1"/>
          </p:cNvPicPr>
          <p:nvPr/>
        </p:nvPicPr>
        <p:blipFill>
          <a:blip r:embed="rId8"/>
          <a:srcRect t="-900" b="-900"/>
          <a:stretch>
            <a:fillRect/>
          </a:stretch>
        </p:blipFill>
        <p:spPr>
          <a:xfrm>
            <a:off x="2158803" y="1780570"/>
            <a:ext cx="1364337" cy="1334316"/>
          </a:xfrm>
          <a:prstGeom prst="rect">
            <a:avLst/>
          </a:prstGeom>
        </p:spPr>
      </p:pic>
    </p:spTree>
    <p:extLst>
      <p:ext uri="{BB962C8B-B14F-4D97-AF65-F5344CB8AC3E}">
        <p14:creationId xmlns:p14="http://schemas.microsoft.com/office/powerpoint/2010/main" val="26366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80">
                                          <p:stCondLst>
                                            <p:cond delay="0"/>
                                          </p:stCondLst>
                                        </p:cTn>
                                        <p:tgtEl>
                                          <p:spTgt spid="19"/>
                                        </p:tgtEl>
                                      </p:cBhvr>
                                    </p:animEffect>
                                    <p:anim calcmode="lin" valueType="num">
                                      <p:cBhvr>
                                        <p:cTn id="8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5" dur="26">
                                          <p:stCondLst>
                                            <p:cond delay="650"/>
                                          </p:stCondLst>
                                        </p:cTn>
                                        <p:tgtEl>
                                          <p:spTgt spid="19"/>
                                        </p:tgtEl>
                                      </p:cBhvr>
                                      <p:to x="100000" y="60000"/>
                                    </p:animScale>
                                    <p:animScale>
                                      <p:cBhvr>
                                        <p:cTn id="86" dur="166" decel="50000">
                                          <p:stCondLst>
                                            <p:cond delay="676"/>
                                          </p:stCondLst>
                                        </p:cTn>
                                        <p:tgtEl>
                                          <p:spTgt spid="19"/>
                                        </p:tgtEl>
                                      </p:cBhvr>
                                      <p:to x="100000" y="100000"/>
                                    </p:animScale>
                                    <p:animScale>
                                      <p:cBhvr>
                                        <p:cTn id="87" dur="26">
                                          <p:stCondLst>
                                            <p:cond delay="1312"/>
                                          </p:stCondLst>
                                        </p:cTn>
                                        <p:tgtEl>
                                          <p:spTgt spid="19"/>
                                        </p:tgtEl>
                                      </p:cBhvr>
                                      <p:to x="100000" y="80000"/>
                                    </p:animScale>
                                    <p:animScale>
                                      <p:cBhvr>
                                        <p:cTn id="88" dur="166" decel="50000">
                                          <p:stCondLst>
                                            <p:cond delay="1338"/>
                                          </p:stCondLst>
                                        </p:cTn>
                                        <p:tgtEl>
                                          <p:spTgt spid="19"/>
                                        </p:tgtEl>
                                      </p:cBhvr>
                                      <p:to x="100000" y="100000"/>
                                    </p:animScale>
                                    <p:animScale>
                                      <p:cBhvr>
                                        <p:cTn id="89" dur="26">
                                          <p:stCondLst>
                                            <p:cond delay="1642"/>
                                          </p:stCondLst>
                                        </p:cTn>
                                        <p:tgtEl>
                                          <p:spTgt spid="19"/>
                                        </p:tgtEl>
                                      </p:cBhvr>
                                      <p:to x="100000" y="90000"/>
                                    </p:animScale>
                                    <p:animScale>
                                      <p:cBhvr>
                                        <p:cTn id="90" dur="166" decel="50000">
                                          <p:stCondLst>
                                            <p:cond delay="1668"/>
                                          </p:stCondLst>
                                        </p:cTn>
                                        <p:tgtEl>
                                          <p:spTgt spid="19"/>
                                        </p:tgtEl>
                                      </p:cBhvr>
                                      <p:to x="100000" y="100000"/>
                                    </p:animScale>
                                    <p:animScale>
                                      <p:cBhvr>
                                        <p:cTn id="91" dur="26">
                                          <p:stCondLst>
                                            <p:cond delay="1808"/>
                                          </p:stCondLst>
                                        </p:cTn>
                                        <p:tgtEl>
                                          <p:spTgt spid="19"/>
                                        </p:tgtEl>
                                      </p:cBhvr>
                                      <p:to x="100000" y="95000"/>
                                    </p:animScale>
                                    <p:animScale>
                                      <p:cBhvr>
                                        <p:cTn id="92" dur="166" decel="50000">
                                          <p:stCondLst>
                                            <p:cond delay="1834"/>
                                          </p:stCondLst>
                                        </p:cTn>
                                        <p:tgtEl>
                                          <p:spTgt spid="1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80">
                                          <p:stCondLst>
                                            <p:cond delay="0"/>
                                          </p:stCondLst>
                                        </p:cTn>
                                        <p:tgtEl>
                                          <p:spTgt spid="15"/>
                                        </p:tgtEl>
                                      </p:cBhvr>
                                    </p:animEffect>
                                    <p:anim calcmode="lin" valueType="num">
                                      <p:cBhvr>
                                        <p:cTn id="9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3" dur="26">
                                          <p:stCondLst>
                                            <p:cond delay="650"/>
                                          </p:stCondLst>
                                        </p:cTn>
                                        <p:tgtEl>
                                          <p:spTgt spid="15"/>
                                        </p:tgtEl>
                                      </p:cBhvr>
                                      <p:to x="100000" y="60000"/>
                                    </p:animScale>
                                    <p:animScale>
                                      <p:cBhvr>
                                        <p:cTn id="104" dur="166" decel="50000">
                                          <p:stCondLst>
                                            <p:cond delay="676"/>
                                          </p:stCondLst>
                                        </p:cTn>
                                        <p:tgtEl>
                                          <p:spTgt spid="15"/>
                                        </p:tgtEl>
                                      </p:cBhvr>
                                      <p:to x="100000" y="100000"/>
                                    </p:animScale>
                                    <p:animScale>
                                      <p:cBhvr>
                                        <p:cTn id="105" dur="26">
                                          <p:stCondLst>
                                            <p:cond delay="1312"/>
                                          </p:stCondLst>
                                        </p:cTn>
                                        <p:tgtEl>
                                          <p:spTgt spid="15"/>
                                        </p:tgtEl>
                                      </p:cBhvr>
                                      <p:to x="100000" y="80000"/>
                                    </p:animScale>
                                    <p:animScale>
                                      <p:cBhvr>
                                        <p:cTn id="106" dur="166" decel="50000">
                                          <p:stCondLst>
                                            <p:cond delay="1338"/>
                                          </p:stCondLst>
                                        </p:cTn>
                                        <p:tgtEl>
                                          <p:spTgt spid="15"/>
                                        </p:tgtEl>
                                      </p:cBhvr>
                                      <p:to x="100000" y="100000"/>
                                    </p:animScale>
                                    <p:animScale>
                                      <p:cBhvr>
                                        <p:cTn id="107" dur="26">
                                          <p:stCondLst>
                                            <p:cond delay="1642"/>
                                          </p:stCondLst>
                                        </p:cTn>
                                        <p:tgtEl>
                                          <p:spTgt spid="15"/>
                                        </p:tgtEl>
                                      </p:cBhvr>
                                      <p:to x="100000" y="90000"/>
                                    </p:animScale>
                                    <p:animScale>
                                      <p:cBhvr>
                                        <p:cTn id="108" dur="166" decel="50000">
                                          <p:stCondLst>
                                            <p:cond delay="1668"/>
                                          </p:stCondLst>
                                        </p:cTn>
                                        <p:tgtEl>
                                          <p:spTgt spid="15"/>
                                        </p:tgtEl>
                                      </p:cBhvr>
                                      <p:to x="100000" y="100000"/>
                                    </p:animScale>
                                    <p:animScale>
                                      <p:cBhvr>
                                        <p:cTn id="109" dur="26">
                                          <p:stCondLst>
                                            <p:cond delay="1808"/>
                                          </p:stCondLst>
                                        </p:cTn>
                                        <p:tgtEl>
                                          <p:spTgt spid="15"/>
                                        </p:tgtEl>
                                      </p:cBhvr>
                                      <p:to x="100000" y="95000"/>
                                    </p:animScale>
                                    <p:animScale>
                                      <p:cBhvr>
                                        <p:cTn id="110" dur="166" decel="50000">
                                          <p:stCondLst>
                                            <p:cond delay="1834"/>
                                          </p:stCondLst>
                                        </p:cTn>
                                        <p:tgtEl>
                                          <p:spTgt spid="15"/>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down)">
                                      <p:cBhvr>
                                        <p:cTn id="115" dur="580">
                                          <p:stCondLst>
                                            <p:cond delay="0"/>
                                          </p:stCondLst>
                                        </p:cTn>
                                        <p:tgtEl>
                                          <p:spTgt spid="18"/>
                                        </p:tgtEl>
                                      </p:cBhvr>
                                    </p:animEffect>
                                    <p:anim calcmode="lin" valueType="num">
                                      <p:cBhvr>
                                        <p:cTn id="1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1" dur="26">
                                          <p:stCondLst>
                                            <p:cond delay="650"/>
                                          </p:stCondLst>
                                        </p:cTn>
                                        <p:tgtEl>
                                          <p:spTgt spid="18"/>
                                        </p:tgtEl>
                                      </p:cBhvr>
                                      <p:to x="100000" y="60000"/>
                                    </p:animScale>
                                    <p:animScale>
                                      <p:cBhvr>
                                        <p:cTn id="122" dur="166" decel="50000">
                                          <p:stCondLst>
                                            <p:cond delay="676"/>
                                          </p:stCondLst>
                                        </p:cTn>
                                        <p:tgtEl>
                                          <p:spTgt spid="18"/>
                                        </p:tgtEl>
                                      </p:cBhvr>
                                      <p:to x="100000" y="100000"/>
                                    </p:animScale>
                                    <p:animScale>
                                      <p:cBhvr>
                                        <p:cTn id="123" dur="26">
                                          <p:stCondLst>
                                            <p:cond delay="1312"/>
                                          </p:stCondLst>
                                        </p:cTn>
                                        <p:tgtEl>
                                          <p:spTgt spid="18"/>
                                        </p:tgtEl>
                                      </p:cBhvr>
                                      <p:to x="100000" y="80000"/>
                                    </p:animScale>
                                    <p:animScale>
                                      <p:cBhvr>
                                        <p:cTn id="124" dur="166" decel="50000">
                                          <p:stCondLst>
                                            <p:cond delay="1338"/>
                                          </p:stCondLst>
                                        </p:cTn>
                                        <p:tgtEl>
                                          <p:spTgt spid="18"/>
                                        </p:tgtEl>
                                      </p:cBhvr>
                                      <p:to x="100000" y="100000"/>
                                    </p:animScale>
                                    <p:animScale>
                                      <p:cBhvr>
                                        <p:cTn id="125" dur="26">
                                          <p:stCondLst>
                                            <p:cond delay="1642"/>
                                          </p:stCondLst>
                                        </p:cTn>
                                        <p:tgtEl>
                                          <p:spTgt spid="18"/>
                                        </p:tgtEl>
                                      </p:cBhvr>
                                      <p:to x="100000" y="90000"/>
                                    </p:animScale>
                                    <p:animScale>
                                      <p:cBhvr>
                                        <p:cTn id="126" dur="166" decel="50000">
                                          <p:stCondLst>
                                            <p:cond delay="1668"/>
                                          </p:stCondLst>
                                        </p:cTn>
                                        <p:tgtEl>
                                          <p:spTgt spid="18"/>
                                        </p:tgtEl>
                                      </p:cBhvr>
                                      <p:to x="100000" y="100000"/>
                                    </p:animScale>
                                    <p:animScale>
                                      <p:cBhvr>
                                        <p:cTn id="127" dur="26">
                                          <p:stCondLst>
                                            <p:cond delay="1808"/>
                                          </p:stCondLst>
                                        </p:cTn>
                                        <p:tgtEl>
                                          <p:spTgt spid="18"/>
                                        </p:tgtEl>
                                      </p:cBhvr>
                                      <p:to x="100000" y="95000"/>
                                    </p:animScale>
                                    <p:animScale>
                                      <p:cBhvr>
                                        <p:cTn id="128"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P spid="1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AD70-6331-E646-8CB1-7692E423877D}"/>
              </a:ext>
            </a:extLst>
          </p:cNvPr>
          <p:cNvSpPr>
            <a:spLocks noGrp="1"/>
          </p:cNvSpPr>
          <p:nvPr>
            <p:ph type="title"/>
          </p:nvPr>
        </p:nvSpPr>
        <p:spPr>
          <a:xfrm>
            <a:off x="1141413" y="0"/>
            <a:ext cx="9905998" cy="1066800"/>
          </a:xfrm>
        </p:spPr>
        <p:txBody>
          <a:bodyPr/>
          <a:lstStyle/>
          <a:p>
            <a:r>
              <a:rPr lang="tr-TR" dirty="0"/>
              <a:t>Güvene dayalı görevlerde </a:t>
            </a:r>
            <a:r>
              <a:rPr lang="tr-TR" b="1" dirty="0"/>
              <a:t>3 etik unsur</a:t>
            </a:r>
          </a:p>
        </p:txBody>
      </p:sp>
      <p:sp>
        <p:nvSpPr>
          <p:cNvPr id="3" name="Content Placeholder 2">
            <a:extLst>
              <a:ext uri="{FF2B5EF4-FFF2-40B4-BE49-F238E27FC236}">
                <a16:creationId xmlns:a16="http://schemas.microsoft.com/office/drawing/2014/main" id="{13971A9C-6422-E24B-A080-102B53C82A3A}"/>
              </a:ext>
            </a:extLst>
          </p:cNvPr>
          <p:cNvSpPr>
            <a:spLocks noGrp="1"/>
          </p:cNvSpPr>
          <p:nvPr>
            <p:ph idx="1"/>
          </p:nvPr>
        </p:nvSpPr>
        <p:spPr>
          <a:xfrm>
            <a:off x="1141413" y="1066800"/>
            <a:ext cx="9905998" cy="5642757"/>
          </a:xfrm>
        </p:spPr>
        <p:txBody>
          <a:bodyPr/>
          <a:lstStyle/>
          <a:p>
            <a:r>
              <a:rPr lang="tr-TR" sz="3200" dirty="0"/>
              <a:t>1. </a:t>
            </a:r>
            <a:r>
              <a:rPr lang="tr-TR" sz="3200" b="1" u="sng" dirty="0"/>
              <a:t>dürüstlük</a:t>
            </a:r>
            <a:r>
              <a:rPr lang="tr-TR" sz="3200" b="1" dirty="0"/>
              <a:t> ve </a:t>
            </a:r>
            <a:r>
              <a:rPr lang="tr-TR" sz="3200" b="1" u="sng" dirty="0"/>
              <a:t>doğruluk</a:t>
            </a:r>
            <a:br>
              <a:rPr lang="tr-TR" sz="3200" b="1" dirty="0"/>
            </a:br>
            <a:r>
              <a:rPr lang="tr-TR" sz="3200" b="1" dirty="0"/>
              <a:t>herkesin dürüst olma ve doğruyu söyleme zorunluluğu vardır.</a:t>
            </a:r>
          </a:p>
          <a:p>
            <a:r>
              <a:rPr lang="tr-TR" sz="3200" b="1" u="sng" dirty="0"/>
              <a:t>Yalan</a:t>
            </a:r>
            <a:r>
              <a:rPr lang="tr-TR" sz="3200" b="1" dirty="0"/>
              <a:t> söylemek yanlıştır.</a:t>
            </a:r>
          </a:p>
          <a:p>
            <a:r>
              <a:rPr lang="tr-TR" sz="3200" b="1" u="sng" dirty="0"/>
              <a:t>Gerçeğe aykırı beyanda </a:t>
            </a:r>
            <a:r>
              <a:rPr lang="tr-TR" sz="3200" b="1" dirty="0"/>
              <a:t>bulunmak yanlıştır</a:t>
            </a:r>
          </a:p>
          <a:p>
            <a:r>
              <a:rPr lang="tr-TR" sz="3200" b="1" dirty="0"/>
              <a:t>Paylaşılması gereken </a:t>
            </a:r>
            <a:r>
              <a:rPr lang="tr-TR" sz="3200" b="1" u="sng" dirty="0"/>
              <a:t>bilgileri saklamak </a:t>
            </a:r>
            <a:r>
              <a:rPr lang="tr-TR" sz="3200" b="1" dirty="0"/>
              <a:t>yanlıştır.</a:t>
            </a:r>
          </a:p>
          <a:p>
            <a:r>
              <a:rPr lang="tr-TR" sz="3200" b="1" dirty="0"/>
              <a:t>Bir karara etki edecek önemli </a:t>
            </a:r>
            <a:r>
              <a:rPr lang="tr-TR" sz="3200" b="1" u="sng" dirty="0"/>
              <a:t>bilgileri söylememek</a:t>
            </a:r>
            <a:r>
              <a:rPr lang="tr-TR" sz="3200" b="1" dirty="0"/>
              <a:t>, </a:t>
            </a:r>
            <a:r>
              <a:rPr lang="tr-TR" sz="3200" b="1" u="sng" dirty="0"/>
              <a:t>sessiz kalmak </a:t>
            </a:r>
            <a:r>
              <a:rPr lang="tr-TR" sz="3200" b="1" dirty="0"/>
              <a:t>yanlıştır.</a:t>
            </a:r>
          </a:p>
          <a:p>
            <a:endParaRPr lang="tr-TR" sz="2800" dirty="0"/>
          </a:p>
        </p:txBody>
      </p:sp>
    </p:spTree>
    <p:extLst>
      <p:ext uri="{BB962C8B-B14F-4D97-AF65-F5344CB8AC3E}">
        <p14:creationId xmlns:p14="http://schemas.microsoft.com/office/powerpoint/2010/main" val="26407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AD70-6331-E646-8CB1-7692E423877D}"/>
              </a:ext>
            </a:extLst>
          </p:cNvPr>
          <p:cNvSpPr>
            <a:spLocks noGrp="1"/>
          </p:cNvSpPr>
          <p:nvPr>
            <p:ph type="title"/>
          </p:nvPr>
        </p:nvSpPr>
        <p:spPr>
          <a:xfrm>
            <a:off x="1141413" y="0"/>
            <a:ext cx="9905998" cy="1066800"/>
          </a:xfrm>
        </p:spPr>
        <p:txBody>
          <a:bodyPr/>
          <a:lstStyle/>
          <a:p>
            <a:r>
              <a:rPr lang="tr-TR" dirty="0"/>
              <a:t>Güvene dayalı görevlerde </a:t>
            </a:r>
            <a:r>
              <a:rPr lang="tr-TR" b="1" dirty="0"/>
              <a:t>3 etik unsur</a:t>
            </a:r>
          </a:p>
        </p:txBody>
      </p:sp>
      <p:sp>
        <p:nvSpPr>
          <p:cNvPr id="3" name="Content Placeholder 2">
            <a:extLst>
              <a:ext uri="{FF2B5EF4-FFF2-40B4-BE49-F238E27FC236}">
                <a16:creationId xmlns:a16="http://schemas.microsoft.com/office/drawing/2014/main" id="{13971A9C-6422-E24B-A080-102B53C82A3A}"/>
              </a:ext>
            </a:extLst>
          </p:cNvPr>
          <p:cNvSpPr>
            <a:spLocks noGrp="1"/>
          </p:cNvSpPr>
          <p:nvPr>
            <p:ph idx="1"/>
          </p:nvPr>
        </p:nvSpPr>
        <p:spPr>
          <a:xfrm>
            <a:off x="1141413" y="1411185"/>
            <a:ext cx="9905998" cy="4724400"/>
          </a:xfrm>
        </p:spPr>
        <p:txBody>
          <a:bodyPr/>
          <a:lstStyle/>
          <a:p>
            <a:r>
              <a:rPr lang="tr-TR" sz="3200" b="1" dirty="0"/>
              <a:t>2. </a:t>
            </a:r>
            <a:r>
              <a:rPr lang="tr-TR" sz="3200" b="1" u="sng" dirty="0"/>
              <a:t>özen göstermek</a:t>
            </a:r>
          </a:p>
          <a:p>
            <a:r>
              <a:rPr lang="tr-TR" sz="3200" b="1" dirty="0"/>
              <a:t>Yaptığınız işe özen göstermelisiniz. İşi </a:t>
            </a:r>
            <a:r>
              <a:rPr lang="tr-TR" sz="3200" b="1" u="sng" dirty="0"/>
              <a:t>ciddiye alıp dikkatlice</a:t>
            </a:r>
            <a:r>
              <a:rPr lang="tr-TR" sz="3200" b="1" dirty="0"/>
              <a:t> yapmalısınız.</a:t>
            </a:r>
          </a:p>
          <a:p>
            <a:r>
              <a:rPr lang="tr-TR" sz="3200" b="1" dirty="0"/>
              <a:t>Yaptığınız işte</a:t>
            </a:r>
            <a:r>
              <a:rPr lang="tr-TR" sz="3200" b="1" u="sng" dirty="0"/>
              <a:t> ihmal</a:t>
            </a:r>
            <a:r>
              <a:rPr lang="tr-TR" sz="3200" b="1" dirty="0"/>
              <a:t>, </a:t>
            </a:r>
            <a:r>
              <a:rPr lang="tr-TR" sz="3200" b="1" u="sng" dirty="0"/>
              <a:t>ihmalkarlık</a:t>
            </a:r>
            <a:r>
              <a:rPr lang="tr-TR" sz="3200" b="1" dirty="0"/>
              <a:t>, </a:t>
            </a:r>
            <a:r>
              <a:rPr lang="tr-TR" sz="3200" b="1" u="sng" dirty="0"/>
              <a:t>savsaklama</a:t>
            </a:r>
            <a:r>
              <a:rPr lang="tr-TR" sz="3200" b="1" dirty="0"/>
              <a:t>, </a:t>
            </a:r>
            <a:r>
              <a:rPr lang="tr-TR" sz="3200" b="1" u="sng" dirty="0"/>
              <a:t>özensizlik</a:t>
            </a:r>
            <a:r>
              <a:rPr lang="tr-TR" sz="3200" b="1" dirty="0"/>
              <a:t> olmamalı</a:t>
            </a:r>
          </a:p>
          <a:p>
            <a:r>
              <a:rPr lang="tr-TR" sz="3200" b="1" dirty="0"/>
              <a:t>İşinizde gösterilebilecek </a:t>
            </a:r>
            <a:r>
              <a:rPr lang="tr-TR" sz="3200" b="1" u="sng" dirty="0"/>
              <a:t>en yüksek seviyedeki özeni </a:t>
            </a:r>
            <a:r>
              <a:rPr lang="tr-TR" sz="3200" b="1" dirty="0"/>
              <a:t>ve </a:t>
            </a:r>
            <a:r>
              <a:rPr lang="tr-TR" sz="3200" b="1" u="sng" dirty="0"/>
              <a:t>dikkati</a:t>
            </a:r>
            <a:r>
              <a:rPr lang="tr-TR" sz="3200" b="1" dirty="0"/>
              <a:t> göstermelisiniz.</a:t>
            </a:r>
            <a:br>
              <a:rPr lang="tr-TR" sz="3200" b="1" dirty="0"/>
            </a:br>
            <a:endParaRPr lang="tr-TR" sz="3200" b="1" dirty="0"/>
          </a:p>
          <a:p>
            <a:endParaRPr lang="tr-TR" sz="2800" dirty="0"/>
          </a:p>
        </p:txBody>
      </p:sp>
    </p:spTree>
    <p:extLst>
      <p:ext uri="{BB962C8B-B14F-4D97-AF65-F5344CB8AC3E}">
        <p14:creationId xmlns:p14="http://schemas.microsoft.com/office/powerpoint/2010/main" val="155148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AD70-6331-E646-8CB1-7692E423877D}"/>
              </a:ext>
            </a:extLst>
          </p:cNvPr>
          <p:cNvSpPr>
            <a:spLocks noGrp="1"/>
          </p:cNvSpPr>
          <p:nvPr>
            <p:ph type="title"/>
          </p:nvPr>
        </p:nvSpPr>
        <p:spPr>
          <a:xfrm>
            <a:off x="1141413" y="0"/>
            <a:ext cx="9905998" cy="1066800"/>
          </a:xfrm>
        </p:spPr>
        <p:txBody>
          <a:bodyPr/>
          <a:lstStyle/>
          <a:p>
            <a:r>
              <a:rPr lang="tr-TR" dirty="0"/>
              <a:t>Güvene dayalı görevlerde 3 etik unsur</a:t>
            </a:r>
          </a:p>
        </p:txBody>
      </p:sp>
      <p:sp>
        <p:nvSpPr>
          <p:cNvPr id="3" name="Content Placeholder 2">
            <a:extLst>
              <a:ext uri="{FF2B5EF4-FFF2-40B4-BE49-F238E27FC236}">
                <a16:creationId xmlns:a16="http://schemas.microsoft.com/office/drawing/2014/main" id="{13971A9C-6422-E24B-A080-102B53C82A3A}"/>
              </a:ext>
            </a:extLst>
          </p:cNvPr>
          <p:cNvSpPr>
            <a:spLocks noGrp="1"/>
          </p:cNvSpPr>
          <p:nvPr>
            <p:ph idx="1"/>
          </p:nvPr>
        </p:nvSpPr>
        <p:spPr>
          <a:xfrm>
            <a:off x="1141413" y="1066801"/>
            <a:ext cx="9905998" cy="4724400"/>
          </a:xfrm>
        </p:spPr>
        <p:txBody>
          <a:bodyPr>
            <a:normAutofit/>
          </a:bodyPr>
          <a:lstStyle/>
          <a:p>
            <a:r>
              <a:rPr lang="tr-TR" sz="3200" b="1" dirty="0"/>
              <a:t>3 </a:t>
            </a:r>
            <a:r>
              <a:rPr lang="tr-TR" sz="3200" b="1" u="sng" dirty="0"/>
              <a:t>sadakat. </a:t>
            </a:r>
          </a:p>
          <a:p>
            <a:r>
              <a:rPr lang="tr-TR" sz="3200" b="1" dirty="0"/>
              <a:t>Her zaman ve her durumda sorumlu olduğunuz tarafların, </a:t>
            </a:r>
            <a:r>
              <a:rPr lang="tr-TR" sz="3200" b="1" u="sng" dirty="0"/>
              <a:t>kurumunuzun menfaatlerini korumak </a:t>
            </a:r>
            <a:r>
              <a:rPr lang="tr-TR" sz="3200" b="1" dirty="0"/>
              <a:t>için çalışmalısınız.</a:t>
            </a:r>
          </a:p>
          <a:p>
            <a:r>
              <a:rPr lang="tr-TR" sz="3200" b="1" dirty="0"/>
              <a:t>Şahsi ve yandaşlarınızın çıkarları için kurumunuzun menfaatlerini zedeleyecek şekilde </a:t>
            </a:r>
            <a:r>
              <a:rPr lang="tr-TR" sz="3200" b="1" u="sng" dirty="0"/>
              <a:t>kararlar almayın</a:t>
            </a:r>
            <a:r>
              <a:rPr lang="tr-TR" sz="3200" b="1" dirty="0"/>
              <a:t>, </a:t>
            </a:r>
            <a:r>
              <a:rPr lang="tr-TR" sz="3200" b="1" u="sng" dirty="0"/>
              <a:t>uygulamalar yapmayın</a:t>
            </a:r>
            <a:r>
              <a:rPr lang="tr-TR" sz="3200" b="1" dirty="0"/>
              <a:t>.</a:t>
            </a:r>
          </a:p>
        </p:txBody>
      </p:sp>
    </p:spTree>
    <p:extLst>
      <p:ext uri="{BB962C8B-B14F-4D97-AF65-F5344CB8AC3E}">
        <p14:creationId xmlns:p14="http://schemas.microsoft.com/office/powerpoint/2010/main" val="38922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2C5A-A4CA-194E-8FC4-73673FE893F2}"/>
              </a:ext>
            </a:extLst>
          </p:cNvPr>
          <p:cNvSpPr>
            <a:spLocks noGrp="1"/>
          </p:cNvSpPr>
          <p:nvPr>
            <p:ph type="ctrTitle"/>
          </p:nvPr>
        </p:nvSpPr>
        <p:spPr/>
        <p:txBody>
          <a:bodyPr/>
          <a:lstStyle/>
          <a:p>
            <a:r>
              <a:rPr lang="tr-TR" dirty="0"/>
              <a:t>ETİK</a:t>
            </a:r>
          </a:p>
        </p:txBody>
      </p:sp>
      <p:sp>
        <p:nvSpPr>
          <p:cNvPr id="3" name="Subtitle 2">
            <a:extLst>
              <a:ext uri="{FF2B5EF4-FFF2-40B4-BE49-F238E27FC236}">
                <a16:creationId xmlns:a16="http://schemas.microsoft.com/office/drawing/2014/main" id="{60D5683C-9469-8549-A673-24AC14789518}"/>
              </a:ext>
            </a:extLst>
          </p:cNvPr>
          <p:cNvSpPr>
            <a:spLocks noGrp="1"/>
          </p:cNvSpPr>
          <p:nvPr>
            <p:ph type="subTitle" idx="1"/>
          </p:nvPr>
        </p:nvSpPr>
        <p:spPr/>
        <p:txBody>
          <a:bodyPr>
            <a:normAutofit/>
          </a:bodyPr>
          <a:lstStyle/>
          <a:p>
            <a:r>
              <a:rPr lang="tr-TR" sz="9600" dirty="0"/>
              <a:t>VAKALAR</a:t>
            </a:r>
          </a:p>
        </p:txBody>
      </p:sp>
      <p:sp>
        <p:nvSpPr>
          <p:cNvPr id="4" name="Footer Placeholder 3">
            <a:extLst>
              <a:ext uri="{FF2B5EF4-FFF2-40B4-BE49-F238E27FC236}">
                <a16:creationId xmlns:a16="http://schemas.microsoft.com/office/drawing/2014/main" id="{25C2F235-BFC9-EE4A-B8F4-F5D34F40EEA3}"/>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2629882D-5829-EC42-90E3-F880960CE0AC}"/>
              </a:ext>
            </a:extLst>
          </p:cNvPr>
          <p:cNvSpPr>
            <a:spLocks noGrp="1"/>
          </p:cNvSpPr>
          <p:nvPr>
            <p:ph type="sldNum" sz="quarter" idx="12"/>
          </p:nvPr>
        </p:nvSpPr>
        <p:spPr/>
        <p:txBody>
          <a:bodyPr/>
          <a:lstStyle/>
          <a:p>
            <a:fld id="{77224174-B92C-F14E-9629-151E184C6D48}" type="slidenum">
              <a:rPr lang="en-US" smtClean="0"/>
              <a:t>163</a:t>
            </a:fld>
            <a:endParaRPr lang="en-US"/>
          </a:p>
        </p:txBody>
      </p:sp>
    </p:spTree>
    <p:extLst>
      <p:ext uri="{BB962C8B-B14F-4D97-AF65-F5344CB8AC3E}">
        <p14:creationId xmlns:p14="http://schemas.microsoft.com/office/powerpoint/2010/main" val="36167498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CA52-E13D-084A-8309-D4DE257CF56D}"/>
              </a:ext>
            </a:extLst>
          </p:cNvPr>
          <p:cNvSpPr>
            <a:spLocks noGrp="1"/>
          </p:cNvSpPr>
          <p:nvPr>
            <p:ph type="ctrTitle"/>
          </p:nvPr>
        </p:nvSpPr>
        <p:spPr/>
        <p:txBody>
          <a:bodyPr>
            <a:normAutofit/>
          </a:bodyPr>
          <a:lstStyle/>
          <a:p>
            <a:r>
              <a:rPr lang="tr-TR" dirty="0"/>
              <a:t>Apple </a:t>
            </a:r>
            <a:r>
              <a:rPr lang="tr-TR" dirty="0" err="1"/>
              <a:t>Store</a:t>
            </a:r>
            <a:r>
              <a:rPr lang="tr-TR" dirty="0"/>
              <a:t> ve</a:t>
            </a:r>
            <a:br>
              <a:rPr lang="tr-TR" dirty="0"/>
            </a:br>
            <a:r>
              <a:rPr lang="tr-TR" dirty="0"/>
              <a:t>Bireysel Müşteri</a:t>
            </a:r>
            <a:br>
              <a:rPr lang="tr-TR" dirty="0"/>
            </a:br>
            <a:r>
              <a:rPr lang="tr-TR" b="1" dirty="0"/>
              <a:t>VAKA</a:t>
            </a:r>
          </a:p>
        </p:txBody>
      </p:sp>
      <p:sp>
        <p:nvSpPr>
          <p:cNvPr id="3" name="Subtitle 2">
            <a:extLst>
              <a:ext uri="{FF2B5EF4-FFF2-40B4-BE49-F238E27FC236}">
                <a16:creationId xmlns:a16="http://schemas.microsoft.com/office/drawing/2014/main" id="{210718C3-8C3B-3D43-AB9A-5237896C582E}"/>
              </a:ext>
            </a:extLst>
          </p:cNvPr>
          <p:cNvSpPr>
            <a:spLocks noGrp="1"/>
          </p:cNvSpPr>
          <p:nvPr>
            <p:ph type="subTitle" idx="1"/>
          </p:nvPr>
        </p:nvSpPr>
        <p:spPr/>
        <p:txBody>
          <a:bodyPr>
            <a:normAutofit/>
          </a:bodyPr>
          <a:lstStyle/>
          <a:p>
            <a:r>
              <a:rPr lang="tr-TR" sz="6000" dirty="0"/>
              <a:t>Müşteriye Saygı</a:t>
            </a:r>
          </a:p>
        </p:txBody>
      </p:sp>
      <p:sp>
        <p:nvSpPr>
          <p:cNvPr id="4" name="Footer Placeholder 3">
            <a:extLst>
              <a:ext uri="{FF2B5EF4-FFF2-40B4-BE49-F238E27FC236}">
                <a16:creationId xmlns:a16="http://schemas.microsoft.com/office/drawing/2014/main" id="{05851D39-1FD9-E845-B994-C894A98B80E3}"/>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70C3ECFC-7D3B-D946-B27F-E961B1F279EB}"/>
              </a:ext>
            </a:extLst>
          </p:cNvPr>
          <p:cNvSpPr>
            <a:spLocks noGrp="1"/>
          </p:cNvSpPr>
          <p:nvPr>
            <p:ph type="sldNum" sz="quarter" idx="12"/>
          </p:nvPr>
        </p:nvSpPr>
        <p:spPr/>
        <p:txBody>
          <a:bodyPr/>
          <a:lstStyle/>
          <a:p>
            <a:fld id="{77224174-B92C-F14E-9629-151E184C6D48}" type="slidenum">
              <a:rPr lang="en-US" smtClean="0"/>
              <a:t>164</a:t>
            </a:fld>
            <a:endParaRPr lang="en-US"/>
          </a:p>
        </p:txBody>
      </p:sp>
    </p:spTree>
    <p:extLst>
      <p:ext uri="{BB962C8B-B14F-4D97-AF65-F5344CB8AC3E}">
        <p14:creationId xmlns:p14="http://schemas.microsoft.com/office/powerpoint/2010/main" val="35461983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4604-4F81-BD43-90C5-4D11CA21D49F}"/>
              </a:ext>
            </a:extLst>
          </p:cNvPr>
          <p:cNvSpPr>
            <a:spLocks noGrp="1"/>
          </p:cNvSpPr>
          <p:nvPr>
            <p:ph type="title"/>
          </p:nvPr>
        </p:nvSpPr>
        <p:spPr/>
        <p:txBody>
          <a:bodyPr/>
          <a:lstStyle/>
          <a:p>
            <a:r>
              <a:rPr lang="tr-TR" dirty="0"/>
              <a:t>Apple </a:t>
            </a:r>
            <a:r>
              <a:rPr lang="tr-TR" dirty="0" err="1"/>
              <a:t>Store</a:t>
            </a:r>
            <a:r>
              <a:rPr lang="tr-TR" dirty="0"/>
              <a:t> ve Bireysel Müşteri</a:t>
            </a:r>
          </a:p>
        </p:txBody>
      </p:sp>
      <p:sp>
        <p:nvSpPr>
          <p:cNvPr id="3" name="Content Placeholder 2">
            <a:extLst>
              <a:ext uri="{FF2B5EF4-FFF2-40B4-BE49-F238E27FC236}">
                <a16:creationId xmlns:a16="http://schemas.microsoft.com/office/drawing/2014/main" id="{DD39B2DA-CA7E-1C41-86ED-9302B4AD445E}"/>
              </a:ext>
            </a:extLst>
          </p:cNvPr>
          <p:cNvSpPr>
            <a:spLocks noGrp="1"/>
          </p:cNvSpPr>
          <p:nvPr>
            <p:ph idx="1"/>
          </p:nvPr>
        </p:nvSpPr>
        <p:spPr/>
        <p:txBody>
          <a:bodyPr>
            <a:normAutofit/>
          </a:bodyPr>
          <a:lstStyle/>
          <a:p>
            <a:r>
              <a:rPr lang="tr-TR" b="1" dirty="0"/>
              <a:t>ÖZET</a:t>
            </a:r>
          </a:p>
          <a:p>
            <a:r>
              <a:rPr lang="tr-TR" b="1" dirty="0"/>
              <a:t>1. Müşteri Apple Mağazası’ndan kendisine «Beyaz» renkli bir telefon beğenir ve satın almak ister.</a:t>
            </a:r>
          </a:p>
          <a:p>
            <a:r>
              <a:rPr lang="tr-TR" b="1" dirty="0"/>
              <a:t>2. Görevli depodan yeni açılmamış bir kutu getirir ve paketleyip ödemesini müşterinin kredi kartından alıp satışı tamamlar.</a:t>
            </a:r>
          </a:p>
          <a:p>
            <a:r>
              <a:rPr lang="tr-TR" b="1" dirty="0"/>
              <a:t>3. Müşteri evine gidip kutuyu açtığında kutunun içinden «Beyaz» değil «Siyah» renkli </a:t>
            </a:r>
            <a:r>
              <a:rPr lang="tr-TR" b="1" dirty="0" err="1"/>
              <a:t>iPhone</a:t>
            </a:r>
            <a:r>
              <a:rPr lang="tr-TR" b="1" dirty="0"/>
              <a:t> telefon çıkar.</a:t>
            </a:r>
          </a:p>
        </p:txBody>
      </p:sp>
      <p:sp>
        <p:nvSpPr>
          <p:cNvPr id="4" name="Footer Placeholder 3">
            <a:extLst>
              <a:ext uri="{FF2B5EF4-FFF2-40B4-BE49-F238E27FC236}">
                <a16:creationId xmlns:a16="http://schemas.microsoft.com/office/drawing/2014/main" id="{AC9E0EB9-A6B8-9343-91D8-B45DBF651BE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AF827865-C6DF-8742-9BAB-987829454003}"/>
              </a:ext>
            </a:extLst>
          </p:cNvPr>
          <p:cNvSpPr>
            <a:spLocks noGrp="1"/>
          </p:cNvSpPr>
          <p:nvPr>
            <p:ph type="sldNum" sz="quarter" idx="12"/>
          </p:nvPr>
        </p:nvSpPr>
        <p:spPr/>
        <p:txBody>
          <a:bodyPr/>
          <a:lstStyle/>
          <a:p>
            <a:fld id="{77224174-B92C-F14E-9629-151E184C6D48}" type="slidenum">
              <a:rPr lang="en-US" smtClean="0"/>
              <a:t>165</a:t>
            </a:fld>
            <a:endParaRPr lang="en-US"/>
          </a:p>
        </p:txBody>
      </p:sp>
    </p:spTree>
    <p:extLst>
      <p:ext uri="{BB962C8B-B14F-4D97-AF65-F5344CB8AC3E}">
        <p14:creationId xmlns:p14="http://schemas.microsoft.com/office/powerpoint/2010/main" val="29053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4604-4F81-BD43-90C5-4D11CA21D49F}"/>
              </a:ext>
            </a:extLst>
          </p:cNvPr>
          <p:cNvSpPr>
            <a:spLocks noGrp="1"/>
          </p:cNvSpPr>
          <p:nvPr>
            <p:ph type="title"/>
          </p:nvPr>
        </p:nvSpPr>
        <p:spPr>
          <a:xfrm>
            <a:off x="1141412" y="367990"/>
            <a:ext cx="9905998" cy="661639"/>
          </a:xfrm>
        </p:spPr>
        <p:txBody>
          <a:bodyPr/>
          <a:lstStyle/>
          <a:p>
            <a:r>
              <a:rPr lang="tr-TR" dirty="0"/>
              <a:t>Apple </a:t>
            </a:r>
            <a:r>
              <a:rPr lang="tr-TR" dirty="0" err="1"/>
              <a:t>Store</a:t>
            </a:r>
            <a:r>
              <a:rPr lang="tr-TR" dirty="0"/>
              <a:t> ve Bireysel Müşteri</a:t>
            </a:r>
          </a:p>
        </p:txBody>
      </p:sp>
      <p:sp>
        <p:nvSpPr>
          <p:cNvPr id="3" name="Content Placeholder 2">
            <a:extLst>
              <a:ext uri="{FF2B5EF4-FFF2-40B4-BE49-F238E27FC236}">
                <a16:creationId xmlns:a16="http://schemas.microsoft.com/office/drawing/2014/main" id="{DD39B2DA-CA7E-1C41-86ED-9302B4AD445E}"/>
              </a:ext>
            </a:extLst>
          </p:cNvPr>
          <p:cNvSpPr>
            <a:spLocks noGrp="1"/>
          </p:cNvSpPr>
          <p:nvPr>
            <p:ph idx="1"/>
          </p:nvPr>
        </p:nvSpPr>
        <p:spPr>
          <a:xfrm>
            <a:off x="1141413" y="1029629"/>
            <a:ext cx="9905998" cy="4761571"/>
          </a:xfrm>
        </p:spPr>
        <p:txBody>
          <a:bodyPr>
            <a:normAutofit/>
          </a:bodyPr>
          <a:lstStyle/>
          <a:p>
            <a:r>
              <a:rPr lang="tr-TR" b="1" dirty="0"/>
              <a:t>ÖZET</a:t>
            </a:r>
            <a:endParaRPr lang="tr-TR" dirty="0"/>
          </a:p>
          <a:p>
            <a:r>
              <a:rPr lang="tr-TR" sz="2400" b="1" dirty="0"/>
              <a:t>4. Müşterinin evi ile Apple Mağazası arasında yaklaşık 10 kilometrelik yol vardır. Akşam olduğu hava karardığı ve yorgun olduğu için arabasıyla gittiği dükkana aynı gün tekrar gidip telefonu değiştirmek zoruna gider.</a:t>
            </a:r>
          </a:p>
          <a:p>
            <a:r>
              <a:rPr lang="tr-TR" sz="2400" b="1" dirty="0"/>
              <a:t>5. Ertesi gün arabasına binip mağazaya tekrar gider.</a:t>
            </a:r>
          </a:p>
          <a:p>
            <a:r>
              <a:rPr lang="tr-TR" sz="2400" b="1" dirty="0"/>
              <a:t>6. Mağaza müdürünü çağırıp «Dün ben size gelip Beyaz bir Telefon istedim. Siz bana Siyah Telefon vermişsiniz. Geri geldim. Telefonu değiştirir misiniz?» diye sorar.  </a:t>
            </a:r>
          </a:p>
          <a:p>
            <a:r>
              <a:rPr lang="tr-TR" sz="2400" b="1" dirty="0"/>
              <a:t>7. Mağaza Müdürü ne cevap verir? Ne Yapar?</a:t>
            </a:r>
          </a:p>
        </p:txBody>
      </p:sp>
      <p:sp>
        <p:nvSpPr>
          <p:cNvPr id="4" name="Footer Placeholder 3">
            <a:extLst>
              <a:ext uri="{FF2B5EF4-FFF2-40B4-BE49-F238E27FC236}">
                <a16:creationId xmlns:a16="http://schemas.microsoft.com/office/drawing/2014/main" id="{AC9E0EB9-A6B8-9343-91D8-B45DBF651BE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AF827865-C6DF-8742-9BAB-987829454003}"/>
              </a:ext>
            </a:extLst>
          </p:cNvPr>
          <p:cNvSpPr>
            <a:spLocks noGrp="1"/>
          </p:cNvSpPr>
          <p:nvPr>
            <p:ph type="sldNum" sz="quarter" idx="12"/>
          </p:nvPr>
        </p:nvSpPr>
        <p:spPr/>
        <p:txBody>
          <a:bodyPr/>
          <a:lstStyle/>
          <a:p>
            <a:fld id="{77224174-B92C-F14E-9629-151E184C6D48}" type="slidenum">
              <a:rPr lang="en-US" smtClean="0"/>
              <a:t>166</a:t>
            </a:fld>
            <a:endParaRPr lang="en-US"/>
          </a:p>
        </p:txBody>
      </p:sp>
    </p:spTree>
    <p:extLst>
      <p:ext uri="{BB962C8B-B14F-4D97-AF65-F5344CB8AC3E}">
        <p14:creationId xmlns:p14="http://schemas.microsoft.com/office/powerpoint/2010/main" val="411501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075D-033D-044D-AB4F-DB8E114DD859}"/>
              </a:ext>
            </a:extLst>
          </p:cNvPr>
          <p:cNvSpPr>
            <a:spLocks noGrp="1"/>
          </p:cNvSpPr>
          <p:nvPr>
            <p:ph type="title"/>
          </p:nvPr>
        </p:nvSpPr>
        <p:spPr>
          <a:xfrm>
            <a:off x="1141412" y="74341"/>
            <a:ext cx="9905998" cy="1174596"/>
          </a:xfrm>
        </p:spPr>
        <p:txBody>
          <a:bodyPr/>
          <a:lstStyle/>
          <a:p>
            <a:r>
              <a:rPr lang="tr-TR" dirty="0"/>
              <a:t>Apple </a:t>
            </a:r>
            <a:r>
              <a:rPr lang="tr-TR" dirty="0" err="1"/>
              <a:t>Store</a:t>
            </a:r>
            <a:r>
              <a:rPr lang="tr-TR" dirty="0"/>
              <a:t> ve Bireysel Müşteri</a:t>
            </a:r>
          </a:p>
        </p:txBody>
      </p:sp>
      <p:sp>
        <p:nvSpPr>
          <p:cNvPr id="3" name="Content Placeholder 2">
            <a:extLst>
              <a:ext uri="{FF2B5EF4-FFF2-40B4-BE49-F238E27FC236}">
                <a16:creationId xmlns:a16="http://schemas.microsoft.com/office/drawing/2014/main" id="{2DE9B407-563B-EE40-80BA-864502AD98D3}"/>
              </a:ext>
            </a:extLst>
          </p:cNvPr>
          <p:cNvSpPr>
            <a:spLocks noGrp="1"/>
          </p:cNvSpPr>
          <p:nvPr>
            <p:ph idx="1"/>
          </p:nvPr>
        </p:nvSpPr>
        <p:spPr>
          <a:xfrm>
            <a:off x="1141413" y="880947"/>
            <a:ext cx="9905998" cy="4910254"/>
          </a:xfrm>
        </p:spPr>
        <p:txBody>
          <a:bodyPr>
            <a:normAutofit lnSpcReduction="10000"/>
          </a:bodyPr>
          <a:lstStyle/>
          <a:p>
            <a:r>
              <a:rPr lang="tr-TR" b="1" dirty="0"/>
              <a:t>SONUÇ</a:t>
            </a:r>
          </a:p>
          <a:p>
            <a:r>
              <a:rPr lang="tr-TR" b="1" dirty="0"/>
              <a:t>8. Mağaza Müdürü Müşteriden özür diler. «Bizim dikkatsizliğimiz olmuş. Böyle olmamalıydı.» diyerek hatayı kabullenir.</a:t>
            </a:r>
          </a:p>
          <a:p>
            <a:r>
              <a:rPr lang="tr-TR" b="1" dirty="0"/>
              <a:t>9. Depodan yeni «Beyaz» bir telefon getirip müşteriye verir.</a:t>
            </a:r>
          </a:p>
          <a:p>
            <a:r>
              <a:rPr lang="tr-TR" b="1" dirty="0"/>
              <a:t>10. Müşterinin arabasıyla mağazaya geldiğini öğrenince ev ile mağaza arasında kaç kilometre yol olduğunu sorar. Müşteri «evimden burası 10 KM der»</a:t>
            </a:r>
          </a:p>
          <a:p>
            <a:r>
              <a:rPr lang="tr-TR" b="1" dirty="0"/>
              <a:t>11. Mağaza Müdürü:  «On gidiş, on geliş toplam 20 kilometre. Bizim hatamız nedeniyle siz 20 kilometre fazladan yol yapmışsınız. Bizim size 20 kilometre yol için borcumuz doğmuş. </a:t>
            </a:r>
          </a:p>
          <a:p>
            <a:r>
              <a:rPr lang="tr-TR" b="1" dirty="0"/>
              <a:t>Mağaza Müdürü: «Ayrıca buraya ikinci kez gelerek zaman harcamışsınız. Bizim hatamız nedeni ile size harcadığınız ilave zaman için de borçlanmışız.»</a:t>
            </a:r>
          </a:p>
          <a:p>
            <a:r>
              <a:rPr lang="tr-TR" b="1" dirty="0"/>
              <a:t>Mağaza Müdürü: «Ayrıca sizi üzmüşüz. Bunun için de ayrıca size borcumuz var.» der.</a:t>
            </a:r>
          </a:p>
          <a:p>
            <a:endParaRPr lang="tr-TR" b="1" dirty="0"/>
          </a:p>
        </p:txBody>
      </p:sp>
      <p:sp>
        <p:nvSpPr>
          <p:cNvPr id="4" name="Footer Placeholder 3">
            <a:extLst>
              <a:ext uri="{FF2B5EF4-FFF2-40B4-BE49-F238E27FC236}">
                <a16:creationId xmlns:a16="http://schemas.microsoft.com/office/drawing/2014/main" id="{4F88E506-60FE-EB42-A4D4-5D5E2ABB95A2}"/>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0562D7B7-1ECB-524D-B249-7DAF6550833C}"/>
              </a:ext>
            </a:extLst>
          </p:cNvPr>
          <p:cNvSpPr>
            <a:spLocks noGrp="1"/>
          </p:cNvSpPr>
          <p:nvPr>
            <p:ph type="sldNum" sz="quarter" idx="12"/>
          </p:nvPr>
        </p:nvSpPr>
        <p:spPr/>
        <p:txBody>
          <a:bodyPr/>
          <a:lstStyle/>
          <a:p>
            <a:fld id="{77224174-B92C-F14E-9629-151E184C6D48}" type="slidenum">
              <a:rPr lang="en-US" smtClean="0"/>
              <a:t>167</a:t>
            </a:fld>
            <a:endParaRPr lang="en-US"/>
          </a:p>
        </p:txBody>
      </p:sp>
    </p:spTree>
    <p:extLst>
      <p:ext uri="{BB962C8B-B14F-4D97-AF65-F5344CB8AC3E}">
        <p14:creationId xmlns:p14="http://schemas.microsoft.com/office/powerpoint/2010/main" val="159575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075D-033D-044D-AB4F-DB8E114DD859}"/>
              </a:ext>
            </a:extLst>
          </p:cNvPr>
          <p:cNvSpPr>
            <a:spLocks noGrp="1"/>
          </p:cNvSpPr>
          <p:nvPr>
            <p:ph type="title"/>
          </p:nvPr>
        </p:nvSpPr>
        <p:spPr>
          <a:xfrm>
            <a:off x="1141412" y="18585"/>
            <a:ext cx="9905998" cy="1048215"/>
          </a:xfrm>
        </p:spPr>
        <p:txBody>
          <a:bodyPr/>
          <a:lstStyle/>
          <a:p>
            <a:r>
              <a:rPr lang="tr-TR" dirty="0"/>
              <a:t>Apple </a:t>
            </a:r>
            <a:r>
              <a:rPr lang="tr-TR" dirty="0" err="1"/>
              <a:t>Store</a:t>
            </a:r>
            <a:r>
              <a:rPr lang="tr-TR" dirty="0"/>
              <a:t> ve Bireysel Müşteri</a:t>
            </a:r>
          </a:p>
        </p:txBody>
      </p:sp>
      <p:sp>
        <p:nvSpPr>
          <p:cNvPr id="3" name="Content Placeholder 2">
            <a:extLst>
              <a:ext uri="{FF2B5EF4-FFF2-40B4-BE49-F238E27FC236}">
                <a16:creationId xmlns:a16="http://schemas.microsoft.com/office/drawing/2014/main" id="{2DE9B407-563B-EE40-80BA-864502AD98D3}"/>
              </a:ext>
            </a:extLst>
          </p:cNvPr>
          <p:cNvSpPr>
            <a:spLocks noGrp="1"/>
          </p:cNvSpPr>
          <p:nvPr>
            <p:ph idx="1"/>
          </p:nvPr>
        </p:nvSpPr>
        <p:spPr>
          <a:xfrm>
            <a:off x="1141413" y="1066801"/>
            <a:ext cx="9905998" cy="4724400"/>
          </a:xfrm>
        </p:spPr>
        <p:txBody>
          <a:bodyPr>
            <a:normAutofit/>
          </a:bodyPr>
          <a:lstStyle/>
          <a:p>
            <a:r>
              <a:rPr lang="tr-TR" b="1" dirty="0"/>
              <a:t>SONUÇ</a:t>
            </a:r>
          </a:p>
          <a:p>
            <a:r>
              <a:rPr lang="tr-TR" sz="2400" b="1" dirty="0"/>
              <a:t>12. Mağaza Müdürü: «Bütün bu olanları size maddi olarak telafi etmemiz mümkün olmayabilir. Ancak siz kabul ederseniz size bir öneri yapmak istiyorum.» diyerek müşteriye bir teklif yapar.</a:t>
            </a:r>
          </a:p>
          <a:p>
            <a:r>
              <a:rPr lang="tr-TR" sz="2400" b="1" dirty="0"/>
              <a:t>13. Mağaza Müdürü: «Siz bizim için değerlisiniz. Bu yaptığımız hatayı ve bizi af etmeniz için Yol için 40 Dolar, Zaman için 100 dolar ve sizi üzdüğümüz için 200 dolar olmak üzere toplam 340 dolar size borcumuz doğduğunu kabul etmenizi ve kredi kartınıza bu meblağı iade etmemizi kabul etmenizi rica ediyoruz.» der</a:t>
            </a:r>
          </a:p>
          <a:p>
            <a:endParaRPr lang="tr-TR" b="1" dirty="0"/>
          </a:p>
        </p:txBody>
      </p:sp>
      <p:sp>
        <p:nvSpPr>
          <p:cNvPr id="4" name="Footer Placeholder 3">
            <a:extLst>
              <a:ext uri="{FF2B5EF4-FFF2-40B4-BE49-F238E27FC236}">
                <a16:creationId xmlns:a16="http://schemas.microsoft.com/office/drawing/2014/main" id="{4F88E506-60FE-EB42-A4D4-5D5E2ABB95A2}"/>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0562D7B7-1ECB-524D-B249-7DAF6550833C}"/>
              </a:ext>
            </a:extLst>
          </p:cNvPr>
          <p:cNvSpPr>
            <a:spLocks noGrp="1"/>
          </p:cNvSpPr>
          <p:nvPr>
            <p:ph type="sldNum" sz="quarter" idx="12"/>
          </p:nvPr>
        </p:nvSpPr>
        <p:spPr/>
        <p:txBody>
          <a:bodyPr/>
          <a:lstStyle/>
          <a:p>
            <a:fld id="{77224174-B92C-F14E-9629-151E184C6D48}" type="slidenum">
              <a:rPr lang="en-US" smtClean="0"/>
              <a:t>168</a:t>
            </a:fld>
            <a:endParaRPr lang="en-US"/>
          </a:p>
        </p:txBody>
      </p:sp>
    </p:spTree>
    <p:extLst>
      <p:ext uri="{BB962C8B-B14F-4D97-AF65-F5344CB8AC3E}">
        <p14:creationId xmlns:p14="http://schemas.microsoft.com/office/powerpoint/2010/main" val="298947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51F3-F15B-1F4D-BFE3-12A850DE4644}"/>
              </a:ext>
            </a:extLst>
          </p:cNvPr>
          <p:cNvSpPr>
            <a:spLocks noGrp="1"/>
          </p:cNvSpPr>
          <p:nvPr>
            <p:ph type="ctrTitle"/>
          </p:nvPr>
        </p:nvSpPr>
        <p:spPr/>
        <p:txBody>
          <a:bodyPr/>
          <a:lstStyle/>
          <a:p>
            <a:r>
              <a:rPr lang="tr-TR" dirty="0" err="1"/>
              <a:t>FranchIsIng</a:t>
            </a:r>
            <a:r>
              <a:rPr lang="tr-TR" dirty="0"/>
              <a:t> Müdürü ve Mimarlık Bürosu</a:t>
            </a:r>
          </a:p>
        </p:txBody>
      </p:sp>
      <p:sp>
        <p:nvSpPr>
          <p:cNvPr id="3" name="Subtitle 2">
            <a:extLst>
              <a:ext uri="{FF2B5EF4-FFF2-40B4-BE49-F238E27FC236}">
                <a16:creationId xmlns:a16="http://schemas.microsoft.com/office/drawing/2014/main" id="{AA48A8D9-FD74-3E41-BC6D-3E901D3B4673}"/>
              </a:ext>
            </a:extLst>
          </p:cNvPr>
          <p:cNvSpPr>
            <a:spLocks noGrp="1"/>
          </p:cNvSpPr>
          <p:nvPr>
            <p:ph type="subTitle" idx="1"/>
          </p:nvPr>
        </p:nvSpPr>
        <p:spPr/>
        <p:txBody>
          <a:bodyPr>
            <a:normAutofit fontScale="92500" lnSpcReduction="10000"/>
          </a:bodyPr>
          <a:lstStyle/>
          <a:p>
            <a:r>
              <a:rPr lang="tr-TR" sz="6000" dirty="0"/>
              <a:t>VAKA</a:t>
            </a:r>
          </a:p>
          <a:p>
            <a:r>
              <a:rPr lang="tr-TR" sz="6000" dirty="0"/>
              <a:t>Çıkar Çatışması</a:t>
            </a:r>
          </a:p>
        </p:txBody>
      </p:sp>
      <p:sp>
        <p:nvSpPr>
          <p:cNvPr id="4" name="Footer Placeholder 3">
            <a:extLst>
              <a:ext uri="{FF2B5EF4-FFF2-40B4-BE49-F238E27FC236}">
                <a16:creationId xmlns:a16="http://schemas.microsoft.com/office/drawing/2014/main" id="{300D45E4-16D4-3F41-A6F6-140AB3FDAF9B}"/>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2E1F697F-0234-5847-AD7C-5DF7B17205AD}"/>
              </a:ext>
            </a:extLst>
          </p:cNvPr>
          <p:cNvSpPr>
            <a:spLocks noGrp="1"/>
          </p:cNvSpPr>
          <p:nvPr>
            <p:ph type="sldNum" sz="quarter" idx="12"/>
          </p:nvPr>
        </p:nvSpPr>
        <p:spPr/>
        <p:txBody>
          <a:bodyPr/>
          <a:lstStyle/>
          <a:p>
            <a:fld id="{77224174-B92C-F14E-9629-151E184C6D48}" type="slidenum">
              <a:rPr lang="en-US" smtClean="0"/>
              <a:t>169</a:t>
            </a:fld>
            <a:endParaRPr lang="en-US"/>
          </a:p>
        </p:txBody>
      </p:sp>
    </p:spTree>
    <p:extLst>
      <p:ext uri="{BB962C8B-B14F-4D97-AF65-F5344CB8AC3E}">
        <p14:creationId xmlns:p14="http://schemas.microsoft.com/office/powerpoint/2010/main" val="2005394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96EC-AEEA-B242-B9A1-4B0988B8C024}"/>
              </a:ext>
            </a:extLst>
          </p:cNvPr>
          <p:cNvSpPr>
            <a:spLocks noGrp="1"/>
          </p:cNvSpPr>
          <p:nvPr>
            <p:ph type="title"/>
          </p:nvPr>
        </p:nvSpPr>
        <p:spPr>
          <a:xfrm>
            <a:off x="540487" y="2507530"/>
            <a:ext cx="6102683" cy="1325563"/>
          </a:xfrm>
        </p:spPr>
        <p:txBody>
          <a:bodyPr>
            <a:noAutofit/>
          </a:bodyPr>
          <a:lstStyle/>
          <a:p>
            <a:r>
              <a:rPr lang="tr-TR" sz="8800" dirty="0"/>
              <a:t>Finansal </a:t>
            </a:r>
            <a:br>
              <a:rPr lang="tr-TR" sz="8800" dirty="0"/>
            </a:br>
            <a:r>
              <a:rPr lang="tr-TR" sz="8800" dirty="0"/>
              <a:t>İtibar</a:t>
            </a:r>
          </a:p>
        </p:txBody>
      </p:sp>
      <p:sp>
        <p:nvSpPr>
          <p:cNvPr id="3" name="Footer Placeholder 2">
            <a:extLst>
              <a:ext uri="{FF2B5EF4-FFF2-40B4-BE49-F238E27FC236}">
                <a16:creationId xmlns:a16="http://schemas.microsoft.com/office/drawing/2014/main" id="{391F2C18-6A89-B24E-B402-CDEB6539FF5A}"/>
              </a:ext>
            </a:extLst>
          </p:cNvPr>
          <p:cNvSpPr>
            <a:spLocks noGrp="1"/>
          </p:cNvSpPr>
          <p:nvPr>
            <p:ph type="ftr" sz="quarter" idx="11"/>
          </p:nvPr>
        </p:nvSpPr>
        <p:spPr/>
        <p:txBody>
          <a:bodyPr/>
          <a:lstStyle/>
          <a:p>
            <a:r>
              <a:rPr lang="en-US"/>
              <a:t>bulentsenver@gmail.com</a:t>
            </a:r>
          </a:p>
        </p:txBody>
      </p:sp>
      <p:sp>
        <p:nvSpPr>
          <p:cNvPr id="4" name="Slide Number Placeholder 3">
            <a:extLst>
              <a:ext uri="{FF2B5EF4-FFF2-40B4-BE49-F238E27FC236}">
                <a16:creationId xmlns:a16="http://schemas.microsoft.com/office/drawing/2014/main" id="{C350DE5F-5AE5-944C-93E4-D5985D88C456}"/>
              </a:ext>
            </a:extLst>
          </p:cNvPr>
          <p:cNvSpPr>
            <a:spLocks noGrp="1"/>
          </p:cNvSpPr>
          <p:nvPr>
            <p:ph type="sldNum" sz="quarter" idx="12"/>
          </p:nvPr>
        </p:nvSpPr>
        <p:spPr/>
        <p:txBody>
          <a:bodyPr/>
          <a:lstStyle/>
          <a:p>
            <a:fld id="{77224174-B92C-F14E-9629-151E184C6D48}" type="slidenum">
              <a:rPr lang="en-US" smtClean="0"/>
              <a:t>17</a:t>
            </a:fld>
            <a:endParaRPr lang="en-US"/>
          </a:p>
        </p:txBody>
      </p:sp>
      <p:pic>
        <p:nvPicPr>
          <p:cNvPr id="6" name="Picture 5" descr="A picture containing indoor, sitting, wall, spoon&#10;&#10;Description automatically generated">
            <a:extLst>
              <a:ext uri="{FF2B5EF4-FFF2-40B4-BE49-F238E27FC236}">
                <a16:creationId xmlns:a16="http://schemas.microsoft.com/office/drawing/2014/main" id="{B5C75E58-BE99-C44C-9AF0-867AD0C4FD22}"/>
              </a:ext>
            </a:extLst>
          </p:cNvPr>
          <p:cNvPicPr>
            <a:picLocks noChangeAspect="1"/>
          </p:cNvPicPr>
          <p:nvPr/>
        </p:nvPicPr>
        <p:blipFill>
          <a:blip r:embed="rId2"/>
          <a:stretch>
            <a:fillRect/>
          </a:stretch>
        </p:blipFill>
        <p:spPr>
          <a:xfrm>
            <a:off x="7546206" y="292095"/>
            <a:ext cx="3282935" cy="3938382"/>
          </a:xfrm>
          <a:prstGeom prst="rect">
            <a:avLst/>
          </a:prstGeom>
        </p:spPr>
      </p:pic>
    </p:spTree>
    <p:extLst>
      <p:ext uri="{BB962C8B-B14F-4D97-AF65-F5344CB8AC3E}">
        <p14:creationId xmlns:p14="http://schemas.microsoft.com/office/powerpoint/2010/main" val="345999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B337-2886-A048-800E-2A5082CC6B06}"/>
              </a:ext>
            </a:extLst>
          </p:cNvPr>
          <p:cNvSpPr>
            <a:spLocks noGrp="1"/>
          </p:cNvSpPr>
          <p:nvPr>
            <p:ph type="title"/>
          </p:nvPr>
        </p:nvSpPr>
        <p:spPr>
          <a:xfrm>
            <a:off x="1141412" y="-342900"/>
            <a:ext cx="9905998" cy="1826012"/>
          </a:xfrm>
        </p:spPr>
        <p:txBody>
          <a:bodyPr/>
          <a:lstStyle/>
          <a:p>
            <a:r>
              <a:rPr lang="tr-TR" dirty="0" err="1"/>
              <a:t>Franchising</a:t>
            </a:r>
            <a:r>
              <a:rPr lang="tr-TR" dirty="0"/>
              <a:t> Müdürü ve Mimarlık Bürosu</a:t>
            </a:r>
          </a:p>
        </p:txBody>
      </p:sp>
      <p:sp>
        <p:nvSpPr>
          <p:cNvPr id="3" name="Content Placeholder 2">
            <a:extLst>
              <a:ext uri="{FF2B5EF4-FFF2-40B4-BE49-F238E27FC236}">
                <a16:creationId xmlns:a16="http://schemas.microsoft.com/office/drawing/2014/main" id="{258AD10B-C68E-D24A-95DE-FBBACA91EDDD}"/>
              </a:ext>
            </a:extLst>
          </p:cNvPr>
          <p:cNvSpPr>
            <a:spLocks noGrp="1"/>
          </p:cNvSpPr>
          <p:nvPr>
            <p:ph idx="1"/>
          </p:nvPr>
        </p:nvSpPr>
        <p:spPr>
          <a:xfrm>
            <a:off x="1141413" y="847493"/>
            <a:ext cx="9905998" cy="4943707"/>
          </a:xfrm>
        </p:spPr>
        <p:txBody>
          <a:bodyPr>
            <a:normAutofit/>
          </a:bodyPr>
          <a:lstStyle/>
          <a:p>
            <a:r>
              <a:rPr lang="tr-TR" b="1" dirty="0"/>
              <a:t>ÖZET</a:t>
            </a:r>
          </a:p>
          <a:p>
            <a:pPr algn="just"/>
            <a:r>
              <a:rPr lang="tr-TR" sz="2400" b="1" dirty="0"/>
              <a:t>1. Büyük bir restoran zincirinin </a:t>
            </a:r>
            <a:r>
              <a:rPr lang="tr-TR" sz="2400" b="1" dirty="0" err="1"/>
              <a:t>franchising</a:t>
            </a:r>
            <a:r>
              <a:rPr lang="tr-TR" sz="2400" b="1" dirty="0"/>
              <a:t> müdürü yeni açılacak restoranların dekorasyonlarının kurumsal kimliğe uygun bir şekilde kaliteli yapılmasını sağlamak için iki değişik mimarlık bürosu ile çalışmaktadır. Her iki şirketten de işlerini iyi yaptıkları için memnundur.</a:t>
            </a:r>
          </a:p>
          <a:p>
            <a:pPr algn="just"/>
            <a:r>
              <a:rPr lang="tr-TR" sz="2400" b="1" dirty="0"/>
              <a:t>2. </a:t>
            </a:r>
            <a:r>
              <a:rPr lang="tr-TR" sz="2400" b="1" dirty="0" err="1"/>
              <a:t>Franchising</a:t>
            </a:r>
            <a:r>
              <a:rPr lang="tr-TR" sz="2400" b="1" dirty="0"/>
              <a:t> Müdürü boğaz manzaralı üç katlı müstakil bahçe içinde bir ev satın alır. Evin restorasyona ve tadilata ihtiyacı vardır.</a:t>
            </a:r>
          </a:p>
          <a:p>
            <a:pPr algn="just"/>
            <a:r>
              <a:rPr lang="tr-TR" sz="2400" b="1" dirty="0"/>
              <a:t>3. Evinin restorasyon ve tadilat işlerini ücreti karşılığında bildiği bu bu üç şirketten birine yaptırmak ister.    </a:t>
            </a:r>
          </a:p>
        </p:txBody>
      </p:sp>
      <p:sp>
        <p:nvSpPr>
          <p:cNvPr id="4" name="Footer Placeholder 3">
            <a:extLst>
              <a:ext uri="{FF2B5EF4-FFF2-40B4-BE49-F238E27FC236}">
                <a16:creationId xmlns:a16="http://schemas.microsoft.com/office/drawing/2014/main" id="{CB2A8DF0-A0D9-AC40-A1BF-F5B0407B259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1AC3E4D5-18C7-9044-B023-D9813A87339A}"/>
              </a:ext>
            </a:extLst>
          </p:cNvPr>
          <p:cNvSpPr>
            <a:spLocks noGrp="1"/>
          </p:cNvSpPr>
          <p:nvPr>
            <p:ph type="sldNum" sz="quarter" idx="12"/>
          </p:nvPr>
        </p:nvSpPr>
        <p:spPr/>
        <p:txBody>
          <a:bodyPr/>
          <a:lstStyle/>
          <a:p>
            <a:fld id="{77224174-B92C-F14E-9629-151E184C6D48}" type="slidenum">
              <a:rPr lang="en-US" smtClean="0"/>
              <a:t>170</a:t>
            </a:fld>
            <a:endParaRPr lang="en-US"/>
          </a:p>
        </p:txBody>
      </p:sp>
    </p:spTree>
    <p:extLst>
      <p:ext uri="{BB962C8B-B14F-4D97-AF65-F5344CB8AC3E}">
        <p14:creationId xmlns:p14="http://schemas.microsoft.com/office/powerpoint/2010/main" val="34326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B337-2886-A048-800E-2A5082CC6B06}"/>
              </a:ext>
            </a:extLst>
          </p:cNvPr>
          <p:cNvSpPr>
            <a:spLocks noGrp="1"/>
          </p:cNvSpPr>
          <p:nvPr>
            <p:ph type="title"/>
          </p:nvPr>
        </p:nvSpPr>
        <p:spPr>
          <a:xfrm>
            <a:off x="1141412" y="-14868"/>
            <a:ext cx="9905998" cy="1364166"/>
          </a:xfrm>
        </p:spPr>
        <p:txBody>
          <a:bodyPr/>
          <a:lstStyle/>
          <a:p>
            <a:r>
              <a:rPr lang="tr-TR" dirty="0" err="1"/>
              <a:t>Franchising</a:t>
            </a:r>
            <a:r>
              <a:rPr lang="tr-TR" dirty="0"/>
              <a:t> Müdürü ve Mimarlık Bürosu</a:t>
            </a:r>
          </a:p>
        </p:txBody>
      </p:sp>
      <p:sp>
        <p:nvSpPr>
          <p:cNvPr id="3" name="Content Placeholder 2">
            <a:extLst>
              <a:ext uri="{FF2B5EF4-FFF2-40B4-BE49-F238E27FC236}">
                <a16:creationId xmlns:a16="http://schemas.microsoft.com/office/drawing/2014/main" id="{258AD10B-C68E-D24A-95DE-FBBACA91EDDD}"/>
              </a:ext>
            </a:extLst>
          </p:cNvPr>
          <p:cNvSpPr>
            <a:spLocks noGrp="1"/>
          </p:cNvSpPr>
          <p:nvPr>
            <p:ph idx="1"/>
          </p:nvPr>
        </p:nvSpPr>
        <p:spPr>
          <a:xfrm>
            <a:off x="1141413" y="925551"/>
            <a:ext cx="9905998" cy="4865649"/>
          </a:xfrm>
        </p:spPr>
        <p:txBody>
          <a:bodyPr/>
          <a:lstStyle/>
          <a:p>
            <a:pPr marL="0" indent="0">
              <a:buNone/>
            </a:pPr>
            <a:endParaRPr lang="tr-TR" b="1" dirty="0"/>
          </a:p>
          <a:p>
            <a:r>
              <a:rPr lang="tr-TR" b="1" dirty="0"/>
              <a:t>SONUÇ</a:t>
            </a:r>
          </a:p>
          <a:p>
            <a:pPr algn="just"/>
            <a:r>
              <a:rPr lang="tr-TR" sz="2400" b="1" dirty="0"/>
              <a:t>4. </a:t>
            </a:r>
            <a:r>
              <a:rPr lang="tr-TR" sz="2400" b="1" dirty="0" err="1"/>
              <a:t>Franchising</a:t>
            </a:r>
            <a:r>
              <a:rPr lang="tr-TR" sz="2400" b="1" dirty="0"/>
              <a:t> Müdürünün yapmak </a:t>
            </a:r>
            <a:r>
              <a:rPr lang="tr-TR" sz="2400" b="1" dirty="0" err="1"/>
              <a:t>isteteği</a:t>
            </a:r>
            <a:r>
              <a:rPr lang="tr-TR" sz="2400" b="1" dirty="0"/>
              <a:t> bu uygulamayı etik ilkelere uygun bulanlar, ücretini ödediği sürece bir sakınca yoktur, derler.</a:t>
            </a:r>
          </a:p>
          <a:p>
            <a:pPr algn="just"/>
            <a:r>
              <a:rPr lang="tr-TR" sz="2400" b="1" dirty="0"/>
              <a:t>5. İşi iyi yapacak şirketi biliyorsa niçin bu imkanı kullanmasın. Bu şirketin aynı zamanda yöneticisi olduğu şirkete de hizmet veriyor olması bir sakınca doğurmaz derler.</a:t>
            </a:r>
          </a:p>
        </p:txBody>
      </p:sp>
      <p:sp>
        <p:nvSpPr>
          <p:cNvPr id="4" name="Footer Placeholder 3">
            <a:extLst>
              <a:ext uri="{FF2B5EF4-FFF2-40B4-BE49-F238E27FC236}">
                <a16:creationId xmlns:a16="http://schemas.microsoft.com/office/drawing/2014/main" id="{CB2A8DF0-A0D9-AC40-A1BF-F5B0407B259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1AC3E4D5-18C7-9044-B023-D9813A87339A}"/>
              </a:ext>
            </a:extLst>
          </p:cNvPr>
          <p:cNvSpPr>
            <a:spLocks noGrp="1"/>
          </p:cNvSpPr>
          <p:nvPr>
            <p:ph type="sldNum" sz="quarter" idx="12"/>
          </p:nvPr>
        </p:nvSpPr>
        <p:spPr/>
        <p:txBody>
          <a:bodyPr/>
          <a:lstStyle/>
          <a:p>
            <a:fld id="{77224174-B92C-F14E-9629-151E184C6D48}" type="slidenum">
              <a:rPr lang="en-US" smtClean="0"/>
              <a:t>171</a:t>
            </a:fld>
            <a:endParaRPr lang="en-US"/>
          </a:p>
        </p:txBody>
      </p:sp>
    </p:spTree>
    <p:extLst>
      <p:ext uri="{BB962C8B-B14F-4D97-AF65-F5344CB8AC3E}">
        <p14:creationId xmlns:p14="http://schemas.microsoft.com/office/powerpoint/2010/main" val="24311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B337-2886-A048-800E-2A5082CC6B06}"/>
              </a:ext>
            </a:extLst>
          </p:cNvPr>
          <p:cNvSpPr>
            <a:spLocks noGrp="1"/>
          </p:cNvSpPr>
          <p:nvPr>
            <p:ph type="title"/>
          </p:nvPr>
        </p:nvSpPr>
        <p:spPr>
          <a:xfrm>
            <a:off x="1141412" y="114300"/>
            <a:ext cx="9905998" cy="1145788"/>
          </a:xfrm>
        </p:spPr>
        <p:txBody>
          <a:bodyPr/>
          <a:lstStyle/>
          <a:p>
            <a:r>
              <a:rPr lang="tr-TR" dirty="0" err="1"/>
              <a:t>Franchising</a:t>
            </a:r>
            <a:r>
              <a:rPr lang="tr-TR" dirty="0"/>
              <a:t> Müdürü ve Mimarlık Bürosu</a:t>
            </a:r>
          </a:p>
        </p:txBody>
      </p:sp>
      <p:sp>
        <p:nvSpPr>
          <p:cNvPr id="3" name="Content Placeholder 2">
            <a:extLst>
              <a:ext uri="{FF2B5EF4-FFF2-40B4-BE49-F238E27FC236}">
                <a16:creationId xmlns:a16="http://schemas.microsoft.com/office/drawing/2014/main" id="{258AD10B-C68E-D24A-95DE-FBBACA91EDDD}"/>
              </a:ext>
            </a:extLst>
          </p:cNvPr>
          <p:cNvSpPr>
            <a:spLocks noGrp="1"/>
          </p:cNvSpPr>
          <p:nvPr>
            <p:ph idx="1"/>
          </p:nvPr>
        </p:nvSpPr>
        <p:spPr>
          <a:xfrm>
            <a:off x="1141413" y="869795"/>
            <a:ext cx="9905998" cy="4921405"/>
          </a:xfrm>
        </p:spPr>
        <p:txBody>
          <a:bodyPr>
            <a:normAutofit/>
          </a:bodyPr>
          <a:lstStyle/>
          <a:p>
            <a:pPr marL="0" indent="0">
              <a:buNone/>
            </a:pPr>
            <a:endParaRPr lang="tr-TR" b="1" dirty="0"/>
          </a:p>
          <a:p>
            <a:r>
              <a:rPr lang="tr-TR" b="1" dirty="0"/>
              <a:t>SONUÇ</a:t>
            </a:r>
          </a:p>
          <a:p>
            <a:pPr algn="just"/>
            <a:r>
              <a:rPr lang="tr-TR" sz="2400" b="1" dirty="0"/>
              <a:t>6. </a:t>
            </a:r>
            <a:r>
              <a:rPr lang="tr-TR" sz="2400" b="1" dirty="0" err="1"/>
              <a:t>Franchisinhg</a:t>
            </a:r>
            <a:r>
              <a:rPr lang="tr-TR" sz="2400" b="1" dirty="0"/>
              <a:t> Müdürü evinin kendi çalıştığı şirketin taşeronu olan mimarlık şirketine tadilatını yaptırmasını doğru bulmayanlar bu durumun «Çıkar Çatışması» yaratabileceğini savunurlar.</a:t>
            </a:r>
          </a:p>
          <a:p>
            <a:pPr algn="just"/>
            <a:r>
              <a:rPr lang="tr-TR" sz="2400" b="1" dirty="0"/>
              <a:t>7. Tadilat bedelini ödese bile ileride Mimarlık Şirketi ile Müdürün Şirketi arasında bir menfaat sorunu yaşanması durumunda Müdürün bağımsız kalamayacağını ve Mimarlık Şirketi </a:t>
            </a:r>
            <a:r>
              <a:rPr lang="tr-TR" sz="2400" b="1" dirty="0" err="1"/>
              <a:t>alehine</a:t>
            </a:r>
            <a:r>
              <a:rPr lang="tr-TR" sz="2400" b="1" dirty="0"/>
              <a:t> alacağı kararlarda Şirketinin menfaatlerini gerektiği gibi koruyamayacağı ihtimalinin bulunduğunu söylerler.   </a:t>
            </a:r>
          </a:p>
        </p:txBody>
      </p:sp>
      <p:sp>
        <p:nvSpPr>
          <p:cNvPr id="4" name="Footer Placeholder 3">
            <a:extLst>
              <a:ext uri="{FF2B5EF4-FFF2-40B4-BE49-F238E27FC236}">
                <a16:creationId xmlns:a16="http://schemas.microsoft.com/office/drawing/2014/main" id="{CB2A8DF0-A0D9-AC40-A1BF-F5B0407B259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1AC3E4D5-18C7-9044-B023-D9813A87339A}"/>
              </a:ext>
            </a:extLst>
          </p:cNvPr>
          <p:cNvSpPr>
            <a:spLocks noGrp="1"/>
          </p:cNvSpPr>
          <p:nvPr>
            <p:ph type="sldNum" sz="quarter" idx="12"/>
          </p:nvPr>
        </p:nvSpPr>
        <p:spPr/>
        <p:txBody>
          <a:bodyPr/>
          <a:lstStyle/>
          <a:p>
            <a:fld id="{77224174-B92C-F14E-9629-151E184C6D48}" type="slidenum">
              <a:rPr lang="en-US" smtClean="0"/>
              <a:t>172</a:t>
            </a:fld>
            <a:endParaRPr lang="en-US"/>
          </a:p>
        </p:txBody>
      </p:sp>
    </p:spTree>
    <p:extLst>
      <p:ext uri="{BB962C8B-B14F-4D97-AF65-F5344CB8AC3E}">
        <p14:creationId xmlns:p14="http://schemas.microsoft.com/office/powerpoint/2010/main" val="39768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B337-2886-A048-800E-2A5082CC6B06}"/>
              </a:ext>
            </a:extLst>
          </p:cNvPr>
          <p:cNvSpPr>
            <a:spLocks noGrp="1"/>
          </p:cNvSpPr>
          <p:nvPr>
            <p:ph type="title"/>
          </p:nvPr>
        </p:nvSpPr>
        <p:spPr>
          <a:xfrm>
            <a:off x="1141412" y="-14868"/>
            <a:ext cx="9905998" cy="1252653"/>
          </a:xfrm>
        </p:spPr>
        <p:txBody>
          <a:bodyPr/>
          <a:lstStyle/>
          <a:p>
            <a:r>
              <a:rPr lang="tr-TR" dirty="0" err="1"/>
              <a:t>Franchising</a:t>
            </a:r>
            <a:r>
              <a:rPr lang="tr-TR" dirty="0"/>
              <a:t> Müdürü ve Mimarlık Bürosu</a:t>
            </a:r>
          </a:p>
        </p:txBody>
      </p:sp>
      <p:sp>
        <p:nvSpPr>
          <p:cNvPr id="3" name="Content Placeholder 2">
            <a:extLst>
              <a:ext uri="{FF2B5EF4-FFF2-40B4-BE49-F238E27FC236}">
                <a16:creationId xmlns:a16="http://schemas.microsoft.com/office/drawing/2014/main" id="{258AD10B-C68E-D24A-95DE-FBBACA91EDDD}"/>
              </a:ext>
            </a:extLst>
          </p:cNvPr>
          <p:cNvSpPr>
            <a:spLocks noGrp="1"/>
          </p:cNvSpPr>
          <p:nvPr>
            <p:ph idx="1"/>
          </p:nvPr>
        </p:nvSpPr>
        <p:spPr>
          <a:xfrm>
            <a:off x="1141413" y="802889"/>
            <a:ext cx="9905998" cy="4988312"/>
          </a:xfrm>
        </p:spPr>
        <p:txBody>
          <a:bodyPr>
            <a:normAutofit/>
          </a:bodyPr>
          <a:lstStyle/>
          <a:p>
            <a:pPr marL="0" indent="0">
              <a:buNone/>
            </a:pPr>
            <a:endParaRPr lang="tr-TR" b="1" dirty="0"/>
          </a:p>
          <a:p>
            <a:pPr algn="just"/>
            <a:r>
              <a:rPr lang="tr-TR" b="1" dirty="0"/>
              <a:t>SONUÇ</a:t>
            </a:r>
          </a:p>
          <a:p>
            <a:pPr algn="just"/>
            <a:r>
              <a:rPr lang="tr-TR" sz="2400" b="1" dirty="0"/>
              <a:t>8. Ayrıca Müdür tadilat bedelini ödese dahi, taşeron şirketin Müdürün evinde tadilat yaptığını gören veya duyanların akıllarından «Bizim Müdür işini biliyor» diyerek haksız bile olsa olumsuz düşünceler üretme olasılığının yüksek olduğunu söylerler.</a:t>
            </a:r>
          </a:p>
          <a:p>
            <a:pPr algn="just"/>
            <a:r>
              <a:rPr lang="tr-TR" sz="2400" b="1" dirty="0"/>
              <a:t>9. Mimarlık Şirketi Müdürün şirketi için çalışırken işini iyi yapmadığı, aksattığı, taahhüdünü yerine getirmediği bir durumda Müdürün bu şirkete karşı göstereceği en ufak bir müsamaha çevresi tarafından «Tabi evini yaptı diye bizim Müdür böyle yaptı. Başka şirket olsaydı şimdiye kadar </a:t>
            </a:r>
            <a:r>
              <a:rPr lang="tr-TR" sz="2400" b="1" dirty="0" err="1"/>
              <a:t>çoktam</a:t>
            </a:r>
            <a:r>
              <a:rPr lang="tr-TR" sz="2400" b="1" dirty="0"/>
              <a:t> Teminat Mektubunu tazmin etmişti» söylentilerine yol açabilir.  </a:t>
            </a:r>
          </a:p>
        </p:txBody>
      </p:sp>
      <p:sp>
        <p:nvSpPr>
          <p:cNvPr id="4" name="Footer Placeholder 3">
            <a:extLst>
              <a:ext uri="{FF2B5EF4-FFF2-40B4-BE49-F238E27FC236}">
                <a16:creationId xmlns:a16="http://schemas.microsoft.com/office/drawing/2014/main" id="{CB2A8DF0-A0D9-AC40-A1BF-F5B0407B259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1AC3E4D5-18C7-9044-B023-D9813A87339A}"/>
              </a:ext>
            </a:extLst>
          </p:cNvPr>
          <p:cNvSpPr>
            <a:spLocks noGrp="1"/>
          </p:cNvSpPr>
          <p:nvPr>
            <p:ph type="sldNum" sz="quarter" idx="12"/>
          </p:nvPr>
        </p:nvSpPr>
        <p:spPr/>
        <p:txBody>
          <a:bodyPr/>
          <a:lstStyle/>
          <a:p>
            <a:fld id="{77224174-B92C-F14E-9629-151E184C6D48}" type="slidenum">
              <a:rPr lang="en-US" smtClean="0"/>
              <a:t>173</a:t>
            </a:fld>
            <a:endParaRPr lang="en-US"/>
          </a:p>
        </p:txBody>
      </p:sp>
    </p:spTree>
    <p:extLst>
      <p:ext uri="{BB962C8B-B14F-4D97-AF65-F5344CB8AC3E}">
        <p14:creationId xmlns:p14="http://schemas.microsoft.com/office/powerpoint/2010/main" val="21908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B337-2886-A048-800E-2A5082CC6B06}"/>
              </a:ext>
            </a:extLst>
          </p:cNvPr>
          <p:cNvSpPr>
            <a:spLocks noGrp="1"/>
          </p:cNvSpPr>
          <p:nvPr>
            <p:ph type="title"/>
          </p:nvPr>
        </p:nvSpPr>
        <p:spPr/>
        <p:txBody>
          <a:bodyPr/>
          <a:lstStyle/>
          <a:p>
            <a:r>
              <a:rPr lang="tr-TR" dirty="0" err="1"/>
              <a:t>Franchising</a:t>
            </a:r>
            <a:r>
              <a:rPr lang="tr-TR" dirty="0"/>
              <a:t> Müdürü ve Mimarlık Bürosu</a:t>
            </a:r>
          </a:p>
        </p:txBody>
      </p:sp>
      <p:sp>
        <p:nvSpPr>
          <p:cNvPr id="3" name="Content Placeholder 2">
            <a:extLst>
              <a:ext uri="{FF2B5EF4-FFF2-40B4-BE49-F238E27FC236}">
                <a16:creationId xmlns:a16="http://schemas.microsoft.com/office/drawing/2014/main" id="{258AD10B-C68E-D24A-95DE-FBBACA91EDDD}"/>
              </a:ext>
            </a:extLst>
          </p:cNvPr>
          <p:cNvSpPr>
            <a:spLocks noGrp="1"/>
          </p:cNvSpPr>
          <p:nvPr>
            <p:ph idx="1"/>
          </p:nvPr>
        </p:nvSpPr>
        <p:spPr>
          <a:xfrm>
            <a:off x="1141413" y="1873405"/>
            <a:ext cx="9905998" cy="3917795"/>
          </a:xfrm>
        </p:spPr>
        <p:txBody>
          <a:bodyPr>
            <a:normAutofit/>
          </a:bodyPr>
          <a:lstStyle/>
          <a:p>
            <a:pPr marL="0" indent="0">
              <a:buNone/>
            </a:pPr>
            <a:endParaRPr lang="tr-TR" b="1" dirty="0"/>
          </a:p>
          <a:p>
            <a:r>
              <a:rPr lang="tr-TR" b="1" dirty="0"/>
              <a:t>SONUÇ</a:t>
            </a:r>
          </a:p>
          <a:p>
            <a:pPr algn="just"/>
            <a:r>
              <a:rPr lang="tr-TR" sz="2800" b="1" dirty="0"/>
              <a:t>10. «Çıkar Çatışmasına» neden olabilecek, yöneticinin alacağı kararlarda şirketinin menfaatlerini zafiyete uğratabilecek veya çevresi tarafından bu şekilde algılanabilecek davranışlardan ve uygulamalardan kaçınmak    gerekir.</a:t>
            </a:r>
          </a:p>
        </p:txBody>
      </p:sp>
      <p:sp>
        <p:nvSpPr>
          <p:cNvPr id="4" name="Footer Placeholder 3">
            <a:extLst>
              <a:ext uri="{FF2B5EF4-FFF2-40B4-BE49-F238E27FC236}">
                <a16:creationId xmlns:a16="http://schemas.microsoft.com/office/drawing/2014/main" id="{CB2A8DF0-A0D9-AC40-A1BF-F5B0407B259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1AC3E4D5-18C7-9044-B023-D9813A87339A}"/>
              </a:ext>
            </a:extLst>
          </p:cNvPr>
          <p:cNvSpPr>
            <a:spLocks noGrp="1"/>
          </p:cNvSpPr>
          <p:nvPr>
            <p:ph type="sldNum" sz="quarter" idx="12"/>
          </p:nvPr>
        </p:nvSpPr>
        <p:spPr/>
        <p:txBody>
          <a:bodyPr/>
          <a:lstStyle/>
          <a:p>
            <a:fld id="{77224174-B92C-F14E-9629-151E184C6D48}" type="slidenum">
              <a:rPr lang="en-US" smtClean="0"/>
              <a:t>174</a:t>
            </a:fld>
            <a:endParaRPr lang="en-US"/>
          </a:p>
        </p:txBody>
      </p:sp>
    </p:spTree>
    <p:extLst>
      <p:ext uri="{BB962C8B-B14F-4D97-AF65-F5344CB8AC3E}">
        <p14:creationId xmlns:p14="http://schemas.microsoft.com/office/powerpoint/2010/main" val="153889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122B-68CE-1940-B412-AA167D286EE6}"/>
              </a:ext>
            </a:extLst>
          </p:cNvPr>
          <p:cNvSpPr>
            <a:spLocks noGrp="1"/>
          </p:cNvSpPr>
          <p:nvPr>
            <p:ph type="ctrTitle"/>
          </p:nvPr>
        </p:nvSpPr>
        <p:spPr/>
        <p:txBody>
          <a:bodyPr/>
          <a:lstStyle/>
          <a:p>
            <a:r>
              <a:rPr lang="tr-TR" dirty="0"/>
              <a:t>P&amp;G ve UNILIVER</a:t>
            </a:r>
            <a:br>
              <a:rPr lang="tr-TR" dirty="0"/>
            </a:br>
            <a:r>
              <a:rPr lang="tr-TR" dirty="0"/>
              <a:t> </a:t>
            </a:r>
          </a:p>
        </p:txBody>
      </p:sp>
      <p:sp>
        <p:nvSpPr>
          <p:cNvPr id="3" name="Subtitle 2">
            <a:extLst>
              <a:ext uri="{FF2B5EF4-FFF2-40B4-BE49-F238E27FC236}">
                <a16:creationId xmlns:a16="http://schemas.microsoft.com/office/drawing/2014/main" id="{43787BF0-9DAE-6A41-886E-5486C8C93330}"/>
              </a:ext>
            </a:extLst>
          </p:cNvPr>
          <p:cNvSpPr>
            <a:spLocks noGrp="1"/>
          </p:cNvSpPr>
          <p:nvPr>
            <p:ph type="subTitle" idx="1"/>
          </p:nvPr>
        </p:nvSpPr>
        <p:spPr/>
        <p:txBody>
          <a:bodyPr>
            <a:normAutofit fontScale="92500" lnSpcReduction="10000"/>
          </a:bodyPr>
          <a:lstStyle/>
          <a:p>
            <a:r>
              <a:rPr lang="tr-TR" sz="6000" dirty="0"/>
              <a:t>VAKA</a:t>
            </a:r>
          </a:p>
          <a:p>
            <a:r>
              <a:rPr lang="tr-TR" sz="6000" dirty="0"/>
              <a:t>Ticari Casusluk</a:t>
            </a:r>
          </a:p>
        </p:txBody>
      </p:sp>
      <p:sp>
        <p:nvSpPr>
          <p:cNvPr id="4" name="Footer Placeholder 3">
            <a:extLst>
              <a:ext uri="{FF2B5EF4-FFF2-40B4-BE49-F238E27FC236}">
                <a16:creationId xmlns:a16="http://schemas.microsoft.com/office/drawing/2014/main" id="{62056B09-9A96-924D-BBC7-CC3F781DE411}"/>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C393F8CB-1AD5-AD41-B00F-8E01694D44F8}"/>
              </a:ext>
            </a:extLst>
          </p:cNvPr>
          <p:cNvSpPr>
            <a:spLocks noGrp="1"/>
          </p:cNvSpPr>
          <p:nvPr>
            <p:ph type="sldNum" sz="quarter" idx="12"/>
          </p:nvPr>
        </p:nvSpPr>
        <p:spPr/>
        <p:txBody>
          <a:bodyPr/>
          <a:lstStyle/>
          <a:p>
            <a:fld id="{77224174-B92C-F14E-9629-151E184C6D48}" type="slidenum">
              <a:rPr lang="en-US" smtClean="0"/>
              <a:t>175</a:t>
            </a:fld>
            <a:endParaRPr lang="en-US"/>
          </a:p>
        </p:txBody>
      </p:sp>
    </p:spTree>
    <p:extLst>
      <p:ext uri="{BB962C8B-B14F-4D97-AF65-F5344CB8AC3E}">
        <p14:creationId xmlns:p14="http://schemas.microsoft.com/office/powerpoint/2010/main" val="18511753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229104"/>
            <a:ext cx="9905998" cy="1578402"/>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758283"/>
            <a:ext cx="9905998" cy="5032917"/>
          </a:xfrm>
        </p:spPr>
        <p:txBody>
          <a:bodyPr>
            <a:normAutofit/>
          </a:bodyPr>
          <a:lstStyle/>
          <a:p>
            <a:r>
              <a:rPr lang="tr-TR" dirty="0"/>
              <a:t>ÖZET</a:t>
            </a:r>
          </a:p>
          <a:p>
            <a:pPr algn="just"/>
            <a:r>
              <a:rPr lang="tr-TR" sz="2400" b="1" dirty="0"/>
              <a:t>1.P&amp;G Amerika’da rakibi </a:t>
            </a:r>
            <a:r>
              <a:rPr lang="tr-TR" sz="2400" b="1" dirty="0" err="1"/>
              <a:t>Unilever</a:t>
            </a:r>
            <a:r>
              <a:rPr lang="tr-TR" sz="2400" b="1" dirty="0"/>
              <a:t> şirketinin şampuan ürünlerindeki başarılı performansının sırlarını öğrenebilmek için bir danışman şirket ile anlaşma yapar.</a:t>
            </a:r>
          </a:p>
          <a:p>
            <a:pPr algn="just"/>
            <a:r>
              <a:rPr lang="tr-TR" sz="2400" b="1" dirty="0"/>
              <a:t>2.Danışman şirket işi alabilmek için doğru olmadığı halde kendisini piyasadan rakip bilgilerini toplama konusunda tecrübeli bir piyasa araştırma şirketi olarak </a:t>
            </a:r>
            <a:r>
              <a:rPr lang="tr-TR" sz="2400" b="1" dirty="0" err="1"/>
              <a:t>P&amp;G’ye</a:t>
            </a:r>
            <a:r>
              <a:rPr lang="tr-TR" sz="2400" b="1" dirty="0"/>
              <a:t> tanıtır.</a:t>
            </a:r>
          </a:p>
          <a:p>
            <a:pPr algn="just"/>
            <a:r>
              <a:rPr lang="tr-TR" sz="2400" b="1" dirty="0"/>
              <a:t>3.İşi alan Danışman Şirket işi kendisi yapacağına </a:t>
            </a:r>
            <a:r>
              <a:rPr lang="tr-TR" sz="2400" b="1" dirty="0" err="1"/>
              <a:t>Unilever’in</a:t>
            </a:r>
            <a:r>
              <a:rPr lang="tr-TR" sz="2400" b="1" dirty="0"/>
              <a:t> şampuan ürünleri konusundaki başarısının sırlarını öğrenmek üzere birkaç başka taşeron şirkete P&amp;G işini devreder.</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176</a:t>
            </a:fld>
            <a:endParaRPr lang="en-US"/>
          </a:p>
        </p:txBody>
      </p:sp>
    </p:spTree>
    <p:extLst>
      <p:ext uri="{BB962C8B-B14F-4D97-AF65-F5344CB8AC3E}">
        <p14:creationId xmlns:p14="http://schemas.microsoft.com/office/powerpoint/2010/main" val="402173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26020"/>
            <a:ext cx="9905998" cy="1464527"/>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914401"/>
            <a:ext cx="9905998" cy="4876800"/>
          </a:xfrm>
        </p:spPr>
        <p:txBody>
          <a:bodyPr/>
          <a:lstStyle/>
          <a:p>
            <a:r>
              <a:rPr lang="tr-TR" dirty="0"/>
              <a:t>ÖZET</a:t>
            </a:r>
          </a:p>
          <a:p>
            <a:pPr algn="just"/>
            <a:r>
              <a:rPr lang="tr-TR" sz="2400" b="1" dirty="0"/>
              <a:t>4.Taşeron Şirketler, </a:t>
            </a:r>
            <a:r>
              <a:rPr lang="tr-TR" sz="2400" b="1" dirty="0" err="1"/>
              <a:t>Unilever</a:t>
            </a:r>
            <a:r>
              <a:rPr lang="tr-TR" sz="2400" b="1" dirty="0"/>
              <a:t> şampuan bilgilerini toplayıp Ana Danışman Şirketine iletirler.</a:t>
            </a:r>
          </a:p>
          <a:p>
            <a:pPr algn="just"/>
            <a:r>
              <a:rPr lang="tr-TR" sz="2400" b="1" dirty="0"/>
              <a:t>5.Ana Danışman Şirket, </a:t>
            </a:r>
            <a:r>
              <a:rPr lang="tr-TR" sz="2400" b="1" dirty="0" err="1"/>
              <a:t>Unilever</a:t>
            </a:r>
            <a:r>
              <a:rPr lang="tr-TR" sz="2400" b="1" dirty="0"/>
              <a:t> şampuan bilgilerini P&amp;G yöneticileri ile paylaşır.</a:t>
            </a:r>
          </a:p>
          <a:p>
            <a:pPr algn="just"/>
            <a:r>
              <a:rPr lang="tr-TR" sz="2400" b="1" dirty="0"/>
              <a:t>6.P&amp;G yöneticileri Danışman Şirketten aldıkları </a:t>
            </a:r>
            <a:r>
              <a:rPr lang="tr-TR" sz="2400" b="1" dirty="0" err="1"/>
              <a:t>Unilever</a:t>
            </a:r>
            <a:r>
              <a:rPr lang="tr-TR" sz="2400" b="1" dirty="0"/>
              <a:t> şampuan bilgilerini kullanarak kendi şampuan ürünlerinde değişiklikler ve farklı uygulamalar yapmak üzere bu bilgileri kullanarak aksiyonlar almak üzere harekete geçerler.</a:t>
            </a:r>
          </a:p>
          <a:p>
            <a:pPr algn="just"/>
            <a:endParaRPr lang="tr-TR" b="1" dirty="0"/>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177</a:t>
            </a:fld>
            <a:endParaRPr lang="en-US"/>
          </a:p>
        </p:txBody>
      </p:sp>
    </p:spTree>
    <p:extLst>
      <p:ext uri="{BB962C8B-B14F-4D97-AF65-F5344CB8AC3E}">
        <p14:creationId xmlns:p14="http://schemas.microsoft.com/office/powerpoint/2010/main" val="23050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18585"/>
            <a:ext cx="9905998" cy="1330713"/>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691377"/>
            <a:ext cx="9905998" cy="5099824"/>
          </a:xfrm>
        </p:spPr>
        <p:txBody>
          <a:bodyPr/>
          <a:lstStyle/>
          <a:p>
            <a:r>
              <a:rPr lang="tr-TR" dirty="0"/>
              <a:t>ÖZET</a:t>
            </a:r>
          </a:p>
          <a:p>
            <a:pPr algn="just"/>
            <a:r>
              <a:rPr lang="tr-TR" sz="2400" b="1" dirty="0"/>
              <a:t>7.P&amp;G pazarlama müdürü Danışman Şirketin temin ettiği rakiple ilgili bu değerli bilgiler nasıl temin ettiklerini merak eder. Danışman Şirketin CEO’sunu davet edip sorar.</a:t>
            </a:r>
          </a:p>
          <a:p>
            <a:pPr algn="just"/>
            <a:r>
              <a:rPr lang="tr-TR" sz="2400" b="1" dirty="0"/>
              <a:t>8.Danışman Şirketin CEO’su bilgi temin etmek için taşeron şirketlere görev verdiklerini ve onların nasıl bu bilgileri elde ettiklerini bilmediğini söyler.</a:t>
            </a:r>
          </a:p>
          <a:p>
            <a:pPr algn="just"/>
            <a:r>
              <a:rPr lang="tr-TR" sz="2400" b="1" dirty="0"/>
              <a:t>9.P&amp;G Pazarlama Müdürü bu kez taşeron şirketlerin Genel Müdürlerini davet eder ve bilgilerin nasıl elde edildiğini onlara sorar.</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178</a:t>
            </a:fld>
            <a:endParaRPr lang="en-US"/>
          </a:p>
        </p:txBody>
      </p:sp>
    </p:spTree>
    <p:extLst>
      <p:ext uri="{BB962C8B-B14F-4D97-AF65-F5344CB8AC3E}">
        <p14:creationId xmlns:p14="http://schemas.microsoft.com/office/powerpoint/2010/main" val="21499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236538"/>
            <a:ext cx="9905998" cy="1303338"/>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609601"/>
            <a:ext cx="9905998" cy="5181600"/>
          </a:xfrm>
        </p:spPr>
        <p:txBody>
          <a:bodyPr>
            <a:normAutofit/>
          </a:bodyPr>
          <a:lstStyle/>
          <a:p>
            <a:r>
              <a:rPr lang="tr-TR" dirty="0"/>
              <a:t>ÖZET</a:t>
            </a:r>
          </a:p>
          <a:p>
            <a:pPr algn="just"/>
            <a:r>
              <a:rPr lang="tr-TR" sz="2400" b="1" dirty="0"/>
              <a:t>10.Taşeron Şirketlerin </a:t>
            </a:r>
            <a:r>
              <a:rPr lang="tr-TR" sz="2400" b="1" dirty="0" err="1"/>
              <a:t>Inilever</a:t>
            </a:r>
            <a:r>
              <a:rPr lang="tr-TR" sz="2400" b="1" dirty="0"/>
              <a:t> bilgilerini toplamak için kullandıkları yöntemi duyduğunda P&amp;G Pazarlama Müdürü çok şaşırır.</a:t>
            </a:r>
          </a:p>
          <a:p>
            <a:pPr algn="just"/>
            <a:r>
              <a:rPr lang="tr-TR" sz="2400" b="1" dirty="0"/>
              <a:t>11.Taşeron Şirketler </a:t>
            </a:r>
            <a:r>
              <a:rPr lang="tr-TR" sz="2400" b="1" dirty="0" err="1"/>
              <a:t>Unilever</a:t>
            </a:r>
            <a:r>
              <a:rPr lang="tr-TR" sz="2400" b="1" dirty="0"/>
              <a:t> Genel Müdürlüğü binasının önünde bulunan Çöp Kutusuna gece yarısı gidip karıştırıyormuş. </a:t>
            </a:r>
            <a:r>
              <a:rPr lang="tr-TR" sz="2400" b="1" dirty="0" err="1"/>
              <a:t>Çop</a:t>
            </a:r>
            <a:r>
              <a:rPr lang="tr-TR" sz="2400" b="1" dirty="0"/>
              <a:t> Kutusu içinde </a:t>
            </a:r>
            <a:r>
              <a:rPr lang="tr-TR" sz="2400" b="1" dirty="0" err="1"/>
              <a:t>Unilever</a:t>
            </a:r>
            <a:r>
              <a:rPr lang="tr-TR" sz="2400" b="1" dirty="0"/>
              <a:t> yöneticilerinin not tuttuğu ve buruşturup attığı not kağıtlarını toplayıp almışlar. Notları ertesi gün ofiste inceleyip bu notlardan anlamlı bilgiler çıkartıp, düzenleyip Ana Danışman Şirkete veriyorlarmış.</a:t>
            </a:r>
          </a:p>
          <a:p>
            <a:pPr algn="just"/>
            <a:r>
              <a:rPr lang="tr-TR" sz="2400" b="1" dirty="0"/>
              <a:t>12.Ana Danışman Şirket de taşeronlardan aldıkları bu bilgileri derleyip düzenleyip P&amp;G Pazarlama Müdürü ile paylaşmışlar. </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179</a:t>
            </a:fld>
            <a:endParaRPr lang="en-US"/>
          </a:p>
        </p:txBody>
      </p:sp>
    </p:spTree>
    <p:extLst>
      <p:ext uri="{BB962C8B-B14F-4D97-AF65-F5344CB8AC3E}">
        <p14:creationId xmlns:p14="http://schemas.microsoft.com/office/powerpoint/2010/main" val="38753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2B236A-BEF8-E247-BADA-319B8D882145}"/>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9468B32A-29EC-004B-A13C-A45018C61D4C}"/>
              </a:ext>
            </a:extLst>
          </p:cNvPr>
          <p:cNvSpPr>
            <a:spLocks noGrp="1"/>
          </p:cNvSpPr>
          <p:nvPr>
            <p:ph type="sldNum" sz="quarter" idx="12"/>
          </p:nvPr>
        </p:nvSpPr>
        <p:spPr/>
        <p:txBody>
          <a:bodyPr/>
          <a:lstStyle/>
          <a:p>
            <a:fld id="{77224174-B92C-F14E-9629-151E184C6D48}" type="slidenum">
              <a:rPr lang="en-US" smtClean="0"/>
              <a:t>18</a:t>
            </a:fld>
            <a:endParaRPr lang="en-US"/>
          </a:p>
        </p:txBody>
      </p:sp>
      <p:pic>
        <p:nvPicPr>
          <p:cNvPr id="5" name="Picture 4" descr="A close up of text on a whiteboard&#10;&#10;Description automatically generated">
            <a:extLst>
              <a:ext uri="{FF2B5EF4-FFF2-40B4-BE49-F238E27FC236}">
                <a16:creationId xmlns:a16="http://schemas.microsoft.com/office/drawing/2014/main" id="{FED4793C-A599-9842-BCF0-E824C637DA32}"/>
              </a:ext>
            </a:extLst>
          </p:cNvPr>
          <p:cNvPicPr>
            <a:picLocks noChangeAspect="1"/>
          </p:cNvPicPr>
          <p:nvPr/>
        </p:nvPicPr>
        <p:blipFill>
          <a:blip r:embed="rId2"/>
          <a:stretch>
            <a:fillRect/>
          </a:stretch>
        </p:blipFill>
        <p:spPr>
          <a:xfrm>
            <a:off x="6018851" y="334925"/>
            <a:ext cx="4860888" cy="6021425"/>
          </a:xfrm>
          <a:prstGeom prst="rect">
            <a:avLst/>
          </a:prstGeom>
        </p:spPr>
      </p:pic>
      <p:sp>
        <p:nvSpPr>
          <p:cNvPr id="6" name="TextBox 5">
            <a:extLst>
              <a:ext uri="{FF2B5EF4-FFF2-40B4-BE49-F238E27FC236}">
                <a16:creationId xmlns:a16="http://schemas.microsoft.com/office/drawing/2014/main" id="{163CA22A-2B88-E54C-B70C-6F5C6C14CA9C}"/>
              </a:ext>
            </a:extLst>
          </p:cNvPr>
          <p:cNvSpPr txBox="1"/>
          <p:nvPr/>
        </p:nvSpPr>
        <p:spPr>
          <a:xfrm>
            <a:off x="701749" y="1913860"/>
            <a:ext cx="5317102" cy="2800767"/>
          </a:xfrm>
          <a:prstGeom prst="rect">
            <a:avLst/>
          </a:prstGeom>
          <a:noFill/>
        </p:spPr>
        <p:txBody>
          <a:bodyPr wrap="square" rtlCol="0">
            <a:spAutoFit/>
          </a:bodyPr>
          <a:lstStyle/>
          <a:p>
            <a:r>
              <a:rPr lang="tr-TR" sz="8800" dirty="0"/>
              <a:t>Finansal İtibar</a:t>
            </a:r>
          </a:p>
        </p:txBody>
      </p:sp>
    </p:spTree>
    <p:extLst>
      <p:ext uri="{BB962C8B-B14F-4D97-AF65-F5344CB8AC3E}">
        <p14:creationId xmlns:p14="http://schemas.microsoft.com/office/powerpoint/2010/main" val="261656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18585"/>
            <a:ext cx="9905998" cy="1230352"/>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802889"/>
            <a:ext cx="9905998" cy="4988312"/>
          </a:xfrm>
        </p:spPr>
        <p:txBody>
          <a:bodyPr>
            <a:normAutofit/>
          </a:bodyPr>
          <a:lstStyle/>
          <a:p>
            <a:r>
              <a:rPr lang="tr-TR" dirty="0"/>
              <a:t>ÖZET</a:t>
            </a:r>
          </a:p>
          <a:p>
            <a:pPr algn="just"/>
            <a:r>
              <a:rPr lang="tr-TR" sz="2400" b="1" dirty="0"/>
              <a:t>13.P&amp;G CEO’sunun ve diğer tepe yöneticilerinin bu uygulamadan haberleri yoktur. Pazarlama Müdürü bu ciddi durumu P&amp;G CEO’suna iletir.</a:t>
            </a:r>
          </a:p>
          <a:p>
            <a:pPr algn="just"/>
            <a:r>
              <a:rPr lang="tr-TR" sz="2400" b="1" dirty="0"/>
              <a:t>14.P&amp;G CEO’su Ne Yapar?</a:t>
            </a:r>
          </a:p>
          <a:p>
            <a:pPr algn="just"/>
            <a:r>
              <a:rPr lang="tr-TR" sz="2400" b="1" dirty="0"/>
              <a:t>A. Ana Danışman Şirketin Sözleşmesini sonlandırır.</a:t>
            </a:r>
          </a:p>
          <a:p>
            <a:pPr algn="just"/>
            <a:r>
              <a:rPr lang="tr-TR" sz="2400" b="1" dirty="0"/>
              <a:t>B. P&amp;G içinde çalıntı bilgiler kullanılarak başlatılmış tüm çalışmaları durdurur.</a:t>
            </a:r>
          </a:p>
          <a:p>
            <a:pPr algn="just"/>
            <a:r>
              <a:rPr lang="tr-TR" sz="2400" b="1" dirty="0"/>
              <a:t>C. Çalıntı bilgiler ile üretilen tüm dokümanları ve raporları ve yazılı belgeleri toplatıp kendisine verilmesini sağlar. </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180</a:t>
            </a:fld>
            <a:endParaRPr lang="en-US"/>
          </a:p>
        </p:txBody>
      </p:sp>
    </p:spTree>
    <p:extLst>
      <p:ext uri="{BB962C8B-B14F-4D97-AF65-F5344CB8AC3E}">
        <p14:creationId xmlns:p14="http://schemas.microsoft.com/office/powerpoint/2010/main" val="35312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3" y="63190"/>
            <a:ext cx="9905998" cy="1330712"/>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880947"/>
            <a:ext cx="9905998" cy="4910254"/>
          </a:xfrm>
        </p:spPr>
        <p:txBody>
          <a:bodyPr>
            <a:normAutofit/>
          </a:bodyPr>
          <a:lstStyle/>
          <a:p>
            <a:r>
              <a:rPr lang="tr-TR" dirty="0"/>
              <a:t>ÖZET</a:t>
            </a:r>
          </a:p>
          <a:p>
            <a:r>
              <a:rPr lang="tr-TR" b="1" dirty="0"/>
              <a:t>14.P&amp;G CEO’su Ne Yapar?</a:t>
            </a:r>
          </a:p>
          <a:p>
            <a:pPr algn="just"/>
            <a:r>
              <a:rPr lang="tr-TR" sz="2400" b="1" dirty="0"/>
              <a:t>D. </a:t>
            </a:r>
            <a:r>
              <a:rPr lang="tr-TR" sz="2400" b="1" dirty="0" err="1"/>
              <a:t>Unilever</a:t>
            </a:r>
            <a:r>
              <a:rPr lang="tr-TR" sz="2400" b="1" dirty="0"/>
              <a:t> CEO’sundan randevu alır. Gidip olayı kendisine tüm detayları ile anlatır. Kendisinde toplanan tüm belgeleri </a:t>
            </a:r>
            <a:r>
              <a:rPr lang="tr-TR" sz="2400" b="1" dirty="0" err="1"/>
              <a:t>Unilever</a:t>
            </a:r>
            <a:r>
              <a:rPr lang="tr-TR" sz="2400" b="1" dirty="0"/>
              <a:t> CEO’suna verir. Bu bilgileri kullanarak P&amp;G olarak hiçbir aksiyon almayacaklarına dair </a:t>
            </a:r>
            <a:r>
              <a:rPr lang="tr-TR" sz="2400" b="1" dirty="0" err="1"/>
              <a:t>Unilever</a:t>
            </a:r>
            <a:r>
              <a:rPr lang="tr-TR" sz="2400" b="1" dirty="0"/>
              <a:t> CEO’suna taahhütte bulunur.</a:t>
            </a:r>
          </a:p>
          <a:p>
            <a:pPr algn="just"/>
            <a:r>
              <a:rPr lang="tr-TR" sz="2400" b="1" dirty="0"/>
              <a:t>E.P&amp;G CEO’su bu durumun kendisinin bilgisi dışında meydana geldiğini ve şirketin etik ilkelerine aykırı bir durum olduğunu söyler ve </a:t>
            </a:r>
            <a:r>
              <a:rPr lang="tr-TR" sz="2400" b="1" dirty="0" err="1"/>
              <a:t>Unilever</a:t>
            </a:r>
            <a:r>
              <a:rPr lang="tr-TR" sz="2400" b="1" dirty="0"/>
              <a:t> CEO’sundan özür diler.  </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181</a:t>
            </a:fld>
            <a:endParaRPr lang="en-US"/>
          </a:p>
        </p:txBody>
      </p:sp>
    </p:spTree>
    <p:extLst>
      <p:ext uri="{BB962C8B-B14F-4D97-AF65-F5344CB8AC3E}">
        <p14:creationId xmlns:p14="http://schemas.microsoft.com/office/powerpoint/2010/main" val="20063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29737"/>
            <a:ext cx="9905998" cy="1297258"/>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2" y="1282390"/>
            <a:ext cx="9905998" cy="4966010"/>
          </a:xfrm>
        </p:spPr>
        <p:txBody>
          <a:bodyPr>
            <a:normAutofit fontScale="85000" lnSpcReduction="20000"/>
          </a:bodyPr>
          <a:lstStyle/>
          <a:p>
            <a:r>
              <a:rPr lang="tr-TR" b="1" dirty="0"/>
              <a:t>ÖZET</a:t>
            </a:r>
          </a:p>
          <a:p>
            <a:r>
              <a:rPr lang="tr-TR" sz="3100" b="1" dirty="0"/>
              <a:t>15.Unilever CEO’su Ne Yapar?</a:t>
            </a:r>
          </a:p>
          <a:p>
            <a:pPr algn="just"/>
            <a:r>
              <a:rPr lang="tr-TR" sz="3100" b="1" dirty="0"/>
              <a:t>A. P&amp;G CEO’sunun  özrünü kabul etmez. </a:t>
            </a:r>
          </a:p>
          <a:p>
            <a:pPr algn="just"/>
            <a:r>
              <a:rPr lang="tr-TR" sz="3100" b="1" dirty="0"/>
              <a:t>B. P&amp;G aleyhine dava açar</a:t>
            </a:r>
          </a:p>
          <a:p>
            <a:pPr algn="just"/>
            <a:r>
              <a:rPr lang="tr-TR" sz="3100" b="1" dirty="0"/>
              <a:t>C. P&amp;G den yüklü bir meblağda tazminat talebinde bulunur.</a:t>
            </a:r>
          </a:p>
          <a:p>
            <a:pPr algn="just"/>
            <a:r>
              <a:rPr lang="tr-TR" sz="3100" b="1" dirty="0"/>
              <a:t>D. </a:t>
            </a:r>
            <a:r>
              <a:rPr lang="tr-TR" sz="3100" b="1" dirty="0" err="1"/>
              <a:t>P&amp;G’den</a:t>
            </a:r>
            <a:r>
              <a:rPr lang="tr-TR" sz="3100" b="1" dirty="0"/>
              <a:t> Pazarlama Müdürü ve konu ile ilgisi olan diğer Yöneticilerin iş akitlerinin fesih edilmesine ister.</a:t>
            </a:r>
          </a:p>
          <a:p>
            <a:pPr algn="just"/>
            <a:r>
              <a:rPr lang="tr-TR" sz="3100" b="1" dirty="0"/>
              <a:t>E. Birkaç P&amp;G şampuan markasının satışının durdurulmasını talep eder.</a:t>
            </a:r>
          </a:p>
          <a:p>
            <a:pPr algn="just"/>
            <a:r>
              <a:rPr lang="tr-TR" sz="3100" b="1" dirty="0"/>
              <a:t>F. </a:t>
            </a:r>
            <a:r>
              <a:rPr lang="tr-TR" sz="3100" b="1" dirty="0" err="1"/>
              <a:t>Unilever’den</a:t>
            </a:r>
            <a:r>
              <a:rPr lang="tr-TR" sz="3100" b="1" dirty="0"/>
              <a:t> çalınan bilgiler ile </a:t>
            </a:r>
            <a:r>
              <a:rPr lang="tr-TR" sz="3100" b="1" dirty="0" err="1"/>
              <a:t>P&amp;G’nin</a:t>
            </a:r>
            <a:r>
              <a:rPr lang="tr-TR" sz="3100" b="1" dirty="0"/>
              <a:t> hiçbir menfaat sağlamadığını ve </a:t>
            </a:r>
            <a:r>
              <a:rPr lang="tr-TR" sz="3100" b="1" dirty="0" err="1"/>
              <a:t>sağlıyamacağı</a:t>
            </a:r>
            <a:r>
              <a:rPr lang="tr-TR" sz="3100" b="1" dirty="0"/>
              <a:t> konusunu denetlemek için bir bağımsız dış denetim şirketinin denetim yapmasını talep eder.</a:t>
            </a:r>
          </a:p>
          <a:p>
            <a:endParaRPr lang="tr-TR" dirty="0"/>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182</a:t>
            </a:fld>
            <a:endParaRPr lang="en-US"/>
          </a:p>
        </p:txBody>
      </p:sp>
    </p:spTree>
    <p:extLst>
      <p:ext uri="{BB962C8B-B14F-4D97-AF65-F5344CB8AC3E}">
        <p14:creationId xmlns:p14="http://schemas.microsoft.com/office/powerpoint/2010/main" val="36169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114300"/>
            <a:ext cx="9905998" cy="1257300"/>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892099"/>
            <a:ext cx="9905998" cy="4899102"/>
          </a:xfrm>
        </p:spPr>
        <p:txBody>
          <a:bodyPr>
            <a:normAutofit lnSpcReduction="10000"/>
          </a:bodyPr>
          <a:lstStyle/>
          <a:p>
            <a:pPr marL="0" indent="0">
              <a:buNone/>
            </a:pPr>
            <a:endParaRPr lang="tr-TR" b="1" dirty="0"/>
          </a:p>
          <a:p>
            <a:r>
              <a:rPr lang="tr-TR" b="1" dirty="0"/>
              <a:t>15. </a:t>
            </a:r>
            <a:r>
              <a:rPr lang="tr-TR" dirty="0"/>
              <a:t>SONUÇ</a:t>
            </a:r>
          </a:p>
          <a:p>
            <a:pPr algn="just"/>
            <a:r>
              <a:rPr lang="tr-TR" sz="2400" b="1" dirty="0"/>
              <a:t>A. </a:t>
            </a:r>
            <a:r>
              <a:rPr lang="tr-TR" sz="2400" b="1" dirty="0" err="1"/>
              <a:t>P&amp;G’nin</a:t>
            </a:r>
            <a:r>
              <a:rPr lang="tr-TR" sz="2400" b="1" dirty="0"/>
              <a:t> </a:t>
            </a:r>
            <a:r>
              <a:rPr lang="tr-TR" sz="2400" b="1" dirty="0" err="1"/>
              <a:t>Unilever</a:t>
            </a:r>
            <a:r>
              <a:rPr lang="tr-TR" sz="2400" b="1" dirty="0"/>
              <a:t> Ticari Sırlarını danışmanları aracılığı ile temin edip kullanması etik dışı bir davranış olarak değerlendirilmiş.</a:t>
            </a:r>
          </a:p>
          <a:p>
            <a:pPr algn="just"/>
            <a:r>
              <a:rPr lang="tr-TR" sz="2400" b="1" dirty="0"/>
              <a:t>B. Bazıları P&amp;G CEO’sunun davranışını alkışlarken bazıları da onun çok fazla dürüst, açık ve şeffaf olduğunu, rakibine bu derece güvenmemesi gerektiğini ve rakibine bütün olan biteni bu şekilde açıklamaması gerektiğini söylemiş.</a:t>
            </a:r>
          </a:p>
          <a:p>
            <a:pPr algn="just"/>
            <a:r>
              <a:rPr lang="tr-TR" sz="2400" b="1" dirty="0"/>
              <a:t>C. </a:t>
            </a:r>
            <a:r>
              <a:rPr lang="tr-TR" sz="2400" b="1" dirty="0" err="1"/>
              <a:t>Unilever</a:t>
            </a:r>
            <a:r>
              <a:rPr lang="tr-TR" sz="2400" b="1" dirty="0"/>
              <a:t> CEO’sunun şirketini korumak için doğru davrandığını söyleyenler olduğu gibi Bazıları da onun çok katı ve acımasız olduğunu ve şirketinin içinde ticari sırların saklanması konusunda yeterli önlemleri almamış olması nedeniyle kusurlu olduğunu söylemiş. </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183</a:t>
            </a:fld>
            <a:endParaRPr lang="en-US"/>
          </a:p>
        </p:txBody>
      </p:sp>
    </p:spTree>
    <p:extLst>
      <p:ext uri="{BB962C8B-B14F-4D97-AF65-F5344CB8AC3E}">
        <p14:creationId xmlns:p14="http://schemas.microsoft.com/office/powerpoint/2010/main" val="28010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F42-14A1-4147-B1D7-0FE2CF68D556}"/>
              </a:ext>
            </a:extLst>
          </p:cNvPr>
          <p:cNvSpPr>
            <a:spLocks noGrp="1"/>
          </p:cNvSpPr>
          <p:nvPr>
            <p:ph type="title"/>
          </p:nvPr>
        </p:nvSpPr>
        <p:spPr>
          <a:xfrm>
            <a:off x="1141412" y="-26020"/>
            <a:ext cx="9905998" cy="1453376"/>
          </a:xfrm>
        </p:spPr>
        <p:txBody>
          <a:bodyPr/>
          <a:lstStyle/>
          <a:p>
            <a:r>
              <a:rPr lang="tr-TR" dirty="0"/>
              <a:t>P&amp;G ve UNILIVER (Ticari Casusluk)</a:t>
            </a:r>
          </a:p>
        </p:txBody>
      </p:sp>
      <p:sp>
        <p:nvSpPr>
          <p:cNvPr id="3" name="Content Placeholder 2">
            <a:extLst>
              <a:ext uri="{FF2B5EF4-FFF2-40B4-BE49-F238E27FC236}">
                <a16:creationId xmlns:a16="http://schemas.microsoft.com/office/drawing/2014/main" id="{45CD8CD2-25A7-B640-9114-60A8271D1984}"/>
              </a:ext>
            </a:extLst>
          </p:cNvPr>
          <p:cNvSpPr>
            <a:spLocks noGrp="1"/>
          </p:cNvSpPr>
          <p:nvPr>
            <p:ph idx="1"/>
          </p:nvPr>
        </p:nvSpPr>
        <p:spPr>
          <a:xfrm>
            <a:off x="1141413" y="836341"/>
            <a:ext cx="9905998" cy="5754030"/>
          </a:xfrm>
        </p:spPr>
        <p:txBody>
          <a:bodyPr>
            <a:normAutofit/>
          </a:bodyPr>
          <a:lstStyle/>
          <a:p>
            <a:pPr marL="0" indent="0">
              <a:buNone/>
            </a:pPr>
            <a:endParaRPr lang="tr-TR" b="1" dirty="0"/>
          </a:p>
          <a:p>
            <a:r>
              <a:rPr lang="tr-TR" b="1" dirty="0"/>
              <a:t>15. </a:t>
            </a:r>
            <a:r>
              <a:rPr lang="tr-TR" dirty="0"/>
              <a:t>SONUÇ</a:t>
            </a:r>
          </a:p>
          <a:p>
            <a:r>
              <a:rPr lang="tr-TR" sz="2400" b="1" dirty="0"/>
              <a:t>D. Mahkeme Kararı</a:t>
            </a:r>
          </a:p>
          <a:p>
            <a:pPr algn="just"/>
            <a:r>
              <a:rPr lang="tr-TR" sz="2400" b="1" dirty="0"/>
              <a:t>Çöp kutusuna atılanlar her ne olursa olsun toplumun paylaşımına açılmış sayılır. Her kim her neyi </a:t>
            </a:r>
            <a:r>
              <a:rPr lang="tr-TR" sz="2400" b="1" dirty="0" err="1"/>
              <a:t>çop</a:t>
            </a:r>
            <a:r>
              <a:rPr lang="tr-TR" sz="2400" b="1" dirty="0"/>
              <a:t> kutusuna atıp sokağa bırakırsa bıraktığı şeylerin üçüncü şahıslar tarafından alınıp kullanmasını kabul etmiş sayılır.</a:t>
            </a:r>
          </a:p>
          <a:p>
            <a:pPr algn="just"/>
            <a:r>
              <a:rPr lang="tr-TR" sz="2400" b="1" dirty="0"/>
              <a:t>Bu nedenle, P&amp;G Danışman Şirketi </a:t>
            </a:r>
            <a:r>
              <a:rPr lang="tr-TR" sz="2400" b="1" dirty="0" err="1"/>
              <a:t>Unilever</a:t>
            </a:r>
            <a:r>
              <a:rPr lang="tr-TR" sz="2400" b="1" dirty="0"/>
              <a:t> Genel Müdürlük binası önünde Belediyeye ait sokakta duran çöp kutusundan aldıkları not kağıtlarını kullandıkları için yasal olarak bir suç işlememiştir.</a:t>
            </a:r>
          </a:p>
          <a:p>
            <a:pPr algn="just"/>
            <a:r>
              <a:rPr lang="tr-TR" sz="2400" b="1" dirty="0"/>
              <a:t>Dolayısıyla, P&amp;G Şirketin de Danışman şirketinden temin etmiş olduğu bu bilgileri alıp kullanmasından dolayı ceza kanunlarına göre yasal bir suç işlememiştir. </a:t>
            </a:r>
          </a:p>
        </p:txBody>
      </p:sp>
      <p:sp>
        <p:nvSpPr>
          <p:cNvPr id="4" name="Footer Placeholder 3">
            <a:extLst>
              <a:ext uri="{FF2B5EF4-FFF2-40B4-BE49-F238E27FC236}">
                <a16:creationId xmlns:a16="http://schemas.microsoft.com/office/drawing/2014/main" id="{134AC4D5-7EF8-904E-B410-F8C54AB39F3D}"/>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529E9732-7FB5-7645-ADCD-ADB56BE226DD}"/>
              </a:ext>
            </a:extLst>
          </p:cNvPr>
          <p:cNvSpPr>
            <a:spLocks noGrp="1"/>
          </p:cNvSpPr>
          <p:nvPr>
            <p:ph type="sldNum" sz="quarter" idx="12"/>
          </p:nvPr>
        </p:nvSpPr>
        <p:spPr/>
        <p:txBody>
          <a:bodyPr/>
          <a:lstStyle/>
          <a:p>
            <a:fld id="{77224174-B92C-F14E-9629-151E184C6D48}" type="slidenum">
              <a:rPr lang="en-US" smtClean="0"/>
              <a:t>184</a:t>
            </a:fld>
            <a:endParaRPr lang="en-US"/>
          </a:p>
        </p:txBody>
      </p:sp>
    </p:spTree>
    <p:extLst>
      <p:ext uri="{BB962C8B-B14F-4D97-AF65-F5344CB8AC3E}">
        <p14:creationId xmlns:p14="http://schemas.microsoft.com/office/powerpoint/2010/main" val="32921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9E1F-153E-254F-BE4E-43E56C425C03}"/>
              </a:ext>
            </a:extLst>
          </p:cNvPr>
          <p:cNvSpPr>
            <a:spLocks noGrp="1"/>
          </p:cNvSpPr>
          <p:nvPr>
            <p:ph type="title"/>
          </p:nvPr>
        </p:nvSpPr>
        <p:spPr>
          <a:xfrm>
            <a:off x="1141412" y="-3717"/>
            <a:ext cx="9905998" cy="1564888"/>
          </a:xfrm>
        </p:spPr>
        <p:txBody>
          <a:bodyPr/>
          <a:lstStyle/>
          <a:p>
            <a:r>
              <a:rPr lang="tr-TR" dirty="0"/>
              <a:t>Yürütmeyi Durdurma Kararı</a:t>
            </a:r>
          </a:p>
        </p:txBody>
      </p:sp>
      <p:sp>
        <p:nvSpPr>
          <p:cNvPr id="3" name="Content Placeholder 2">
            <a:extLst>
              <a:ext uri="{FF2B5EF4-FFF2-40B4-BE49-F238E27FC236}">
                <a16:creationId xmlns:a16="http://schemas.microsoft.com/office/drawing/2014/main" id="{253AD7D7-2C42-3749-9459-BC6D13CDF77E}"/>
              </a:ext>
            </a:extLst>
          </p:cNvPr>
          <p:cNvSpPr>
            <a:spLocks noGrp="1"/>
          </p:cNvSpPr>
          <p:nvPr>
            <p:ph idx="1"/>
          </p:nvPr>
        </p:nvSpPr>
        <p:spPr>
          <a:xfrm>
            <a:off x="1141413" y="791737"/>
            <a:ext cx="9905998" cy="4999463"/>
          </a:xfrm>
        </p:spPr>
        <p:txBody>
          <a:bodyPr/>
          <a:lstStyle/>
          <a:p>
            <a:r>
              <a:rPr lang="tr-TR" dirty="0"/>
              <a:t>ÖZET</a:t>
            </a:r>
          </a:p>
          <a:p>
            <a:r>
              <a:rPr lang="tr-TR" sz="2400" b="1" dirty="0"/>
              <a:t>1. Büyük bir holding şirketi yeni bir fabrika kurmak ister</a:t>
            </a:r>
          </a:p>
          <a:p>
            <a:r>
              <a:rPr lang="tr-TR" sz="2400" b="1" dirty="0"/>
              <a:t>2. Fabrikanın kimyasal atıkları olacağından fabrikayı denize yakın bir yerde kurup atıklarını denize boşaltmak ister</a:t>
            </a:r>
          </a:p>
          <a:p>
            <a:r>
              <a:rPr lang="tr-TR" sz="2400" b="1" dirty="0"/>
              <a:t>3. Bölgede denizde büyük bir «Balık Çiftliği» işleten başka bir şirket kurulacak fabrikanın denize bırakacağı kimyasal atıkların balık </a:t>
            </a:r>
            <a:r>
              <a:rPr lang="tr-TR" sz="2400" b="1" dirty="0" err="1"/>
              <a:t>üretmine</a:t>
            </a:r>
            <a:r>
              <a:rPr lang="tr-TR" sz="2400" b="1" dirty="0"/>
              <a:t> zarar vereceğini düşünerek mahkemeye baş vurur. «Yürütmeyi Durdurma» kararı alarak söz konusu fabrikanın yapılmasına engel olmak ister.</a:t>
            </a:r>
          </a:p>
        </p:txBody>
      </p:sp>
      <p:sp>
        <p:nvSpPr>
          <p:cNvPr id="4" name="Footer Placeholder 3">
            <a:extLst>
              <a:ext uri="{FF2B5EF4-FFF2-40B4-BE49-F238E27FC236}">
                <a16:creationId xmlns:a16="http://schemas.microsoft.com/office/drawing/2014/main" id="{85D05B3A-02FC-B943-BBB7-A0304FF547A3}"/>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01ADF7C1-451D-2F45-8751-7A03CCE0D5EE}"/>
              </a:ext>
            </a:extLst>
          </p:cNvPr>
          <p:cNvSpPr>
            <a:spLocks noGrp="1"/>
          </p:cNvSpPr>
          <p:nvPr>
            <p:ph type="sldNum" sz="quarter" idx="12"/>
          </p:nvPr>
        </p:nvSpPr>
        <p:spPr/>
        <p:txBody>
          <a:bodyPr/>
          <a:lstStyle/>
          <a:p>
            <a:fld id="{77224174-B92C-F14E-9629-151E184C6D48}" type="slidenum">
              <a:rPr lang="en-US" smtClean="0"/>
              <a:t>185</a:t>
            </a:fld>
            <a:endParaRPr lang="en-US"/>
          </a:p>
        </p:txBody>
      </p:sp>
    </p:spTree>
    <p:extLst>
      <p:ext uri="{BB962C8B-B14F-4D97-AF65-F5344CB8AC3E}">
        <p14:creationId xmlns:p14="http://schemas.microsoft.com/office/powerpoint/2010/main" val="20006813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9E1F-153E-254F-BE4E-43E56C425C03}"/>
              </a:ext>
            </a:extLst>
          </p:cNvPr>
          <p:cNvSpPr>
            <a:spLocks noGrp="1"/>
          </p:cNvSpPr>
          <p:nvPr>
            <p:ph type="title"/>
          </p:nvPr>
        </p:nvSpPr>
        <p:spPr>
          <a:xfrm>
            <a:off x="1141412" y="0"/>
            <a:ext cx="9905998" cy="1204332"/>
          </a:xfrm>
        </p:spPr>
        <p:txBody>
          <a:bodyPr/>
          <a:lstStyle/>
          <a:p>
            <a:r>
              <a:rPr lang="tr-TR" dirty="0"/>
              <a:t>Yürütmeyi Durdurma Kararı</a:t>
            </a:r>
          </a:p>
        </p:txBody>
      </p:sp>
      <p:sp>
        <p:nvSpPr>
          <p:cNvPr id="3" name="Content Placeholder 2">
            <a:extLst>
              <a:ext uri="{FF2B5EF4-FFF2-40B4-BE49-F238E27FC236}">
                <a16:creationId xmlns:a16="http://schemas.microsoft.com/office/drawing/2014/main" id="{253AD7D7-2C42-3749-9459-BC6D13CDF77E}"/>
              </a:ext>
            </a:extLst>
          </p:cNvPr>
          <p:cNvSpPr>
            <a:spLocks noGrp="1"/>
          </p:cNvSpPr>
          <p:nvPr>
            <p:ph idx="1"/>
          </p:nvPr>
        </p:nvSpPr>
        <p:spPr>
          <a:xfrm>
            <a:off x="1141413" y="713679"/>
            <a:ext cx="9905998" cy="5077522"/>
          </a:xfrm>
        </p:spPr>
        <p:txBody>
          <a:bodyPr/>
          <a:lstStyle/>
          <a:p>
            <a:r>
              <a:rPr lang="tr-TR" dirty="0"/>
              <a:t>ÖZET</a:t>
            </a:r>
          </a:p>
          <a:p>
            <a:r>
              <a:rPr lang="tr-TR" sz="2400" b="1" dirty="0"/>
              <a:t>4. Hakim Balık Çiftliğini haklı bulur. «Yürütmeyi Durdurma» kararı mahkemeden çıkar.</a:t>
            </a:r>
          </a:p>
          <a:p>
            <a:r>
              <a:rPr lang="tr-TR" sz="2400" b="1" dirty="0"/>
              <a:t>5. Bunu üzerine Holding Şirketi mahkeme kararına itiraz eder. «Yürütmeyi Durdurma» kararını nasıl iptal ettirsem diye düşünür.</a:t>
            </a:r>
          </a:p>
          <a:p>
            <a:r>
              <a:rPr lang="tr-TR" sz="2400" b="1" dirty="0"/>
              <a:t>6. Bir bayan Avukat ile anlaşırlar. Bayan Avukat «Ben bu kararı iptal ettiririm» der.</a:t>
            </a:r>
          </a:p>
          <a:p>
            <a:r>
              <a:rPr lang="tr-TR" sz="2400" b="1" dirty="0"/>
              <a:t>7. Bayan Avukat başka bir mahkemede «</a:t>
            </a:r>
            <a:r>
              <a:rPr lang="tr-TR" sz="2400" b="1" dirty="0" err="1"/>
              <a:t>Yiritmeyi</a:t>
            </a:r>
            <a:r>
              <a:rPr lang="tr-TR" sz="2400" b="1" dirty="0"/>
              <a:t> durdurma İptal Davası» açar. </a:t>
            </a:r>
          </a:p>
        </p:txBody>
      </p:sp>
      <p:sp>
        <p:nvSpPr>
          <p:cNvPr id="4" name="Footer Placeholder 3">
            <a:extLst>
              <a:ext uri="{FF2B5EF4-FFF2-40B4-BE49-F238E27FC236}">
                <a16:creationId xmlns:a16="http://schemas.microsoft.com/office/drawing/2014/main" id="{85D05B3A-02FC-B943-BBB7-A0304FF547A3}"/>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01ADF7C1-451D-2F45-8751-7A03CCE0D5EE}"/>
              </a:ext>
            </a:extLst>
          </p:cNvPr>
          <p:cNvSpPr>
            <a:spLocks noGrp="1"/>
          </p:cNvSpPr>
          <p:nvPr>
            <p:ph type="sldNum" sz="quarter" idx="12"/>
          </p:nvPr>
        </p:nvSpPr>
        <p:spPr/>
        <p:txBody>
          <a:bodyPr/>
          <a:lstStyle/>
          <a:p>
            <a:fld id="{77224174-B92C-F14E-9629-151E184C6D48}" type="slidenum">
              <a:rPr lang="en-US" smtClean="0"/>
              <a:t>186</a:t>
            </a:fld>
            <a:endParaRPr lang="en-US"/>
          </a:p>
        </p:txBody>
      </p:sp>
    </p:spTree>
    <p:extLst>
      <p:ext uri="{BB962C8B-B14F-4D97-AF65-F5344CB8AC3E}">
        <p14:creationId xmlns:p14="http://schemas.microsoft.com/office/powerpoint/2010/main" val="382414350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9E1F-153E-254F-BE4E-43E56C425C03}"/>
              </a:ext>
            </a:extLst>
          </p:cNvPr>
          <p:cNvSpPr>
            <a:spLocks noGrp="1"/>
          </p:cNvSpPr>
          <p:nvPr>
            <p:ph type="title"/>
          </p:nvPr>
        </p:nvSpPr>
        <p:spPr>
          <a:xfrm>
            <a:off x="1141412" y="0"/>
            <a:ext cx="9905998" cy="1338146"/>
          </a:xfrm>
        </p:spPr>
        <p:txBody>
          <a:bodyPr/>
          <a:lstStyle/>
          <a:p>
            <a:r>
              <a:rPr lang="tr-TR" dirty="0"/>
              <a:t>Yürütmeyi Durdurma Kararı</a:t>
            </a:r>
          </a:p>
        </p:txBody>
      </p:sp>
      <p:sp>
        <p:nvSpPr>
          <p:cNvPr id="3" name="Content Placeholder 2">
            <a:extLst>
              <a:ext uri="{FF2B5EF4-FFF2-40B4-BE49-F238E27FC236}">
                <a16:creationId xmlns:a16="http://schemas.microsoft.com/office/drawing/2014/main" id="{253AD7D7-2C42-3749-9459-BC6D13CDF77E}"/>
              </a:ext>
            </a:extLst>
          </p:cNvPr>
          <p:cNvSpPr>
            <a:spLocks noGrp="1"/>
          </p:cNvSpPr>
          <p:nvPr>
            <p:ph idx="1"/>
          </p:nvPr>
        </p:nvSpPr>
        <p:spPr>
          <a:xfrm>
            <a:off x="1141413" y="892099"/>
            <a:ext cx="9905998" cy="4899102"/>
          </a:xfrm>
        </p:spPr>
        <p:txBody>
          <a:bodyPr>
            <a:normAutofit/>
          </a:bodyPr>
          <a:lstStyle/>
          <a:p>
            <a:r>
              <a:rPr lang="tr-TR" dirty="0"/>
              <a:t>ÖZET</a:t>
            </a:r>
          </a:p>
          <a:p>
            <a:r>
              <a:rPr lang="tr-TR" sz="2400" b="1" dirty="0"/>
              <a:t>8. Bayan Avukat davayı kazanır. Diğer mahkemenin aldığı «Yürütmeyi Durdurma» kararını iptal ettiren yeni bir mahkeme kararını başka bir hakimden alır.</a:t>
            </a:r>
          </a:p>
          <a:p>
            <a:r>
              <a:rPr lang="tr-TR" sz="2400" b="1" dirty="0"/>
              <a:t>9. Fabrika yapımı başlar.</a:t>
            </a:r>
          </a:p>
          <a:p>
            <a:r>
              <a:rPr lang="tr-TR" sz="2400" b="1" dirty="0"/>
              <a:t>10. Holding Şirketi Genel Müdür bu karar çok sevinir. Avukat Hanımın bu başarıyı nasıl elde ettiğini merak eder.</a:t>
            </a:r>
          </a:p>
          <a:p>
            <a:r>
              <a:rPr lang="tr-TR" sz="2400" b="1" dirty="0"/>
              <a:t>11. Avukat Hanımın başarısının sırrını öğrenir.</a:t>
            </a:r>
          </a:p>
          <a:p>
            <a:r>
              <a:rPr lang="tr-TR" sz="2400" b="1" dirty="0"/>
              <a:t>12. İptal kararını veren hakimin,  Avukat Hanımın kocası olduğunu öğrenir!    </a:t>
            </a:r>
          </a:p>
        </p:txBody>
      </p:sp>
      <p:sp>
        <p:nvSpPr>
          <p:cNvPr id="4" name="Footer Placeholder 3">
            <a:extLst>
              <a:ext uri="{FF2B5EF4-FFF2-40B4-BE49-F238E27FC236}">
                <a16:creationId xmlns:a16="http://schemas.microsoft.com/office/drawing/2014/main" id="{85D05B3A-02FC-B943-BBB7-A0304FF547A3}"/>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01ADF7C1-451D-2F45-8751-7A03CCE0D5EE}"/>
              </a:ext>
            </a:extLst>
          </p:cNvPr>
          <p:cNvSpPr>
            <a:spLocks noGrp="1"/>
          </p:cNvSpPr>
          <p:nvPr>
            <p:ph type="sldNum" sz="quarter" idx="12"/>
          </p:nvPr>
        </p:nvSpPr>
        <p:spPr/>
        <p:txBody>
          <a:bodyPr/>
          <a:lstStyle/>
          <a:p>
            <a:fld id="{77224174-B92C-F14E-9629-151E184C6D48}" type="slidenum">
              <a:rPr lang="en-US" smtClean="0"/>
              <a:t>187</a:t>
            </a:fld>
            <a:endParaRPr lang="en-US"/>
          </a:p>
        </p:txBody>
      </p:sp>
    </p:spTree>
    <p:extLst>
      <p:ext uri="{BB962C8B-B14F-4D97-AF65-F5344CB8AC3E}">
        <p14:creationId xmlns:p14="http://schemas.microsoft.com/office/powerpoint/2010/main" val="2421519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812CE0-2733-6243-9E41-14C08C40E319}"/>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629DEEA0-60D8-C845-A5D9-1B140D91463C}"/>
              </a:ext>
            </a:extLst>
          </p:cNvPr>
          <p:cNvSpPr>
            <a:spLocks noGrp="1"/>
          </p:cNvSpPr>
          <p:nvPr>
            <p:ph type="sldNum" sz="quarter" idx="12"/>
          </p:nvPr>
        </p:nvSpPr>
        <p:spPr/>
        <p:txBody>
          <a:bodyPr/>
          <a:lstStyle/>
          <a:p>
            <a:fld id="{77224174-B92C-F14E-9629-151E184C6D48}" type="slidenum">
              <a:rPr lang="en-US" smtClean="0"/>
              <a:t>19</a:t>
            </a:fld>
            <a:endParaRPr lang="en-US"/>
          </a:p>
        </p:txBody>
      </p:sp>
      <p:pic>
        <p:nvPicPr>
          <p:cNvPr id="5" name="Picture 4">
            <a:extLst>
              <a:ext uri="{FF2B5EF4-FFF2-40B4-BE49-F238E27FC236}">
                <a16:creationId xmlns:a16="http://schemas.microsoft.com/office/drawing/2014/main" id="{ABC4E718-B1F1-8E48-A8BA-56A02A7920E0}"/>
              </a:ext>
            </a:extLst>
          </p:cNvPr>
          <p:cNvPicPr>
            <a:picLocks noChangeAspect="1"/>
          </p:cNvPicPr>
          <p:nvPr/>
        </p:nvPicPr>
        <p:blipFill>
          <a:blip r:embed="rId2"/>
          <a:stretch>
            <a:fillRect/>
          </a:stretch>
        </p:blipFill>
        <p:spPr>
          <a:xfrm>
            <a:off x="4272742" y="280762"/>
            <a:ext cx="7916210" cy="5937158"/>
          </a:xfrm>
          <a:prstGeom prst="rect">
            <a:avLst/>
          </a:prstGeom>
        </p:spPr>
      </p:pic>
      <p:sp>
        <p:nvSpPr>
          <p:cNvPr id="6" name="TextBox 5">
            <a:extLst>
              <a:ext uri="{FF2B5EF4-FFF2-40B4-BE49-F238E27FC236}">
                <a16:creationId xmlns:a16="http://schemas.microsoft.com/office/drawing/2014/main" id="{4D1FDEA2-9846-CB49-85BB-880D06A4BF9A}"/>
              </a:ext>
            </a:extLst>
          </p:cNvPr>
          <p:cNvSpPr txBox="1"/>
          <p:nvPr/>
        </p:nvSpPr>
        <p:spPr>
          <a:xfrm>
            <a:off x="493776" y="2767280"/>
            <a:ext cx="2304288" cy="1323439"/>
          </a:xfrm>
          <a:prstGeom prst="rect">
            <a:avLst/>
          </a:prstGeom>
          <a:noFill/>
        </p:spPr>
        <p:txBody>
          <a:bodyPr wrap="square" rtlCol="0">
            <a:spAutoFit/>
          </a:bodyPr>
          <a:lstStyle/>
          <a:p>
            <a:r>
              <a:rPr lang="en-US" sz="4000" dirty="0" err="1"/>
              <a:t>İtibar</a:t>
            </a:r>
            <a:r>
              <a:rPr lang="en-US" sz="4000" dirty="0"/>
              <a:t> </a:t>
            </a:r>
            <a:r>
              <a:rPr lang="en-US" sz="4000" dirty="0" err="1"/>
              <a:t>için</a:t>
            </a:r>
            <a:endParaRPr lang="en-US" sz="4000" dirty="0"/>
          </a:p>
          <a:p>
            <a:r>
              <a:rPr lang="en-US" sz="4000" dirty="0"/>
              <a:t>3 </a:t>
            </a:r>
            <a:r>
              <a:rPr lang="en-US" sz="4000" dirty="0" err="1"/>
              <a:t>Denge</a:t>
            </a:r>
            <a:endParaRPr lang="en-US" sz="4000" dirty="0"/>
          </a:p>
        </p:txBody>
      </p:sp>
    </p:spTree>
    <p:extLst>
      <p:ext uri="{BB962C8B-B14F-4D97-AF65-F5344CB8AC3E}">
        <p14:creationId xmlns:p14="http://schemas.microsoft.com/office/powerpoint/2010/main" val="41533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4474" y="174366"/>
            <a:ext cx="8229600" cy="544228"/>
          </a:xfrm>
        </p:spPr>
        <p:txBody>
          <a:bodyPr>
            <a:normAutofit fontScale="90000"/>
          </a:bodyPr>
          <a:lstStyle/>
          <a:p>
            <a:r>
              <a:rPr lang="en-US" dirty="0" err="1"/>
              <a:t>Şİrketlerİn</a:t>
            </a:r>
            <a:r>
              <a:rPr lang="en-US" dirty="0"/>
              <a:t> </a:t>
            </a:r>
            <a:r>
              <a:rPr lang="en-US" dirty="0" err="1"/>
              <a:t>Etİk</a:t>
            </a:r>
            <a:r>
              <a:rPr lang="en-US" dirty="0"/>
              <a:t> </a:t>
            </a:r>
            <a:r>
              <a:rPr lang="en-US" dirty="0" err="1"/>
              <a:t>Pusulası</a:t>
            </a:r>
            <a:endParaRPr lang="en-US" dirty="0"/>
          </a:p>
        </p:txBody>
      </p:sp>
      <p:sp>
        <p:nvSpPr>
          <p:cNvPr id="4" name="Footer Placeholder 3"/>
          <p:cNvSpPr>
            <a:spLocks noGrp="1"/>
          </p:cNvSpPr>
          <p:nvPr>
            <p:ph type="ftr" sz="quarter" idx="11"/>
          </p:nvPr>
        </p:nvSpPr>
        <p:spPr/>
        <p:txBody>
          <a:bodyPr/>
          <a:lstStyle/>
          <a:p>
            <a:r>
              <a:rPr lang="en-US"/>
              <a:t>Etik Her Zaman Kazanır  www.edmer.org</a:t>
            </a:r>
          </a:p>
        </p:txBody>
      </p:sp>
      <p:pic>
        <p:nvPicPr>
          <p:cNvPr id="7" name="Picture 6" descr="PusulaEtik.jpg"/>
          <p:cNvPicPr>
            <a:picLocks noChangeAspect="1"/>
          </p:cNvPicPr>
          <p:nvPr/>
        </p:nvPicPr>
        <p:blipFill>
          <a:blip r:embed="rId2"/>
          <a:stretch>
            <a:fillRect/>
          </a:stretch>
        </p:blipFill>
        <p:spPr>
          <a:xfrm>
            <a:off x="4635500" y="2349519"/>
            <a:ext cx="2908300" cy="2794000"/>
          </a:xfrm>
          <a:prstGeom prst="rect">
            <a:avLst/>
          </a:prstGeom>
        </p:spPr>
      </p:pic>
      <p:sp>
        <p:nvSpPr>
          <p:cNvPr id="8" name="TextBox 7"/>
          <p:cNvSpPr txBox="1"/>
          <p:nvPr/>
        </p:nvSpPr>
        <p:spPr>
          <a:xfrm>
            <a:off x="5199980" y="1484327"/>
            <a:ext cx="3041038" cy="707886"/>
          </a:xfrm>
          <a:prstGeom prst="rect">
            <a:avLst/>
          </a:prstGeom>
          <a:noFill/>
        </p:spPr>
        <p:txBody>
          <a:bodyPr wrap="square" rtlCol="0">
            <a:spAutoFit/>
          </a:bodyPr>
          <a:lstStyle/>
          <a:p>
            <a:r>
              <a:rPr lang="en-US" sz="4000" dirty="0"/>
              <a:t>DOĞRU</a:t>
            </a:r>
          </a:p>
        </p:txBody>
      </p:sp>
      <p:sp>
        <p:nvSpPr>
          <p:cNvPr id="9" name="TextBox 8"/>
          <p:cNvSpPr txBox="1"/>
          <p:nvPr/>
        </p:nvSpPr>
        <p:spPr>
          <a:xfrm>
            <a:off x="5266817" y="5143519"/>
            <a:ext cx="2627490" cy="707886"/>
          </a:xfrm>
          <a:prstGeom prst="rect">
            <a:avLst/>
          </a:prstGeom>
          <a:noFill/>
        </p:spPr>
        <p:txBody>
          <a:bodyPr wrap="square" rtlCol="0">
            <a:spAutoFit/>
          </a:bodyPr>
          <a:lstStyle/>
          <a:p>
            <a:r>
              <a:rPr lang="en-US" sz="4000" dirty="0"/>
              <a:t>YANLIŞ</a:t>
            </a:r>
          </a:p>
        </p:txBody>
      </p:sp>
      <p:sp>
        <p:nvSpPr>
          <p:cNvPr id="10" name="TextBox 9"/>
          <p:cNvSpPr txBox="1"/>
          <p:nvPr/>
        </p:nvSpPr>
        <p:spPr>
          <a:xfrm>
            <a:off x="3812942" y="3409148"/>
            <a:ext cx="1670517" cy="707886"/>
          </a:xfrm>
          <a:prstGeom prst="rect">
            <a:avLst/>
          </a:prstGeom>
          <a:noFill/>
        </p:spPr>
        <p:txBody>
          <a:bodyPr wrap="square" rtlCol="0">
            <a:spAutoFit/>
          </a:bodyPr>
          <a:lstStyle/>
          <a:p>
            <a:r>
              <a:rPr lang="en-US" sz="4000" dirty="0"/>
              <a:t>İYİ</a:t>
            </a:r>
          </a:p>
        </p:txBody>
      </p:sp>
      <p:sp>
        <p:nvSpPr>
          <p:cNvPr id="11" name="TextBox 10"/>
          <p:cNvSpPr txBox="1"/>
          <p:nvPr/>
        </p:nvSpPr>
        <p:spPr>
          <a:xfrm>
            <a:off x="7639494" y="3409148"/>
            <a:ext cx="2627490" cy="707886"/>
          </a:xfrm>
          <a:prstGeom prst="rect">
            <a:avLst/>
          </a:prstGeom>
          <a:noFill/>
        </p:spPr>
        <p:txBody>
          <a:bodyPr wrap="square" rtlCol="0">
            <a:spAutoFit/>
          </a:bodyPr>
          <a:lstStyle/>
          <a:p>
            <a:r>
              <a:rPr lang="en-US" sz="4000" dirty="0"/>
              <a:t>KÖTÜ</a:t>
            </a:r>
          </a:p>
        </p:txBody>
      </p:sp>
      <p:sp>
        <p:nvSpPr>
          <p:cNvPr id="12" name="Slide Number Placeholder 11"/>
          <p:cNvSpPr>
            <a:spLocks noGrp="1"/>
          </p:cNvSpPr>
          <p:nvPr>
            <p:ph type="sldNum" sz="quarter" idx="12"/>
          </p:nvPr>
        </p:nvSpPr>
        <p:spPr/>
        <p:txBody>
          <a:bodyPr/>
          <a:lstStyle/>
          <a:p>
            <a:fld id="{3142FDA1-65C6-4A48-A4ED-3464EED102B7}" type="slidenum">
              <a:rPr lang="en-US" smtClean="0"/>
              <a:pPr/>
              <a:t>2</a:t>
            </a:fld>
            <a:endParaRPr lang="en-US"/>
          </a:p>
        </p:txBody>
      </p:sp>
    </p:spTree>
    <p:extLst>
      <p:ext uri="{BB962C8B-B14F-4D97-AF65-F5344CB8AC3E}">
        <p14:creationId xmlns:p14="http://schemas.microsoft.com/office/powerpoint/2010/main" val="34731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70" decel="100000"/>
                                        <p:tgtEl>
                                          <p:spTgt spid="9"/>
                                        </p:tgtEl>
                                      </p:cBhvr>
                                    </p:animEffect>
                                    <p:animScale>
                                      <p:cBhvr>
                                        <p:cTn id="19" dur="770" decel="100000"/>
                                        <p:tgtEl>
                                          <p:spTgt spid="9"/>
                                        </p:tgtEl>
                                      </p:cBhvr>
                                      <p:from x="10000" y="10000"/>
                                      <p:to x="200000" y="450000"/>
                                    </p:animScale>
                                    <p:animScale>
                                      <p:cBhvr>
                                        <p:cTn id="20" dur="1230" accel="100000" fill="hold">
                                          <p:stCondLst>
                                            <p:cond delay="770"/>
                                          </p:stCondLst>
                                        </p:cTn>
                                        <p:tgtEl>
                                          <p:spTgt spid="9"/>
                                        </p:tgtEl>
                                      </p:cBhvr>
                                      <p:from x="200000" y="450000"/>
                                      <p:to x="100000" y="100000"/>
                                    </p:animScale>
                                    <p:set>
                                      <p:cBhvr>
                                        <p:cTn id="21" dur="770" fill="hold"/>
                                        <p:tgtEl>
                                          <p:spTgt spid="9"/>
                                        </p:tgtEl>
                                        <p:attrNameLst>
                                          <p:attrName>ppt_x</p:attrName>
                                        </p:attrNameLst>
                                      </p:cBhvr>
                                      <p:to>
                                        <p:strVal val="(0.5)"/>
                                      </p:to>
                                    </p:set>
                                    <p:anim from="(0.5)" to="(#ppt_x)" calcmode="lin" valueType="num">
                                      <p:cBhvr>
                                        <p:cTn id="22" dur="1230" accel="100000" fill="hold">
                                          <p:stCondLst>
                                            <p:cond delay="770"/>
                                          </p:stCondLst>
                                        </p:cTn>
                                        <p:tgtEl>
                                          <p:spTgt spid="9"/>
                                        </p:tgtEl>
                                        <p:attrNameLst>
                                          <p:attrName>ppt_x</p:attrName>
                                        </p:attrNameLst>
                                      </p:cBhvr>
                                    </p:anim>
                                    <p:set>
                                      <p:cBhvr>
                                        <p:cTn id="23" dur="770" fill="hold"/>
                                        <p:tgtEl>
                                          <p:spTgt spid="9"/>
                                        </p:tgtEl>
                                        <p:attrNameLst>
                                          <p:attrName>ppt_y</p:attrName>
                                        </p:attrNameLst>
                                      </p:cBhvr>
                                      <p:to>
                                        <p:strVal val="(#ppt_y+0.4)"/>
                                      </p:to>
                                    </p:set>
                                    <p:anim from="(#ppt_y+0.4)" to="(#ppt_y)" calcmode="lin" valueType="num">
                                      <p:cBhvr>
                                        <p:cTn id="24" dur="1230" accel="100000" fill="hold">
                                          <p:stCondLst>
                                            <p:cond delay="770"/>
                                          </p:stCondLst>
                                        </p:cTn>
                                        <p:tgtEl>
                                          <p:spTgt spid="9"/>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70" decel="100000"/>
                                        <p:tgtEl>
                                          <p:spTgt spid="10"/>
                                        </p:tgtEl>
                                      </p:cBhvr>
                                    </p:animEffect>
                                    <p:animScale>
                                      <p:cBhvr>
                                        <p:cTn id="30" dur="770" decel="100000"/>
                                        <p:tgtEl>
                                          <p:spTgt spid="10"/>
                                        </p:tgtEl>
                                      </p:cBhvr>
                                      <p:from x="10000" y="10000"/>
                                      <p:to x="200000" y="450000"/>
                                    </p:animScale>
                                    <p:animScale>
                                      <p:cBhvr>
                                        <p:cTn id="31" dur="1230" accel="100000" fill="hold">
                                          <p:stCondLst>
                                            <p:cond delay="770"/>
                                          </p:stCondLst>
                                        </p:cTn>
                                        <p:tgtEl>
                                          <p:spTgt spid="10"/>
                                        </p:tgtEl>
                                      </p:cBhvr>
                                      <p:from x="200000" y="450000"/>
                                      <p:to x="100000" y="100000"/>
                                    </p:animScale>
                                    <p:set>
                                      <p:cBhvr>
                                        <p:cTn id="32" dur="770" fill="hold"/>
                                        <p:tgtEl>
                                          <p:spTgt spid="10"/>
                                        </p:tgtEl>
                                        <p:attrNameLst>
                                          <p:attrName>ppt_x</p:attrName>
                                        </p:attrNameLst>
                                      </p:cBhvr>
                                      <p:to>
                                        <p:strVal val="(0.5)"/>
                                      </p:to>
                                    </p:set>
                                    <p:anim from="(0.5)" to="(#ppt_x)" calcmode="lin" valueType="num">
                                      <p:cBhvr>
                                        <p:cTn id="33" dur="1230" accel="100000" fill="hold">
                                          <p:stCondLst>
                                            <p:cond delay="770"/>
                                          </p:stCondLst>
                                        </p:cTn>
                                        <p:tgtEl>
                                          <p:spTgt spid="10"/>
                                        </p:tgtEl>
                                        <p:attrNameLst>
                                          <p:attrName>ppt_x</p:attrName>
                                        </p:attrNameLst>
                                      </p:cBhvr>
                                    </p:anim>
                                    <p:set>
                                      <p:cBhvr>
                                        <p:cTn id="34" dur="770" fill="hold"/>
                                        <p:tgtEl>
                                          <p:spTgt spid="10"/>
                                        </p:tgtEl>
                                        <p:attrNameLst>
                                          <p:attrName>ppt_y</p:attrName>
                                        </p:attrNameLst>
                                      </p:cBhvr>
                                      <p:to>
                                        <p:strVal val="(#ppt_y+0.4)"/>
                                      </p:to>
                                    </p:set>
                                    <p:anim from="(#ppt_y+0.4)" to="(#ppt_y)" calcmode="lin" valueType="num">
                                      <p:cBhvr>
                                        <p:cTn id="35" dur="1230" accel="100000" fill="hold">
                                          <p:stCondLst>
                                            <p:cond delay="770"/>
                                          </p:stCondLst>
                                        </p:cTn>
                                        <p:tgtEl>
                                          <p:spTgt spid="10"/>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70" decel="100000"/>
                                        <p:tgtEl>
                                          <p:spTgt spid="11"/>
                                        </p:tgtEl>
                                      </p:cBhvr>
                                    </p:animEffect>
                                    <p:animScale>
                                      <p:cBhvr>
                                        <p:cTn id="41" dur="770" decel="100000"/>
                                        <p:tgtEl>
                                          <p:spTgt spid="11"/>
                                        </p:tgtEl>
                                      </p:cBhvr>
                                      <p:from x="10000" y="10000"/>
                                      <p:to x="200000" y="450000"/>
                                    </p:animScale>
                                    <p:animScale>
                                      <p:cBhvr>
                                        <p:cTn id="42" dur="1230" accel="100000" fill="hold">
                                          <p:stCondLst>
                                            <p:cond delay="770"/>
                                          </p:stCondLst>
                                        </p:cTn>
                                        <p:tgtEl>
                                          <p:spTgt spid="11"/>
                                        </p:tgtEl>
                                      </p:cBhvr>
                                      <p:from x="200000" y="450000"/>
                                      <p:to x="100000" y="100000"/>
                                    </p:animScale>
                                    <p:set>
                                      <p:cBhvr>
                                        <p:cTn id="43" dur="770" fill="hold"/>
                                        <p:tgtEl>
                                          <p:spTgt spid="11"/>
                                        </p:tgtEl>
                                        <p:attrNameLst>
                                          <p:attrName>ppt_x</p:attrName>
                                        </p:attrNameLst>
                                      </p:cBhvr>
                                      <p:to>
                                        <p:strVal val="(0.5)"/>
                                      </p:to>
                                    </p:set>
                                    <p:anim from="(0.5)" to="(#ppt_x)" calcmode="lin" valueType="num">
                                      <p:cBhvr>
                                        <p:cTn id="44" dur="1230" accel="100000" fill="hold">
                                          <p:stCondLst>
                                            <p:cond delay="770"/>
                                          </p:stCondLst>
                                        </p:cTn>
                                        <p:tgtEl>
                                          <p:spTgt spid="11"/>
                                        </p:tgtEl>
                                        <p:attrNameLst>
                                          <p:attrName>ppt_x</p:attrName>
                                        </p:attrNameLst>
                                      </p:cBhvr>
                                    </p:anim>
                                    <p:set>
                                      <p:cBhvr>
                                        <p:cTn id="45" dur="770" fill="hold"/>
                                        <p:tgtEl>
                                          <p:spTgt spid="11"/>
                                        </p:tgtEl>
                                        <p:attrNameLst>
                                          <p:attrName>ppt_y</p:attrName>
                                        </p:attrNameLst>
                                      </p:cBhvr>
                                      <p:to>
                                        <p:strVal val="(#ppt_y+0.4)"/>
                                      </p:to>
                                    </p:set>
                                    <p:anim from="(#ppt_y+0.4)" to="(#ppt_y)" calcmode="lin" valueType="num">
                                      <p:cBhvr>
                                        <p:cTn id="46"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A3A4AB-977D-564C-B57A-7BA8E02BE30D}"/>
              </a:ext>
            </a:extLst>
          </p:cNvPr>
          <p:cNvSpPr>
            <a:spLocks noGrp="1"/>
          </p:cNvSpPr>
          <p:nvPr>
            <p:ph type="ftr" sz="quarter" idx="11"/>
          </p:nvPr>
        </p:nvSpPr>
        <p:spPr/>
        <p:txBody>
          <a:bodyPr/>
          <a:lstStyle/>
          <a:p>
            <a:r>
              <a:rPr lang="en-US" dirty="0" err="1"/>
              <a:t>bulentsenver@gmail.com</a:t>
            </a:r>
            <a:endParaRPr lang="en-US" dirty="0"/>
          </a:p>
          <a:p>
            <a:endParaRPr lang="en-US" dirty="0"/>
          </a:p>
        </p:txBody>
      </p:sp>
      <p:sp>
        <p:nvSpPr>
          <p:cNvPr id="3" name="Slide Number Placeholder 2">
            <a:extLst>
              <a:ext uri="{FF2B5EF4-FFF2-40B4-BE49-F238E27FC236}">
                <a16:creationId xmlns:a16="http://schemas.microsoft.com/office/drawing/2014/main" id="{62006C62-D036-0541-9E0C-0CFC379F19B1}"/>
              </a:ext>
            </a:extLst>
          </p:cNvPr>
          <p:cNvSpPr>
            <a:spLocks noGrp="1"/>
          </p:cNvSpPr>
          <p:nvPr>
            <p:ph type="sldNum" sz="quarter" idx="12"/>
          </p:nvPr>
        </p:nvSpPr>
        <p:spPr/>
        <p:txBody>
          <a:bodyPr/>
          <a:lstStyle/>
          <a:p>
            <a:fld id="{77224174-B92C-F14E-9629-151E184C6D48}" type="slidenum">
              <a:rPr lang="en-US" smtClean="0"/>
              <a:t>20</a:t>
            </a:fld>
            <a:endParaRPr lang="en-US"/>
          </a:p>
        </p:txBody>
      </p:sp>
      <p:pic>
        <p:nvPicPr>
          <p:cNvPr id="5" name="Picture 4">
            <a:extLst>
              <a:ext uri="{FF2B5EF4-FFF2-40B4-BE49-F238E27FC236}">
                <a16:creationId xmlns:a16="http://schemas.microsoft.com/office/drawing/2014/main" id="{CA0CA500-86AE-3F47-B1DB-E6C1C597A938}"/>
              </a:ext>
            </a:extLst>
          </p:cNvPr>
          <p:cNvPicPr>
            <a:picLocks noChangeAspect="1"/>
          </p:cNvPicPr>
          <p:nvPr/>
        </p:nvPicPr>
        <p:blipFill>
          <a:blip r:embed="rId2"/>
          <a:stretch>
            <a:fillRect/>
          </a:stretch>
        </p:blipFill>
        <p:spPr>
          <a:xfrm>
            <a:off x="7407308" y="421986"/>
            <a:ext cx="4529768" cy="5826414"/>
          </a:xfrm>
          <a:prstGeom prst="rect">
            <a:avLst/>
          </a:prstGeom>
        </p:spPr>
      </p:pic>
      <p:sp>
        <p:nvSpPr>
          <p:cNvPr id="6" name="TextBox 5">
            <a:extLst>
              <a:ext uri="{FF2B5EF4-FFF2-40B4-BE49-F238E27FC236}">
                <a16:creationId xmlns:a16="http://schemas.microsoft.com/office/drawing/2014/main" id="{56695EAB-E847-644A-B7D7-C172DD6307E9}"/>
              </a:ext>
            </a:extLst>
          </p:cNvPr>
          <p:cNvSpPr txBox="1"/>
          <p:nvPr/>
        </p:nvSpPr>
        <p:spPr>
          <a:xfrm>
            <a:off x="0" y="1905698"/>
            <a:ext cx="7543800" cy="3170099"/>
          </a:xfrm>
          <a:prstGeom prst="rect">
            <a:avLst/>
          </a:prstGeom>
          <a:noFill/>
        </p:spPr>
        <p:txBody>
          <a:bodyPr wrap="square" rtlCol="0">
            <a:spAutoFit/>
          </a:bodyPr>
          <a:lstStyle/>
          <a:p>
            <a:r>
              <a:rPr lang="en-US" sz="4000" dirty="0"/>
              <a:t>         (1)</a:t>
            </a:r>
            <a:r>
              <a:rPr lang="en-US" sz="4000" b="1" dirty="0" err="1"/>
              <a:t>Etik</a:t>
            </a:r>
            <a:r>
              <a:rPr lang="en-US" sz="4000" b="1" dirty="0"/>
              <a:t> </a:t>
            </a:r>
            <a:r>
              <a:rPr lang="en-US" sz="4000" b="1" dirty="0" err="1"/>
              <a:t>Yönetim</a:t>
            </a:r>
            <a:r>
              <a:rPr lang="en-US" sz="4000" dirty="0"/>
              <a:t>  </a:t>
            </a:r>
          </a:p>
          <a:p>
            <a:endParaRPr lang="en-US" sz="4000" dirty="0"/>
          </a:p>
          <a:p>
            <a:r>
              <a:rPr lang="en-US" sz="4000" dirty="0"/>
              <a:t> (2)</a:t>
            </a:r>
            <a:r>
              <a:rPr lang="en-US" sz="4000" dirty="0" err="1"/>
              <a:t>Kurumsal</a:t>
            </a:r>
            <a:r>
              <a:rPr lang="en-US" sz="4000" dirty="0"/>
              <a:t> </a:t>
            </a:r>
            <a:r>
              <a:rPr lang="en-US" sz="4000" dirty="0" err="1"/>
              <a:t>Yönetim</a:t>
            </a:r>
            <a:endParaRPr lang="en-US" sz="4000" dirty="0"/>
          </a:p>
          <a:p>
            <a:endParaRPr lang="en-US" sz="4000" dirty="0"/>
          </a:p>
          <a:p>
            <a:r>
              <a:rPr lang="en-US" sz="4000" dirty="0"/>
              <a:t>(3)</a:t>
            </a:r>
            <a:r>
              <a:rPr lang="en-US" sz="4000" dirty="0" err="1"/>
              <a:t>Sosyal</a:t>
            </a:r>
            <a:r>
              <a:rPr lang="en-US" sz="4000" dirty="0"/>
              <a:t> </a:t>
            </a:r>
            <a:r>
              <a:rPr lang="en-US" sz="4000" dirty="0" err="1"/>
              <a:t>Sorumlu</a:t>
            </a:r>
            <a:r>
              <a:rPr lang="en-US" sz="4000" dirty="0"/>
              <a:t> </a:t>
            </a:r>
            <a:r>
              <a:rPr lang="en-US" sz="4000" dirty="0" err="1"/>
              <a:t>Yönetim</a:t>
            </a:r>
            <a:endParaRPr lang="en-US" sz="4000" dirty="0"/>
          </a:p>
        </p:txBody>
      </p:sp>
      <p:sp>
        <p:nvSpPr>
          <p:cNvPr id="4" name="TextBox 3">
            <a:extLst>
              <a:ext uri="{FF2B5EF4-FFF2-40B4-BE49-F238E27FC236}">
                <a16:creationId xmlns:a16="http://schemas.microsoft.com/office/drawing/2014/main" id="{53EF6F5B-BA8C-6C42-B86B-1D04580F2CE7}"/>
              </a:ext>
            </a:extLst>
          </p:cNvPr>
          <p:cNvSpPr txBox="1"/>
          <p:nvPr/>
        </p:nvSpPr>
        <p:spPr>
          <a:xfrm>
            <a:off x="1674564" y="421986"/>
            <a:ext cx="2798284" cy="1015663"/>
          </a:xfrm>
          <a:prstGeom prst="rect">
            <a:avLst/>
          </a:prstGeom>
          <a:noFill/>
        </p:spPr>
        <p:txBody>
          <a:bodyPr wrap="square" rtlCol="0">
            <a:spAutoFit/>
          </a:bodyPr>
          <a:lstStyle/>
          <a:p>
            <a:r>
              <a:rPr lang="tr-TR" sz="6000" b="1" dirty="0"/>
              <a:t>3 Y</a:t>
            </a:r>
          </a:p>
        </p:txBody>
      </p:sp>
      <p:sp>
        <p:nvSpPr>
          <p:cNvPr id="7" name="TextBox 6">
            <a:extLst>
              <a:ext uri="{FF2B5EF4-FFF2-40B4-BE49-F238E27FC236}">
                <a16:creationId xmlns:a16="http://schemas.microsoft.com/office/drawing/2014/main" id="{1241761D-D3E6-3646-9D7E-F48351EC3619}"/>
              </a:ext>
            </a:extLst>
          </p:cNvPr>
          <p:cNvSpPr txBox="1"/>
          <p:nvPr/>
        </p:nvSpPr>
        <p:spPr>
          <a:xfrm>
            <a:off x="3778786" y="609600"/>
            <a:ext cx="2445744" cy="923330"/>
          </a:xfrm>
          <a:prstGeom prst="rect">
            <a:avLst/>
          </a:prstGeom>
          <a:noFill/>
        </p:spPr>
        <p:txBody>
          <a:bodyPr wrap="square" rtlCol="0">
            <a:spAutoFit/>
          </a:bodyPr>
          <a:lstStyle/>
          <a:p>
            <a:r>
              <a:rPr lang="tr-TR" dirty="0"/>
              <a:t>1…… Yönetim</a:t>
            </a:r>
          </a:p>
          <a:p>
            <a:r>
              <a:rPr lang="tr-TR" dirty="0"/>
              <a:t>2........ Yönetim</a:t>
            </a:r>
          </a:p>
          <a:p>
            <a:r>
              <a:rPr lang="tr-TR" dirty="0"/>
              <a:t>3……. Yönetim </a:t>
            </a:r>
          </a:p>
        </p:txBody>
      </p:sp>
    </p:spTree>
    <p:extLst>
      <p:ext uri="{BB962C8B-B14F-4D97-AF65-F5344CB8AC3E}">
        <p14:creationId xmlns:p14="http://schemas.microsoft.com/office/powerpoint/2010/main" val="56061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5"/>
          <p:cNvSpPr>
            <a:spLocks noGrp="1"/>
          </p:cNvSpPr>
          <p:nvPr>
            <p:ph type="sldNum" sz="quarter" idx="12"/>
          </p:nvPr>
        </p:nvSpPr>
        <p:spPr/>
        <p:txBody>
          <a:bodyPr/>
          <a:lstStyle/>
          <a:p>
            <a:fld id="{354D03D0-BE5A-C940-A3BC-01069B357001}" type="slidenum">
              <a:rPr lang="en-US" altLang="en-US"/>
              <a:pPr/>
              <a:t>21</a:t>
            </a:fld>
            <a:endParaRPr lang="en-US" altLang="en-US"/>
          </a:p>
        </p:txBody>
      </p:sp>
      <p:sp>
        <p:nvSpPr>
          <p:cNvPr id="11266" name="Rectangle 2"/>
          <p:cNvSpPr>
            <a:spLocks noGrp="1" noChangeArrowheads="1"/>
          </p:cNvSpPr>
          <p:nvPr>
            <p:ph type="title"/>
          </p:nvPr>
        </p:nvSpPr>
        <p:spPr>
          <a:xfrm>
            <a:off x="2209800" y="381000"/>
            <a:ext cx="7772400" cy="1143000"/>
          </a:xfrm>
        </p:spPr>
        <p:txBody>
          <a:bodyPr/>
          <a:lstStyle/>
          <a:p>
            <a:r>
              <a:rPr lang="tr-TR" altLang="en-US" sz="6000" b="1" dirty="0"/>
              <a:t>K</a:t>
            </a:r>
            <a:r>
              <a:rPr lang="tr-TR" altLang="en-US" sz="3600" b="1" dirty="0"/>
              <a:t>URUMSAL </a:t>
            </a:r>
            <a:r>
              <a:rPr lang="tr-TR" altLang="en-US" sz="6000" b="1" dirty="0"/>
              <a:t>Y</a:t>
            </a:r>
            <a:r>
              <a:rPr lang="tr-TR" altLang="en-US" sz="3600" b="1" dirty="0"/>
              <a:t>ÖNETİM</a:t>
            </a:r>
            <a:r>
              <a:rPr lang="tr-TR" altLang="en-US" b="1" dirty="0"/>
              <a:t>, 11 Özellik</a:t>
            </a:r>
            <a:endParaRPr lang="en-US" altLang="en-US" b="1" dirty="0"/>
          </a:p>
        </p:txBody>
      </p:sp>
      <p:sp>
        <p:nvSpPr>
          <p:cNvPr id="11267" name="Rectangle 3"/>
          <p:cNvSpPr>
            <a:spLocks noGrp="1" noChangeArrowheads="1"/>
          </p:cNvSpPr>
          <p:nvPr>
            <p:ph type="body" idx="1"/>
          </p:nvPr>
        </p:nvSpPr>
        <p:spPr>
          <a:xfrm>
            <a:off x="2209800" y="1524000"/>
            <a:ext cx="7772400" cy="4114800"/>
          </a:xfrm>
        </p:spPr>
        <p:txBody>
          <a:bodyPr>
            <a:normAutofit/>
          </a:bodyPr>
          <a:lstStyle/>
          <a:p>
            <a:r>
              <a:rPr lang="tr-TR" altLang="en-US" sz="3200" b="1" dirty="0"/>
              <a:t>1. Etik Değerler, İş Ahlakı</a:t>
            </a:r>
          </a:p>
          <a:p>
            <a:r>
              <a:rPr lang="tr-TR" altLang="en-US" sz="3200" b="1" dirty="0"/>
              <a:t>2. Şeffaflık</a:t>
            </a:r>
          </a:p>
          <a:p>
            <a:r>
              <a:rPr lang="tr-TR" altLang="en-US" sz="3200" b="1" dirty="0"/>
              <a:t>3. Hesap Verilebilirlik</a:t>
            </a:r>
          </a:p>
          <a:p>
            <a:r>
              <a:rPr lang="tr-TR" altLang="en-US" sz="3200" b="1" dirty="0"/>
              <a:t>4. Hesap Sorulabilirlik   </a:t>
            </a:r>
          </a:p>
          <a:p>
            <a:r>
              <a:rPr lang="tr-TR" altLang="en-US" sz="3200" b="1" dirty="0"/>
              <a:t>5.Sorumluluk</a:t>
            </a:r>
          </a:p>
          <a:p>
            <a:r>
              <a:rPr lang="tr-TR" altLang="en-US" sz="3200" b="1" dirty="0"/>
              <a:t>6.Etkinlik</a:t>
            </a:r>
          </a:p>
        </p:txBody>
      </p:sp>
    </p:spTree>
    <p:extLst>
      <p:ext uri="{BB962C8B-B14F-4D97-AF65-F5344CB8AC3E}">
        <p14:creationId xmlns:p14="http://schemas.microsoft.com/office/powerpoint/2010/main" val="3035094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5"/>
          <p:cNvSpPr>
            <a:spLocks noGrp="1"/>
          </p:cNvSpPr>
          <p:nvPr>
            <p:ph type="sldNum" sz="quarter" idx="12"/>
          </p:nvPr>
        </p:nvSpPr>
        <p:spPr/>
        <p:txBody>
          <a:bodyPr/>
          <a:lstStyle/>
          <a:p>
            <a:fld id="{0DF5DC8D-A01F-0F44-965C-914E50BB5A04}" type="slidenum">
              <a:rPr lang="en-US" altLang="en-US"/>
              <a:pPr/>
              <a:t>22</a:t>
            </a:fld>
            <a:endParaRPr lang="en-US" altLang="en-US"/>
          </a:p>
        </p:txBody>
      </p:sp>
      <p:sp>
        <p:nvSpPr>
          <p:cNvPr id="12290" name="Rectangle 2"/>
          <p:cNvSpPr>
            <a:spLocks noGrp="1" noChangeArrowheads="1"/>
          </p:cNvSpPr>
          <p:nvPr>
            <p:ph type="title"/>
          </p:nvPr>
        </p:nvSpPr>
        <p:spPr>
          <a:xfrm>
            <a:off x="2133600" y="381000"/>
            <a:ext cx="7772400" cy="1143000"/>
          </a:xfrm>
        </p:spPr>
        <p:txBody>
          <a:bodyPr/>
          <a:lstStyle/>
          <a:p>
            <a:r>
              <a:rPr lang="tr-TR" altLang="en-US" b="1" dirty="0"/>
              <a:t>KURUMSAL YÖNETİM, 11 Özellik</a:t>
            </a:r>
            <a:endParaRPr lang="en-US" altLang="en-US" b="1" dirty="0"/>
          </a:p>
        </p:txBody>
      </p:sp>
      <p:sp>
        <p:nvSpPr>
          <p:cNvPr id="12291" name="Rectangle 3"/>
          <p:cNvSpPr>
            <a:spLocks noGrp="1" noChangeArrowheads="1"/>
          </p:cNvSpPr>
          <p:nvPr>
            <p:ph type="body" idx="1"/>
          </p:nvPr>
        </p:nvSpPr>
        <p:spPr>
          <a:xfrm>
            <a:off x="2209800" y="1524000"/>
            <a:ext cx="7772400" cy="4114800"/>
          </a:xfrm>
        </p:spPr>
        <p:txBody>
          <a:bodyPr>
            <a:normAutofit/>
          </a:bodyPr>
          <a:lstStyle/>
          <a:p>
            <a:r>
              <a:rPr lang="tr-TR" altLang="en-US" sz="3200" b="1" dirty="0"/>
              <a:t>7.Uzlaşma Arayışı</a:t>
            </a:r>
          </a:p>
          <a:p>
            <a:r>
              <a:rPr lang="tr-TR" altLang="en-US" sz="3200" b="1" dirty="0"/>
              <a:t>8.Eşitlik</a:t>
            </a:r>
          </a:p>
          <a:p>
            <a:r>
              <a:rPr lang="tr-TR" altLang="en-US" sz="3200" b="1" dirty="0"/>
              <a:t>9. Katılımcı Demokrasi</a:t>
            </a:r>
          </a:p>
          <a:p>
            <a:r>
              <a:rPr lang="tr-TR" altLang="en-US" sz="3200" b="1" dirty="0"/>
              <a:t>10.Hukukun Üstünlüğü</a:t>
            </a:r>
          </a:p>
          <a:p>
            <a:r>
              <a:rPr lang="tr-TR" altLang="en-US" sz="3200" b="1" dirty="0"/>
              <a:t>11. Stratejik Vizyon  </a:t>
            </a:r>
            <a:endParaRPr lang="en-US" altLang="en-US" sz="3200" b="1" dirty="0"/>
          </a:p>
        </p:txBody>
      </p:sp>
    </p:spTree>
    <p:extLst>
      <p:ext uri="{BB962C8B-B14F-4D97-AF65-F5344CB8AC3E}">
        <p14:creationId xmlns:p14="http://schemas.microsoft.com/office/powerpoint/2010/main" val="2714237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slide(fromBottom)">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slide(fromBottom)">
                                      <p:cBhvr>
                                        <p:cTn id="12" dur="5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slide(fromBottom)">
                                      <p:cBhvr>
                                        <p:cTn id="17" dur="500"/>
                                        <p:tgtEl>
                                          <p:spTgt spid="1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slide(fromBottom)">
                                      <p:cBhvr>
                                        <p:cTn id="22" dur="500"/>
                                        <p:tgtEl>
                                          <p:spTgt spid="12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slide(fromBottom)">
                                      <p:cBhvr>
                                        <p:cTn id="27" dur="5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FB79E5-F5AE-734F-A563-40C2E1BF2D05}"/>
              </a:ext>
            </a:extLst>
          </p:cNvPr>
          <p:cNvSpPr>
            <a:spLocks noGrp="1"/>
          </p:cNvSpPr>
          <p:nvPr>
            <p:ph type="title"/>
          </p:nvPr>
        </p:nvSpPr>
        <p:spPr>
          <a:xfrm>
            <a:off x="594360" y="3308581"/>
            <a:ext cx="11247119" cy="1468800"/>
          </a:xfrm>
        </p:spPr>
        <p:txBody>
          <a:bodyPr>
            <a:normAutofit fontScale="90000"/>
          </a:bodyPr>
          <a:lstStyle/>
          <a:p>
            <a:r>
              <a:rPr lang="en-US" sz="4900" b="1" dirty="0" err="1"/>
              <a:t>Kurumsal</a:t>
            </a:r>
            <a:r>
              <a:rPr lang="en-US" b="1" dirty="0"/>
              <a:t> </a:t>
            </a:r>
            <a:r>
              <a:rPr lang="en-US" sz="10700" b="1" dirty="0" err="1"/>
              <a:t>S</a:t>
            </a:r>
            <a:r>
              <a:rPr lang="en-US" sz="4900" b="1" dirty="0" err="1"/>
              <a:t>osyal</a:t>
            </a:r>
            <a:r>
              <a:rPr lang="en-US" b="1" dirty="0"/>
              <a:t> </a:t>
            </a:r>
            <a:r>
              <a:rPr lang="en-US" sz="10700" b="1" dirty="0" err="1"/>
              <a:t>S</a:t>
            </a:r>
            <a:r>
              <a:rPr lang="en-US" sz="4900" b="1" dirty="0" err="1"/>
              <a:t>orumluluk</a:t>
            </a:r>
            <a:endParaRPr lang="en-US" sz="4900" b="1" dirty="0"/>
          </a:p>
        </p:txBody>
      </p:sp>
      <p:sp>
        <p:nvSpPr>
          <p:cNvPr id="7" name="Text Placeholder 6">
            <a:extLst>
              <a:ext uri="{FF2B5EF4-FFF2-40B4-BE49-F238E27FC236}">
                <a16:creationId xmlns:a16="http://schemas.microsoft.com/office/drawing/2014/main" id="{3B6D61DF-0E1F-3A4E-9378-6A9B0FD9C957}"/>
              </a:ext>
            </a:extLst>
          </p:cNvPr>
          <p:cNvSpPr>
            <a:spLocks noGrp="1"/>
          </p:cNvSpPr>
          <p:nvPr>
            <p:ph type="body" idx="1"/>
          </p:nvPr>
        </p:nvSpPr>
        <p:spPr/>
        <p:txBody>
          <a:bodyPr>
            <a:noAutofit/>
          </a:bodyPr>
          <a:lstStyle/>
          <a:p>
            <a:r>
              <a:rPr lang="en-US" sz="6000" b="1" dirty="0"/>
              <a:t>KSS</a:t>
            </a:r>
          </a:p>
        </p:txBody>
      </p:sp>
      <p:sp>
        <p:nvSpPr>
          <p:cNvPr id="4" name="Footer Placeholder 3">
            <a:extLst>
              <a:ext uri="{FF2B5EF4-FFF2-40B4-BE49-F238E27FC236}">
                <a16:creationId xmlns:a16="http://schemas.microsoft.com/office/drawing/2014/main" id="{1EFCB8F8-5A61-744A-A206-785A8B8CE84F}"/>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AC1F2151-77C3-CF43-BAD3-6098FC3D75EC}"/>
              </a:ext>
            </a:extLst>
          </p:cNvPr>
          <p:cNvSpPr>
            <a:spLocks noGrp="1"/>
          </p:cNvSpPr>
          <p:nvPr>
            <p:ph type="sldNum" sz="quarter" idx="12"/>
          </p:nvPr>
        </p:nvSpPr>
        <p:spPr/>
        <p:txBody>
          <a:bodyPr/>
          <a:lstStyle/>
          <a:p>
            <a:fld id="{77224174-B92C-F14E-9629-151E184C6D48}" type="slidenum">
              <a:rPr lang="en-US" smtClean="0"/>
              <a:t>23</a:t>
            </a:fld>
            <a:endParaRPr lang="en-US"/>
          </a:p>
        </p:txBody>
      </p:sp>
    </p:spTree>
    <p:extLst>
      <p:ext uri="{BB962C8B-B14F-4D97-AF65-F5344CB8AC3E}">
        <p14:creationId xmlns:p14="http://schemas.microsoft.com/office/powerpoint/2010/main" val="1434524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8BD6-47BE-8740-A8EF-3A7AB7252226}"/>
              </a:ext>
            </a:extLst>
          </p:cNvPr>
          <p:cNvSpPr>
            <a:spLocks noGrp="1"/>
          </p:cNvSpPr>
          <p:nvPr>
            <p:ph type="title"/>
          </p:nvPr>
        </p:nvSpPr>
        <p:spPr>
          <a:xfrm>
            <a:off x="1052203" y="-170986"/>
            <a:ext cx="9905998" cy="1905000"/>
          </a:xfrm>
        </p:spPr>
        <p:txBody>
          <a:bodyPr/>
          <a:lstStyle/>
          <a:p>
            <a:r>
              <a:rPr lang="tr-TR" dirty="0"/>
              <a:t>KUR-SOS-SOR PROJESİ ÖZELLİKLERİ </a:t>
            </a:r>
          </a:p>
        </p:txBody>
      </p:sp>
      <p:sp>
        <p:nvSpPr>
          <p:cNvPr id="3" name="Content Placeholder 2">
            <a:extLst>
              <a:ext uri="{FF2B5EF4-FFF2-40B4-BE49-F238E27FC236}">
                <a16:creationId xmlns:a16="http://schemas.microsoft.com/office/drawing/2014/main" id="{1D11231B-1372-C240-A1A6-236EDD94DE32}"/>
              </a:ext>
            </a:extLst>
          </p:cNvPr>
          <p:cNvSpPr>
            <a:spLocks noGrp="1"/>
          </p:cNvSpPr>
          <p:nvPr>
            <p:ph idx="1"/>
          </p:nvPr>
        </p:nvSpPr>
        <p:spPr>
          <a:xfrm>
            <a:off x="1141413" y="1081669"/>
            <a:ext cx="9905998" cy="5452946"/>
          </a:xfrm>
        </p:spPr>
        <p:txBody>
          <a:bodyPr>
            <a:noAutofit/>
          </a:bodyPr>
          <a:lstStyle/>
          <a:p>
            <a:r>
              <a:rPr lang="tr-TR" sz="2400" dirty="0"/>
              <a:t>1. Direkt kar amacı olmamalı</a:t>
            </a:r>
          </a:p>
          <a:p>
            <a:r>
              <a:rPr lang="tr-TR" sz="2400" dirty="0"/>
              <a:t>2. bütçe ayırılmalı</a:t>
            </a:r>
          </a:p>
          <a:p>
            <a:r>
              <a:rPr lang="tr-TR" sz="2400" dirty="0"/>
              <a:t>3. proje konusunda odaklanma olmalı</a:t>
            </a:r>
          </a:p>
          <a:p>
            <a:r>
              <a:rPr lang="tr-TR" sz="2400" dirty="0"/>
              <a:t>4.  duyurusu ve </a:t>
            </a:r>
            <a:r>
              <a:rPr lang="tr-TR" sz="2400" dirty="0" err="1"/>
              <a:t>pr</a:t>
            </a:r>
            <a:r>
              <a:rPr lang="tr-TR" sz="2400" dirty="0"/>
              <a:t> yapılabilir ancak abartmadan yapılmalı</a:t>
            </a:r>
          </a:p>
          <a:p>
            <a:r>
              <a:rPr lang="tr-TR" sz="2400" dirty="0"/>
              <a:t>5. yapılan proje şirkete yakışmalı ve şirket vizyon misyon amacına uygun olmalı</a:t>
            </a:r>
          </a:p>
          <a:p>
            <a:r>
              <a:rPr lang="tr-TR" sz="2400" dirty="0"/>
              <a:t>6. yapılan iş sürdürebilir olmalı ve devamlılığı olmalı, uzun vadeli düşünülmeli</a:t>
            </a:r>
          </a:p>
          <a:p>
            <a:r>
              <a:rPr lang="tr-TR" sz="2400" dirty="0"/>
              <a:t>7. gel geç projeler seçilmemeli. </a:t>
            </a:r>
          </a:p>
        </p:txBody>
      </p:sp>
    </p:spTree>
    <p:extLst>
      <p:ext uri="{BB962C8B-B14F-4D97-AF65-F5344CB8AC3E}">
        <p14:creationId xmlns:p14="http://schemas.microsoft.com/office/powerpoint/2010/main" val="24135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8BD6-47BE-8740-A8EF-3A7AB7252226}"/>
              </a:ext>
            </a:extLst>
          </p:cNvPr>
          <p:cNvSpPr>
            <a:spLocks noGrp="1"/>
          </p:cNvSpPr>
          <p:nvPr>
            <p:ph type="title"/>
          </p:nvPr>
        </p:nvSpPr>
        <p:spPr>
          <a:xfrm>
            <a:off x="1052203" y="-170986"/>
            <a:ext cx="9905998" cy="1905000"/>
          </a:xfrm>
        </p:spPr>
        <p:txBody>
          <a:bodyPr/>
          <a:lstStyle/>
          <a:p>
            <a:r>
              <a:rPr lang="tr-TR" dirty="0"/>
              <a:t>KUR-SOS-SOR PROJESİ ÖZELLİKLERİ </a:t>
            </a:r>
          </a:p>
        </p:txBody>
      </p:sp>
      <p:sp>
        <p:nvSpPr>
          <p:cNvPr id="3" name="Content Placeholder 2">
            <a:extLst>
              <a:ext uri="{FF2B5EF4-FFF2-40B4-BE49-F238E27FC236}">
                <a16:creationId xmlns:a16="http://schemas.microsoft.com/office/drawing/2014/main" id="{1D11231B-1372-C240-A1A6-236EDD94DE32}"/>
              </a:ext>
            </a:extLst>
          </p:cNvPr>
          <p:cNvSpPr>
            <a:spLocks noGrp="1"/>
          </p:cNvSpPr>
          <p:nvPr>
            <p:ph idx="1"/>
          </p:nvPr>
        </p:nvSpPr>
        <p:spPr>
          <a:xfrm>
            <a:off x="1141413" y="1081669"/>
            <a:ext cx="9905998" cy="5452946"/>
          </a:xfrm>
        </p:spPr>
        <p:txBody>
          <a:bodyPr>
            <a:normAutofit/>
          </a:bodyPr>
          <a:lstStyle/>
          <a:p>
            <a:r>
              <a:rPr lang="tr-TR" sz="2400" dirty="0"/>
              <a:t>8. seçilen hep aynı konuya ve aşana odaklanılmalı</a:t>
            </a:r>
          </a:p>
          <a:p>
            <a:r>
              <a:rPr lang="tr-TR" sz="2400" dirty="0"/>
              <a:t>9. seçilen projeler şirket itibarını arttırmalı, şirket imajına olumlu katkı sağlamalı</a:t>
            </a:r>
          </a:p>
          <a:p>
            <a:r>
              <a:rPr lang="tr-TR" sz="2400" dirty="0"/>
              <a:t>10. seçilen projeler şirkete duyulan güveni arttırmalı, şirketin saygınlığına katkı sağlamalı</a:t>
            </a:r>
          </a:p>
          <a:p>
            <a:r>
              <a:rPr lang="tr-TR" sz="2400" dirty="0"/>
              <a:t>11. Seçilen projeler toplumun fayda sağlamalı</a:t>
            </a:r>
          </a:p>
          <a:p>
            <a:r>
              <a:rPr lang="tr-TR" sz="2400" dirty="0"/>
              <a:t>12.  yapılan işleri reklam amaçlı kullanmamak gerekir</a:t>
            </a:r>
          </a:p>
          <a:p>
            <a:r>
              <a:rPr lang="tr-TR" sz="2400" dirty="0"/>
              <a:t>13. seçilen konu toplum tarafından kabul görmeli</a:t>
            </a:r>
          </a:p>
          <a:p>
            <a:r>
              <a:rPr lang="tr-TR" sz="2400" dirty="0"/>
              <a:t>14. söz konusu projelerden hiçbir maddi katkı beklenmemelidir</a:t>
            </a:r>
          </a:p>
        </p:txBody>
      </p:sp>
    </p:spTree>
    <p:extLst>
      <p:ext uri="{BB962C8B-B14F-4D97-AF65-F5344CB8AC3E}">
        <p14:creationId xmlns:p14="http://schemas.microsoft.com/office/powerpoint/2010/main" val="43683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6723D1-133D-A645-A2EA-12A8F56C6611}"/>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F749B663-B0E0-8245-96A5-ED32F0CBC939}"/>
              </a:ext>
            </a:extLst>
          </p:cNvPr>
          <p:cNvSpPr>
            <a:spLocks noGrp="1"/>
          </p:cNvSpPr>
          <p:nvPr>
            <p:ph type="sldNum" sz="quarter" idx="12"/>
          </p:nvPr>
        </p:nvSpPr>
        <p:spPr/>
        <p:txBody>
          <a:bodyPr/>
          <a:lstStyle/>
          <a:p>
            <a:fld id="{77224174-B92C-F14E-9629-151E184C6D48}" type="slidenum">
              <a:rPr lang="en-US" smtClean="0"/>
              <a:t>26</a:t>
            </a:fld>
            <a:endParaRPr lang="en-US"/>
          </a:p>
        </p:txBody>
      </p:sp>
      <p:pic>
        <p:nvPicPr>
          <p:cNvPr id="7" name="Picture 6">
            <a:extLst>
              <a:ext uri="{FF2B5EF4-FFF2-40B4-BE49-F238E27FC236}">
                <a16:creationId xmlns:a16="http://schemas.microsoft.com/office/drawing/2014/main" id="{2CDE4225-5C06-1548-BFA1-D816E5365ED1}"/>
              </a:ext>
            </a:extLst>
          </p:cNvPr>
          <p:cNvPicPr>
            <a:picLocks noChangeAspect="1"/>
          </p:cNvPicPr>
          <p:nvPr/>
        </p:nvPicPr>
        <p:blipFill>
          <a:blip r:embed="rId2"/>
          <a:stretch>
            <a:fillRect/>
          </a:stretch>
        </p:blipFill>
        <p:spPr>
          <a:xfrm>
            <a:off x="4631189" y="0"/>
            <a:ext cx="7570088" cy="6500813"/>
          </a:xfrm>
          <a:prstGeom prst="rect">
            <a:avLst/>
          </a:prstGeom>
        </p:spPr>
      </p:pic>
      <p:sp>
        <p:nvSpPr>
          <p:cNvPr id="8" name="TextBox 7">
            <a:extLst>
              <a:ext uri="{FF2B5EF4-FFF2-40B4-BE49-F238E27FC236}">
                <a16:creationId xmlns:a16="http://schemas.microsoft.com/office/drawing/2014/main" id="{42BC3A9A-74E5-3844-884C-3E40B185E0ED}"/>
              </a:ext>
            </a:extLst>
          </p:cNvPr>
          <p:cNvSpPr txBox="1"/>
          <p:nvPr/>
        </p:nvSpPr>
        <p:spPr>
          <a:xfrm>
            <a:off x="955675" y="1418144"/>
            <a:ext cx="3267241" cy="3046988"/>
          </a:xfrm>
          <a:prstGeom prst="rect">
            <a:avLst/>
          </a:prstGeom>
          <a:noFill/>
        </p:spPr>
        <p:txBody>
          <a:bodyPr wrap="none" rtlCol="0">
            <a:spAutoFit/>
          </a:bodyPr>
          <a:lstStyle/>
          <a:p>
            <a:r>
              <a:rPr lang="en-US" sz="9600" b="1" dirty="0" err="1"/>
              <a:t>S</a:t>
            </a:r>
            <a:r>
              <a:rPr lang="en-US" sz="4000" b="1" dirty="0" err="1"/>
              <a:t>osyal</a:t>
            </a:r>
            <a:r>
              <a:rPr lang="en-US" sz="4000" b="1" dirty="0"/>
              <a:t> </a:t>
            </a:r>
            <a:br>
              <a:rPr lang="en-US" sz="4000" b="1" dirty="0"/>
            </a:br>
            <a:r>
              <a:rPr lang="en-US" sz="9600" b="1" dirty="0" err="1"/>
              <a:t>S</a:t>
            </a:r>
            <a:r>
              <a:rPr lang="en-US" sz="4000" b="1" dirty="0" err="1"/>
              <a:t>orumluluk</a:t>
            </a:r>
            <a:endParaRPr lang="en-US" sz="4000" b="1" dirty="0"/>
          </a:p>
        </p:txBody>
      </p:sp>
    </p:spTree>
    <p:extLst>
      <p:ext uri="{BB962C8B-B14F-4D97-AF65-F5344CB8AC3E}">
        <p14:creationId xmlns:p14="http://schemas.microsoft.com/office/powerpoint/2010/main" val="344431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225E1C-1D75-1848-90B9-945F947FEEAD}"/>
              </a:ext>
            </a:extLst>
          </p:cNvPr>
          <p:cNvSpPr>
            <a:spLocks noGrp="1"/>
          </p:cNvSpPr>
          <p:nvPr>
            <p:ph type="title"/>
          </p:nvPr>
        </p:nvSpPr>
        <p:spPr/>
        <p:txBody>
          <a:bodyPr>
            <a:noAutofit/>
          </a:bodyPr>
          <a:lstStyle/>
          <a:p>
            <a:r>
              <a:rPr lang="en-US" sz="6000" b="1" dirty="0" err="1"/>
              <a:t>Hİssedarlar</a:t>
            </a:r>
            <a:r>
              <a:rPr lang="en-US" sz="6000" b="1" dirty="0"/>
              <a:t> &amp; </a:t>
            </a:r>
            <a:r>
              <a:rPr lang="en-US" sz="6000" b="1" dirty="0" err="1"/>
              <a:t>Paydaşlar</a:t>
            </a:r>
            <a:endParaRPr lang="en-US" sz="6000" b="1" dirty="0"/>
          </a:p>
        </p:txBody>
      </p:sp>
      <p:sp>
        <p:nvSpPr>
          <p:cNvPr id="7" name="Text Placeholder 6">
            <a:extLst>
              <a:ext uri="{FF2B5EF4-FFF2-40B4-BE49-F238E27FC236}">
                <a16:creationId xmlns:a16="http://schemas.microsoft.com/office/drawing/2014/main" id="{721F5267-4ADC-8940-B612-BBD5BC5FDBA2}"/>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9F0673D0-4D68-C448-B9EB-534E5987216B}"/>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C4D40527-BDD7-1F48-B376-D62F740EB33F}"/>
              </a:ext>
            </a:extLst>
          </p:cNvPr>
          <p:cNvSpPr>
            <a:spLocks noGrp="1"/>
          </p:cNvSpPr>
          <p:nvPr>
            <p:ph type="sldNum" sz="quarter" idx="12"/>
          </p:nvPr>
        </p:nvSpPr>
        <p:spPr/>
        <p:txBody>
          <a:bodyPr/>
          <a:lstStyle/>
          <a:p>
            <a:fld id="{77224174-B92C-F14E-9629-151E184C6D48}" type="slidenum">
              <a:rPr lang="en-US" smtClean="0"/>
              <a:t>27</a:t>
            </a:fld>
            <a:endParaRPr lang="en-US"/>
          </a:p>
        </p:txBody>
      </p:sp>
    </p:spTree>
    <p:extLst>
      <p:ext uri="{BB962C8B-B14F-4D97-AF65-F5344CB8AC3E}">
        <p14:creationId xmlns:p14="http://schemas.microsoft.com/office/powerpoint/2010/main" val="935059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1E85A2-9D1A-1049-AD8C-661018F89F2E}"/>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3D2700CA-4029-8A48-B9F4-D49FA40FF4E6}"/>
              </a:ext>
            </a:extLst>
          </p:cNvPr>
          <p:cNvSpPr>
            <a:spLocks noGrp="1"/>
          </p:cNvSpPr>
          <p:nvPr>
            <p:ph type="sldNum" sz="quarter" idx="12"/>
          </p:nvPr>
        </p:nvSpPr>
        <p:spPr/>
        <p:txBody>
          <a:bodyPr/>
          <a:lstStyle/>
          <a:p>
            <a:fld id="{77224174-B92C-F14E-9629-151E184C6D48}" type="slidenum">
              <a:rPr lang="en-US" smtClean="0"/>
              <a:t>28</a:t>
            </a:fld>
            <a:endParaRPr lang="en-US"/>
          </a:p>
        </p:txBody>
      </p:sp>
      <p:pic>
        <p:nvPicPr>
          <p:cNvPr id="5" name="Picture 4">
            <a:extLst>
              <a:ext uri="{FF2B5EF4-FFF2-40B4-BE49-F238E27FC236}">
                <a16:creationId xmlns:a16="http://schemas.microsoft.com/office/drawing/2014/main" id="{F23EEEC4-9269-7C40-8E47-F98F8F54E5BB}"/>
              </a:ext>
            </a:extLst>
          </p:cNvPr>
          <p:cNvPicPr>
            <a:picLocks noChangeAspect="1"/>
          </p:cNvPicPr>
          <p:nvPr/>
        </p:nvPicPr>
        <p:blipFill>
          <a:blip r:embed="rId2"/>
          <a:stretch>
            <a:fillRect/>
          </a:stretch>
        </p:blipFill>
        <p:spPr>
          <a:xfrm>
            <a:off x="7118030" y="221557"/>
            <a:ext cx="4602245" cy="6134793"/>
          </a:xfrm>
          <a:prstGeom prst="rect">
            <a:avLst/>
          </a:prstGeom>
        </p:spPr>
      </p:pic>
      <p:sp>
        <p:nvSpPr>
          <p:cNvPr id="6" name="TextBox 5">
            <a:extLst>
              <a:ext uri="{FF2B5EF4-FFF2-40B4-BE49-F238E27FC236}">
                <a16:creationId xmlns:a16="http://schemas.microsoft.com/office/drawing/2014/main" id="{BE1FC8E4-48C1-7441-9079-C886136B4E15}"/>
              </a:ext>
            </a:extLst>
          </p:cNvPr>
          <p:cNvSpPr txBox="1"/>
          <p:nvPr/>
        </p:nvSpPr>
        <p:spPr>
          <a:xfrm>
            <a:off x="1572768" y="2459504"/>
            <a:ext cx="3291840" cy="1938992"/>
          </a:xfrm>
          <a:prstGeom prst="rect">
            <a:avLst/>
          </a:prstGeom>
          <a:noFill/>
        </p:spPr>
        <p:txBody>
          <a:bodyPr wrap="square" rtlCol="0">
            <a:spAutoFit/>
          </a:bodyPr>
          <a:lstStyle/>
          <a:p>
            <a:r>
              <a:rPr lang="en-US" sz="4000" b="1" dirty="0" err="1"/>
              <a:t>Hissedarlar</a:t>
            </a:r>
            <a:endParaRPr lang="en-US" sz="4000" b="1" dirty="0"/>
          </a:p>
          <a:p>
            <a:r>
              <a:rPr lang="en-US" sz="4000" b="1" dirty="0" err="1"/>
              <a:t>Paydaşlar</a:t>
            </a:r>
            <a:endParaRPr lang="en-US" sz="4000" b="1" dirty="0"/>
          </a:p>
          <a:p>
            <a:r>
              <a:rPr lang="en-US" sz="4000" b="1" dirty="0" err="1"/>
              <a:t>Etik</a:t>
            </a:r>
            <a:r>
              <a:rPr lang="en-US" sz="4000" b="1" dirty="0"/>
              <a:t> </a:t>
            </a:r>
            <a:r>
              <a:rPr lang="en-US" sz="4000" b="1" dirty="0" err="1"/>
              <a:t>Mi</a:t>
            </a:r>
            <a:r>
              <a:rPr lang="en-US" sz="4000" b="1" dirty="0"/>
              <a:t>?</a:t>
            </a:r>
          </a:p>
        </p:txBody>
      </p:sp>
    </p:spTree>
    <p:extLst>
      <p:ext uri="{BB962C8B-B14F-4D97-AF65-F5344CB8AC3E}">
        <p14:creationId xmlns:p14="http://schemas.microsoft.com/office/powerpoint/2010/main" val="25041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433265E-D591-7D45-B2AD-DDD084C83C9A}"/>
              </a:ext>
            </a:extLst>
          </p:cNvPr>
          <p:cNvSpPr>
            <a:spLocks noGrp="1"/>
          </p:cNvSpPr>
          <p:nvPr>
            <p:ph type="ftr" sz="quarter" idx="11"/>
          </p:nvPr>
        </p:nvSpPr>
        <p:spPr/>
        <p:txBody>
          <a:bodyPr/>
          <a:lstStyle/>
          <a:p>
            <a:r>
              <a:rPr lang="en-US"/>
              <a:t>bulentsenver@gmail.com</a:t>
            </a:r>
          </a:p>
        </p:txBody>
      </p:sp>
      <p:sp>
        <p:nvSpPr>
          <p:cNvPr id="4" name="Slide Number Placeholder 3">
            <a:extLst>
              <a:ext uri="{FF2B5EF4-FFF2-40B4-BE49-F238E27FC236}">
                <a16:creationId xmlns:a16="http://schemas.microsoft.com/office/drawing/2014/main" id="{FF7B8632-3198-D54F-AF7A-C306819EF0D1}"/>
              </a:ext>
            </a:extLst>
          </p:cNvPr>
          <p:cNvSpPr>
            <a:spLocks noGrp="1"/>
          </p:cNvSpPr>
          <p:nvPr>
            <p:ph type="sldNum" sz="quarter" idx="12"/>
          </p:nvPr>
        </p:nvSpPr>
        <p:spPr/>
        <p:txBody>
          <a:bodyPr/>
          <a:lstStyle/>
          <a:p>
            <a:fld id="{77224174-B92C-F14E-9629-151E184C6D48}" type="slidenum">
              <a:rPr lang="en-US" smtClean="0"/>
              <a:t>29</a:t>
            </a:fld>
            <a:endParaRPr lang="en-US"/>
          </a:p>
        </p:txBody>
      </p:sp>
      <p:pic>
        <p:nvPicPr>
          <p:cNvPr id="6" name="Picture 5">
            <a:extLst>
              <a:ext uri="{FF2B5EF4-FFF2-40B4-BE49-F238E27FC236}">
                <a16:creationId xmlns:a16="http://schemas.microsoft.com/office/drawing/2014/main" id="{757CD62D-2E20-7445-94A5-53C8177226A5}"/>
              </a:ext>
            </a:extLst>
          </p:cNvPr>
          <p:cNvPicPr>
            <a:picLocks noChangeAspect="1"/>
          </p:cNvPicPr>
          <p:nvPr/>
        </p:nvPicPr>
        <p:blipFill>
          <a:blip r:embed="rId2"/>
          <a:stretch>
            <a:fillRect/>
          </a:stretch>
        </p:blipFill>
        <p:spPr>
          <a:xfrm>
            <a:off x="4455621" y="335028"/>
            <a:ext cx="6991313" cy="5890181"/>
          </a:xfrm>
          <a:prstGeom prst="rect">
            <a:avLst/>
          </a:prstGeom>
        </p:spPr>
      </p:pic>
      <p:sp>
        <p:nvSpPr>
          <p:cNvPr id="7" name="TextBox 6">
            <a:extLst>
              <a:ext uri="{FF2B5EF4-FFF2-40B4-BE49-F238E27FC236}">
                <a16:creationId xmlns:a16="http://schemas.microsoft.com/office/drawing/2014/main" id="{FE584E90-B16E-1D4C-B052-FDF4C2F6E2A5}"/>
              </a:ext>
            </a:extLst>
          </p:cNvPr>
          <p:cNvSpPr txBox="1"/>
          <p:nvPr/>
        </p:nvSpPr>
        <p:spPr>
          <a:xfrm>
            <a:off x="745066" y="2644170"/>
            <a:ext cx="3488267" cy="1569660"/>
          </a:xfrm>
          <a:prstGeom prst="rect">
            <a:avLst/>
          </a:prstGeom>
          <a:noFill/>
        </p:spPr>
        <p:txBody>
          <a:bodyPr wrap="square" rtlCol="0">
            <a:spAutoFit/>
          </a:bodyPr>
          <a:lstStyle/>
          <a:p>
            <a:r>
              <a:rPr lang="en-US" sz="3200" b="1" dirty="0" err="1"/>
              <a:t>Kurumsa</a:t>
            </a:r>
            <a:r>
              <a:rPr lang="en-US" sz="3200" b="1" dirty="0"/>
              <a:t> </a:t>
            </a:r>
            <a:r>
              <a:rPr lang="en-US" sz="3200" b="1" dirty="0" err="1"/>
              <a:t>İlişkiler</a:t>
            </a:r>
            <a:endParaRPr lang="en-US" sz="3200" b="1" dirty="0"/>
          </a:p>
          <a:p>
            <a:r>
              <a:rPr lang="en-US" sz="3200" b="1" dirty="0"/>
              <a:t>             </a:t>
            </a:r>
            <a:r>
              <a:rPr lang="en-US" sz="3200" b="1" dirty="0" err="1"/>
              <a:t>ve</a:t>
            </a:r>
            <a:endParaRPr lang="en-US" sz="3200" b="1" dirty="0"/>
          </a:p>
          <a:p>
            <a:r>
              <a:rPr lang="en-US" sz="3200" b="1" dirty="0"/>
              <a:t>            </a:t>
            </a:r>
            <a:r>
              <a:rPr lang="en-US" sz="3200" b="1" dirty="0" err="1"/>
              <a:t>Etik</a:t>
            </a:r>
            <a:endParaRPr lang="en-US" sz="3200" b="1" dirty="0"/>
          </a:p>
        </p:txBody>
      </p:sp>
    </p:spTree>
    <p:extLst>
      <p:ext uri="{BB962C8B-B14F-4D97-AF65-F5344CB8AC3E}">
        <p14:creationId xmlns:p14="http://schemas.microsoft.com/office/powerpoint/2010/main" val="3263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KİMİN </a:t>
            </a:r>
            <a:r>
              <a:rPr lang="en-US" dirty="0" err="1"/>
              <a:t>Pusulası</a:t>
            </a:r>
            <a:r>
              <a:rPr lang="en-US" dirty="0"/>
              <a:t> ?</a:t>
            </a:r>
          </a:p>
        </p:txBody>
      </p:sp>
      <p:sp>
        <p:nvSpPr>
          <p:cNvPr id="5" name="Text Placeholder 4"/>
          <p:cNvSpPr>
            <a:spLocks noGrp="1"/>
          </p:cNvSpPr>
          <p:nvPr>
            <p:ph type="body" idx="1"/>
          </p:nvPr>
        </p:nvSpPr>
        <p:spPr>
          <a:xfrm>
            <a:off x="1319112" y="2184070"/>
            <a:ext cx="4588931" cy="576262"/>
          </a:xfrm>
        </p:spPr>
        <p:txBody>
          <a:bodyPr>
            <a:normAutofit fontScale="85000" lnSpcReduction="20000"/>
          </a:bodyPr>
          <a:lstStyle/>
          <a:p>
            <a:r>
              <a:rPr lang="en-US" sz="4000" dirty="0"/>
              <a:t>        </a:t>
            </a:r>
            <a:r>
              <a:rPr lang="en-US" sz="4000" dirty="0" err="1"/>
              <a:t>Sİzİn</a:t>
            </a:r>
            <a:r>
              <a:rPr lang="en-US" sz="4000" dirty="0"/>
              <a:t> </a:t>
            </a:r>
            <a:r>
              <a:rPr lang="en-US" sz="4000" dirty="0" err="1"/>
              <a:t>Şİrket</a:t>
            </a:r>
            <a:r>
              <a:rPr lang="en-US" sz="4324" dirty="0"/>
              <a:t>    </a:t>
            </a:r>
          </a:p>
        </p:txBody>
      </p:sp>
      <p:pic>
        <p:nvPicPr>
          <p:cNvPr id="9" name="Content Placeholder 8" descr="PusulaEtik.jpg"/>
          <p:cNvPicPr>
            <a:picLocks noGrp="1" noChangeAspect="1"/>
          </p:cNvPicPr>
          <p:nvPr>
            <p:ph sz="half" idx="2"/>
          </p:nvPr>
        </p:nvPicPr>
        <p:blipFill>
          <a:blip r:embed="rId2"/>
          <a:srcRect t="-900" b="-900"/>
          <a:stretch>
            <a:fillRect/>
          </a:stretch>
        </p:blipFill>
        <p:spPr>
          <a:xfrm>
            <a:off x="2326722" y="3310073"/>
            <a:ext cx="2321478" cy="2270396"/>
          </a:xfrm>
        </p:spPr>
      </p:pic>
      <p:sp>
        <p:nvSpPr>
          <p:cNvPr id="7" name="Text Placeholder 6"/>
          <p:cNvSpPr>
            <a:spLocks noGrp="1"/>
          </p:cNvSpPr>
          <p:nvPr>
            <p:ph type="body" sz="quarter" idx="3"/>
          </p:nvPr>
        </p:nvSpPr>
        <p:spPr>
          <a:xfrm>
            <a:off x="5235088" y="2157549"/>
            <a:ext cx="5051859" cy="576262"/>
          </a:xfrm>
        </p:spPr>
        <p:txBody>
          <a:bodyPr>
            <a:noAutofit/>
          </a:bodyPr>
          <a:lstStyle/>
          <a:p>
            <a:r>
              <a:rPr lang="en-US" sz="4000" dirty="0"/>
              <a:t>           </a:t>
            </a:r>
            <a:r>
              <a:rPr lang="en-US" sz="4000" dirty="0" err="1"/>
              <a:t>Benİm</a:t>
            </a:r>
            <a:r>
              <a:rPr lang="en-US" sz="4000" dirty="0"/>
              <a:t> </a:t>
            </a:r>
            <a:r>
              <a:rPr lang="en-US" sz="4000" dirty="0" err="1"/>
              <a:t>Şİrketİm</a:t>
            </a:r>
            <a:endParaRPr lang="en-US" sz="4000" dirty="0"/>
          </a:p>
        </p:txBody>
      </p:sp>
      <p:pic>
        <p:nvPicPr>
          <p:cNvPr id="10" name="Content Placeholder 9" descr="PusulaEtik.jpg"/>
          <p:cNvPicPr>
            <a:picLocks noGrp="1" noChangeAspect="1"/>
          </p:cNvPicPr>
          <p:nvPr>
            <p:ph sz="quarter" idx="4"/>
          </p:nvPr>
        </p:nvPicPr>
        <p:blipFill>
          <a:blip r:embed="rId2"/>
          <a:srcRect t="-880" b="-880"/>
          <a:stretch>
            <a:fillRect/>
          </a:stretch>
        </p:blipFill>
        <p:spPr>
          <a:xfrm>
            <a:off x="7167928" y="3310073"/>
            <a:ext cx="2322390" cy="2270396"/>
          </a:xfrm>
        </p:spPr>
      </p:pic>
      <p:sp>
        <p:nvSpPr>
          <p:cNvPr id="3" name="Footer Placeholder 2"/>
          <p:cNvSpPr>
            <a:spLocks noGrp="1"/>
          </p:cNvSpPr>
          <p:nvPr>
            <p:ph type="ftr" sz="quarter" idx="11"/>
          </p:nvPr>
        </p:nvSpPr>
        <p:spPr/>
        <p:txBody>
          <a:bodyPr/>
          <a:lstStyle/>
          <a:p>
            <a:r>
              <a:rPr lang="en-US"/>
              <a:t>Etik Her Zaman Kazanır  www.edmer.org</a:t>
            </a:r>
          </a:p>
        </p:txBody>
      </p:sp>
      <p:sp>
        <p:nvSpPr>
          <p:cNvPr id="11" name="TextBox 10"/>
          <p:cNvSpPr txBox="1"/>
          <p:nvPr/>
        </p:nvSpPr>
        <p:spPr>
          <a:xfrm>
            <a:off x="2877430" y="2786853"/>
            <a:ext cx="1770771" cy="523220"/>
          </a:xfrm>
          <a:prstGeom prst="rect">
            <a:avLst/>
          </a:prstGeom>
          <a:noFill/>
        </p:spPr>
        <p:txBody>
          <a:bodyPr wrap="square" rtlCol="0">
            <a:spAutoFit/>
          </a:bodyPr>
          <a:lstStyle/>
          <a:p>
            <a:r>
              <a:rPr lang="en-US" sz="2800" dirty="0"/>
              <a:t>DOĞRU</a:t>
            </a:r>
          </a:p>
        </p:txBody>
      </p:sp>
      <p:sp>
        <p:nvSpPr>
          <p:cNvPr id="12" name="TextBox 11"/>
          <p:cNvSpPr txBox="1"/>
          <p:nvPr/>
        </p:nvSpPr>
        <p:spPr>
          <a:xfrm>
            <a:off x="2860721" y="5548226"/>
            <a:ext cx="1770771" cy="523220"/>
          </a:xfrm>
          <a:prstGeom prst="rect">
            <a:avLst/>
          </a:prstGeom>
          <a:noFill/>
        </p:spPr>
        <p:txBody>
          <a:bodyPr wrap="square" rtlCol="0">
            <a:spAutoFit/>
          </a:bodyPr>
          <a:lstStyle/>
          <a:p>
            <a:r>
              <a:rPr lang="en-US" sz="2800" dirty="0"/>
              <a:t>YANLIŞ</a:t>
            </a:r>
          </a:p>
        </p:txBody>
      </p:sp>
      <p:sp>
        <p:nvSpPr>
          <p:cNvPr id="13" name="TextBox 12"/>
          <p:cNvSpPr txBox="1"/>
          <p:nvPr/>
        </p:nvSpPr>
        <p:spPr>
          <a:xfrm>
            <a:off x="1841471" y="4215718"/>
            <a:ext cx="1136212" cy="523220"/>
          </a:xfrm>
          <a:prstGeom prst="rect">
            <a:avLst/>
          </a:prstGeom>
          <a:noFill/>
        </p:spPr>
        <p:txBody>
          <a:bodyPr wrap="square" rtlCol="0">
            <a:spAutoFit/>
          </a:bodyPr>
          <a:lstStyle/>
          <a:p>
            <a:r>
              <a:rPr lang="en-US" sz="2800" dirty="0"/>
              <a:t>İYİ</a:t>
            </a:r>
          </a:p>
        </p:txBody>
      </p:sp>
      <p:sp>
        <p:nvSpPr>
          <p:cNvPr id="14" name="TextBox 13"/>
          <p:cNvSpPr txBox="1"/>
          <p:nvPr/>
        </p:nvSpPr>
        <p:spPr>
          <a:xfrm>
            <a:off x="4631874" y="4237578"/>
            <a:ext cx="987670" cy="523220"/>
          </a:xfrm>
          <a:prstGeom prst="rect">
            <a:avLst/>
          </a:prstGeom>
          <a:noFill/>
        </p:spPr>
        <p:txBody>
          <a:bodyPr wrap="none" rtlCol="0">
            <a:spAutoFit/>
          </a:bodyPr>
          <a:lstStyle/>
          <a:p>
            <a:r>
              <a:rPr lang="en-US" sz="2800" dirty="0"/>
              <a:t>KÖTÜ</a:t>
            </a:r>
          </a:p>
        </p:txBody>
      </p:sp>
      <p:sp>
        <p:nvSpPr>
          <p:cNvPr id="15" name="TextBox 14"/>
          <p:cNvSpPr txBox="1"/>
          <p:nvPr/>
        </p:nvSpPr>
        <p:spPr>
          <a:xfrm>
            <a:off x="7677473" y="5496909"/>
            <a:ext cx="1770771" cy="523220"/>
          </a:xfrm>
          <a:prstGeom prst="rect">
            <a:avLst/>
          </a:prstGeom>
          <a:noFill/>
        </p:spPr>
        <p:txBody>
          <a:bodyPr wrap="square" rtlCol="0">
            <a:spAutoFit/>
          </a:bodyPr>
          <a:lstStyle/>
          <a:p>
            <a:r>
              <a:rPr lang="en-US" sz="2800" dirty="0"/>
              <a:t>DOĞRU</a:t>
            </a:r>
          </a:p>
        </p:txBody>
      </p:sp>
      <p:sp>
        <p:nvSpPr>
          <p:cNvPr id="16" name="TextBox 15"/>
          <p:cNvSpPr txBox="1"/>
          <p:nvPr/>
        </p:nvSpPr>
        <p:spPr>
          <a:xfrm>
            <a:off x="7761018" y="2820277"/>
            <a:ext cx="1770771" cy="523220"/>
          </a:xfrm>
          <a:prstGeom prst="rect">
            <a:avLst/>
          </a:prstGeom>
          <a:noFill/>
        </p:spPr>
        <p:txBody>
          <a:bodyPr wrap="square" rtlCol="0">
            <a:spAutoFit/>
          </a:bodyPr>
          <a:lstStyle/>
          <a:p>
            <a:r>
              <a:rPr lang="en-US" sz="2800" dirty="0"/>
              <a:t>YANLIŞ</a:t>
            </a:r>
          </a:p>
        </p:txBody>
      </p:sp>
      <p:sp>
        <p:nvSpPr>
          <p:cNvPr id="17" name="TextBox 16"/>
          <p:cNvSpPr txBox="1"/>
          <p:nvPr/>
        </p:nvSpPr>
        <p:spPr>
          <a:xfrm>
            <a:off x="6355622" y="4220866"/>
            <a:ext cx="987670" cy="523220"/>
          </a:xfrm>
          <a:prstGeom prst="rect">
            <a:avLst/>
          </a:prstGeom>
          <a:noFill/>
        </p:spPr>
        <p:txBody>
          <a:bodyPr wrap="none" rtlCol="0">
            <a:spAutoFit/>
          </a:bodyPr>
          <a:lstStyle/>
          <a:p>
            <a:r>
              <a:rPr lang="en-US" sz="2800" dirty="0"/>
              <a:t>KÖTÜ</a:t>
            </a:r>
          </a:p>
        </p:txBody>
      </p:sp>
      <p:sp>
        <p:nvSpPr>
          <p:cNvPr id="18" name="TextBox 17"/>
          <p:cNvSpPr txBox="1"/>
          <p:nvPr/>
        </p:nvSpPr>
        <p:spPr>
          <a:xfrm>
            <a:off x="9492313" y="4220866"/>
            <a:ext cx="1136212" cy="523220"/>
          </a:xfrm>
          <a:prstGeom prst="rect">
            <a:avLst/>
          </a:prstGeom>
          <a:noFill/>
        </p:spPr>
        <p:txBody>
          <a:bodyPr wrap="square" rtlCol="0">
            <a:spAutoFit/>
          </a:bodyPr>
          <a:lstStyle/>
          <a:p>
            <a:r>
              <a:rPr lang="en-US" sz="2800" dirty="0"/>
              <a:t>İYİ</a:t>
            </a:r>
          </a:p>
        </p:txBody>
      </p:sp>
      <p:sp>
        <p:nvSpPr>
          <p:cNvPr id="19" name="Slide Number Placeholder 18"/>
          <p:cNvSpPr>
            <a:spLocks noGrp="1"/>
          </p:cNvSpPr>
          <p:nvPr>
            <p:ph type="sldNum" sz="quarter" idx="12"/>
          </p:nvPr>
        </p:nvSpPr>
        <p:spPr/>
        <p:txBody>
          <a:bodyPr/>
          <a:lstStyle/>
          <a:p>
            <a:fld id="{3142FDA1-65C6-4A48-A4ED-3464EED102B7}" type="slidenum">
              <a:rPr lang="en-US" smtClean="0"/>
              <a:pPr/>
              <a:t>3</a:t>
            </a:fld>
            <a:endParaRPr lang="en-US"/>
          </a:p>
        </p:txBody>
      </p:sp>
    </p:spTree>
    <p:extLst>
      <p:ext uri="{BB962C8B-B14F-4D97-AF65-F5344CB8AC3E}">
        <p14:creationId xmlns:p14="http://schemas.microsoft.com/office/powerpoint/2010/main" val="319307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80">
                                          <p:stCondLst>
                                            <p:cond delay="0"/>
                                          </p:stCondLst>
                                        </p:cTn>
                                        <p:tgtEl>
                                          <p:spTgt spid="7">
                                            <p:txEl>
                                              <p:pRg st="0" end="0"/>
                                            </p:txEl>
                                          </p:spTgt>
                                        </p:tgtEl>
                                      </p:cBhvr>
                                    </p:animEffect>
                                    <p:anim calcmode="lin" valueType="num">
                                      <p:cBhvr>
                                        <p:cTn id="26"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xEl>
                                              <p:pRg st="0" end="0"/>
                                            </p:txEl>
                                          </p:spTgt>
                                        </p:tgtEl>
                                      </p:cBhvr>
                                      <p:to x="100000" y="60000"/>
                                    </p:animScale>
                                    <p:animScale>
                                      <p:cBhvr>
                                        <p:cTn id="32" dur="166" decel="50000">
                                          <p:stCondLst>
                                            <p:cond delay="676"/>
                                          </p:stCondLst>
                                        </p:cTn>
                                        <p:tgtEl>
                                          <p:spTgt spid="7">
                                            <p:txEl>
                                              <p:pRg st="0" end="0"/>
                                            </p:txEl>
                                          </p:spTgt>
                                        </p:tgtEl>
                                      </p:cBhvr>
                                      <p:to x="100000" y="100000"/>
                                    </p:animScale>
                                    <p:animScale>
                                      <p:cBhvr>
                                        <p:cTn id="33" dur="26">
                                          <p:stCondLst>
                                            <p:cond delay="1312"/>
                                          </p:stCondLst>
                                        </p:cTn>
                                        <p:tgtEl>
                                          <p:spTgt spid="7">
                                            <p:txEl>
                                              <p:pRg st="0" end="0"/>
                                            </p:txEl>
                                          </p:spTgt>
                                        </p:tgtEl>
                                      </p:cBhvr>
                                      <p:to x="100000" y="80000"/>
                                    </p:animScale>
                                    <p:animScale>
                                      <p:cBhvr>
                                        <p:cTn id="34" dur="166" decel="50000">
                                          <p:stCondLst>
                                            <p:cond delay="1338"/>
                                          </p:stCondLst>
                                        </p:cTn>
                                        <p:tgtEl>
                                          <p:spTgt spid="7">
                                            <p:txEl>
                                              <p:pRg st="0" end="0"/>
                                            </p:txEl>
                                          </p:spTgt>
                                        </p:tgtEl>
                                      </p:cBhvr>
                                      <p:to x="100000" y="100000"/>
                                    </p:animScale>
                                    <p:animScale>
                                      <p:cBhvr>
                                        <p:cTn id="35" dur="26">
                                          <p:stCondLst>
                                            <p:cond delay="1642"/>
                                          </p:stCondLst>
                                        </p:cTn>
                                        <p:tgtEl>
                                          <p:spTgt spid="7">
                                            <p:txEl>
                                              <p:pRg st="0" end="0"/>
                                            </p:txEl>
                                          </p:spTgt>
                                        </p:tgtEl>
                                      </p:cBhvr>
                                      <p:to x="100000" y="90000"/>
                                    </p:animScale>
                                    <p:animScale>
                                      <p:cBhvr>
                                        <p:cTn id="36" dur="166" decel="50000">
                                          <p:stCondLst>
                                            <p:cond delay="1668"/>
                                          </p:stCondLst>
                                        </p:cTn>
                                        <p:tgtEl>
                                          <p:spTgt spid="7">
                                            <p:txEl>
                                              <p:pRg st="0" end="0"/>
                                            </p:txEl>
                                          </p:spTgt>
                                        </p:tgtEl>
                                      </p:cBhvr>
                                      <p:to x="100000" y="100000"/>
                                    </p:animScale>
                                    <p:animScale>
                                      <p:cBhvr>
                                        <p:cTn id="37" dur="26">
                                          <p:stCondLst>
                                            <p:cond delay="1808"/>
                                          </p:stCondLst>
                                        </p:cTn>
                                        <p:tgtEl>
                                          <p:spTgt spid="7">
                                            <p:txEl>
                                              <p:pRg st="0" end="0"/>
                                            </p:txEl>
                                          </p:spTgt>
                                        </p:tgtEl>
                                      </p:cBhvr>
                                      <p:to x="100000" y="95000"/>
                                    </p:animScale>
                                    <p:animScale>
                                      <p:cBhvr>
                                        <p:cTn id="38"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E054F-6AE2-DE4A-850E-66C07CA07543}"/>
              </a:ext>
            </a:extLst>
          </p:cNvPr>
          <p:cNvSpPr>
            <a:spLocks noGrp="1"/>
          </p:cNvSpPr>
          <p:nvPr>
            <p:ph type="title"/>
          </p:nvPr>
        </p:nvSpPr>
        <p:spPr/>
        <p:txBody>
          <a:bodyPr>
            <a:noAutofit/>
          </a:bodyPr>
          <a:lstStyle/>
          <a:p>
            <a:r>
              <a:rPr lang="en-US" sz="6000" b="1" dirty="0" err="1"/>
              <a:t>Etİk</a:t>
            </a:r>
            <a:r>
              <a:rPr lang="en-US" sz="6000" b="1" dirty="0"/>
              <a:t> </a:t>
            </a:r>
            <a:r>
              <a:rPr lang="en-US" sz="6000" b="1" dirty="0" err="1"/>
              <a:t>OlmazsaK</a:t>
            </a:r>
            <a:r>
              <a:rPr lang="en-US" sz="6000" b="1" dirty="0"/>
              <a:t> </a:t>
            </a:r>
            <a:br>
              <a:rPr lang="en-US" sz="6000" b="1" dirty="0"/>
            </a:br>
            <a:r>
              <a:rPr lang="en-US" sz="6000" b="1" dirty="0"/>
              <a:t>Ne </a:t>
            </a:r>
            <a:r>
              <a:rPr lang="en-US" sz="6000" b="1" dirty="0" err="1"/>
              <a:t>Olur</a:t>
            </a:r>
            <a:r>
              <a:rPr lang="en-US" sz="6000" b="1" dirty="0"/>
              <a:t>?</a:t>
            </a:r>
          </a:p>
        </p:txBody>
      </p:sp>
      <p:sp>
        <p:nvSpPr>
          <p:cNvPr id="7" name="Text Placeholder 6">
            <a:extLst>
              <a:ext uri="{FF2B5EF4-FFF2-40B4-BE49-F238E27FC236}">
                <a16:creationId xmlns:a16="http://schemas.microsoft.com/office/drawing/2014/main" id="{479DE9E1-1D86-A74C-AF16-D8D3485E9B0D}"/>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EF57F40-61AF-8E44-8F0D-80086A912A6B}"/>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9440BB95-D6D0-8343-887E-1DEBBEA73FD4}"/>
              </a:ext>
            </a:extLst>
          </p:cNvPr>
          <p:cNvSpPr>
            <a:spLocks noGrp="1"/>
          </p:cNvSpPr>
          <p:nvPr>
            <p:ph type="sldNum" sz="quarter" idx="12"/>
          </p:nvPr>
        </p:nvSpPr>
        <p:spPr/>
        <p:txBody>
          <a:bodyPr/>
          <a:lstStyle/>
          <a:p>
            <a:fld id="{77224174-B92C-F14E-9629-151E184C6D48}" type="slidenum">
              <a:rPr lang="en-US" smtClean="0"/>
              <a:t>30</a:t>
            </a:fld>
            <a:endParaRPr lang="en-US"/>
          </a:p>
        </p:txBody>
      </p:sp>
    </p:spTree>
    <p:extLst>
      <p:ext uri="{BB962C8B-B14F-4D97-AF65-F5344CB8AC3E}">
        <p14:creationId xmlns:p14="http://schemas.microsoft.com/office/powerpoint/2010/main" val="517290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17411" name="Slide Number Placeholder 5"/>
          <p:cNvSpPr>
            <a:spLocks noGrp="1"/>
          </p:cNvSpPr>
          <p:nvPr>
            <p:ph type="sldNum" sz="quarter" idx="12"/>
          </p:nvPr>
        </p:nvSpPr>
        <p:spPr>
          <a:noFill/>
        </p:spPr>
        <p:txBody>
          <a:bodyPr/>
          <a:lstStyle/>
          <a:p>
            <a:fld id="{E3C860C7-75A6-6549-913B-AA7E716121AE}" type="slidenum">
              <a:rPr lang="en-US" smtClean="0"/>
              <a:pPr/>
              <a:t>31</a:t>
            </a:fld>
            <a:endParaRPr lang="en-US"/>
          </a:p>
        </p:txBody>
      </p:sp>
      <p:sp>
        <p:nvSpPr>
          <p:cNvPr id="17412" name="Rectangle 2"/>
          <p:cNvSpPr>
            <a:spLocks noGrp="1" noChangeArrowheads="1"/>
          </p:cNvSpPr>
          <p:nvPr>
            <p:ph type="title"/>
          </p:nvPr>
        </p:nvSpPr>
        <p:spPr>
          <a:xfrm>
            <a:off x="1141412" y="115677"/>
            <a:ext cx="9905998" cy="987846"/>
          </a:xfrm>
        </p:spPr>
        <p:txBody>
          <a:bodyPr/>
          <a:lstStyle/>
          <a:p>
            <a:pPr eaLnBrk="1" hangingPunct="1"/>
            <a:r>
              <a:rPr lang="tr-TR" b="1" dirty="0"/>
              <a:t>Etik Değerlere Sahip Çıkmazsak</a:t>
            </a:r>
            <a:endParaRPr lang="en-US" b="1" dirty="0"/>
          </a:p>
        </p:txBody>
      </p:sp>
      <p:sp>
        <p:nvSpPr>
          <p:cNvPr id="13315" name="Rectangle 3"/>
          <p:cNvSpPr>
            <a:spLocks noGrp="1" noChangeArrowheads="1"/>
          </p:cNvSpPr>
          <p:nvPr>
            <p:ph type="body" idx="1"/>
          </p:nvPr>
        </p:nvSpPr>
        <p:spPr>
          <a:xfrm>
            <a:off x="1141413" y="1222873"/>
            <a:ext cx="9905998" cy="4568328"/>
          </a:xfrm>
        </p:spPr>
        <p:txBody>
          <a:bodyPr>
            <a:noAutofit/>
          </a:bodyPr>
          <a:lstStyle/>
          <a:p>
            <a:pPr eaLnBrk="1" hangingPunct="1"/>
            <a:r>
              <a:rPr lang="tr-TR" sz="4000" b="1" dirty="0"/>
              <a:t>1. Toplum Kirlenir</a:t>
            </a:r>
          </a:p>
          <a:p>
            <a:pPr eaLnBrk="1" hangingPunct="1"/>
            <a:r>
              <a:rPr lang="tr-TR" sz="4000" b="1" dirty="0"/>
              <a:t>2. Yolsuzluklar Artar</a:t>
            </a:r>
          </a:p>
          <a:p>
            <a:pPr eaLnBrk="1" hangingPunct="1"/>
            <a:r>
              <a:rPr lang="tr-TR" sz="4000" b="1" dirty="0"/>
              <a:t>3. Haksız Rekabet Çoğalır</a:t>
            </a:r>
          </a:p>
          <a:p>
            <a:pPr eaLnBrk="1" hangingPunct="1"/>
            <a:r>
              <a:rPr lang="tr-TR" sz="4000" b="1" dirty="0"/>
              <a:t>4. Kaynaklar Verimsiz Kullanılır</a:t>
            </a:r>
          </a:p>
          <a:p>
            <a:pPr eaLnBrk="1" hangingPunct="1"/>
            <a:r>
              <a:rPr lang="tr-TR" sz="4000" b="1" dirty="0"/>
              <a:t>5. Yatırımlar Daha Pahalı Olur</a:t>
            </a:r>
          </a:p>
          <a:p>
            <a:pPr eaLnBrk="1" hangingPunct="1"/>
            <a:r>
              <a:rPr lang="tr-TR" sz="4000" b="1" dirty="0"/>
              <a:t>6. Giderler Gereksiz Artar </a:t>
            </a:r>
            <a:endParaRPr lang="en-US" sz="4000" b="1" dirty="0"/>
          </a:p>
        </p:txBody>
      </p:sp>
    </p:spTree>
    <p:extLst>
      <p:ext uri="{BB962C8B-B14F-4D97-AF65-F5344CB8AC3E}">
        <p14:creationId xmlns:p14="http://schemas.microsoft.com/office/powerpoint/2010/main" val="32943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p:cTn id="13"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p:cTn id="19"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3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p:cTn id="25" dur="5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3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p:cTn id="31" dur="500" fill="hold"/>
                                        <p:tgtEl>
                                          <p:spTgt spid="133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31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p:cTn id="37" dur="500" fill="hold"/>
                                        <p:tgtEl>
                                          <p:spTgt spid="1331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331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18435" name="Slide Number Placeholder 5"/>
          <p:cNvSpPr>
            <a:spLocks noGrp="1"/>
          </p:cNvSpPr>
          <p:nvPr>
            <p:ph type="sldNum" sz="quarter" idx="12"/>
          </p:nvPr>
        </p:nvSpPr>
        <p:spPr>
          <a:noFill/>
        </p:spPr>
        <p:txBody>
          <a:bodyPr/>
          <a:lstStyle/>
          <a:p>
            <a:fld id="{CDA42003-578C-9144-B351-309FC5F6F0F4}" type="slidenum">
              <a:rPr lang="en-US" smtClean="0"/>
              <a:pPr/>
              <a:t>32</a:t>
            </a:fld>
            <a:endParaRPr lang="en-US"/>
          </a:p>
        </p:txBody>
      </p:sp>
      <p:sp>
        <p:nvSpPr>
          <p:cNvPr id="18436" name="Rectangle 2"/>
          <p:cNvSpPr>
            <a:spLocks noGrp="1" noChangeArrowheads="1"/>
          </p:cNvSpPr>
          <p:nvPr>
            <p:ph type="title"/>
          </p:nvPr>
        </p:nvSpPr>
        <p:spPr>
          <a:xfrm>
            <a:off x="5250704" y="199874"/>
            <a:ext cx="9905998" cy="734458"/>
          </a:xfrm>
        </p:spPr>
        <p:txBody>
          <a:bodyPr/>
          <a:lstStyle/>
          <a:p>
            <a:pPr eaLnBrk="1" hangingPunct="1"/>
            <a:r>
              <a:rPr lang="tr-TR" b="1" dirty="0"/>
              <a:t>Etik Değerlere Sahip Çıkmazsak</a:t>
            </a:r>
            <a:endParaRPr lang="en-US" b="1" dirty="0"/>
          </a:p>
        </p:txBody>
      </p:sp>
      <p:sp>
        <p:nvSpPr>
          <p:cNvPr id="14339" name="Rectangle 3"/>
          <p:cNvSpPr>
            <a:spLocks noGrp="1" noChangeArrowheads="1"/>
          </p:cNvSpPr>
          <p:nvPr>
            <p:ph type="body" idx="1"/>
          </p:nvPr>
        </p:nvSpPr>
        <p:spPr>
          <a:xfrm>
            <a:off x="1141413" y="1066801"/>
            <a:ext cx="9905998" cy="4724400"/>
          </a:xfrm>
        </p:spPr>
        <p:txBody>
          <a:bodyPr>
            <a:noAutofit/>
          </a:bodyPr>
          <a:lstStyle/>
          <a:p>
            <a:pPr eaLnBrk="1" hangingPunct="1"/>
            <a:r>
              <a:rPr lang="tr-TR" sz="4000" b="1" dirty="0"/>
              <a:t>7. Maliyetler Artar</a:t>
            </a:r>
          </a:p>
          <a:p>
            <a:pPr eaLnBrk="1" hangingPunct="1"/>
            <a:r>
              <a:rPr lang="tr-TR" sz="4000" b="1" dirty="0"/>
              <a:t>8. Yabancı Sermaye Kaçar</a:t>
            </a:r>
          </a:p>
          <a:p>
            <a:pPr eaLnBrk="1" hangingPunct="1"/>
            <a:r>
              <a:rPr lang="tr-TR" sz="4000" b="1" dirty="0"/>
              <a:t>9. Büyüme Yavaşlar</a:t>
            </a:r>
          </a:p>
          <a:p>
            <a:pPr eaLnBrk="1" hangingPunct="1"/>
            <a:r>
              <a:rPr lang="tr-TR" sz="4000" b="1" dirty="0"/>
              <a:t>10. İşsizlik Artar</a:t>
            </a:r>
          </a:p>
          <a:p>
            <a:pPr eaLnBrk="1" hangingPunct="1"/>
            <a:r>
              <a:rPr lang="tr-TR" sz="4000" b="1" dirty="0"/>
              <a:t>11. Gelir Dağılımı Bozulur</a:t>
            </a:r>
          </a:p>
          <a:p>
            <a:pPr eaLnBrk="1" hangingPunct="1"/>
            <a:r>
              <a:rPr lang="tr-TR" sz="4000" b="1" dirty="0"/>
              <a:t>12. Genel Ulusal Ekonomik Performans Düşer</a:t>
            </a:r>
            <a:endParaRPr lang="en-US" sz="4000" b="1" dirty="0"/>
          </a:p>
        </p:txBody>
      </p:sp>
    </p:spTree>
    <p:extLst>
      <p:ext uri="{BB962C8B-B14F-4D97-AF65-F5344CB8AC3E}">
        <p14:creationId xmlns:p14="http://schemas.microsoft.com/office/powerpoint/2010/main" val="59312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strips(downLeft)">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strips(downLeft)">
                                      <p:cBhvr>
                                        <p:cTn id="12" dur="5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strips(downLeft)">
                                      <p:cBhvr>
                                        <p:cTn id="17" dur="500"/>
                                        <p:tgtEl>
                                          <p:spTgt spid="1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strips(downLeft)">
                                      <p:cBhvr>
                                        <p:cTn id="22" dur="500"/>
                                        <p:tgtEl>
                                          <p:spTgt spid="14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strips(downLeft)">
                                      <p:cBhvr>
                                        <p:cTn id="27" dur="500"/>
                                        <p:tgtEl>
                                          <p:spTgt spid="14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339">
                                            <p:txEl>
                                              <p:pRg st="5" end="5"/>
                                            </p:txEl>
                                          </p:spTgt>
                                        </p:tgtEl>
                                        <p:attrNameLst>
                                          <p:attrName>style.visibility</p:attrName>
                                        </p:attrNameLst>
                                      </p:cBhvr>
                                      <p:to>
                                        <p:strVal val="visible"/>
                                      </p:to>
                                    </p:set>
                                    <p:animEffect transition="in" filter="strips(downLeft)">
                                      <p:cBhvr>
                                        <p:cTn id="32"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1577F-A35B-BE40-8929-C15AD6FF99DD}"/>
              </a:ext>
            </a:extLst>
          </p:cNvPr>
          <p:cNvSpPr>
            <a:spLocks noGrp="1"/>
          </p:cNvSpPr>
          <p:nvPr>
            <p:ph type="title"/>
          </p:nvPr>
        </p:nvSpPr>
        <p:spPr/>
        <p:txBody>
          <a:bodyPr>
            <a:normAutofit/>
          </a:bodyPr>
          <a:lstStyle/>
          <a:p>
            <a:r>
              <a:rPr lang="en-US" sz="6000" b="1" dirty="0" err="1"/>
              <a:t>Değerlerİmİz</a:t>
            </a:r>
            <a:endParaRPr lang="en-US" sz="6000" b="1" dirty="0"/>
          </a:p>
        </p:txBody>
      </p:sp>
      <p:sp>
        <p:nvSpPr>
          <p:cNvPr id="5" name="Text Placeholder 4">
            <a:extLst>
              <a:ext uri="{FF2B5EF4-FFF2-40B4-BE49-F238E27FC236}">
                <a16:creationId xmlns:a16="http://schemas.microsoft.com/office/drawing/2014/main" id="{645D84D9-24A5-B341-84EF-59B9DAC407EF}"/>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B548F559-6052-1C4E-8115-09A1B362306E}"/>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0269B494-EDF9-B241-8129-3B5763B7CB11}"/>
              </a:ext>
            </a:extLst>
          </p:cNvPr>
          <p:cNvSpPr>
            <a:spLocks noGrp="1"/>
          </p:cNvSpPr>
          <p:nvPr>
            <p:ph type="sldNum" sz="quarter" idx="12"/>
          </p:nvPr>
        </p:nvSpPr>
        <p:spPr/>
        <p:txBody>
          <a:bodyPr/>
          <a:lstStyle/>
          <a:p>
            <a:fld id="{77224174-B92C-F14E-9629-151E184C6D48}" type="slidenum">
              <a:rPr lang="en-US" smtClean="0"/>
              <a:t>33</a:t>
            </a:fld>
            <a:endParaRPr lang="en-US"/>
          </a:p>
        </p:txBody>
      </p:sp>
    </p:spTree>
    <p:extLst>
      <p:ext uri="{BB962C8B-B14F-4D97-AF65-F5344CB8AC3E}">
        <p14:creationId xmlns:p14="http://schemas.microsoft.com/office/powerpoint/2010/main" val="1056600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D7377C-3CE9-5F44-8C50-4E984C1BDE0B}"/>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E719CFBF-DC8C-7A46-87D5-5B8F2BAFC834}"/>
              </a:ext>
            </a:extLst>
          </p:cNvPr>
          <p:cNvSpPr>
            <a:spLocks noGrp="1"/>
          </p:cNvSpPr>
          <p:nvPr>
            <p:ph type="sldNum" sz="quarter" idx="12"/>
          </p:nvPr>
        </p:nvSpPr>
        <p:spPr/>
        <p:txBody>
          <a:bodyPr/>
          <a:lstStyle/>
          <a:p>
            <a:fld id="{77224174-B92C-F14E-9629-151E184C6D48}" type="slidenum">
              <a:rPr lang="en-US" smtClean="0"/>
              <a:t>34</a:t>
            </a:fld>
            <a:endParaRPr lang="en-US"/>
          </a:p>
        </p:txBody>
      </p:sp>
      <p:pic>
        <p:nvPicPr>
          <p:cNvPr id="5" name="Picture 4">
            <a:extLst>
              <a:ext uri="{FF2B5EF4-FFF2-40B4-BE49-F238E27FC236}">
                <a16:creationId xmlns:a16="http://schemas.microsoft.com/office/drawing/2014/main" id="{2C97CB24-3F41-C147-8726-3FFAA98A41B3}"/>
              </a:ext>
            </a:extLst>
          </p:cNvPr>
          <p:cNvPicPr>
            <a:picLocks noChangeAspect="1"/>
          </p:cNvPicPr>
          <p:nvPr/>
        </p:nvPicPr>
        <p:blipFill>
          <a:blip r:embed="rId2"/>
          <a:stretch>
            <a:fillRect/>
          </a:stretch>
        </p:blipFill>
        <p:spPr>
          <a:xfrm>
            <a:off x="919792" y="0"/>
            <a:ext cx="11232931" cy="6858000"/>
          </a:xfrm>
          <a:prstGeom prst="rect">
            <a:avLst/>
          </a:prstGeom>
        </p:spPr>
      </p:pic>
      <p:sp>
        <p:nvSpPr>
          <p:cNvPr id="6" name="TextBox 5">
            <a:extLst>
              <a:ext uri="{FF2B5EF4-FFF2-40B4-BE49-F238E27FC236}">
                <a16:creationId xmlns:a16="http://schemas.microsoft.com/office/drawing/2014/main" id="{A61ED4ED-5E09-D94A-BB3D-51A27BA9A2FB}"/>
              </a:ext>
            </a:extLst>
          </p:cNvPr>
          <p:cNvSpPr txBox="1"/>
          <p:nvPr/>
        </p:nvSpPr>
        <p:spPr>
          <a:xfrm>
            <a:off x="0" y="2286001"/>
            <a:ext cx="2401677" cy="1477328"/>
          </a:xfrm>
          <a:prstGeom prst="rect">
            <a:avLst/>
          </a:prstGeom>
          <a:noFill/>
        </p:spPr>
        <p:txBody>
          <a:bodyPr wrap="square" rtlCol="0">
            <a:spAutoFit/>
          </a:bodyPr>
          <a:lstStyle/>
          <a:p>
            <a:r>
              <a:rPr lang="en-US" dirty="0" err="1"/>
              <a:t>Değerler</a:t>
            </a:r>
            <a:endParaRPr lang="en-US" dirty="0"/>
          </a:p>
          <a:p>
            <a:r>
              <a:rPr lang="en-US" dirty="0" err="1"/>
              <a:t>İlişkiler</a:t>
            </a:r>
            <a:endParaRPr lang="en-US" dirty="0"/>
          </a:p>
          <a:p>
            <a:r>
              <a:rPr lang="en-US" dirty="0" err="1"/>
              <a:t>Doğrular</a:t>
            </a:r>
            <a:endParaRPr lang="en-US" dirty="0"/>
          </a:p>
          <a:p>
            <a:r>
              <a:rPr lang="en-US" dirty="0" err="1"/>
              <a:t>Yanlışlar</a:t>
            </a:r>
            <a:endParaRPr lang="en-US" dirty="0"/>
          </a:p>
          <a:p>
            <a:endParaRPr lang="en-US" dirty="0"/>
          </a:p>
        </p:txBody>
      </p:sp>
    </p:spTree>
    <p:extLst>
      <p:ext uri="{BB962C8B-B14F-4D97-AF65-F5344CB8AC3E}">
        <p14:creationId xmlns:p14="http://schemas.microsoft.com/office/powerpoint/2010/main" val="33804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6A021D-2B75-784F-8518-AB108E85DEF7}"/>
              </a:ext>
            </a:extLst>
          </p:cNvPr>
          <p:cNvSpPr>
            <a:spLocks noGrp="1"/>
          </p:cNvSpPr>
          <p:nvPr>
            <p:ph type="ftr" sz="quarter" idx="11"/>
          </p:nvPr>
        </p:nvSpPr>
        <p:spPr/>
        <p:txBody>
          <a:bodyPr/>
          <a:lstStyle/>
          <a:p>
            <a:r>
              <a:rPr lang="en-US"/>
              <a:t>bulentsenver@gmail.com</a:t>
            </a:r>
          </a:p>
        </p:txBody>
      </p:sp>
      <p:sp>
        <p:nvSpPr>
          <p:cNvPr id="4" name="Slide Number Placeholder 3">
            <a:extLst>
              <a:ext uri="{FF2B5EF4-FFF2-40B4-BE49-F238E27FC236}">
                <a16:creationId xmlns:a16="http://schemas.microsoft.com/office/drawing/2014/main" id="{103CBA38-F8F5-8840-AA6D-AA1A009EBE14}"/>
              </a:ext>
            </a:extLst>
          </p:cNvPr>
          <p:cNvSpPr>
            <a:spLocks noGrp="1"/>
          </p:cNvSpPr>
          <p:nvPr>
            <p:ph type="sldNum" sz="quarter" idx="12"/>
          </p:nvPr>
        </p:nvSpPr>
        <p:spPr/>
        <p:txBody>
          <a:bodyPr/>
          <a:lstStyle/>
          <a:p>
            <a:fld id="{77224174-B92C-F14E-9629-151E184C6D48}" type="slidenum">
              <a:rPr lang="en-US" smtClean="0"/>
              <a:t>35</a:t>
            </a:fld>
            <a:endParaRPr lang="en-US"/>
          </a:p>
        </p:txBody>
      </p:sp>
      <p:pic>
        <p:nvPicPr>
          <p:cNvPr id="6" name="Picture 5">
            <a:extLst>
              <a:ext uri="{FF2B5EF4-FFF2-40B4-BE49-F238E27FC236}">
                <a16:creationId xmlns:a16="http://schemas.microsoft.com/office/drawing/2014/main" id="{BDB89895-8954-AA46-A930-EC2564305C9B}"/>
              </a:ext>
            </a:extLst>
          </p:cNvPr>
          <p:cNvPicPr>
            <a:picLocks noChangeAspect="1"/>
          </p:cNvPicPr>
          <p:nvPr/>
        </p:nvPicPr>
        <p:blipFill>
          <a:blip r:embed="rId2"/>
          <a:stretch>
            <a:fillRect/>
          </a:stretch>
        </p:blipFill>
        <p:spPr>
          <a:xfrm>
            <a:off x="3088277" y="0"/>
            <a:ext cx="9063436" cy="6858000"/>
          </a:xfrm>
          <a:prstGeom prst="rect">
            <a:avLst/>
          </a:prstGeom>
        </p:spPr>
      </p:pic>
      <p:sp>
        <p:nvSpPr>
          <p:cNvPr id="7" name="TextBox 6">
            <a:extLst>
              <a:ext uri="{FF2B5EF4-FFF2-40B4-BE49-F238E27FC236}">
                <a16:creationId xmlns:a16="http://schemas.microsoft.com/office/drawing/2014/main" id="{D7406A06-6103-C747-AAB7-3650B82A17E1}"/>
              </a:ext>
            </a:extLst>
          </p:cNvPr>
          <p:cNvSpPr txBox="1"/>
          <p:nvPr/>
        </p:nvSpPr>
        <p:spPr>
          <a:xfrm>
            <a:off x="275422" y="2963334"/>
            <a:ext cx="2654045" cy="584775"/>
          </a:xfrm>
          <a:prstGeom prst="rect">
            <a:avLst/>
          </a:prstGeom>
          <a:noFill/>
        </p:spPr>
        <p:txBody>
          <a:bodyPr wrap="square" rtlCol="0">
            <a:spAutoFit/>
          </a:bodyPr>
          <a:lstStyle/>
          <a:p>
            <a:r>
              <a:rPr lang="en-US" sz="3200" b="1" dirty="0" err="1"/>
              <a:t>Değerlerimiz</a:t>
            </a:r>
            <a:endParaRPr lang="en-US" sz="3200" b="1" dirty="0"/>
          </a:p>
        </p:txBody>
      </p:sp>
    </p:spTree>
    <p:extLst>
      <p:ext uri="{BB962C8B-B14F-4D97-AF65-F5344CB8AC3E}">
        <p14:creationId xmlns:p14="http://schemas.microsoft.com/office/powerpoint/2010/main" val="18753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6295" y="2383507"/>
            <a:ext cx="9144000" cy="2387600"/>
          </a:xfrm>
        </p:spPr>
        <p:txBody>
          <a:bodyPr/>
          <a:lstStyle/>
          <a:p>
            <a:r>
              <a:rPr lang="en-US" sz="8000" b="1" dirty="0" err="1"/>
              <a:t>Gençlerin</a:t>
            </a:r>
            <a:r>
              <a:rPr lang="en-US" dirty="0"/>
              <a:t> </a:t>
            </a:r>
            <a:br>
              <a:rPr lang="en-US" dirty="0"/>
            </a:br>
            <a:r>
              <a:rPr lang="en-US" dirty="0" err="1"/>
              <a:t>Gözüyle</a:t>
            </a:r>
            <a:r>
              <a:rPr lang="en-US" dirty="0"/>
              <a:t> </a:t>
            </a:r>
            <a:r>
              <a:rPr lang="en-US" dirty="0" err="1"/>
              <a:t>Etik</a:t>
            </a:r>
            <a:endParaRPr lang="en-US" dirty="0"/>
          </a:p>
        </p:txBody>
      </p:sp>
      <p:sp>
        <p:nvSpPr>
          <p:cNvPr id="3" name="Subtitle 2"/>
          <p:cNvSpPr>
            <a:spLocks noGrp="1"/>
          </p:cNvSpPr>
          <p:nvPr>
            <p:ph type="subTitle" idx="1"/>
          </p:nvPr>
        </p:nvSpPr>
        <p:spPr>
          <a:xfrm>
            <a:off x="393469" y="4771107"/>
            <a:ext cx="9144000" cy="1655762"/>
          </a:xfrm>
        </p:spPr>
        <p:txBody>
          <a:bodyPr/>
          <a:lstStyle/>
          <a:p>
            <a:endParaRPr lang="en-US" dirty="0"/>
          </a:p>
        </p:txBody>
      </p:sp>
      <p:sp>
        <p:nvSpPr>
          <p:cNvPr id="4" name="Slide Number Placeholder 3"/>
          <p:cNvSpPr>
            <a:spLocks noGrp="1"/>
          </p:cNvSpPr>
          <p:nvPr>
            <p:ph type="sldNum" sz="quarter" idx="12"/>
          </p:nvPr>
        </p:nvSpPr>
        <p:spPr/>
        <p:txBody>
          <a:bodyPr/>
          <a:lstStyle/>
          <a:p>
            <a:fld id="{F3A5F4B7-F5E6-AD47-ADCE-EED3F9E15AB1}" type="slidenum">
              <a:rPr lang="en-US" smtClean="0"/>
              <a:pPr/>
              <a:t>36</a:t>
            </a:fld>
            <a:endParaRPr lang="en-US"/>
          </a:p>
        </p:txBody>
      </p:sp>
      <p:sp>
        <p:nvSpPr>
          <p:cNvPr id="5" name="Footer Placeholder 4"/>
          <p:cNvSpPr>
            <a:spLocks noGrp="1"/>
          </p:cNvSpPr>
          <p:nvPr>
            <p:ph type="ftr" sz="quarter" idx="11"/>
          </p:nvPr>
        </p:nvSpPr>
        <p:spPr/>
        <p:txBody>
          <a:bodyPr/>
          <a:lstStyle/>
          <a:p>
            <a:r>
              <a:rPr lang="en-US" dirty="0" err="1"/>
              <a:t>bulentsenver@gmail.com</a:t>
            </a:r>
            <a:endParaRPr lang="en-US" dirty="0"/>
          </a:p>
          <a:p>
            <a:endParaRPr lang="en-US" dirty="0"/>
          </a:p>
        </p:txBody>
      </p:sp>
      <p:pic>
        <p:nvPicPr>
          <p:cNvPr id="6" name="Picture 5" descr="CapUniversity_GSG_TL.gif"/>
          <p:cNvPicPr>
            <a:picLocks noChangeAspect="1"/>
          </p:cNvPicPr>
          <p:nvPr/>
        </p:nvPicPr>
        <p:blipFill>
          <a:blip r:embed="rId2"/>
          <a:stretch>
            <a:fillRect/>
          </a:stretch>
        </p:blipFill>
        <p:spPr>
          <a:xfrm>
            <a:off x="4581747" y="652069"/>
            <a:ext cx="2951314" cy="1731438"/>
          </a:xfrm>
          <a:prstGeom prst="rect">
            <a:avLst/>
          </a:prstGeom>
        </p:spPr>
      </p:pic>
    </p:spTree>
    <p:extLst>
      <p:ext uri="{BB962C8B-B14F-4D97-AF65-F5344CB8AC3E}">
        <p14:creationId xmlns:p14="http://schemas.microsoft.com/office/powerpoint/2010/main" val="899620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7772400" cy="1143000"/>
          </a:xfrm>
        </p:spPr>
        <p:txBody>
          <a:bodyPr>
            <a:normAutofit/>
          </a:bodyPr>
          <a:lstStyle/>
          <a:p>
            <a:r>
              <a:rPr lang="en-US" dirty="0" err="1"/>
              <a:t>Amaca</a:t>
            </a:r>
            <a:r>
              <a:rPr lang="en-US" dirty="0"/>
              <a:t> </a:t>
            </a:r>
            <a:r>
              <a:rPr lang="en-US" dirty="0" err="1"/>
              <a:t>ulaşmak</a:t>
            </a:r>
            <a:r>
              <a:rPr lang="en-US" dirty="0"/>
              <a:t> </a:t>
            </a:r>
            <a:r>
              <a:rPr lang="en-US" dirty="0" err="1"/>
              <a:t>için</a:t>
            </a:r>
            <a:r>
              <a:rPr lang="en-US" dirty="0"/>
              <a:t> </a:t>
            </a:r>
            <a:r>
              <a:rPr lang="en-US" dirty="0" err="1"/>
              <a:t>etik</a:t>
            </a:r>
            <a:r>
              <a:rPr lang="en-US" dirty="0"/>
              <a:t> </a:t>
            </a:r>
            <a:r>
              <a:rPr lang="en-US" dirty="0" err="1"/>
              <a:t>dışı</a:t>
            </a:r>
            <a:r>
              <a:rPr lang="en-US" dirty="0"/>
              <a:t> </a:t>
            </a:r>
            <a:r>
              <a:rPr lang="en-US" dirty="0" err="1"/>
              <a:t>davranmaktan</a:t>
            </a:r>
            <a:r>
              <a:rPr lang="en-US" dirty="0"/>
              <a:t> </a:t>
            </a:r>
            <a:r>
              <a:rPr lang="en-US" dirty="0" err="1"/>
              <a:t>çekinir</a:t>
            </a:r>
            <a:r>
              <a:rPr lang="en-US" dirty="0"/>
              <a:t> </a:t>
            </a:r>
            <a:r>
              <a:rPr lang="en-US" dirty="0" err="1"/>
              <a:t>misiniz</a:t>
            </a:r>
            <a:r>
              <a:rPr lang="en-US" dirty="0"/>
              <a:t>?</a:t>
            </a:r>
          </a:p>
        </p:txBody>
      </p:sp>
      <p:sp>
        <p:nvSpPr>
          <p:cNvPr id="3" name="Content Placeholder 2"/>
          <p:cNvSpPr>
            <a:spLocks noGrp="1"/>
          </p:cNvSpPr>
          <p:nvPr>
            <p:ph sz="half" idx="1"/>
          </p:nvPr>
        </p:nvSpPr>
        <p:spPr>
          <a:xfrm>
            <a:off x="926757" y="1600201"/>
            <a:ext cx="5458567" cy="4525963"/>
          </a:xfrm>
        </p:spPr>
        <p:txBody>
          <a:bodyPr>
            <a:normAutofit fontScale="85000" lnSpcReduction="10000"/>
          </a:bodyPr>
          <a:lstStyle/>
          <a:p>
            <a:r>
              <a:rPr lang="en-US" sz="4000" dirty="0" err="1"/>
              <a:t>Çekinmem</a:t>
            </a:r>
            <a:endParaRPr lang="en-US" sz="4000" dirty="0"/>
          </a:p>
          <a:p>
            <a:r>
              <a:rPr lang="en-US" sz="4000" dirty="0" err="1"/>
              <a:t>Bazen</a:t>
            </a:r>
            <a:r>
              <a:rPr lang="en-US" sz="4000" dirty="0"/>
              <a:t> </a:t>
            </a:r>
            <a:r>
              <a:rPr lang="en-US" sz="4000" dirty="0" err="1"/>
              <a:t>çekinir</a:t>
            </a:r>
            <a:r>
              <a:rPr lang="en-US" sz="4000" dirty="0"/>
              <a:t> </a:t>
            </a:r>
            <a:r>
              <a:rPr lang="en-US" sz="4000" dirty="0" err="1"/>
              <a:t>bazen</a:t>
            </a:r>
            <a:r>
              <a:rPr lang="en-US" sz="4000" dirty="0"/>
              <a:t> </a:t>
            </a:r>
            <a:r>
              <a:rPr lang="en-US" sz="4000" dirty="0" err="1"/>
              <a:t>çekinmem</a:t>
            </a:r>
            <a:endParaRPr lang="en-US" sz="4000" dirty="0"/>
          </a:p>
          <a:p>
            <a:pPr>
              <a:buNone/>
            </a:pPr>
            <a:endParaRPr lang="en-US" sz="4000" dirty="0"/>
          </a:p>
          <a:p>
            <a:r>
              <a:rPr lang="en-US" sz="7765" dirty="0" err="1"/>
              <a:t>Etik</a:t>
            </a:r>
            <a:r>
              <a:rPr lang="en-US" sz="7765" dirty="0"/>
              <a:t> </a:t>
            </a:r>
            <a:r>
              <a:rPr lang="en-US" sz="7765" dirty="0" err="1"/>
              <a:t>dışı</a:t>
            </a:r>
            <a:r>
              <a:rPr lang="en-US" sz="7765" dirty="0"/>
              <a:t> </a:t>
            </a:r>
            <a:r>
              <a:rPr lang="en-US" sz="7765" dirty="0" err="1"/>
              <a:t>davranabilir</a:t>
            </a:r>
            <a:endParaRPr lang="en-US" sz="7765" dirty="0"/>
          </a:p>
          <a:p>
            <a:endParaRPr lang="en-US" sz="4000" dirty="0"/>
          </a:p>
        </p:txBody>
      </p:sp>
      <p:sp>
        <p:nvSpPr>
          <p:cNvPr id="4" name="Content Placeholder 3"/>
          <p:cNvSpPr>
            <a:spLocks noGrp="1"/>
          </p:cNvSpPr>
          <p:nvPr>
            <p:ph sz="half" idx="2"/>
          </p:nvPr>
        </p:nvSpPr>
        <p:spPr>
          <a:xfrm>
            <a:off x="6172200" y="1600200"/>
            <a:ext cx="3810000" cy="4114800"/>
          </a:xfrm>
        </p:spPr>
        <p:txBody>
          <a:bodyPr>
            <a:normAutofit fontScale="85000" lnSpcReduction="10000"/>
          </a:bodyPr>
          <a:lstStyle/>
          <a:p>
            <a:r>
              <a:rPr lang="en-US" sz="4000" dirty="0"/>
              <a:t>%32.8</a:t>
            </a:r>
          </a:p>
          <a:p>
            <a:r>
              <a:rPr lang="en-US" sz="4000" dirty="0"/>
              <a:t>%25.0</a:t>
            </a:r>
          </a:p>
          <a:p>
            <a:pPr>
              <a:buNone/>
            </a:pPr>
            <a:endParaRPr lang="en-US" sz="4000" dirty="0"/>
          </a:p>
          <a:p>
            <a:endParaRPr lang="en-US" sz="4000" dirty="0"/>
          </a:p>
          <a:p>
            <a:r>
              <a:rPr lang="en-US" sz="9290" dirty="0"/>
              <a:t>%57.8</a:t>
            </a:r>
          </a:p>
          <a:p>
            <a:endParaRPr lang="en-US" dirty="0"/>
          </a:p>
        </p:txBody>
      </p:sp>
      <p:sp>
        <p:nvSpPr>
          <p:cNvPr id="5" name="Slide Number Placeholder 4"/>
          <p:cNvSpPr>
            <a:spLocks noGrp="1"/>
          </p:cNvSpPr>
          <p:nvPr>
            <p:ph type="sldNum" sz="quarter" idx="12"/>
          </p:nvPr>
        </p:nvSpPr>
        <p:spPr/>
        <p:txBody>
          <a:bodyPr/>
          <a:lstStyle/>
          <a:p>
            <a:fld id="{F3A5F4B7-F5E6-AD47-ADCE-EED3F9E15AB1}" type="slidenum">
              <a:rPr lang="en-US" smtClean="0"/>
              <a:pPr/>
              <a:t>37</a:t>
            </a:fld>
            <a:endParaRPr lang="en-US"/>
          </a:p>
        </p:txBody>
      </p:sp>
      <p:sp>
        <p:nvSpPr>
          <p:cNvPr id="6" name="Footer Placeholder 5"/>
          <p:cNvSpPr>
            <a:spLocks noGrp="1"/>
          </p:cNvSpPr>
          <p:nvPr>
            <p:ph type="ftr" sz="quarter" idx="11"/>
          </p:nvPr>
        </p:nvSpPr>
        <p:spPr/>
        <p:txBody>
          <a:bodyPr/>
          <a:lstStyle/>
          <a:p>
            <a:r>
              <a:rPr lang="en-US" dirty="0" err="1"/>
              <a:t>bulentsenver@gmail.com</a:t>
            </a:r>
            <a:endParaRPr lang="en-US" dirty="0"/>
          </a:p>
          <a:p>
            <a:endParaRPr lang="en-US" dirty="0"/>
          </a:p>
        </p:txBody>
      </p:sp>
    </p:spTree>
    <p:extLst>
      <p:ext uri="{BB962C8B-B14F-4D97-AF65-F5344CB8AC3E}">
        <p14:creationId xmlns:p14="http://schemas.microsoft.com/office/powerpoint/2010/main" val="184327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set>
                                      <p:cBhvr>
                                        <p:cTn id="7" dur="455" fill="hold">
                                          <p:stCondLst>
                                            <p:cond delay="0"/>
                                          </p:stCondLst>
                                        </p:cTn>
                                        <p:tgtEl>
                                          <p:spTgt spid="4">
                                            <p:txEl>
                                              <p:pRg st="0" end="0"/>
                                            </p:txEl>
                                          </p:spTgt>
                                        </p:tgtEl>
                                        <p:attrNameLst>
                                          <p:attrName>style.rotation</p:attrName>
                                        </p:attrNameLst>
                                      </p:cBhvr>
                                      <p:to>
                                        <p:strVal val="-45.0"/>
                                      </p:to>
                                    </p:set>
                                    <p:anim calcmode="lin" valueType="num">
                                      <p:cBhvr>
                                        <p:cTn id="8" dur="455" fill="hold">
                                          <p:stCondLst>
                                            <p:cond delay="455"/>
                                          </p:stCondLst>
                                        </p:cTn>
                                        <p:tgtEl>
                                          <p:spTgt spid="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4">
                                            <p:txEl>
                                              <p:pRg st="1" end="1"/>
                                            </p:txEl>
                                          </p:spTgt>
                                        </p:tgtEl>
                                        <p:attrNameLst>
                                          <p:attrName>style.visibility</p:attrName>
                                        </p:attrNameLst>
                                      </p:cBhvr>
                                      <p:to>
                                        <p:strVal val="visible"/>
                                      </p:to>
                                    </p:set>
                                    <p:set>
                                      <p:cBhvr>
                                        <p:cTn id="16" dur="455" fill="hold">
                                          <p:stCondLst>
                                            <p:cond delay="0"/>
                                          </p:stCondLst>
                                        </p:cTn>
                                        <p:tgtEl>
                                          <p:spTgt spid="4">
                                            <p:txEl>
                                              <p:pRg st="1" end="1"/>
                                            </p:txEl>
                                          </p:spTgt>
                                        </p:tgtEl>
                                        <p:attrNameLst>
                                          <p:attrName>style.rotation</p:attrName>
                                        </p:attrNameLst>
                                      </p:cBhvr>
                                      <p:to>
                                        <p:strVal val="-45.0"/>
                                      </p:to>
                                    </p:set>
                                    <p:anim calcmode="lin" valueType="num">
                                      <p:cBhvr>
                                        <p:cTn id="17" dur="455" fill="hold">
                                          <p:stCondLst>
                                            <p:cond delay="455"/>
                                          </p:stCondLst>
                                        </p:cTn>
                                        <p:tgtEl>
                                          <p:spTgt spid="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4">
                                            <p:txEl>
                                              <p:pRg st="1" end="1"/>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4">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4">
                                            <p:txEl>
                                              <p:pRg st="4" end="4"/>
                                            </p:txEl>
                                          </p:spTgt>
                                        </p:tgtEl>
                                        <p:attrNameLst>
                                          <p:attrName>style.visibility</p:attrName>
                                        </p:attrNameLst>
                                      </p:cBhvr>
                                      <p:to>
                                        <p:strVal val="visible"/>
                                      </p:to>
                                    </p:set>
                                    <p:set>
                                      <p:cBhvr>
                                        <p:cTn id="25" dur="455" fill="hold">
                                          <p:stCondLst>
                                            <p:cond delay="0"/>
                                          </p:stCondLst>
                                        </p:cTn>
                                        <p:tgtEl>
                                          <p:spTgt spid="4">
                                            <p:txEl>
                                              <p:pRg st="4" end="4"/>
                                            </p:txEl>
                                          </p:spTgt>
                                        </p:tgtEl>
                                        <p:attrNameLst>
                                          <p:attrName>style.rotation</p:attrName>
                                        </p:attrNameLst>
                                      </p:cBhvr>
                                      <p:to>
                                        <p:strVal val="-45.0"/>
                                      </p:to>
                                    </p:set>
                                    <p:anim calcmode="lin" valueType="num">
                                      <p:cBhvr>
                                        <p:cTn id="26" dur="455" fill="hold">
                                          <p:stCondLst>
                                            <p:cond delay="455"/>
                                          </p:stCondLst>
                                        </p:cTn>
                                        <p:tgtEl>
                                          <p:spTgt spid="4">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27" dur="455" fill="hold">
                                          <p:stCondLst>
                                            <p:cond delay="0"/>
                                          </p:stCondLst>
                                        </p:cTn>
                                        <p:tgtEl>
                                          <p:spTgt spid="4">
                                            <p:txEl>
                                              <p:pRg st="4" end="4"/>
                                            </p:txEl>
                                          </p:spTgt>
                                        </p:tgtEl>
                                        <p:attrNameLst>
                                          <p:attrName>ppt_y</p:attrName>
                                        </p:attrNameLst>
                                      </p:cBhvr>
                                      <p:tavLst>
                                        <p:tav tm="0">
                                          <p:val>
                                            <p:strVal val="#ppt_y-1"/>
                                          </p:val>
                                        </p:tav>
                                        <p:tav tm="100000">
                                          <p:val>
                                            <p:strVal val="#ppt_y-(0.354*#ppt_w-0.172*#ppt_h)"/>
                                          </p:val>
                                        </p:tav>
                                      </p:tavLst>
                                    </p:anim>
                                    <p:anim calcmode="lin" valueType="num">
                                      <p:cBhvr>
                                        <p:cTn id="28" dur="156" decel="50000" autoRev="1" fill="hold">
                                          <p:stCondLst>
                                            <p:cond delay="455"/>
                                          </p:stCondLst>
                                        </p:cTn>
                                        <p:tgtEl>
                                          <p:spTgt spid="4">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29" dur="136" fill="hold">
                                          <p:stCondLst>
                                            <p:cond delay="864"/>
                                          </p:stCondLst>
                                        </p:cTn>
                                        <p:tgtEl>
                                          <p:spTgt spid="4">
                                            <p:txEl>
                                              <p:pRg st="4" end="4"/>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Etik</a:t>
            </a:r>
            <a:r>
              <a:rPr lang="en-US" dirty="0"/>
              <a:t> </a:t>
            </a:r>
            <a:r>
              <a:rPr lang="en-US" dirty="0" err="1"/>
              <a:t>dışı</a:t>
            </a:r>
            <a:r>
              <a:rPr lang="en-US" dirty="0"/>
              <a:t> </a:t>
            </a:r>
            <a:r>
              <a:rPr lang="en-US" dirty="0" err="1"/>
              <a:t>davranana</a:t>
            </a:r>
            <a:r>
              <a:rPr lang="en-US" dirty="0"/>
              <a:t> </a:t>
            </a:r>
            <a:r>
              <a:rPr lang="en-US" dirty="0" err="1"/>
              <a:t>tepki</a:t>
            </a:r>
            <a:r>
              <a:rPr lang="en-US" dirty="0"/>
              <a:t> </a:t>
            </a:r>
            <a:r>
              <a:rPr lang="en-US" dirty="0" err="1"/>
              <a:t>verir</a:t>
            </a:r>
            <a:r>
              <a:rPr lang="en-US" dirty="0"/>
              <a:t> </a:t>
            </a:r>
            <a:r>
              <a:rPr lang="en-US" dirty="0" err="1"/>
              <a:t>misiniz</a:t>
            </a:r>
            <a:r>
              <a:rPr lang="en-US" dirty="0"/>
              <a:t>?</a:t>
            </a:r>
          </a:p>
        </p:txBody>
      </p:sp>
      <p:sp>
        <p:nvSpPr>
          <p:cNvPr id="3" name="Content Placeholder 2"/>
          <p:cNvSpPr>
            <a:spLocks noGrp="1"/>
          </p:cNvSpPr>
          <p:nvPr>
            <p:ph sz="half" idx="1"/>
          </p:nvPr>
        </p:nvSpPr>
        <p:spPr/>
        <p:txBody>
          <a:bodyPr>
            <a:normAutofit fontScale="70000" lnSpcReduction="20000"/>
          </a:bodyPr>
          <a:lstStyle/>
          <a:p>
            <a:r>
              <a:rPr lang="en-US" sz="4400" dirty="0" err="1"/>
              <a:t>Tepki</a:t>
            </a:r>
            <a:r>
              <a:rPr lang="en-US" sz="4400" dirty="0"/>
              <a:t> </a:t>
            </a:r>
            <a:r>
              <a:rPr lang="en-US" sz="4400" dirty="0" err="1"/>
              <a:t>vermem</a:t>
            </a:r>
            <a:endParaRPr lang="en-US" sz="4400" dirty="0"/>
          </a:p>
          <a:p>
            <a:r>
              <a:rPr lang="en-US" sz="4400" dirty="0" err="1"/>
              <a:t>Bazen</a:t>
            </a:r>
            <a:r>
              <a:rPr lang="en-US" sz="4400" dirty="0"/>
              <a:t> </a:t>
            </a:r>
            <a:r>
              <a:rPr lang="en-US" sz="4400" dirty="0" err="1"/>
              <a:t>veririm</a:t>
            </a:r>
            <a:endParaRPr lang="en-US" sz="4400" dirty="0"/>
          </a:p>
          <a:p>
            <a:pPr>
              <a:buNone/>
            </a:pPr>
            <a:endParaRPr lang="en-US" sz="4400" dirty="0"/>
          </a:p>
          <a:p>
            <a:endParaRPr lang="en-US" sz="4400" dirty="0"/>
          </a:p>
          <a:p>
            <a:r>
              <a:rPr lang="en-US" sz="6600" dirty="0" err="1"/>
              <a:t>Tepkisizler</a:t>
            </a:r>
            <a:endParaRPr lang="en-US" sz="6600" dirty="0"/>
          </a:p>
        </p:txBody>
      </p:sp>
      <p:sp>
        <p:nvSpPr>
          <p:cNvPr id="4" name="Content Placeholder 3"/>
          <p:cNvSpPr>
            <a:spLocks noGrp="1"/>
          </p:cNvSpPr>
          <p:nvPr>
            <p:ph sz="half" idx="2"/>
          </p:nvPr>
        </p:nvSpPr>
        <p:spPr/>
        <p:txBody>
          <a:bodyPr>
            <a:normAutofit fontScale="70000" lnSpcReduction="20000"/>
          </a:bodyPr>
          <a:lstStyle/>
          <a:p>
            <a:r>
              <a:rPr lang="en-US" sz="4400" dirty="0"/>
              <a:t>%   7.3</a:t>
            </a:r>
          </a:p>
          <a:p>
            <a:r>
              <a:rPr lang="en-US" sz="4400" dirty="0"/>
              <a:t>% 47.3</a:t>
            </a:r>
          </a:p>
          <a:p>
            <a:endParaRPr lang="en-US" sz="4400" dirty="0"/>
          </a:p>
          <a:p>
            <a:endParaRPr lang="en-US" sz="4400" dirty="0"/>
          </a:p>
          <a:p>
            <a:r>
              <a:rPr lang="en-US" sz="7200" dirty="0"/>
              <a:t>% 54.6</a:t>
            </a:r>
          </a:p>
          <a:p>
            <a:endParaRPr lang="en-US" sz="4400" dirty="0"/>
          </a:p>
        </p:txBody>
      </p:sp>
      <p:sp>
        <p:nvSpPr>
          <p:cNvPr id="5" name="Slide Number Placeholder 4"/>
          <p:cNvSpPr>
            <a:spLocks noGrp="1"/>
          </p:cNvSpPr>
          <p:nvPr>
            <p:ph type="sldNum" sz="quarter" idx="12"/>
          </p:nvPr>
        </p:nvSpPr>
        <p:spPr/>
        <p:txBody>
          <a:bodyPr/>
          <a:lstStyle/>
          <a:p>
            <a:fld id="{F3A5F4B7-F5E6-AD47-ADCE-EED3F9E15AB1}" type="slidenum">
              <a:rPr lang="en-US" smtClean="0"/>
              <a:pPr/>
              <a:t>38</a:t>
            </a:fld>
            <a:endParaRPr lang="en-US"/>
          </a:p>
        </p:txBody>
      </p:sp>
      <p:sp>
        <p:nvSpPr>
          <p:cNvPr id="6" name="Footer Placeholder 5"/>
          <p:cNvSpPr>
            <a:spLocks noGrp="1"/>
          </p:cNvSpPr>
          <p:nvPr>
            <p:ph type="ftr" sz="quarter" idx="11"/>
          </p:nvPr>
        </p:nvSpPr>
        <p:spPr/>
        <p:txBody>
          <a:bodyPr/>
          <a:lstStyle/>
          <a:p>
            <a:r>
              <a:rPr lang="en-US" dirty="0" err="1"/>
              <a:t>bulentsenver@gmail.com</a:t>
            </a:r>
            <a:endParaRPr lang="en-US" dirty="0"/>
          </a:p>
          <a:p>
            <a:endParaRPr lang="en-US" dirty="0"/>
          </a:p>
        </p:txBody>
      </p:sp>
    </p:spTree>
    <p:extLst>
      <p:ext uri="{BB962C8B-B14F-4D97-AF65-F5344CB8AC3E}">
        <p14:creationId xmlns:p14="http://schemas.microsoft.com/office/powerpoint/2010/main" val="5367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80">
                                          <p:stCondLst>
                                            <p:cond delay="0"/>
                                          </p:stCondLst>
                                        </p:cTn>
                                        <p:tgtEl>
                                          <p:spTgt spid="4">
                                            <p:txEl>
                                              <p:pRg st="4" end="4"/>
                                            </p:txEl>
                                          </p:spTgt>
                                        </p:tgtEl>
                                      </p:cBhvr>
                                    </p:animEffect>
                                    <p:anim calcmode="lin" valueType="num">
                                      <p:cBhvr>
                                        <p:cTn id="44"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4" end="4"/>
                                            </p:txEl>
                                          </p:spTgt>
                                        </p:tgtEl>
                                      </p:cBhvr>
                                      <p:to x="100000" y="60000"/>
                                    </p:animScale>
                                    <p:animScale>
                                      <p:cBhvr>
                                        <p:cTn id="50" dur="166" decel="50000">
                                          <p:stCondLst>
                                            <p:cond delay="676"/>
                                          </p:stCondLst>
                                        </p:cTn>
                                        <p:tgtEl>
                                          <p:spTgt spid="4">
                                            <p:txEl>
                                              <p:pRg st="4" end="4"/>
                                            </p:txEl>
                                          </p:spTgt>
                                        </p:tgtEl>
                                      </p:cBhvr>
                                      <p:to x="100000" y="100000"/>
                                    </p:animScale>
                                    <p:animScale>
                                      <p:cBhvr>
                                        <p:cTn id="51" dur="26">
                                          <p:stCondLst>
                                            <p:cond delay="1312"/>
                                          </p:stCondLst>
                                        </p:cTn>
                                        <p:tgtEl>
                                          <p:spTgt spid="4">
                                            <p:txEl>
                                              <p:pRg st="4" end="4"/>
                                            </p:txEl>
                                          </p:spTgt>
                                        </p:tgtEl>
                                      </p:cBhvr>
                                      <p:to x="100000" y="80000"/>
                                    </p:animScale>
                                    <p:animScale>
                                      <p:cBhvr>
                                        <p:cTn id="52" dur="166" decel="50000">
                                          <p:stCondLst>
                                            <p:cond delay="1338"/>
                                          </p:stCondLst>
                                        </p:cTn>
                                        <p:tgtEl>
                                          <p:spTgt spid="4">
                                            <p:txEl>
                                              <p:pRg st="4" end="4"/>
                                            </p:txEl>
                                          </p:spTgt>
                                        </p:tgtEl>
                                      </p:cBhvr>
                                      <p:to x="100000" y="100000"/>
                                    </p:animScale>
                                    <p:animScale>
                                      <p:cBhvr>
                                        <p:cTn id="53" dur="26">
                                          <p:stCondLst>
                                            <p:cond delay="1642"/>
                                          </p:stCondLst>
                                        </p:cTn>
                                        <p:tgtEl>
                                          <p:spTgt spid="4">
                                            <p:txEl>
                                              <p:pRg st="4" end="4"/>
                                            </p:txEl>
                                          </p:spTgt>
                                        </p:tgtEl>
                                      </p:cBhvr>
                                      <p:to x="100000" y="90000"/>
                                    </p:animScale>
                                    <p:animScale>
                                      <p:cBhvr>
                                        <p:cTn id="54" dur="166" decel="50000">
                                          <p:stCondLst>
                                            <p:cond delay="1668"/>
                                          </p:stCondLst>
                                        </p:cTn>
                                        <p:tgtEl>
                                          <p:spTgt spid="4">
                                            <p:txEl>
                                              <p:pRg st="4" end="4"/>
                                            </p:txEl>
                                          </p:spTgt>
                                        </p:tgtEl>
                                      </p:cBhvr>
                                      <p:to x="100000" y="100000"/>
                                    </p:animScale>
                                    <p:animScale>
                                      <p:cBhvr>
                                        <p:cTn id="55" dur="26">
                                          <p:stCondLst>
                                            <p:cond delay="1808"/>
                                          </p:stCondLst>
                                        </p:cTn>
                                        <p:tgtEl>
                                          <p:spTgt spid="4">
                                            <p:txEl>
                                              <p:pRg st="4" end="4"/>
                                            </p:txEl>
                                          </p:spTgt>
                                        </p:tgtEl>
                                      </p:cBhvr>
                                      <p:to x="100000" y="95000"/>
                                    </p:animScale>
                                    <p:animScale>
                                      <p:cBhvr>
                                        <p:cTn id="56"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Türk</a:t>
            </a:r>
            <a:r>
              <a:rPr lang="en-US" dirty="0"/>
              <a:t> </a:t>
            </a:r>
            <a:r>
              <a:rPr lang="en-US" dirty="0" err="1"/>
              <a:t>toplumuna</a:t>
            </a:r>
            <a:r>
              <a:rPr lang="en-US" dirty="0"/>
              <a:t> </a:t>
            </a:r>
            <a:r>
              <a:rPr lang="en-US" dirty="0" err="1"/>
              <a:t>Etik</a:t>
            </a:r>
            <a:r>
              <a:rPr lang="en-US" dirty="0"/>
              <a:t> </a:t>
            </a:r>
            <a:r>
              <a:rPr lang="en-US" dirty="0" err="1"/>
              <a:t>Notu</a:t>
            </a:r>
            <a:r>
              <a:rPr lang="en-US" dirty="0"/>
              <a:t> </a:t>
            </a:r>
            <a:r>
              <a:rPr lang="en-US" dirty="0" err="1"/>
              <a:t>verir</a:t>
            </a:r>
            <a:r>
              <a:rPr lang="en-US" dirty="0"/>
              <a:t> </a:t>
            </a:r>
            <a:r>
              <a:rPr lang="en-US" dirty="0" err="1"/>
              <a:t>misiniz</a:t>
            </a:r>
            <a:r>
              <a:rPr lang="en-US" dirty="0"/>
              <a:t>? 5=</a:t>
            </a:r>
            <a:r>
              <a:rPr lang="en-US" dirty="0" err="1"/>
              <a:t>çok</a:t>
            </a:r>
            <a:r>
              <a:rPr lang="en-US" dirty="0"/>
              <a:t> </a:t>
            </a:r>
            <a:r>
              <a:rPr lang="en-US" dirty="0" err="1"/>
              <a:t>iyi</a:t>
            </a:r>
            <a:r>
              <a:rPr lang="en-US" dirty="0"/>
              <a:t>  1=</a:t>
            </a:r>
            <a:r>
              <a:rPr lang="en-US" dirty="0" err="1"/>
              <a:t>çok</a:t>
            </a:r>
            <a:r>
              <a:rPr lang="en-US" dirty="0"/>
              <a:t> </a:t>
            </a:r>
            <a:r>
              <a:rPr lang="en-US" dirty="0" err="1"/>
              <a:t>kötü</a:t>
            </a:r>
            <a:endParaRPr lang="en-US" dirty="0"/>
          </a:p>
        </p:txBody>
      </p:sp>
      <p:sp>
        <p:nvSpPr>
          <p:cNvPr id="3" name="Content Placeholder 2"/>
          <p:cNvSpPr>
            <a:spLocks noGrp="1"/>
          </p:cNvSpPr>
          <p:nvPr>
            <p:ph sz="half" idx="1"/>
          </p:nvPr>
        </p:nvSpPr>
        <p:spPr/>
        <p:txBody>
          <a:bodyPr>
            <a:normAutofit fontScale="92500" lnSpcReduction="20000"/>
          </a:bodyPr>
          <a:lstStyle/>
          <a:p>
            <a:r>
              <a:rPr lang="en-US" sz="4000" dirty="0"/>
              <a:t>5/5 –   6.5%</a:t>
            </a:r>
          </a:p>
          <a:p>
            <a:r>
              <a:rPr lang="en-US" sz="4000" dirty="0"/>
              <a:t>4/5 – 11.2%</a:t>
            </a:r>
          </a:p>
          <a:p>
            <a:r>
              <a:rPr lang="en-US" sz="4000" dirty="0"/>
              <a:t>3/5 – 36.0%</a:t>
            </a:r>
          </a:p>
          <a:p>
            <a:r>
              <a:rPr lang="en-US" sz="4000" dirty="0"/>
              <a:t>2/5 – 23.5%</a:t>
            </a:r>
          </a:p>
          <a:p>
            <a:r>
              <a:rPr lang="en-US" sz="4000" dirty="0"/>
              <a:t>1/5 – 22.8%</a:t>
            </a:r>
          </a:p>
        </p:txBody>
      </p:sp>
      <p:sp>
        <p:nvSpPr>
          <p:cNvPr id="4" name="Content Placeholder 3"/>
          <p:cNvSpPr>
            <a:spLocks noGrp="1"/>
          </p:cNvSpPr>
          <p:nvPr>
            <p:ph sz="half" idx="2"/>
          </p:nvPr>
        </p:nvSpPr>
        <p:spPr>
          <a:xfrm>
            <a:off x="6172200" y="1600201"/>
            <a:ext cx="4038600" cy="4525963"/>
          </a:xfrm>
        </p:spPr>
        <p:txBody>
          <a:bodyPr>
            <a:normAutofit fontScale="92500" lnSpcReduction="20000"/>
          </a:bodyPr>
          <a:lstStyle/>
          <a:p>
            <a:endParaRPr lang="en-US" dirty="0"/>
          </a:p>
          <a:p>
            <a:pPr>
              <a:buNone/>
            </a:pPr>
            <a:endParaRPr lang="en-US" dirty="0"/>
          </a:p>
          <a:p>
            <a:r>
              <a:rPr lang="en-US" dirty="0" err="1"/>
              <a:t>Türk</a:t>
            </a:r>
            <a:r>
              <a:rPr lang="en-US" dirty="0"/>
              <a:t> </a:t>
            </a:r>
            <a:r>
              <a:rPr lang="en-US" dirty="0" err="1"/>
              <a:t>toplumunun</a:t>
            </a:r>
            <a:r>
              <a:rPr lang="en-US" dirty="0"/>
              <a:t> </a:t>
            </a:r>
            <a:br>
              <a:rPr lang="en-US" dirty="0"/>
            </a:br>
            <a:r>
              <a:rPr lang="en-US" dirty="0" err="1"/>
              <a:t>Etik</a:t>
            </a:r>
            <a:r>
              <a:rPr lang="en-US" dirty="0"/>
              <a:t> </a:t>
            </a:r>
            <a:r>
              <a:rPr lang="en-US" dirty="0" err="1"/>
              <a:t>Notu</a:t>
            </a:r>
            <a:r>
              <a:rPr lang="en-US" dirty="0"/>
              <a:t>    </a:t>
            </a:r>
          </a:p>
          <a:p>
            <a:r>
              <a:rPr lang="en-US" sz="4000" dirty="0"/>
              <a:t>      </a:t>
            </a:r>
            <a:r>
              <a:rPr lang="en-US" sz="7200" dirty="0"/>
              <a:t>2.6/5</a:t>
            </a:r>
          </a:p>
        </p:txBody>
      </p:sp>
      <p:sp>
        <p:nvSpPr>
          <p:cNvPr id="5" name="Slide Number Placeholder 4"/>
          <p:cNvSpPr>
            <a:spLocks noGrp="1"/>
          </p:cNvSpPr>
          <p:nvPr>
            <p:ph type="sldNum" sz="quarter" idx="12"/>
          </p:nvPr>
        </p:nvSpPr>
        <p:spPr/>
        <p:txBody>
          <a:bodyPr/>
          <a:lstStyle/>
          <a:p>
            <a:fld id="{F3A5F4B7-F5E6-AD47-ADCE-EED3F9E15AB1}" type="slidenum">
              <a:rPr lang="en-US" smtClean="0"/>
              <a:pPr/>
              <a:t>39</a:t>
            </a:fld>
            <a:endParaRPr lang="en-US"/>
          </a:p>
        </p:txBody>
      </p:sp>
      <p:sp>
        <p:nvSpPr>
          <p:cNvPr id="6" name="Footer Placeholder 5"/>
          <p:cNvSpPr>
            <a:spLocks noGrp="1"/>
          </p:cNvSpPr>
          <p:nvPr>
            <p:ph type="ftr" sz="quarter" idx="11"/>
          </p:nvPr>
        </p:nvSpPr>
        <p:spPr/>
        <p:txBody>
          <a:bodyPr/>
          <a:lstStyle/>
          <a:p>
            <a:r>
              <a:rPr lang="en-US" dirty="0" err="1"/>
              <a:t>bulentsenver@gmail.com</a:t>
            </a:r>
            <a:endParaRPr lang="en-US" dirty="0"/>
          </a:p>
          <a:p>
            <a:endParaRPr lang="en-US" dirty="0"/>
          </a:p>
        </p:txBody>
      </p:sp>
    </p:spTree>
    <p:extLst>
      <p:ext uri="{BB962C8B-B14F-4D97-AF65-F5344CB8AC3E}">
        <p14:creationId xmlns:p14="http://schemas.microsoft.com/office/powerpoint/2010/main" val="188301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770" decel="100000"/>
                                        <p:tgtEl>
                                          <p:spTgt spid="4">
                                            <p:txEl>
                                              <p:pRg st="2" end="2"/>
                                            </p:txEl>
                                          </p:spTgt>
                                        </p:tgtEl>
                                      </p:cBhvr>
                                    </p:animEffect>
                                    <p:animScale>
                                      <p:cBhvr>
                                        <p:cTn id="8" dur="770" decel="100000"/>
                                        <p:tgtEl>
                                          <p:spTgt spid="4">
                                            <p:txEl>
                                              <p:pRg st="2" end="2"/>
                                            </p:txEl>
                                          </p:spTgt>
                                        </p:tgtEl>
                                      </p:cBhvr>
                                      <p:from x="10000" y="10000"/>
                                      <p:to x="200000" y="450000"/>
                                    </p:animScale>
                                    <p:animScale>
                                      <p:cBhvr>
                                        <p:cTn id="9" dur="1230" accel="100000" fill="hold">
                                          <p:stCondLst>
                                            <p:cond delay="770"/>
                                          </p:stCondLst>
                                        </p:cTn>
                                        <p:tgtEl>
                                          <p:spTgt spid="4">
                                            <p:txEl>
                                              <p:pRg st="2" end="2"/>
                                            </p:txEl>
                                          </p:spTgt>
                                        </p:tgtEl>
                                      </p:cBhvr>
                                      <p:from x="200000" y="450000"/>
                                      <p:to x="100000" y="100000"/>
                                    </p:animScale>
                                    <p:set>
                                      <p:cBhvr>
                                        <p:cTn id="10" dur="770" fill="hold"/>
                                        <p:tgtEl>
                                          <p:spTgt spid="4">
                                            <p:txEl>
                                              <p:pRg st="2" end="2"/>
                                            </p:txEl>
                                          </p:spTgt>
                                        </p:tgtEl>
                                        <p:attrNameLst>
                                          <p:attrName>ppt_x</p:attrName>
                                        </p:attrNameLst>
                                      </p:cBhvr>
                                      <p:to>
                                        <p:strVal val="(0.5)"/>
                                      </p:to>
                                    </p:set>
                                    <p:anim from="(0.5)" to="(#ppt_x)" calcmode="lin" valueType="num">
                                      <p:cBhvr>
                                        <p:cTn id="11" dur="1230" accel="100000" fill="hold">
                                          <p:stCondLst>
                                            <p:cond delay="770"/>
                                          </p:stCondLst>
                                        </p:cTn>
                                        <p:tgtEl>
                                          <p:spTgt spid="4">
                                            <p:txEl>
                                              <p:pRg st="2" end="2"/>
                                            </p:txEl>
                                          </p:spTgt>
                                        </p:tgtEl>
                                        <p:attrNameLst>
                                          <p:attrName>ppt_x</p:attrName>
                                        </p:attrNameLst>
                                      </p:cBhvr>
                                    </p:anim>
                                    <p:set>
                                      <p:cBhvr>
                                        <p:cTn id="12" dur="770" fill="hold"/>
                                        <p:tgtEl>
                                          <p:spTgt spid="4">
                                            <p:txEl>
                                              <p:pRg st="2" end="2"/>
                                            </p:txEl>
                                          </p:spTgt>
                                        </p:tgtEl>
                                        <p:attrNameLst>
                                          <p:attrName>ppt_y</p:attrName>
                                        </p:attrNameLst>
                                      </p:cBhvr>
                                      <p:to>
                                        <p:strVal val="(#ppt_y+0.4)"/>
                                      </p:to>
                                    </p:set>
                                    <p:anim from="(#ppt_y+0.4)" to="(#ppt_y)" calcmode="lin" valueType="num">
                                      <p:cBhvr>
                                        <p:cTn id="13" dur="1230" accel="100000" fill="hold">
                                          <p:stCondLst>
                                            <p:cond delay="770"/>
                                          </p:stCondLst>
                                        </p:cTn>
                                        <p:tgtEl>
                                          <p:spTgt spid="4">
                                            <p:txEl>
                                              <p:pRg st="2" end="2"/>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770" decel="100000"/>
                                        <p:tgtEl>
                                          <p:spTgt spid="4">
                                            <p:txEl>
                                              <p:pRg st="3" end="3"/>
                                            </p:txEl>
                                          </p:spTgt>
                                        </p:tgtEl>
                                      </p:cBhvr>
                                    </p:animEffect>
                                    <p:animScale>
                                      <p:cBhvr>
                                        <p:cTn id="19" dur="770" decel="100000"/>
                                        <p:tgtEl>
                                          <p:spTgt spid="4">
                                            <p:txEl>
                                              <p:pRg st="3" end="3"/>
                                            </p:txEl>
                                          </p:spTgt>
                                        </p:tgtEl>
                                      </p:cBhvr>
                                      <p:from x="10000" y="10000"/>
                                      <p:to x="200000" y="450000"/>
                                    </p:animScale>
                                    <p:animScale>
                                      <p:cBhvr>
                                        <p:cTn id="20" dur="1230" accel="100000" fill="hold">
                                          <p:stCondLst>
                                            <p:cond delay="770"/>
                                          </p:stCondLst>
                                        </p:cTn>
                                        <p:tgtEl>
                                          <p:spTgt spid="4">
                                            <p:txEl>
                                              <p:pRg st="3" end="3"/>
                                            </p:txEl>
                                          </p:spTgt>
                                        </p:tgtEl>
                                      </p:cBhvr>
                                      <p:from x="200000" y="450000"/>
                                      <p:to x="100000" y="100000"/>
                                    </p:animScale>
                                    <p:set>
                                      <p:cBhvr>
                                        <p:cTn id="21" dur="770" fill="hold"/>
                                        <p:tgtEl>
                                          <p:spTgt spid="4">
                                            <p:txEl>
                                              <p:pRg st="3" end="3"/>
                                            </p:txEl>
                                          </p:spTgt>
                                        </p:tgtEl>
                                        <p:attrNameLst>
                                          <p:attrName>ppt_x</p:attrName>
                                        </p:attrNameLst>
                                      </p:cBhvr>
                                      <p:to>
                                        <p:strVal val="(0.5)"/>
                                      </p:to>
                                    </p:set>
                                    <p:anim from="(0.5)" to="(#ppt_x)" calcmode="lin" valueType="num">
                                      <p:cBhvr>
                                        <p:cTn id="22" dur="1230" accel="100000" fill="hold">
                                          <p:stCondLst>
                                            <p:cond delay="770"/>
                                          </p:stCondLst>
                                        </p:cTn>
                                        <p:tgtEl>
                                          <p:spTgt spid="4">
                                            <p:txEl>
                                              <p:pRg st="3" end="3"/>
                                            </p:txEl>
                                          </p:spTgt>
                                        </p:tgtEl>
                                        <p:attrNameLst>
                                          <p:attrName>ppt_x</p:attrName>
                                        </p:attrNameLst>
                                      </p:cBhvr>
                                    </p:anim>
                                    <p:set>
                                      <p:cBhvr>
                                        <p:cTn id="23" dur="770" fill="hold"/>
                                        <p:tgtEl>
                                          <p:spTgt spid="4">
                                            <p:txEl>
                                              <p:pRg st="3" end="3"/>
                                            </p:txEl>
                                          </p:spTgt>
                                        </p:tgtEl>
                                        <p:attrNameLst>
                                          <p:attrName>ppt_y</p:attrName>
                                        </p:attrNameLst>
                                      </p:cBhvr>
                                      <p:to>
                                        <p:strVal val="(#ppt_y+0.4)"/>
                                      </p:to>
                                    </p:set>
                                    <p:anim from="(#ppt_y+0.4)" to="(#ppt_y)" calcmode="lin" valueType="num">
                                      <p:cBhvr>
                                        <p:cTn id="24" dur="1230" accel="100000" fill="hold">
                                          <p:stCondLst>
                                            <p:cond delay="770"/>
                                          </p:stCondLst>
                                        </p:cTn>
                                        <p:tgtEl>
                                          <p:spTgt spid="4">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err="1">
                <a:latin typeface="Arial" charset="0"/>
                <a:ea typeface="Arial" charset="0"/>
                <a:cs typeface="Arial" charset="0"/>
              </a:rPr>
              <a:t>Etİk</a:t>
            </a:r>
            <a:r>
              <a:rPr lang="en-US" sz="4000" b="1" dirty="0">
                <a:latin typeface="Arial" charset="0"/>
                <a:ea typeface="Arial" charset="0"/>
                <a:cs typeface="Arial" charset="0"/>
              </a:rPr>
              <a:t> </a:t>
            </a:r>
            <a:r>
              <a:rPr lang="en-US" sz="4000" b="1" dirty="0" err="1">
                <a:latin typeface="Arial" charset="0"/>
                <a:ea typeface="Arial" charset="0"/>
                <a:cs typeface="Arial" charset="0"/>
              </a:rPr>
              <a:t>FelsefeM</a:t>
            </a:r>
            <a:endParaRPr lang="en-US" sz="4000" b="1" dirty="0">
              <a:latin typeface="Arial" charset="0"/>
              <a:ea typeface="Arial" charset="0"/>
              <a:cs typeface="Arial" charset="0"/>
            </a:endParaRPr>
          </a:p>
        </p:txBody>
      </p:sp>
      <p:sp>
        <p:nvSpPr>
          <p:cNvPr id="5" name="Content Placeholder 4"/>
          <p:cNvSpPr>
            <a:spLocks noGrp="1"/>
          </p:cNvSpPr>
          <p:nvPr>
            <p:ph idx="1"/>
          </p:nvPr>
        </p:nvSpPr>
        <p:spPr>
          <a:xfrm>
            <a:off x="165253" y="3923518"/>
            <a:ext cx="10036366" cy="3588380"/>
          </a:xfrm>
        </p:spPr>
        <p:txBody>
          <a:bodyPr>
            <a:normAutofit/>
          </a:bodyPr>
          <a:lstStyle/>
          <a:p>
            <a:r>
              <a:rPr lang="en-US" sz="4000" b="1" dirty="0">
                <a:latin typeface="Apple Chancery" charset="0"/>
                <a:ea typeface="Apple Chancery" charset="0"/>
                <a:cs typeface="Apple Chancery" charset="0"/>
              </a:rPr>
              <a:t>“</a:t>
            </a:r>
            <a:r>
              <a:rPr lang="en-US" sz="4000" b="1" dirty="0" err="1">
                <a:latin typeface="Apple Chancery" charset="0"/>
                <a:ea typeface="Apple Chancery" charset="0"/>
                <a:cs typeface="Apple Chancery" charset="0"/>
              </a:rPr>
              <a:t>Etİksİzlİkle</a:t>
            </a:r>
            <a:r>
              <a:rPr lang="en-US" sz="4000" b="1" dirty="0">
                <a:latin typeface="Apple Chancery" charset="0"/>
                <a:ea typeface="Apple Chancery" charset="0"/>
                <a:cs typeface="Apple Chancery" charset="0"/>
              </a:rPr>
              <a:t> </a:t>
            </a:r>
            <a:r>
              <a:rPr lang="en-US" sz="4000" b="1" dirty="0" err="1">
                <a:latin typeface="Apple Chancery" charset="0"/>
                <a:ea typeface="Apple Chancery" charset="0"/>
                <a:cs typeface="Apple Chancery" charset="0"/>
              </a:rPr>
              <a:t>başarıya</a:t>
            </a:r>
            <a:r>
              <a:rPr lang="en-US" sz="4000" b="1" dirty="0">
                <a:latin typeface="Apple Chancery" charset="0"/>
                <a:ea typeface="Apple Chancery" charset="0"/>
                <a:cs typeface="Apple Chancery" charset="0"/>
              </a:rPr>
              <a:t> </a:t>
            </a:r>
            <a:r>
              <a:rPr lang="en-US" sz="4000" b="1" dirty="0" err="1">
                <a:latin typeface="Apple Chancery" charset="0"/>
                <a:ea typeface="Apple Chancery" charset="0"/>
                <a:cs typeface="Apple Chancery" charset="0"/>
              </a:rPr>
              <a:t>ulaşacağıMA</a:t>
            </a:r>
            <a:r>
              <a:rPr lang="en-US" sz="4000" b="1" dirty="0">
                <a:latin typeface="Apple Chancery" charset="0"/>
                <a:ea typeface="Apple Chancery" charset="0"/>
                <a:cs typeface="Apple Chancery" charset="0"/>
              </a:rPr>
              <a:t>, </a:t>
            </a:r>
            <a:r>
              <a:rPr lang="en-US" sz="4000" b="1" dirty="0" err="1">
                <a:latin typeface="Apple Chancery" charset="0"/>
                <a:ea typeface="Apple Chancery" charset="0"/>
                <a:cs typeface="Apple Chancery" charset="0"/>
              </a:rPr>
              <a:t>etİk</a:t>
            </a:r>
            <a:r>
              <a:rPr lang="en-US" sz="4000" b="1" dirty="0">
                <a:latin typeface="Apple Chancery" charset="0"/>
                <a:ea typeface="Apple Chancery" charset="0"/>
                <a:cs typeface="Apple Chancery" charset="0"/>
              </a:rPr>
              <a:t> </a:t>
            </a:r>
            <a:r>
              <a:rPr lang="en-US" sz="4000" b="1" dirty="0" err="1">
                <a:latin typeface="Apple Chancery" charset="0"/>
                <a:ea typeface="Apple Chancery" charset="0"/>
                <a:cs typeface="Apple Chancery" charset="0"/>
              </a:rPr>
              <a:t>davranIP</a:t>
            </a:r>
            <a:r>
              <a:rPr lang="en-US" sz="4000" b="1" dirty="0">
                <a:latin typeface="Apple Chancery" charset="0"/>
                <a:ea typeface="Apple Chancery" charset="0"/>
                <a:cs typeface="Apple Chancery" charset="0"/>
              </a:rPr>
              <a:t> BAŞARISIZ OLMAYI </a:t>
            </a:r>
            <a:r>
              <a:rPr lang="en-US" sz="4000" b="1" dirty="0" err="1">
                <a:latin typeface="Apple Chancery" charset="0"/>
                <a:ea typeface="Apple Chancery" charset="0"/>
                <a:cs typeface="Apple Chancery" charset="0"/>
              </a:rPr>
              <a:t>terCİh</a:t>
            </a:r>
            <a:r>
              <a:rPr lang="en-US" sz="4000" b="1" dirty="0">
                <a:latin typeface="Apple Chancery" charset="0"/>
                <a:ea typeface="Apple Chancery" charset="0"/>
                <a:cs typeface="Apple Chancery" charset="0"/>
              </a:rPr>
              <a:t> </a:t>
            </a:r>
            <a:r>
              <a:rPr lang="en-US" sz="4000" b="1" dirty="0" err="1">
                <a:latin typeface="Apple Chancery" charset="0"/>
                <a:ea typeface="Apple Chancery" charset="0"/>
                <a:cs typeface="Apple Chancery" charset="0"/>
              </a:rPr>
              <a:t>edERİM</a:t>
            </a:r>
            <a:r>
              <a:rPr lang="en-US" sz="4000" b="1" dirty="0">
                <a:latin typeface="Apple Chancery" charset="0"/>
                <a:ea typeface="Apple Chancery" charset="0"/>
                <a:cs typeface="Apple Chancery" charset="0"/>
              </a:rPr>
              <a:t>” </a:t>
            </a:r>
          </a:p>
          <a:p>
            <a:r>
              <a:rPr lang="en-US" sz="4000" b="1" dirty="0" err="1">
                <a:latin typeface="Apple Chancery" charset="0"/>
                <a:ea typeface="Apple Chancery" charset="0"/>
                <a:cs typeface="Apple Chancery" charset="0"/>
              </a:rPr>
              <a:t>Bülent</a:t>
            </a:r>
            <a:r>
              <a:rPr lang="en-US" sz="4000" b="1" dirty="0">
                <a:latin typeface="Apple Chancery" charset="0"/>
                <a:ea typeface="Apple Chancery" charset="0"/>
                <a:cs typeface="Apple Chancery" charset="0"/>
              </a:rPr>
              <a:t> </a:t>
            </a:r>
            <a:r>
              <a:rPr lang="en-US" sz="4000" b="1" dirty="0" err="1">
                <a:latin typeface="Apple Chancery" charset="0"/>
                <a:ea typeface="Apple Chancery" charset="0"/>
                <a:cs typeface="Apple Chancery" charset="0"/>
              </a:rPr>
              <a:t>Şenver</a:t>
            </a:r>
            <a:br>
              <a:rPr lang="en-US" sz="4000" b="1" dirty="0">
                <a:latin typeface="Apple Chancery" charset="0"/>
                <a:ea typeface="Apple Chancery" charset="0"/>
                <a:cs typeface="Apple Chancery" charset="0"/>
              </a:rPr>
            </a:br>
            <a:endParaRPr lang="en-US" sz="4000" dirty="0">
              <a:latin typeface="Apple Braille" charset="0"/>
              <a:ea typeface="Apple Braille" charset="0"/>
              <a:cs typeface="Apple Braille" charset="0"/>
            </a:endParaRPr>
          </a:p>
        </p:txBody>
      </p:sp>
      <p:sp>
        <p:nvSpPr>
          <p:cNvPr id="2" name="Footer Placeholder 1"/>
          <p:cNvSpPr>
            <a:spLocks noGrp="1"/>
          </p:cNvSpPr>
          <p:nvPr>
            <p:ph type="ftr" sz="quarter" idx="11"/>
          </p:nvPr>
        </p:nvSpPr>
        <p:spPr/>
        <p:txBody>
          <a:bodyPr/>
          <a:lstStyle/>
          <a:p>
            <a:r>
              <a:rPr lang="en-US" dirty="0" err="1"/>
              <a:t>bulentsenver@gmail.com</a:t>
            </a:r>
            <a:endParaRPr lang="en-US" dirty="0"/>
          </a:p>
        </p:txBody>
      </p:sp>
      <p:sp>
        <p:nvSpPr>
          <p:cNvPr id="3" name="Slide Number Placeholder 2"/>
          <p:cNvSpPr>
            <a:spLocks noGrp="1"/>
          </p:cNvSpPr>
          <p:nvPr>
            <p:ph type="sldNum" sz="quarter" idx="12"/>
          </p:nvPr>
        </p:nvSpPr>
        <p:spPr/>
        <p:txBody>
          <a:bodyPr/>
          <a:lstStyle/>
          <a:p>
            <a:fld id="{3142FDA1-65C6-4A48-A4ED-3464EED102B7}" type="slidenum">
              <a:rPr lang="en-US" smtClean="0"/>
              <a:pPr/>
              <a:t>4</a:t>
            </a:fld>
            <a:endParaRPr lang="en-US"/>
          </a:p>
        </p:txBody>
      </p:sp>
      <p:pic>
        <p:nvPicPr>
          <p:cNvPr id="9" name="Picture 8" descr="A wooden cutting board&#10;&#10;Description automatically generated">
            <a:extLst>
              <a:ext uri="{FF2B5EF4-FFF2-40B4-BE49-F238E27FC236}">
                <a16:creationId xmlns:a16="http://schemas.microsoft.com/office/drawing/2014/main" id="{6049F796-0BA3-F34E-A4B5-D9CFEE0E26A9}"/>
              </a:ext>
            </a:extLst>
          </p:cNvPr>
          <p:cNvPicPr>
            <a:picLocks noChangeAspect="1"/>
          </p:cNvPicPr>
          <p:nvPr/>
        </p:nvPicPr>
        <p:blipFill>
          <a:blip r:embed="rId2"/>
          <a:stretch>
            <a:fillRect/>
          </a:stretch>
        </p:blipFill>
        <p:spPr>
          <a:xfrm>
            <a:off x="8853158" y="306949"/>
            <a:ext cx="2977255" cy="3726421"/>
          </a:xfrm>
          <a:prstGeom prst="rect">
            <a:avLst/>
          </a:prstGeom>
        </p:spPr>
      </p:pic>
    </p:spTree>
    <p:extLst>
      <p:ext uri="{BB962C8B-B14F-4D97-AF65-F5344CB8AC3E}">
        <p14:creationId xmlns:p14="http://schemas.microsoft.com/office/powerpoint/2010/main" val="38476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1" nodeType="clickEffect">
                                  <p:stCondLst>
                                    <p:cond delay="0"/>
                                  </p:stCondLst>
                                  <p:iterate type="lt">
                                    <p:tmPct val="10000"/>
                                  </p:iterate>
                                  <p:childTnLst>
                                    <p:set>
                                      <p:cBhvr>
                                        <p:cTn id="24" dur="1" fill="hold">
                                          <p:stCondLst>
                                            <p:cond delay="0"/>
                                          </p:stCondLst>
                                        </p:cTn>
                                        <p:tgtEl>
                                          <p:spTgt spid="5">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0" end="0"/>
                                            </p:txEl>
                                          </p:spTgt>
                                        </p:tgtEl>
                                        <p:attrNameLst>
                                          <p:attrName>ppt_w</p:attrName>
                                        </p:attrNameLst>
                                      </p:cBhvr>
                                    </p:anim>
                                    <p:anim by="(#ppt_w*0.50)" calcmode="lin" valueType="num">
                                      <p:cBhvr>
                                        <p:cTn id="26" dur="500" decel="50000" autoRev="1" fill="hold">
                                          <p:stCondLst>
                                            <p:cond delay="0"/>
                                          </p:stCondLst>
                                        </p:cTn>
                                        <p:tgtEl>
                                          <p:spTgt spid="5">
                                            <p:txEl>
                                              <p:pRg st="0" end="0"/>
                                            </p:txEl>
                                          </p:spTgt>
                                        </p:tgtEl>
                                        <p:attrNameLst>
                                          <p:attrName>ppt_x</p:attrName>
                                        </p:attrNameLst>
                                      </p:cBhvr>
                                    </p:anim>
                                    <p:anim from="(-#ppt_h/2)" to="(#ppt_y)" calcmode="lin" valueType="num">
                                      <p:cBhvr>
                                        <p:cTn id="27" dur="1000" fill="hold">
                                          <p:stCondLst>
                                            <p:cond delay="0"/>
                                          </p:stCondLst>
                                        </p:cTn>
                                        <p:tgtEl>
                                          <p:spTgt spid="5">
                                            <p:txEl>
                                              <p:pRg st="0" end="0"/>
                                            </p:txEl>
                                          </p:spTgt>
                                        </p:tgtEl>
                                        <p:attrNameLst>
                                          <p:attrName>ppt_y</p:attrName>
                                        </p:attrNameLst>
                                      </p:cBhvr>
                                    </p:anim>
                                    <p:animRot by="21600000">
                                      <p:cBhvr>
                                        <p:cTn id="28" dur="1000" fill="hold">
                                          <p:stCondLst>
                                            <p:cond delay="0"/>
                                          </p:stCondLst>
                                        </p:cTn>
                                        <p:tgtEl>
                                          <p:spTgt spid="5">
                                            <p:txEl>
                                              <p:pRg st="0" end="0"/>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1" nodeType="clickEffect">
                                  <p:stCondLst>
                                    <p:cond delay="0"/>
                                  </p:stCondLst>
                                  <p:iterate type="lt">
                                    <p:tmPct val="10000"/>
                                  </p:iterate>
                                  <p:childTnLst>
                                    <p:set>
                                      <p:cBhvr>
                                        <p:cTn id="32" dur="1" fill="hold">
                                          <p:stCondLst>
                                            <p:cond delay="0"/>
                                          </p:stCondLst>
                                        </p:cTn>
                                        <p:tgtEl>
                                          <p:spTgt spid="5">
                                            <p:txEl>
                                              <p:pRg st="1" end="1"/>
                                            </p:txEl>
                                          </p:spTgt>
                                        </p:tgtEl>
                                        <p:attrNameLst>
                                          <p:attrName>style.visibility</p:attrName>
                                        </p:attrNameLst>
                                      </p:cBhvr>
                                      <p:to>
                                        <p:strVal val="visible"/>
                                      </p:to>
                                    </p:set>
                                    <p:anim by="(-#ppt_w*2)" calcmode="lin" valueType="num">
                                      <p:cBhvr rctx="PPT">
                                        <p:cTn id="33" dur="500" autoRev="1" fill="hold">
                                          <p:stCondLst>
                                            <p:cond delay="0"/>
                                          </p:stCondLst>
                                        </p:cTn>
                                        <p:tgtEl>
                                          <p:spTgt spid="5">
                                            <p:txEl>
                                              <p:pRg st="1" end="1"/>
                                            </p:txEl>
                                          </p:spTgt>
                                        </p:tgtEl>
                                        <p:attrNameLst>
                                          <p:attrName>ppt_w</p:attrName>
                                        </p:attrNameLst>
                                      </p:cBhvr>
                                    </p:anim>
                                    <p:anim by="(#ppt_w*0.50)" calcmode="lin" valueType="num">
                                      <p:cBhvr>
                                        <p:cTn id="34" dur="500" decel="50000" autoRev="1" fill="hold">
                                          <p:stCondLst>
                                            <p:cond delay="0"/>
                                          </p:stCondLst>
                                        </p:cTn>
                                        <p:tgtEl>
                                          <p:spTgt spid="5">
                                            <p:txEl>
                                              <p:pRg st="1" end="1"/>
                                            </p:txEl>
                                          </p:spTgt>
                                        </p:tgtEl>
                                        <p:attrNameLst>
                                          <p:attrName>ppt_x</p:attrName>
                                        </p:attrNameLst>
                                      </p:cBhvr>
                                    </p:anim>
                                    <p:anim from="(-#ppt_h/2)" to="(#ppt_y)" calcmode="lin" valueType="num">
                                      <p:cBhvr>
                                        <p:cTn id="35" dur="1000" fill="hold">
                                          <p:stCondLst>
                                            <p:cond delay="0"/>
                                          </p:stCondLst>
                                        </p:cTn>
                                        <p:tgtEl>
                                          <p:spTgt spid="5">
                                            <p:txEl>
                                              <p:pRg st="1" end="1"/>
                                            </p:txEl>
                                          </p:spTgt>
                                        </p:tgtEl>
                                        <p:attrNameLst>
                                          <p:attrName>ppt_y</p:attrName>
                                        </p:attrNameLst>
                                      </p:cBhvr>
                                    </p:anim>
                                    <p:animRot by="21600000">
                                      <p:cBhvr>
                                        <p:cTn id="36" dur="1000" fill="hold">
                                          <p:stCondLst>
                                            <p:cond delay="0"/>
                                          </p:stCondLst>
                                        </p:cTn>
                                        <p:tgtEl>
                                          <p:spTgt spid="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33600" y="228600"/>
            <a:ext cx="7772400" cy="1143000"/>
          </a:xfrm>
        </p:spPr>
        <p:txBody>
          <a:bodyPr>
            <a:normAutofit/>
          </a:bodyPr>
          <a:lstStyle/>
          <a:p>
            <a:r>
              <a:rPr lang="en-US" dirty="0"/>
              <a:t>En </a:t>
            </a:r>
            <a:r>
              <a:rPr lang="en-US" dirty="0" err="1"/>
              <a:t>önemli</a:t>
            </a:r>
            <a:r>
              <a:rPr lang="en-US" dirty="0"/>
              <a:t> </a:t>
            </a:r>
            <a:r>
              <a:rPr lang="en-US" dirty="0" err="1"/>
              <a:t>Etik</a:t>
            </a:r>
            <a:r>
              <a:rPr lang="en-US" dirty="0"/>
              <a:t> </a:t>
            </a:r>
            <a:r>
              <a:rPr lang="en-US" dirty="0" err="1"/>
              <a:t>sorun</a:t>
            </a:r>
            <a:r>
              <a:rPr lang="en-US" dirty="0"/>
              <a:t> </a:t>
            </a:r>
            <a:r>
              <a:rPr lang="en-US" dirty="0" err="1"/>
              <a:t>nedir</a:t>
            </a:r>
            <a:r>
              <a:rPr lang="en-US" dirty="0"/>
              <a:t>?</a:t>
            </a:r>
            <a:br>
              <a:rPr lang="en-US" dirty="0"/>
            </a:br>
            <a:r>
              <a:rPr lang="en-US" dirty="0" err="1"/>
              <a:t>Beşi</a:t>
            </a:r>
            <a:r>
              <a:rPr lang="en-US" dirty="0"/>
              <a:t> </a:t>
            </a:r>
            <a:r>
              <a:rPr lang="en-US" dirty="0" err="1"/>
              <a:t>bir</a:t>
            </a:r>
            <a:r>
              <a:rPr lang="en-US" dirty="0"/>
              <a:t> </a:t>
            </a:r>
            <a:r>
              <a:rPr lang="en-US" dirty="0" err="1"/>
              <a:t>yerde</a:t>
            </a:r>
            <a:endParaRPr lang="en-US" dirty="0"/>
          </a:p>
        </p:txBody>
      </p:sp>
      <p:sp>
        <p:nvSpPr>
          <p:cNvPr id="8" name="Content Placeholder 7"/>
          <p:cNvSpPr>
            <a:spLocks noGrp="1"/>
          </p:cNvSpPr>
          <p:nvPr>
            <p:ph idx="1"/>
          </p:nvPr>
        </p:nvSpPr>
        <p:spPr>
          <a:xfrm>
            <a:off x="2209800" y="1981200"/>
            <a:ext cx="8458200" cy="4114800"/>
          </a:xfrm>
        </p:spPr>
        <p:txBody>
          <a:bodyPr/>
          <a:lstStyle/>
          <a:p>
            <a:r>
              <a:rPr lang="en-US" sz="4000" dirty="0"/>
              <a:t>1. </a:t>
            </a:r>
            <a:r>
              <a:rPr lang="en-US" sz="4000" dirty="0" err="1"/>
              <a:t>Ayırımcılık</a:t>
            </a:r>
            <a:endParaRPr lang="en-US" sz="4000" dirty="0"/>
          </a:p>
          <a:p>
            <a:r>
              <a:rPr lang="en-US" sz="4000" dirty="0"/>
              <a:t>2. </a:t>
            </a:r>
            <a:r>
              <a:rPr lang="en-US" sz="4000" dirty="0" err="1"/>
              <a:t>Haksız</a:t>
            </a:r>
            <a:r>
              <a:rPr lang="en-US" sz="4000" dirty="0"/>
              <a:t> </a:t>
            </a:r>
            <a:r>
              <a:rPr lang="en-US" sz="4000" dirty="0" err="1"/>
              <a:t>Kazanç</a:t>
            </a:r>
            <a:endParaRPr lang="en-US" sz="4000" dirty="0"/>
          </a:p>
          <a:p>
            <a:r>
              <a:rPr lang="en-US" sz="4000" dirty="0"/>
              <a:t>3. </a:t>
            </a:r>
            <a:r>
              <a:rPr lang="en-US" sz="4000" dirty="0" err="1"/>
              <a:t>Aldatıcı</a:t>
            </a:r>
            <a:r>
              <a:rPr lang="en-US" sz="4000" dirty="0"/>
              <a:t> </a:t>
            </a:r>
            <a:r>
              <a:rPr lang="en-US" sz="4000" dirty="0" err="1"/>
              <a:t>Reklam</a:t>
            </a:r>
            <a:r>
              <a:rPr lang="en-US" sz="4000" dirty="0"/>
              <a:t> </a:t>
            </a:r>
            <a:r>
              <a:rPr lang="en-US" sz="4000" dirty="0" err="1"/>
              <a:t>ve</a:t>
            </a:r>
            <a:r>
              <a:rPr lang="en-US" sz="4000" dirty="0"/>
              <a:t> </a:t>
            </a:r>
            <a:r>
              <a:rPr lang="en-US" sz="4000" dirty="0" err="1"/>
              <a:t>Ürün</a:t>
            </a:r>
            <a:r>
              <a:rPr lang="en-US" sz="4000" dirty="0"/>
              <a:t> </a:t>
            </a:r>
            <a:r>
              <a:rPr lang="en-US" sz="4000" dirty="0" err="1"/>
              <a:t>Tanıtımı</a:t>
            </a:r>
            <a:endParaRPr lang="en-US" sz="4000" dirty="0"/>
          </a:p>
          <a:p>
            <a:r>
              <a:rPr lang="en-US" sz="4000" dirty="0"/>
              <a:t>4. </a:t>
            </a:r>
            <a:r>
              <a:rPr lang="en-US" sz="4000" dirty="0" err="1"/>
              <a:t>Yolsuzluk</a:t>
            </a:r>
            <a:endParaRPr lang="en-US" sz="4000" dirty="0"/>
          </a:p>
          <a:p>
            <a:r>
              <a:rPr lang="en-US" sz="4000" dirty="0"/>
              <a:t>5. </a:t>
            </a:r>
            <a:r>
              <a:rPr lang="en-US" sz="4000" dirty="0" err="1"/>
              <a:t>Rüşvet</a:t>
            </a:r>
            <a:endParaRPr lang="en-US" sz="4000" dirty="0"/>
          </a:p>
        </p:txBody>
      </p:sp>
      <p:sp>
        <p:nvSpPr>
          <p:cNvPr id="5" name="Footer Placeholder 4"/>
          <p:cNvSpPr>
            <a:spLocks noGrp="1"/>
          </p:cNvSpPr>
          <p:nvPr>
            <p:ph type="ftr" sz="quarter" idx="11"/>
          </p:nvPr>
        </p:nvSpPr>
        <p:spPr/>
        <p:txBody>
          <a:bodyPr/>
          <a:lstStyle/>
          <a:p>
            <a:pPr>
              <a:defRPr/>
            </a:pPr>
            <a:r>
              <a:rPr lang="en-US" dirty="0" err="1"/>
              <a:t>bulentsenver@gmail.com</a:t>
            </a:r>
            <a:endParaRPr lang="en-US" dirty="0"/>
          </a:p>
          <a:p>
            <a:pPr>
              <a:defRPr/>
            </a:pPr>
            <a:endParaRPr lang="en-US" dirty="0"/>
          </a:p>
        </p:txBody>
      </p:sp>
      <p:sp>
        <p:nvSpPr>
          <p:cNvPr id="6" name="Slide Number Placeholder 5"/>
          <p:cNvSpPr>
            <a:spLocks noGrp="1"/>
          </p:cNvSpPr>
          <p:nvPr>
            <p:ph type="sldNum" sz="quarter" idx="12"/>
          </p:nvPr>
        </p:nvSpPr>
        <p:spPr/>
        <p:txBody>
          <a:bodyPr/>
          <a:lstStyle/>
          <a:p>
            <a:pPr>
              <a:defRPr/>
            </a:pPr>
            <a:fld id="{C780B504-D087-174B-AB18-2B1A6C78CC7E}" type="slidenum">
              <a:rPr lang="en-US" smtClean="0"/>
              <a:pPr>
                <a:defRPr/>
              </a:pPr>
              <a:t>40</a:t>
            </a:fld>
            <a:endParaRPr lang="en-US"/>
          </a:p>
        </p:txBody>
      </p:sp>
    </p:spTree>
    <p:extLst>
      <p:ext uri="{BB962C8B-B14F-4D97-AF65-F5344CB8AC3E}">
        <p14:creationId xmlns:p14="http://schemas.microsoft.com/office/powerpoint/2010/main" val="10952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p:cTn id="16" dur="500" fill="hold"/>
                                        <p:tgtEl>
                                          <p:spTgt spid="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p:cTn id="25" dur="500" fill="hold"/>
                                        <p:tgtEl>
                                          <p:spTgt spid="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8">
                                            <p:txEl>
                                              <p:pRg st="3" end="3"/>
                                            </p:txEl>
                                          </p:spTgt>
                                        </p:tgtEl>
                                        <p:attrNameLst>
                                          <p:attrName>style.visibility</p:attrName>
                                        </p:attrNameLst>
                                      </p:cBhvr>
                                      <p:to>
                                        <p:strVal val="visible"/>
                                      </p:to>
                                    </p:set>
                                    <p:anim calcmode="lin" valueType="num">
                                      <p:cBhvr>
                                        <p:cTn id="34" dur="500" fill="hold"/>
                                        <p:tgtEl>
                                          <p:spTgt spid="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p:cTn id="43" dur="500" fill="hold"/>
                                        <p:tgtEl>
                                          <p:spTgt spid="8">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8">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8">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Türkiye’de</a:t>
            </a:r>
            <a:r>
              <a:rPr lang="en-US" dirty="0"/>
              <a:t> </a:t>
            </a:r>
            <a:r>
              <a:rPr lang="en-US" dirty="0" err="1"/>
              <a:t>Etik</a:t>
            </a:r>
            <a:r>
              <a:rPr lang="en-US" dirty="0"/>
              <a:t> </a:t>
            </a:r>
            <a:r>
              <a:rPr lang="en-US" dirty="0" err="1"/>
              <a:t>Daha</a:t>
            </a:r>
            <a:r>
              <a:rPr lang="en-US" dirty="0"/>
              <a:t> </a:t>
            </a:r>
            <a:r>
              <a:rPr lang="en-US" dirty="0" err="1"/>
              <a:t>İyi</a:t>
            </a:r>
            <a:r>
              <a:rPr lang="en-US" dirty="0"/>
              <a:t> </a:t>
            </a:r>
            <a:r>
              <a:rPr lang="en-US" dirty="0" err="1"/>
              <a:t>Olacak</a:t>
            </a:r>
            <a:r>
              <a:rPr lang="en-US" dirty="0"/>
              <a:t> </a:t>
            </a:r>
            <a:r>
              <a:rPr lang="en-US" dirty="0" err="1"/>
              <a:t>mı</a:t>
            </a:r>
            <a:r>
              <a:rPr lang="en-US" dirty="0"/>
              <a:t>?</a:t>
            </a:r>
          </a:p>
        </p:txBody>
      </p:sp>
      <p:sp>
        <p:nvSpPr>
          <p:cNvPr id="3" name="Content Placeholder 2"/>
          <p:cNvSpPr>
            <a:spLocks noGrp="1"/>
          </p:cNvSpPr>
          <p:nvPr>
            <p:ph sz="half" idx="1"/>
          </p:nvPr>
        </p:nvSpPr>
        <p:spPr>
          <a:xfrm>
            <a:off x="1981200" y="1613856"/>
            <a:ext cx="4390468" cy="4525963"/>
          </a:xfrm>
        </p:spPr>
        <p:txBody>
          <a:bodyPr>
            <a:normAutofit fontScale="92500" lnSpcReduction="10000"/>
          </a:bodyPr>
          <a:lstStyle/>
          <a:p>
            <a:endParaRPr lang="en-US" dirty="0"/>
          </a:p>
          <a:p>
            <a:r>
              <a:rPr lang="en-US" dirty="0" err="1"/>
              <a:t>Aynı</a:t>
            </a:r>
            <a:r>
              <a:rPr lang="en-US" dirty="0"/>
              <a:t> </a:t>
            </a:r>
            <a:r>
              <a:rPr lang="en-US" dirty="0" err="1"/>
              <a:t>kötülükte</a:t>
            </a:r>
            <a:r>
              <a:rPr lang="en-US" dirty="0"/>
              <a:t> </a:t>
            </a:r>
            <a:r>
              <a:rPr lang="en-US" dirty="0" err="1"/>
              <a:t>kalacak</a:t>
            </a:r>
            <a:endParaRPr lang="en-US" dirty="0"/>
          </a:p>
          <a:p>
            <a:r>
              <a:rPr lang="en-US" dirty="0" err="1"/>
              <a:t>Daha</a:t>
            </a:r>
            <a:r>
              <a:rPr lang="en-US" dirty="0"/>
              <a:t> </a:t>
            </a:r>
            <a:r>
              <a:rPr lang="en-US" dirty="0" err="1"/>
              <a:t>kötüye</a:t>
            </a:r>
            <a:r>
              <a:rPr lang="en-US" dirty="0"/>
              <a:t> </a:t>
            </a:r>
            <a:r>
              <a:rPr lang="en-US" dirty="0" err="1"/>
              <a:t>gidecek</a:t>
            </a:r>
            <a:endParaRPr lang="en-US" dirty="0"/>
          </a:p>
          <a:p>
            <a:endParaRPr lang="en-US" dirty="0"/>
          </a:p>
          <a:p>
            <a:endParaRPr lang="en-US" dirty="0"/>
          </a:p>
          <a:p>
            <a:r>
              <a:rPr lang="en-US" sz="6486" dirty="0" err="1"/>
              <a:t>Gelecekten</a:t>
            </a:r>
            <a:r>
              <a:rPr lang="en-US" sz="6486" dirty="0"/>
              <a:t> </a:t>
            </a:r>
            <a:r>
              <a:rPr lang="en-US" sz="6486" dirty="0" err="1"/>
              <a:t>Ümitsiz</a:t>
            </a:r>
            <a:endParaRPr lang="en-US" sz="6486" dirty="0"/>
          </a:p>
        </p:txBody>
      </p:sp>
      <p:sp>
        <p:nvSpPr>
          <p:cNvPr id="4" name="Content Placeholder 3"/>
          <p:cNvSpPr>
            <a:spLocks noGrp="1"/>
          </p:cNvSpPr>
          <p:nvPr>
            <p:ph sz="half" idx="2"/>
          </p:nvPr>
        </p:nvSpPr>
        <p:spPr/>
        <p:txBody>
          <a:bodyPr>
            <a:normAutofit fontScale="92500" lnSpcReduction="10000"/>
          </a:bodyPr>
          <a:lstStyle/>
          <a:p>
            <a:endParaRPr lang="en-US" dirty="0"/>
          </a:p>
          <a:p>
            <a:r>
              <a:rPr lang="en-US" dirty="0"/>
              <a:t>% 46,3</a:t>
            </a:r>
          </a:p>
          <a:p>
            <a:r>
              <a:rPr lang="en-US" dirty="0"/>
              <a:t>% 29,5</a:t>
            </a:r>
          </a:p>
          <a:p>
            <a:endParaRPr lang="en-US" dirty="0"/>
          </a:p>
          <a:p>
            <a:endParaRPr lang="en-US" dirty="0"/>
          </a:p>
          <a:p>
            <a:r>
              <a:rPr lang="en-US" sz="7200" dirty="0"/>
              <a:t>%75,8</a:t>
            </a:r>
          </a:p>
        </p:txBody>
      </p:sp>
      <p:sp>
        <p:nvSpPr>
          <p:cNvPr id="5" name="Footer Placeholder 4"/>
          <p:cNvSpPr>
            <a:spLocks noGrp="1"/>
          </p:cNvSpPr>
          <p:nvPr>
            <p:ph type="ftr" sz="quarter" idx="11"/>
          </p:nvPr>
        </p:nvSpPr>
        <p:spPr/>
        <p:txBody>
          <a:bodyPr/>
          <a:lstStyle/>
          <a:p>
            <a:r>
              <a:rPr lang="en-US" dirty="0" err="1"/>
              <a:t>bulentsenver@gmail.com</a:t>
            </a:r>
            <a:endParaRPr lang="en-US" dirty="0"/>
          </a:p>
          <a:p>
            <a:endParaRPr lang="en-US" dirty="0"/>
          </a:p>
        </p:txBody>
      </p:sp>
      <p:sp>
        <p:nvSpPr>
          <p:cNvPr id="6" name="Slide Number Placeholder 5"/>
          <p:cNvSpPr>
            <a:spLocks noGrp="1"/>
          </p:cNvSpPr>
          <p:nvPr>
            <p:ph type="sldNum" sz="quarter" idx="12"/>
          </p:nvPr>
        </p:nvSpPr>
        <p:spPr/>
        <p:txBody>
          <a:bodyPr/>
          <a:lstStyle/>
          <a:p>
            <a:fld id="{7382490E-8D86-234F-A3BD-15AC58F980C5}" type="slidenum">
              <a:rPr lang="en-US" smtClean="0"/>
              <a:pPr/>
              <a:t>41</a:t>
            </a:fld>
            <a:endParaRPr lang="en-US"/>
          </a:p>
        </p:txBody>
      </p:sp>
    </p:spTree>
    <p:extLst>
      <p:ext uri="{BB962C8B-B14F-4D97-AF65-F5344CB8AC3E}">
        <p14:creationId xmlns:p14="http://schemas.microsoft.com/office/powerpoint/2010/main" val="7673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p:cTn id="16"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p:cTn id="25" dur="50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27" dur="50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139656"/>
            <a:ext cx="9144000" cy="2387600"/>
          </a:xfrm>
        </p:spPr>
        <p:txBody>
          <a:bodyPr/>
          <a:lstStyle/>
          <a:p>
            <a:r>
              <a:rPr lang="en-US" sz="8000" b="1" dirty="0" err="1"/>
              <a:t>Yöneticilerin</a:t>
            </a:r>
            <a:r>
              <a:rPr lang="en-US" sz="8000" dirty="0"/>
              <a:t> </a:t>
            </a:r>
            <a:br>
              <a:rPr lang="en-US" sz="8000" dirty="0"/>
            </a:br>
            <a:r>
              <a:rPr lang="en-US" dirty="0" err="1"/>
              <a:t>Gözüyle</a:t>
            </a:r>
            <a:r>
              <a:rPr lang="en-US" dirty="0"/>
              <a:t> </a:t>
            </a:r>
            <a:r>
              <a:rPr lang="en-US" dirty="0" err="1"/>
              <a:t>Etik</a:t>
            </a:r>
            <a:endParaRPr lang="en-US" dirty="0"/>
          </a:p>
        </p:txBody>
      </p:sp>
      <p:sp>
        <p:nvSpPr>
          <p:cNvPr id="4" name="Slide Number Placeholder 3"/>
          <p:cNvSpPr>
            <a:spLocks noGrp="1"/>
          </p:cNvSpPr>
          <p:nvPr>
            <p:ph type="sldNum" sz="quarter" idx="12"/>
          </p:nvPr>
        </p:nvSpPr>
        <p:spPr/>
        <p:txBody>
          <a:bodyPr/>
          <a:lstStyle/>
          <a:p>
            <a:fld id="{F3A5F4B7-F5E6-AD47-ADCE-EED3F9E15AB1}" type="slidenum">
              <a:rPr lang="en-US" smtClean="0"/>
              <a:pPr/>
              <a:t>42</a:t>
            </a:fld>
            <a:endParaRPr lang="en-US"/>
          </a:p>
        </p:txBody>
      </p:sp>
      <p:sp>
        <p:nvSpPr>
          <p:cNvPr id="5" name="Footer Placeholder 4"/>
          <p:cNvSpPr>
            <a:spLocks noGrp="1"/>
          </p:cNvSpPr>
          <p:nvPr>
            <p:ph type="ftr" sz="quarter" idx="11"/>
          </p:nvPr>
        </p:nvSpPr>
        <p:spPr/>
        <p:txBody>
          <a:bodyPr/>
          <a:lstStyle/>
          <a:p>
            <a:r>
              <a:rPr lang="en-US" dirty="0" err="1"/>
              <a:t>bulentsenver@gmail.com</a:t>
            </a:r>
            <a:endParaRPr lang="en-US" dirty="0"/>
          </a:p>
          <a:p>
            <a:endParaRPr lang="en-US" dirty="0"/>
          </a:p>
        </p:txBody>
      </p:sp>
      <p:pic>
        <p:nvPicPr>
          <p:cNvPr id="8" name="Picture 7">
            <a:extLst>
              <a:ext uri="{FF2B5EF4-FFF2-40B4-BE49-F238E27FC236}">
                <a16:creationId xmlns:a16="http://schemas.microsoft.com/office/drawing/2014/main" id="{3AB709DF-0DED-9148-9D1E-A190F2E0D421}"/>
              </a:ext>
            </a:extLst>
          </p:cNvPr>
          <p:cNvPicPr>
            <a:picLocks noChangeAspect="1"/>
          </p:cNvPicPr>
          <p:nvPr/>
        </p:nvPicPr>
        <p:blipFill>
          <a:blip r:embed="rId2"/>
          <a:stretch>
            <a:fillRect/>
          </a:stretch>
        </p:blipFill>
        <p:spPr>
          <a:xfrm>
            <a:off x="910739" y="316552"/>
            <a:ext cx="10837333" cy="2823104"/>
          </a:xfrm>
          <a:prstGeom prst="rect">
            <a:avLst/>
          </a:prstGeom>
        </p:spPr>
      </p:pic>
      <p:sp>
        <p:nvSpPr>
          <p:cNvPr id="7" name="Subtitle 6">
            <a:extLst>
              <a:ext uri="{FF2B5EF4-FFF2-40B4-BE49-F238E27FC236}">
                <a16:creationId xmlns:a16="http://schemas.microsoft.com/office/drawing/2014/main" id="{C23726A0-F594-2149-BFDA-DF1AE958C5E9}"/>
              </a:ext>
            </a:extLst>
          </p:cNvPr>
          <p:cNvSpPr>
            <a:spLocks noGrp="1"/>
          </p:cNvSpPr>
          <p:nvPr>
            <p:ph type="subTitle" idx="1"/>
          </p:nvPr>
        </p:nvSpPr>
        <p:spPr>
          <a:xfrm>
            <a:off x="1075113" y="372185"/>
            <a:ext cx="9144000" cy="1655762"/>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1514990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1028700"/>
            <a:ext cx="8229600" cy="1143000"/>
          </a:xfrm>
        </p:spPr>
        <p:txBody>
          <a:bodyPr>
            <a:noAutofit/>
          </a:bodyPr>
          <a:lstStyle/>
          <a:p>
            <a:r>
              <a:rPr lang="en-US" sz="6000" dirty="0" err="1"/>
              <a:t>Türk</a:t>
            </a:r>
            <a:r>
              <a:rPr lang="en-US" sz="6000" dirty="0"/>
              <a:t> </a:t>
            </a:r>
            <a:r>
              <a:rPr lang="en-US" sz="6000" dirty="0" err="1"/>
              <a:t>toplumunda</a:t>
            </a:r>
            <a:r>
              <a:rPr lang="en-US" sz="6000" dirty="0"/>
              <a:t> </a:t>
            </a:r>
            <a:r>
              <a:rPr lang="en-US" sz="6000" dirty="0" err="1"/>
              <a:t>etik</a:t>
            </a:r>
            <a:r>
              <a:rPr lang="en-US" sz="6000" dirty="0"/>
              <a:t> </a:t>
            </a:r>
            <a:r>
              <a:rPr lang="en-US" sz="6000" dirty="0" err="1"/>
              <a:t>önemli</a:t>
            </a:r>
            <a:r>
              <a:rPr lang="en-US" sz="6000" dirty="0"/>
              <a:t> mi?</a:t>
            </a:r>
          </a:p>
        </p:txBody>
      </p:sp>
      <p:sp>
        <p:nvSpPr>
          <p:cNvPr id="7" name="Content Placeholder 6"/>
          <p:cNvSpPr>
            <a:spLocks noGrp="1"/>
          </p:cNvSpPr>
          <p:nvPr>
            <p:ph idx="1"/>
          </p:nvPr>
        </p:nvSpPr>
        <p:spPr/>
        <p:txBody>
          <a:bodyPr/>
          <a:lstStyle/>
          <a:p>
            <a:pPr>
              <a:buNone/>
            </a:pPr>
            <a:endParaRPr lang="en-US" sz="6000" dirty="0"/>
          </a:p>
          <a:p>
            <a:endParaRPr lang="en-US" sz="6000" dirty="0"/>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8" name="Slide Number Placeholder 7"/>
          <p:cNvSpPr>
            <a:spLocks noGrp="1"/>
          </p:cNvSpPr>
          <p:nvPr>
            <p:ph type="sldNum" sz="quarter" idx="12"/>
          </p:nvPr>
        </p:nvSpPr>
        <p:spPr/>
        <p:txBody>
          <a:bodyPr/>
          <a:lstStyle/>
          <a:p>
            <a:fld id="{3142FDA1-65C6-4A48-A4ED-3464EED102B7}" type="slidenum">
              <a:rPr lang="en-US" smtClean="0"/>
              <a:pPr/>
              <a:t>43</a:t>
            </a:fld>
            <a:endParaRPr lang="en-US"/>
          </a:p>
        </p:txBody>
      </p:sp>
      <p:pic>
        <p:nvPicPr>
          <p:cNvPr id="3" name="Picture 2">
            <a:extLst>
              <a:ext uri="{FF2B5EF4-FFF2-40B4-BE49-F238E27FC236}">
                <a16:creationId xmlns:a16="http://schemas.microsoft.com/office/drawing/2014/main" id="{7B3A29E5-7BC0-6044-844C-19BB5B07F194}"/>
              </a:ext>
            </a:extLst>
          </p:cNvPr>
          <p:cNvPicPr>
            <a:picLocks noChangeAspect="1"/>
          </p:cNvPicPr>
          <p:nvPr/>
        </p:nvPicPr>
        <p:blipFill>
          <a:blip r:embed="rId2"/>
          <a:stretch>
            <a:fillRect/>
          </a:stretch>
        </p:blipFill>
        <p:spPr>
          <a:xfrm>
            <a:off x="4191000" y="3170766"/>
            <a:ext cx="3810000" cy="1905000"/>
          </a:xfrm>
          <a:prstGeom prst="rect">
            <a:avLst/>
          </a:prstGeom>
        </p:spPr>
      </p:pic>
    </p:spTree>
    <p:extLst>
      <p:ext uri="{BB962C8B-B14F-4D97-AF65-F5344CB8AC3E}">
        <p14:creationId xmlns:p14="http://schemas.microsoft.com/office/powerpoint/2010/main" val="3881688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Türk</a:t>
            </a:r>
            <a:r>
              <a:rPr lang="en-US" dirty="0"/>
              <a:t> </a:t>
            </a:r>
            <a:r>
              <a:rPr lang="en-US" dirty="0" err="1"/>
              <a:t>toplumunda</a:t>
            </a:r>
            <a:r>
              <a:rPr lang="en-US" dirty="0"/>
              <a:t> </a:t>
            </a:r>
            <a:r>
              <a:rPr lang="en-US" dirty="0" err="1"/>
              <a:t>etik</a:t>
            </a:r>
            <a:r>
              <a:rPr lang="en-US" dirty="0"/>
              <a:t> </a:t>
            </a:r>
            <a:r>
              <a:rPr lang="en-US" dirty="0" err="1"/>
              <a:t>önemli</a:t>
            </a:r>
            <a:r>
              <a:rPr lang="en-US" dirty="0"/>
              <a:t> mi?</a:t>
            </a:r>
          </a:p>
        </p:txBody>
      </p:sp>
      <p:sp>
        <p:nvSpPr>
          <p:cNvPr id="7" name="Content Placeholder 6"/>
          <p:cNvSpPr>
            <a:spLocks noGrp="1"/>
          </p:cNvSpPr>
          <p:nvPr>
            <p:ph idx="1"/>
          </p:nvPr>
        </p:nvSpPr>
        <p:spPr/>
        <p:txBody>
          <a:bodyPr>
            <a:normAutofit lnSpcReduction="10000"/>
          </a:bodyPr>
          <a:lstStyle/>
          <a:p>
            <a:r>
              <a:rPr lang="en-US" sz="6000" dirty="0" err="1"/>
              <a:t>Çok</a:t>
            </a:r>
            <a:r>
              <a:rPr lang="en-US" sz="6000" dirty="0"/>
              <a:t> </a:t>
            </a:r>
            <a:r>
              <a:rPr lang="en-US" sz="6000" dirty="0" err="1"/>
              <a:t>Önemli</a:t>
            </a:r>
            <a:r>
              <a:rPr lang="en-US" sz="8000" dirty="0"/>
              <a:t> %5</a:t>
            </a:r>
          </a:p>
          <a:p>
            <a:r>
              <a:rPr lang="en-US" dirty="0"/>
              <a:t>%24 </a:t>
            </a:r>
            <a:r>
              <a:rPr lang="en-US" dirty="0" err="1"/>
              <a:t>önemli</a:t>
            </a:r>
            <a:endParaRPr lang="en-US" dirty="0"/>
          </a:p>
          <a:p>
            <a:r>
              <a:rPr lang="en-US" dirty="0"/>
              <a:t>%36 ne </a:t>
            </a:r>
            <a:r>
              <a:rPr lang="en-US" dirty="0" err="1"/>
              <a:t>önemli</a:t>
            </a:r>
            <a:r>
              <a:rPr lang="en-US" dirty="0"/>
              <a:t> ne </a:t>
            </a:r>
            <a:r>
              <a:rPr lang="en-US" dirty="0" err="1"/>
              <a:t>önemsiz</a:t>
            </a:r>
            <a:endParaRPr lang="en-US" dirty="0"/>
          </a:p>
          <a:p>
            <a:r>
              <a:rPr lang="en-US" dirty="0"/>
              <a:t>%30 </a:t>
            </a:r>
            <a:r>
              <a:rPr lang="en-US" dirty="0" err="1"/>
              <a:t>önemli</a:t>
            </a:r>
            <a:r>
              <a:rPr lang="en-US" dirty="0"/>
              <a:t> </a:t>
            </a:r>
            <a:r>
              <a:rPr lang="en-US" dirty="0" err="1"/>
              <a:t>değil</a:t>
            </a:r>
            <a:endParaRPr lang="en-US" dirty="0"/>
          </a:p>
          <a:p>
            <a:r>
              <a:rPr lang="en-US" dirty="0"/>
              <a:t> % 5 </a:t>
            </a:r>
            <a:r>
              <a:rPr lang="en-US" dirty="0" err="1"/>
              <a:t>hiç</a:t>
            </a:r>
            <a:r>
              <a:rPr lang="en-US" dirty="0"/>
              <a:t> </a:t>
            </a:r>
            <a:r>
              <a:rPr lang="en-US" dirty="0" err="1"/>
              <a:t>önemli</a:t>
            </a:r>
            <a:r>
              <a:rPr lang="en-US" dirty="0"/>
              <a:t> </a:t>
            </a:r>
            <a:r>
              <a:rPr lang="en-US" dirty="0" err="1"/>
              <a:t>değil</a:t>
            </a:r>
            <a:endParaRPr lang="en-US" dirty="0"/>
          </a:p>
          <a:p>
            <a:pPr>
              <a:buNone/>
            </a:pPr>
            <a:endParaRPr lang="en-US" sz="6000" dirty="0"/>
          </a:p>
          <a:p>
            <a:endParaRPr lang="en-US" sz="6000" dirty="0"/>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5" name="Slide Number Placeholder 4"/>
          <p:cNvSpPr>
            <a:spLocks noGrp="1"/>
          </p:cNvSpPr>
          <p:nvPr>
            <p:ph type="sldNum" sz="quarter" idx="12"/>
          </p:nvPr>
        </p:nvSpPr>
        <p:spPr/>
        <p:txBody>
          <a:bodyPr/>
          <a:lstStyle/>
          <a:p>
            <a:fld id="{3142FDA1-65C6-4A48-A4ED-3464EED102B7}" type="slidenum">
              <a:rPr lang="en-US" smtClean="0"/>
              <a:pPr/>
              <a:t>44</a:t>
            </a:fld>
            <a:endParaRPr lang="en-US"/>
          </a:p>
        </p:txBody>
      </p:sp>
    </p:spTree>
    <p:extLst>
      <p:ext uri="{BB962C8B-B14F-4D97-AF65-F5344CB8AC3E}">
        <p14:creationId xmlns:p14="http://schemas.microsoft.com/office/powerpoint/2010/main" val="3963294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1028700"/>
            <a:ext cx="8229600" cy="1143000"/>
          </a:xfrm>
        </p:spPr>
        <p:txBody>
          <a:bodyPr>
            <a:noAutofit/>
          </a:bodyPr>
          <a:lstStyle/>
          <a:p>
            <a:r>
              <a:rPr lang="en-US" sz="6000" dirty="0" err="1"/>
              <a:t>İş</a:t>
            </a:r>
            <a:r>
              <a:rPr lang="en-US" sz="6000" dirty="0"/>
              <a:t> </a:t>
            </a:r>
            <a:r>
              <a:rPr lang="en-US" sz="6000" dirty="0" err="1"/>
              <a:t>hayatında</a:t>
            </a:r>
            <a:r>
              <a:rPr lang="en-US" sz="6000" dirty="0"/>
              <a:t>  </a:t>
            </a:r>
            <a:r>
              <a:rPr lang="en-US" sz="6000" dirty="0" err="1"/>
              <a:t>etik</a:t>
            </a:r>
            <a:r>
              <a:rPr lang="en-US" sz="6000" dirty="0"/>
              <a:t> </a:t>
            </a:r>
            <a:r>
              <a:rPr lang="en-US" sz="6000" dirty="0" err="1"/>
              <a:t>dışı</a:t>
            </a:r>
            <a:r>
              <a:rPr lang="en-US" sz="6000" dirty="0"/>
              <a:t> </a:t>
            </a:r>
            <a:r>
              <a:rPr lang="en-US" sz="6000" dirty="0" err="1"/>
              <a:t>davranmaktan</a:t>
            </a:r>
            <a:r>
              <a:rPr lang="en-US" sz="6000" dirty="0"/>
              <a:t> </a:t>
            </a:r>
            <a:r>
              <a:rPr lang="en-US" sz="6000" dirty="0" err="1"/>
              <a:t>çekinir</a:t>
            </a:r>
            <a:r>
              <a:rPr lang="en-US" sz="6000" dirty="0"/>
              <a:t> </a:t>
            </a:r>
            <a:r>
              <a:rPr lang="en-US" sz="6000" dirty="0" err="1"/>
              <a:t>misiniz</a:t>
            </a:r>
            <a:r>
              <a:rPr lang="en-US" sz="6000" dirty="0"/>
              <a:t>?</a:t>
            </a:r>
          </a:p>
        </p:txBody>
      </p:sp>
      <p:sp>
        <p:nvSpPr>
          <p:cNvPr id="7" name="Content Placeholder 6"/>
          <p:cNvSpPr>
            <a:spLocks noGrp="1"/>
          </p:cNvSpPr>
          <p:nvPr>
            <p:ph idx="1"/>
          </p:nvPr>
        </p:nvSpPr>
        <p:spPr/>
        <p:txBody>
          <a:bodyPr/>
          <a:lstStyle/>
          <a:p>
            <a:pPr>
              <a:buNone/>
            </a:pPr>
            <a:endParaRPr lang="en-US" sz="6000" dirty="0"/>
          </a:p>
          <a:p>
            <a:endParaRPr lang="en-US" sz="6000" dirty="0"/>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8" name="Slide Number Placeholder 7"/>
          <p:cNvSpPr>
            <a:spLocks noGrp="1"/>
          </p:cNvSpPr>
          <p:nvPr>
            <p:ph type="sldNum" sz="quarter" idx="12"/>
          </p:nvPr>
        </p:nvSpPr>
        <p:spPr/>
        <p:txBody>
          <a:bodyPr/>
          <a:lstStyle/>
          <a:p>
            <a:fld id="{3142FDA1-65C6-4A48-A4ED-3464EED102B7}" type="slidenum">
              <a:rPr lang="en-US" smtClean="0"/>
              <a:pPr/>
              <a:t>45</a:t>
            </a:fld>
            <a:endParaRPr lang="en-US"/>
          </a:p>
        </p:txBody>
      </p:sp>
      <p:pic>
        <p:nvPicPr>
          <p:cNvPr id="3" name="Picture 2">
            <a:extLst>
              <a:ext uri="{FF2B5EF4-FFF2-40B4-BE49-F238E27FC236}">
                <a16:creationId xmlns:a16="http://schemas.microsoft.com/office/drawing/2014/main" id="{D63A382E-4838-4E44-84E3-7A1CC698C4E5}"/>
              </a:ext>
            </a:extLst>
          </p:cNvPr>
          <p:cNvPicPr>
            <a:picLocks noChangeAspect="1"/>
          </p:cNvPicPr>
          <p:nvPr/>
        </p:nvPicPr>
        <p:blipFill>
          <a:blip r:embed="rId2"/>
          <a:stretch>
            <a:fillRect/>
          </a:stretch>
        </p:blipFill>
        <p:spPr>
          <a:xfrm>
            <a:off x="4191000" y="3678766"/>
            <a:ext cx="3810000" cy="1905000"/>
          </a:xfrm>
          <a:prstGeom prst="rect">
            <a:avLst/>
          </a:prstGeom>
        </p:spPr>
      </p:pic>
    </p:spTree>
    <p:extLst>
      <p:ext uri="{BB962C8B-B14F-4D97-AF65-F5344CB8AC3E}">
        <p14:creationId xmlns:p14="http://schemas.microsoft.com/office/powerpoint/2010/main" val="1296146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İş</a:t>
            </a:r>
            <a:r>
              <a:rPr lang="en-US" dirty="0"/>
              <a:t> </a:t>
            </a:r>
            <a:r>
              <a:rPr lang="en-US" dirty="0" err="1"/>
              <a:t>hayatında</a:t>
            </a:r>
            <a:r>
              <a:rPr lang="en-US" dirty="0"/>
              <a:t>  </a:t>
            </a:r>
            <a:r>
              <a:rPr lang="en-US" dirty="0" err="1"/>
              <a:t>etik</a:t>
            </a:r>
            <a:r>
              <a:rPr lang="en-US" dirty="0"/>
              <a:t> </a:t>
            </a:r>
            <a:r>
              <a:rPr lang="en-US" dirty="0" err="1"/>
              <a:t>dışı</a:t>
            </a:r>
            <a:r>
              <a:rPr lang="en-US" dirty="0"/>
              <a:t> </a:t>
            </a:r>
            <a:r>
              <a:rPr lang="en-US" dirty="0" err="1"/>
              <a:t>davranmaktan</a:t>
            </a:r>
            <a:r>
              <a:rPr lang="en-US" dirty="0"/>
              <a:t> </a:t>
            </a:r>
            <a:r>
              <a:rPr lang="en-US" dirty="0" err="1"/>
              <a:t>çekinir</a:t>
            </a:r>
            <a:r>
              <a:rPr lang="en-US" dirty="0"/>
              <a:t> </a:t>
            </a:r>
            <a:r>
              <a:rPr lang="en-US" dirty="0" err="1"/>
              <a:t>misiniz</a:t>
            </a:r>
            <a:r>
              <a:rPr lang="en-US" dirty="0"/>
              <a:t>?</a:t>
            </a:r>
          </a:p>
        </p:txBody>
      </p:sp>
      <p:sp>
        <p:nvSpPr>
          <p:cNvPr id="3" name="Content Placeholder 2"/>
          <p:cNvSpPr>
            <a:spLocks noGrp="1"/>
          </p:cNvSpPr>
          <p:nvPr>
            <p:ph idx="1"/>
          </p:nvPr>
        </p:nvSpPr>
        <p:spPr>
          <a:xfrm>
            <a:off x="1524000" y="1600201"/>
            <a:ext cx="9144000" cy="4525963"/>
          </a:xfrm>
        </p:spPr>
        <p:txBody>
          <a:bodyPr>
            <a:normAutofit/>
          </a:bodyPr>
          <a:lstStyle/>
          <a:p>
            <a:r>
              <a:rPr lang="en-US" sz="6000" dirty="0" err="1"/>
              <a:t>Kesinlikle</a:t>
            </a:r>
            <a:r>
              <a:rPr lang="en-US" sz="6000" dirty="0"/>
              <a:t> </a:t>
            </a:r>
            <a:r>
              <a:rPr lang="en-US" sz="6000" dirty="0" err="1"/>
              <a:t>Çekinirim</a:t>
            </a:r>
            <a:r>
              <a:rPr lang="en-US" sz="6000" dirty="0"/>
              <a:t> </a:t>
            </a:r>
            <a:r>
              <a:rPr lang="en-US" sz="8000" dirty="0"/>
              <a:t>%48</a:t>
            </a:r>
          </a:p>
          <a:p>
            <a:r>
              <a:rPr lang="en-US" dirty="0"/>
              <a:t>%44 </a:t>
            </a:r>
            <a:r>
              <a:rPr lang="en-US" dirty="0" err="1"/>
              <a:t>Çekinirim</a:t>
            </a:r>
            <a:endParaRPr lang="en-US" dirty="0"/>
          </a:p>
          <a:p>
            <a:r>
              <a:rPr lang="en-US" dirty="0"/>
              <a:t>%  2 Ne </a:t>
            </a:r>
            <a:r>
              <a:rPr lang="en-US" dirty="0" err="1"/>
              <a:t>çekinir</a:t>
            </a:r>
            <a:r>
              <a:rPr lang="en-US" dirty="0"/>
              <a:t> ne </a:t>
            </a:r>
            <a:r>
              <a:rPr lang="en-US" dirty="0" err="1"/>
              <a:t>çekinmem</a:t>
            </a:r>
            <a:endParaRPr lang="en-US" dirty="0"/>
          </a:p>
          <a:p>
            <a:r>
              <a:rPr lang="en-US" dirty="0"/>
              <a:t>%  3 </a:t>
            </a:r>
            <a:r>
              <a:rPr lang="en-US" dirty="0" err="1"/>
              <a:t>Çekinmem</a:t>
            </a:r>
            <a:endParaRPr lang="en-US" dirty="0"/>
          </a:p>
          <a:p>
            <a:r>
              <a:rPr lang="en-US" dirty="0"/>
              <a:t>%  3 </a:t>
            </a:r>
            <a:r>
              <a:rPr lang="en-US" dirty="0" err="1"/>
              <a:t>Kesinlikle</a:t>
            </a:r>
            <a:r>
              <a:rPr lang="en-US" dirty="0"/>
              <a:t> </a:t>
            </a:r>
            <a:r>
              <a:rPr lang="en-US" dirty="0" err="1"/>
              <a:t>çekinmem</a:t>
            </a:r>
            <a:endParaRPr lang="en-US" dirty="0"/>
          </a:p>
          <a:p>
            <a:pPr>
              <a:buNone/>
            </a:pPr>
            <a:endParaRPr lang="en-US" dirty="0"/>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5" name="Slide Number Placeholder 4"/>
          <p:cNvSpPr>
            <a:spLocks noGrp="1"/>
          </p:cNvSpPr>
          <p:nvPr>
            <p:ph type="sldNum" sz="quarter" idx="12"/>
          </p:nvPr>
        </p:nvSpPr>
        <p:spPr/>
        <p:txBody>
          <a:bodyPr/>
          <a:lstStyle/>
          <a:p>
            <a:fld id="{3142FDA1-65C6-4A48-A4ED-3464EED102B7}" type="slidenum">
              <a:rPr lang="en-US" smtClean="0"/>
              <a:pPr/>
              <a:t>46</a:t>
            </a:fld>
            <a:endParaRPr lang="en-US"/>
          </a:p>
        </p:txBody>
      </p:sp>
    </p:spTree>
    <p:extLst>
      <p:ext uri="{BB962C8B-B14F-4D97-AF65-F5344CB8AC3E}">
        <p14:creationId xmlns:p14="http://schemas.microsoft.com/office/powerpoint/2010/main" val="1684329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1327" y="1019404"/>
            <a:ext cx="8229600" cy="1143000"/>
          </a:xfrm>
        </p:spPr>
        <p:txBody>
          <a:bodyPr>
            <a:noAutofit/>
          </a:bodyPr>
          <a:lstStyle/>
          <a:p>
            <a:r>
              <a:rPr lang="en-US" sz="4800" dirty="0" err="1"/>
              <a:t>Bugüne</a:t>
            </a:r>
            <a:r>
              <a:rPr lang="en-US" sz="4800" dirty="0"/>
              <a:t> </a:t>
            </a:r>
            <a:r>
              <a:rPr lang="en-US" sz="4800" dirty="0" err="1"/>
              <a:t>kadar</a:t>
            </a:r>
            <a:r>
              <a:rPr lang="en-US" sz="4800" dirty="0"/>
              <a:t> </a:t>
            </a:r>
            <a:r>
              <a:rPr lang="en-US" sz="4800" dirty="0" err="1"/>
              <a:t>profesyönel</a:t>
            </a:r>
            <a:r>
              <a:rPr lang="en-US" sz="4800" dirty="0"/>
              <a:t> </a:t>
            </a:r>
            <a:r>
              <a:rPr lang="en-US" sz="4800" dirty="0" err="1"/>
              <a:t>hayatınızda</a:t>
            </a:r>
            <a:r>
              <a:rPr lang="en-US" sz="4800" dirty="0"/>
              <a:t> </a:t>
            </a:r>
            <a:r>
              <a:rPr lang="en-US" sz="4800" dirty="0" err="1"/>
              <a:t>etik</a:t>
            </a:r>
            <a:r>
              <a:rPr lang="en-US" sz="4800" dirty="0"/>
              <a:t> </a:t>
            </a:r>
            <a:r>
              <a:rPr lang="en-US" sz="4800" dirty="0" err="1"/>
              <a:t>dışı</a:t>
            </a:r>
            <a:r>
              <a:rPr lang="en-US" sz="4800" dirty="0"/>
              <a:t> </a:t>
            </a:r>
            <a:r>
              <a:rPr lang="en-US" sz="4800" dirty="0" err="1"/>
              <a:t>davranışlarla</a:t>
            </a:r>
            <a:r>
              <a:rPr lang="en-US" sz="4800" dirty="0"/>
              <a:t> </a:t>
            </a:r>
            <a:r>
              <a:rPr lang="en-US" sz="4800" dirty="0" err="1"/>
              <a:t>karşılaştınız</a:t>
            </a:r>
            <a:r>
              <a:rPr lang="en-US" sz="4800" dirty="0"/>
              <a:t> </a:t>
            </a:r>
            <a:r>
              <a:rPr lang="en-US" sz="4800" dirty="0" err="1"/>
              <a:t>mı</a:t>
            </a:r>
            <a:r>
              <a:rPr lang="en-US" sz="4800" dirty="0"/>
              <a:t>?</a:t>
            </a:r>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7" name="Slide Number Placeholder 6"/>
          <p:cNvSpPr>
            <a:spLocks noGrp="1"/>
          </p:cNvSpPr>
          <p:nvPr>
            <p:ph type="sldNum" sz="quarter" idx="12"/>
          </p:nvPr>
        </p:nvSpPr>
        <p:spPr/>
        <p:txBody>
          <a:bodyPr/>
          <a:lstStyle/>
          <a:p>
            <a:fld id="{3142FDA1-65C6-4A48-A4ED-3464EED102B7}" type="slidenum">
              <a:rPr lang="en-US" smtClean="0"/>
              <a:pPr/>
              <a:t>47</a:t>
            </a:fld>
            <a:endParaRPr lang="en-US"/>
          </a:p>
        </p:txBody>
      </p:sp>
      <p:pic>
        <p:nvPicPr>
          <p:cNvPr id="3" name="Picture 2">
            <a:extLst>
              <a:ext uri="{FF2B5EF4-FFF2-40B4-BE49-F238E27FC236}">
                <a16:creationId xmlns:a16="http://schemas.microsoft.com/office/drawing/2014/main" id="{2836AAC1-A33A-6B40-8181-577652E9F028}"/>
              </a:ext>
            </a:extLst>
          </p:cNvPr>
          <p:cNvPicPr>
            <a:picLocks noChangeAspect="1"/>
          </p:cNvPicPr>
          <p:nvPr/>
        </p:nvPicPr>
        <p:blipFill>
          <a:blip r:embed="rId2"/>
          <a:stretch>
            <a:fillRect/>
          </a:stretch>
        </p:blipFill>
        <p:spPr>
          <a:xfrm>
            <a:off x="4191000" y="3797299"/>
            <a:ext cx="3810000" cy="1905000"/>
          </a:xfrm>
          <a:prstGeom prst="rect">
            <a:avLst/>
          </a:prstGeom>
        </p:spPr>
      </p:pic>
    </p:spTree>
    <p:extLst>
      <p:ext uri="{BB962C8B-B14F-4D97-AF65-F5344CB8AC3E}">
        <p14:creationId xmlns:p14="http://schemas.microsoft.com/office/powerpoint/2010/main" val="648290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Bugüne</a:t>
            </a:r>
            <a:r>
              <a:rPr lang="en-US" dirty="0"/>
              <a:t> </a:t>
            </a:r>
            <a:r>
              <a:rPr lang="en-US" dirty="0" err="1"/>
              <a:t>kadar</a:t>
            </a:r>
            <a:r>
              <a:rPr lang="en-US" dirty="0"/>
              <a:t> </a:t>
            </a:r>
            <a:r>
              <a:rPr lang="en-US" dirty="0" err="1"/>
              <a:t>profesyönel</a:t>
            </a:r>
            <a:r>
              <a:rPr lang="en-US" dirty="0"/>
              <a:t> </a:t>
            </a:r>
            <a:r>
              <a:rPr lang="en-US" dirty="0" err="1"/>
              <a:t>hayatınızda</a:t>
            </a:r>
            <a:r>
              <a:rPr lang="en-US" dirty="0"/>
              <a:t> </a:t>
            </a:r>
            <a:r>
              <a:rPr lang="en-US" dirty="0" err="1"/>
              <a:t>etik</a:t>
            </a:r>
            <a:r>
              <a:rPr lang="en-US" dirty="0"/>
              <a:t> </a:t>
            </a:r>
            <a:r>
              <a:rPr lang="en-US" dirty="0" err="1"/>
              <a:t>dışı</a:t>
            </a:r>
            <a:r>
              <a:rPr lang="en-US" dirty="0"/>
              <a:t> </a:t>
            </a:r>
            <a:r>
              <a:rPr lang="en-US" dirty="0" err="1"/>
              <a:t>davranışlarla</a:t>
            </a:r>
            <a:r>
              <a:rPr lang="en-US" dirty="0"/>
              <a:t> </a:t>
            </a:r>
            <a:r>
              <a:rPr lang="en-US" dirty="0" err="1"/>
              <a:t>karşılaştınız</a:t>
            </a:r>
            <a:r>
              <a:rPr lang="en-US" dirty="0"/>
              <a:t> </a:t>
            </a:r>
            <a:r>
              <a:rPr lang="en-US" dirty="0" err="1"/>
              <a:t>mı</a:t>
            </a:r>
            <a:r>
              <a:rPr lang="en-US" dirty="0"/>
              <a:t>?</a:t>
            </a:r>
          </a:p>
        </p:txBody>
      </p:sp>
      <p:sp>
        <p:nvSpPr>
          <p:cNvPr id="4" name="Content Placeholder 3"/>
          <p:cNvSpPr>
            <a:spLocks noGrp="1"/>
          </p:cNvSpPr>
          <p:nvPr>
            <p:ph idx="1"/>
          </p:nvPr>
        </p:nvSpPr>
        <p:spPr/>
        <p:txBody>
          <a:bodyPr>
            <a:normAutofit/>
          </a:bodyPr>
          <a:lstStyle/>
          <a:p>
            <a:r>
              <a:rPr lang="en-US" sz="6600" dirty="0"/>
              <a:t>EVET </a:t>
            </a:r>
            <a:r>
              <a:rPr lang="en-US" sz="9600" dirty="0"/>
              <a:t>%84</a:t>
            </a:r>
          </a:p>
          <a:p>
            <a:r>
              <a:rPr lang="en-US"/>
              <a:t>% 8 </a:t>
            </a:r>
            <a:r>
              <a:rPr lang="en-US" dirty="0" err="1"/>
              <a:t>Hayır</a:t>
            </a:r>
            <a:endParaRPr lang="en-US" dirty="0"/>
          </a:p>
          <a:p>
            <a:r>
              <a:rPr lang="en-US" dirty="0"/>
              <a:t>% 8 </a:t>
            </a:r>
            <a:r>
              <a:rPr lang="en-US" dirty="0" err="1"/>
              <a:t>cevap</a:t>
            </a:r>
            <a:r>
              <a:rPr lang="en-US" dirty="0"/>
              <a:t> </a:t>
            </a:r>
            <a:r>
              <a:rPr lang="en-US" dirty="0" err="1"/>
              <a:t>yok</a:t>
            </a:r>
            <a:endParaRPr lang="en-US" dirty="0"/>
          </a:p>
        </p:txBody>
      </p:sp>
      <p:sp>
        <p:nvSpPr>
          <p:cNvPr id="3" name="Footer Placeholder 2"/>
          <p:cNvSpPr>
            <a:spLocks noGrp="1"/>
          </p:cNvSpPr>
          <p:nvPr>
            <p:ph type="ftr" sz="quarter" idx="11"/>
          </p:nvPr>
        </p:nvSpPr>
        <p:spPr/>
        <p:txBody>
          <a:bodyPr/>
          <a:lstStyle/>
          <a:p>
            <a:r>
              <a:rPr lang="en-US" dirty="0" err="1"/>
              <a:t>bulentsenver@gmail.com</a:t>
            </a:r>
            <a:endParaRPr lang="en-US" dirty="0"/>
          </a:p>
          <a:p>
            <a:endParaRPr lang="en-US" dirty="0"/>
          </a:p>
        </p:txBody>
      </p:sp>
      <p:sp>
        <p:nvSpPr>
          <p:cNvPr id="5" name="Slide Number Placeholder 4"/>
          <p:cNvSpPr>
            <a:spLocks noGrp="1"/>
          </p:cNvSpPr>
          <p:nvPr>
            <p:ph type="sldNum" sz="quarter" idx="12"/>
          </p:nvPr>
        </p:nvSpPr>
        <p:spPr/>
        <p:txBody>
          <a:bodyPr/>
          <a:lstStyle/>
          <a:p>
            <a:fld id="{3142FDA1-65C6-4A48-A4ED-3464EED102B7}" type="slidenum">
              <a:rPr lang="en-US" smtClean="0"/>
              <a:pPr/>
              <a:t>48</a:t>
            </a:fld>
            <a:endParaRPr lang="en-US"/>
          </a:p>
        </p:txBody>
      </p:sp>
    </p:spTree>
    <p:extLst>
      <p:ext uri="{BB962C8B-B14F-4D97-AF65-F5344CB8AC3E}">
        <p14:creationId xmlns:p14="http://schemas.microsoft.com/office/powerpoint/2010/main" val="1793943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417638"/>
            <a:ext cx="8229600" cy="1143000"/>
          </a:xfrm>
        </p:spPr>
        <p:txBody>
          <a:bodyPr>
            <a:noAutofit/>
          </a:bodyPr>
          <a:lstStyle/>
          <a:p>
            <a:r>
              <a:rPr lang="en-US" sz="6000" dirty="0" err="1"/>
              <a:t>Etik</a:t>
            </a:r>
            <a:r>
              <a:rPr lang="en-US" sz="6000" dirty="0"/>
              <a:t> </a:t>
            </a:r>
            <a:r>
              <a:rPr lang="en-US" sz="6000" dirty="0" err="1"/>
              <a:t>Notu</a:t>
            </a:r>
            <a:r>
              <a:rPr lang="en-US" sz="6000" dirty="0"/>
              <a:t> 10 </a:t>
            </a:r>
            <a:r>
              <a:rPr lang="en-US" sz="6000" dirty="0" err="1"/>
              <a:t>üzerinden</a:t>
            </a:r>
            <a:br>
              <a:rPr lang="en-US" sz="6000" dirty="0"/>
            </a:br>
            <a:r>
              <a:rPr lang="en-US" sz="6000" dirty="0" err="1"/>
              <a:t>Sınıfta</a:t>
            </a:r>
            <a:r>
              <a:rPr lang="en-US" sz="6000" dirty="0"/>
              <a:t> </a:t>
            </a:r>
            <a:r>
              <a:rPr lang="en-US" sz="6000" dirty="0" err="1"/>
              <a:t>Kalan</a:t>
            </a:r>
            <a:r>
              <a:rPr lang="en-US" sz="6000" dirty="0"/>
              <a:t> </a:t>
            </a:r>
            <a:r>
              <a:rPr lang="en-US" sz="6000" dirty="0" err="1"/>
              <a:t>Kurumlar</a:t>
            </a:r>
            <a:r>
              <a:rPr lang="en-US" sz="6000" dirty="0"/>
              <a:t>?</a:t>
            </a:r>
            <a:br>
              <a:rPr lang="en-US" sz="6000" dirty="0"/>
            </a:br>
            <a:r>
              <a:rPr lang="en-US" sz="6000" dirty="0" err="1"/>
              <a:t>Sizce</a:t>
            </a:r>
            <a:r>
              <a:rPr lang="en-US" sz="6000" dirty="0"/>
              <a:t>?</a:t>
            </a:r>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7" name="Slide Number Placeholder 6"/>
          <p:cNvSpPr>
            <a:spLocks noGrp="1"/>
          </p:cNvSpPr>
          <p:nvPr>
            <p:ph type="sldNum" sz="quarter" idx="12"/>
          </p:nvPr>
        </p:nvSpPr>
        <p:spPr/>
        <p:txBody>
          <a:bodyPr/>
          <a:lstStyle/>
          <a:p>
            <a:fld id="{3142FDA1-65C6-4A48-A4ED-3464EED102B7}" type="slidenum">
              <a:rPr lang="en-US" smtClean="0"/>
              <a:pPr/>
              <a:t>49</a:t>
            </a:fld>
            <a:endParaRPr lang="en-US"/>
          </a:p>
        </p:txBody>
      </p:sp>
      <p:pic>
        <p:nvPicPr>
          <p:cNvPr id="3" name="Picture 2">
            <a:extLst>
              <a:ext uri="{FF2B5EF4-FFF2-40B4-BE49-F238E27FC236}">
                <a16:creationId xmlns:a16="http://schemas.microsoft.com/office/drawing/2014/main" id="{A0DB40B7-0901-D44B-8617-1ED67CE067AC}"/>
              </a:ext>
            </a:extLst>
          </p:cNvPr>
          <p:cNvPicPr>
            <a:picLocks noChangeAspect="1"/>
          </p:cNvPicPr>
          <p:nvPr/>
        </p:nvPicPr>
        <p:blipFill>
          <a:blip r:embed="rId2"/>
          <a:stretch>
            <a:fillRect/>
          </a:stretch>
        </p:blipFill>
        <p:spPr>
          <a:xfrm>
            <a:off x="4191000" y="3915832"/>
            <a:ext cx="3810000" cy="1905000"/>
          </a:xfrm>
          <a:prstGeom prst="rect">
            <a:avLst/>
          </a:prstGeom>
        </p:spPr>
      </p:pic>
    </p:spTree>
    <p:extLst>
      <p:ext uri="{BB962C8B-B14F-4D97-AF65-F5344CB8AC3E}">
        <p14:creationId xmlns:p14="http://schemas.microsoft.com/office/powerpoint/2010/main" val="3606583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dirty="0" err="1"/>
              <a:t>bulentsenver@gmail.com</a:t>
            </a:r>
            <a:endParaRPr lang="en-US" dirty="0"/>
          </a:p>
        </p:txBody>
      </p:sp>
      <p:sp>
        <p:nvSpPr>
          <p:cNvPr id="8" name="Slide Number Placeholder 7"/>
          <p:cNvSpPr>
            <a:spLocks noGrp="1"/>
          </p:cNvSpPr>
          <p:nvPr>
            <p:ph type="sldNum" sz="quarter" idx="12"/>
          </p:nvPr>
        </p:nvSpPr>
        <p:spPr/>
        <p:txBody>
          <a:bodyPr/>
          <a:lstStyle/>
          <a:p>
            <a:fld id="{3142FDA1-65C6-4A48-A4ED-3464EED102B7}" type="slidenum">
              <a:rPr lang="en-US" smtClean="0"/>
              <a:pPr/>
              <a:t>5</a:t>
            </a:fld>
            <a:endParaRPr lang="en-US"/>
          </a:p>
        </p:txBody>
      </p:sp>
      <p:pic>
        <p:nvPicPr>
          <p:cNvPr id="9" name="Picture 8" descr="OnceParaMiOnceItibarMi_IMG_31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435" y="346534"/>
            <a:ext cx="4260965" cy="5914220"/>
          </a:xfrm>
          <a:prstGeom prst="rect">
            <a:avLst/>
          </a:prstGeom>
        </p:spPr>
      </p:pic>
      <p:sp>
        <p:nvSpPr>
          <p:cNvPr id="10" name="TextBox 9"/>
          <p:cNvSpPr txBox="1"/>
          <p:nvPr/>
        </p:nvSpPr>
        <p:spPr>
          <a:xfrm>
            <a:off x="1524001" y="3915079"/>
            <a:ext cx="1851949" cy="1200329"/>
          </a:xfrm>
          <a:prstGeom prst="rect">
            <a:avLst/>
          </a:prstGeom>
          <a:noFill/>
        </p:spPr>
        <p:txBody>
          <a:bodyPr wrap="square" rtlCol="0">
            <a:spAutoFit/>
          </a:bodyPr>
          <a:lstStyle/>
          <a:p>
            <a:r>
              <a:rPr lang="en-US" sz="3600" dirty="0" err="1"/>
              <a:t>Önce</a:t>
            </a:r>
            <a:endParaRPr lang="en-US" sz="3600" dirty="0"/>
          </a:p>
          <a:p>
            <a:r>
              <a:rPr lang="en-US" sz="3600" dirty="0"/>
              <a:t>PARA</a:t>
            </a:r>
          </a:p>
        </p:txBody>
      </p:sp>
      <p:sp>
        <p:nvSpPr>
          <p:cNvPr id="11" name="TextBox 10"/>
          <p:cNvSpPr txBox="1"/>
          <p:nvPr/>
        </p:nvSpPr>
        <p:spPr>
          <a:xfrm>
            <a:off x="8931798" y="3915079"/>
            <a:ext cx="2275253" cy="1200329"/>
          </a:xfrm>
          <a:prstGeom prst="rect">
            <a:avLst/>
          </a:prstGeom>
          <a:noFill/>
        </p:spPr>
        <p:txBody>
          <a:bodyPr wrap="square" rtlCol="0">
            <a:spAutoFit/>
          </a:bodyPr>
          <a:lstStyle/>
          <a:p>
            <a:r>
              <a:rPr lang="en-US" sz="3600" dirty="0" err="1"/>
              <a:t>Önce</a:t>
            </a:r>
            <a:r>
              <a:rPr lang="en-US" sz="3600" dirty="0"/>
              <a:t> </a:t>
            </a:r>
          </a:p>
          <a:p>
            <a:r>
              <a:rPr lang="en-US" sz="3600" dirty="0"/>
              <a:t>İTİBAR</a:t>
            </a:r>
          </a:p>
        </p:txBody>
      </p:sp>
      <p:sp>
        <p:nvSpPr>
          <p:cNvPr id="2" name="TextBox 1"/>
          <p:cNvSpPr txBox="1"/>
          <p:nvPr/>
        </p:nvSpPr>
        <p:spPr>
          <a:xfrm>
            <a:off x="288758" y="802105"/>
            <a:ext cx="3087192" cy="1938992"/>
          </a:xfrm>
          <a:prstGeom prst="rect">
            <a:avLst/>
          </a:prstGeom>
          <a:noFill/>
        </p:spPr>
        <p:txBody>
          <a:bodyPr wrap="square" rtlCol="0">
            <a:spAutoFit/>
          </a:bodyPr>
          <a:lstStyle/>
          <a:p>
            <a:r>
              <a:rPr lang="en-US" sz="4000" b="1" dirty="0">
                <a:latin typeface="Arial" charset="0"/>
                <a:ea typeface="Arial" charset="0"/>
                <a:cs typeface="Arial" charset="0"/>
              </a:rPr>
              <a:t>ŞİRKET </a:t>
            </a:r>
          </a:p>
          <a:p>
            <a:r>
              <a:rPr lang="en-US" sz="4000" b="1" dirty="0">
                <a:latin typeface="Arial" charset="0"/>
                <a:ea typeface="Arial" charset="0"/>
                <a:cs typeface="Arial" charset="0"/>
              </a:rPr>
              <a:t>ETİK</a:t>
            </a:r>
          </a:p>
          <a:p>
            <a:r>
              <a:rPr lang="en-US" sz="4000" b="1" dirty="0">
                <a:latin typeface="Arial" charset="0"/>
                <a:ea typeface="Arial" charset="0"/>
                <a:cs typeface="Arial" charset="0"/>
              </a:rPr>
              <a:t>FELSEFESİ</a:t>
            </a:r>
          </a:p>
        </p:txBody>
      </p:sp>
    </p:spTree>
    <p:extLst>
      <p:ext uri="{BB962C8B-B14F-4D97-AF65-F5344CB8AC3E}">
        <p14:creationId xmlns:p14="http://schemas.microsoft.com/office/powerpoint/2010/main" val="42528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7598" y="-137532"/>
            <a:ext cx="9905998" cy="1905000"/>
          </a:xfrm>
        </p:spPr>
        <p:txBody>
          <a:bodyPr>
            <a:normAutofit/>
          </a:bodyPr>
          <a:lstStyle/>
          <a:p>
            <a:r>
              <a:rPr lang="en-US" dirty="0" err="1"/>
              <a:t>Etik</a:t>
            </a:r>
            <a:r>
              <a:rPr lang="en-US" dirty="0"/>
              <a:t> </a:t>
            </a:r>
            <a:r>
              <a:rPr lang="en-US" dirty="0" err="1"/>
              <a:t>Notu</a:t>
            </a:r>
            <a:r>
              <a:rPr lang="en-US" dirty="0"/>
              <a:t> 10 </a:t>
            </a:r>
            <a:r>
              <a:rPr lang="en-US" dirty="0" err="1"/>
              <a:t>üzerinden</a:t>
            </a:r>
            <a:br>
              <a:rPr lang="en-US" dirty="0"/>
            </a:br>
            <a:r>
              <a:rPr lang="en-US" dirty="0" err="1"/>
              <a:t>Sınıfta</a:t>
            </a:r>
            <a:r>
              <a:rPr lang="en-US" dirty="0"/>
              <a:t> </a:t>
            </a:r>
            <a:r>
              <a:rPr lang="en-US" dirty="0" err="1"/>
              <a:t>Kalan</a:t>
            </a:r>
            <a:r>
              <a:rPr lang="en-US" dirty="0"/>
              <a:t> </a:t>
            </a:r>
            <a:r>
              <a:rPr lang="en-US" dirty="0" err="1"/>
              <a:t>Kurumlar</a:t>
            </a:r>
            <a:r>
              <a:rPr lang="en-US" dirty="0"/>
              <a:t>? </a:t>
            </a:r>
            <a:r>
              <a:rPr lang="en-US" dirty="0" err="1"/>
              <a:t>Sizce</a:t>
            </a:r>
            <a:r>
              <a:rPr lang="en-US" dirty="0"/>
              <a:t>?</a:t>
            </a:r>
          </a:p>
        </p:txBody>
      </p:sp>
      <p:sp>
        <p:nvSpPr>
          <p:cNvPr id="5" name="Content Placeholder 4"/>
          <p:cNvSpPr>
            <a:spLocks noGrp="1"/>
          </p:cNvSpPr>
          <p:nvPr>
            <p:ph idx="1"/>
          </p:nvPr>
        </p:nvSpPr>
        <p:spPr/>
        <p:txBody>
          <a:bodyPr>
            <a:noAutofit/>
          </a:bodyPr>
          <a:lstStyle/>
          <a:p>
            <a:r>
              <a:rPr lang="en-US" sz="3600" dirty="0"/>
              <a:t>(2.5) </a:t>
            </a:r>
            <a:r>
              <a:rPr lang="en-US" sz="3600" dirty="0" err="1"/>
              <a:t>Medya</a:t>
            </a:r>
            <a:endParaRPr lang="en-US" sz="3600" dirty="0"/>
          </a:p>
          <a:p>
            <a:r>
              <a:rPr lang="en-US" sz="3600" dirty="0"/>
              <a:t>(2.6) </a:t>
            </a:r>
            <a:r>
              <a:rPr lang="en-US" sz="3600" dirty="0" err="1"/>
              <a:t>Siyasi</a:t>
            </a:r>
            <a:r>
              <a:rPr lang="en-US" sz="3600" dirty="0"/>
              <a:t> </a:t>
            </a:r>
            <a:r>
              <a:rPr lang="en-US" sz="3600" dirty="0" err="1"/>
              <a:t>Partiler</a:t>
            </a:r>
            <a:endParaRPr lang="en-US" sz="3600" dirty="0"/>
          </a:p>
          <a:p>
            <a:r>
              <a:rPr lang="en-US" sz="3600" dirty="0"/>
              <a:t>(3.1) </a:t>
            </a:r>
            <a:r>
              <a:rPr lang="en-US" sz="3600" dirty="0" err="1"/>
              <a:t>Spor</a:t>
            </a:r>
            <a:r>
              <a:rPr lang="en-US" sz="3600" dirty="0"/>
              <a:t> </a:t>
            </a:r>
            <a:r>
              <a:rPr lang="en-US" sz="3600" dirty="0" err="1"/>
              <a:t>Kulüpleri</a:t>
            </a:r>
            <a:endParaRPr lang="en-US" sz="3600" dirty="0"/>
          </a:p>
          <a:p>
            <a:r>
              <a:rPr lang="en-US" sz="3600" dirty="0"/>
              <a:t>(3.2) </a:t>
            </a:r>
            <a:r>
              <a:rPr lang="en-US" sz="3600" dirty="0" err="1"/>
              <a:t>Hükümetler</a:t>
            </a:r>
            <a:endParaRPr lang="en-US" sz="3600" dirty="0"/>
          </a:p>
          <a:p>
            <a:r>
              <a:rPr lang="en-US" sz="3600" dirty="0"/>
              <a:t>(3.5) </a:t>
            </a:r>
            <a:r>
              <a:rPr lang="en-US" sz="3600" dirty="0" err="1"/>
              <a:t>Belediyeler</a:t>
            </a:r>
            <a:endParaRPr lang="en-US" sz="3600" dirty="0"/>
          </a:p>
          <a:p>
            <a:r>
              <a:rPr lang="en-US" sz="3600" dirty="0"/>
              <a:t>(3.8) </a:t>
            </a:r>
            <a:r>
              <a:rPr lang="en-US" sz="3600" dirty="0" err="1"/>
              <a:t>Kamu</a:t>
            </a:r>
            <a:r>
              <a:rPr lang="en-US" sz="3600" dirty="0"/>
              <a:t> </a:t>
            </a:r>
            <a:r>
              <a:rPr lang="en-US" sz="3600" dirty="0" err="1"/>
              <a:t>Kurumları</a:t>
            </a:r>
            <a:endParaRPr lang="en-US" sz="3600" dirty="0"/>
          </a:p>
          <a:p>
            <a:r>
              <a:rPr lang="en-US" sz="3600" dirty="0"/>
              <a:t>(4.8) </a:t>
            </a:r>
            <a:r>
              <a:rPr lang="en-US" sz="3600" dirty="0" err="1"/>
              <a:t>Yargı</a:t>
            </a:r>
            <a:endParaRPr lang="en-US" sz="3600" dirty="0"/>
          </a:p>
        </p:txBody>
      </p:sp>
      <p:sp>
        <p:nvSpPr>
          <p:cNvPr id="3" name="Footer Placeholder 2"/>
          <p:cNvSpPr>
            <a:spLocks noGrp="1"/>
          </p:cNvSpPr>
          <p:nvPr>
            <p:ph type="ftr" sz="quarter" idx="11"/>
          </p:nvPr>
        </p:nvSpPr>
        <p:spPr/>
        <p:txBody>
          <a:bodyPr/>
          <a:lstStyle/>
          <a:p>
            <a:r>
              <a:rPr lang="en-US" dirty="0" err="1"/>
              <a:t>bulentsenver@gmail.com</a:t>
            </a:r>
            <a:endParaRPr lang="en-US" dirty="0"/>
          </a:p>
          <a:p>
            <a:endParaRPr lang="en-US" dirty="0"/>
          </a:p>
        </p:txBody>
      </p:sp>
      <p:sp>
        <p:nvSpPr>
          <p:cNvPr id="6" name="Slide Number Placeholder 5"/>
          <p:cNvSpPr>
            <a:spLocks noGrp="1"/>
          </p:cNvSpPr>
          <p:nvPr>
            <p:ph type="sldNum" sz="quarter" idx="12"/>
          </p:nvPr>
        </p:nvSpPr>
        <p:spPr/>
        <p:txBody>
          <a:bodyPr/>
          <a:lstStyle/>
          <a:p>
            <a:fld id="{3142FDA1-65C6-4A48-A4ED-3464EED102B7}" type="slidenum">
              <a:rPr lang="en-US" smtClean="0"/>
              <a:pPr/>
              <a:t>50</a:t>
            </a:fld>
            <a:endParaRPr lang="en-US"/>
          </a:p>
        </p:txBody>
      </p:sp>
    </p:spTree>
    <p:extLst>
      <p:ext uri="{BB962C8B-B14F-4D97-AF65-F5344CB8AC3E}">
        <p14:creationId xmlns:p14="http://schemas.microsoft.com/office/powerpoint/2010/main" val="876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p:cTn id="34" dur="500" fill="hold"/>
                                        <p:tgtEl>
                                          <p:spTgt spid="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p:cTn id="43" dur="500" fill="hold"/>
                                        <p:tgtEl>
                                          <p:spTgt spid="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5">
                                            <p:txEl>
                                              <p:pRg st="5" end="5"/>
                                            </p:txEl>
                                          </p:spTgt>
                                        </p:tgtEl>
                                        <p:attrNameLst>
                                          <p:attrName>style.visibility</p:attrName>
                                        </p:attrNameLst>
                                      </p:cBhvr>
                                      <p:to>
                                        <p:strVal val="visible"/>
                                      </p:to>
                                    </p:set>
                                    <p:anim calcmode="lin" valueType="num">
                                      <p:cBhvr>
                                        <p:cTn id="52" dur="500" fill="hold"/>
                                        <p:tgtEl>
                                          <p:spTgt spid="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5">
                                            <p:txEl>
                                              <p:pRg st="6" end="6"/>
                                            </p:txEl>
                                          </p:spTgt>
                                        </p:tgtEl>
                                        <p:attrNameLst>
                                          <p:attrName>style.visibility</p:attrName>
                                        </p:attrNameLst>
                                      </p:cBhvr>
                                      <p:to>
                                        <p:strVal val="visible"/>
                                      </p:to>
                                    </p:set>
                                    <p:anim calcmode="lin" valueType="num">
                                      <p:cBhvr>
                                        <p:cTn id="61" dur="500" fill="hold"/>
                                        <p:tgtEl>
                                          <p:spTgt spid="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5">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Türk</a:t>
            </a:r>
            <a:r>
              <a:rPr lang="en-US" dirty="0"/>
              <a:t> </a:t>
            </a:r>
            <a:r>
              <a:rPr lang="en-US" dirty="0" err="1"/>
              <a:t>Toplumuna</a:t>
            </a:r>
            <a:r>
              <a:rPr lang="en-US" dirty="0"/>
              <a:t> </a:t>
            </a:r>
            <a:r>
              <a:rPr lang="en-US" dirty="0" err="1"/>
              <a:t>Etik</a:t>
            </a:r>
            <a:r>
              <a:rPr lang="en-US" dirty="0"/>
              <a:t> </a:t>
            </a:r>
            <a:r>
              <a:rPr lang="en-US" dirty="0" err="1"/>
              <a:t>Notu</a:t>
            </a:r>
            <a:r>
              <a:rPr lang="en-US" dirty="0"/>
              <a:t> </a:t>
            </a:r>
            <a:r>
              <a:rPr lang="en-US" dirty="0" err="1"/>
              <a:t>Verir</a:t>
            </a:r>
            <a:r>
              <a:rPr lang="en-US" dirty="0"/>
              <a:t> </a:t>
            </a:r>
            <a:r>
              <a:rPr lang="en-US" dirty="0" err="1"/>
              <a:t>misiniz</a:t>
            </a:r>
            <a:r>
              <a:rPr lang="en-US" dirty="0"/>
              <a:t>? 10 </a:t>
            </a:r>
            <a:r>
              <a:rPr lang="en-US" dirty="0" err="1"/>
              <a:t>üzerinden</a:t>
            </a:r>
            <a:endParaRPr lang="en-US" dirty="0"/>
          </a:p>
        </p:txBody>
      </p:sp>
      <p:sp>
        <p:nvSpPr>
          <p:cNvPr id="3" name="Content Placeholder 2"/>
          <p:cNvSpPr>
            <a:spLocks noGrp="1"/>
          </p:cNvSpPr>
          <p:nvPr>
            <p:ph idx="1"/>
          </p:nvPr>
        </p:nvSpPr>
        <p:spPr/>
        <p:txBody>
          <a:bodyPr>
            <a:normAutofit lnSpcReduction="10000"/>
          </a:bodyPr>
          <a:lstStyle/>
          <a:p>
            <a:endParaRPr lang="en-US" sz="9600" dirty="0"/>
          </a:p>
          <a:p>
            <a:r>
              <a:rPr lang="en-US" sz="9600" dirty="0"/>
              <a:t>          </a:t>
            </a:r>
            <a:r>
              <a:rPr lang="en-US" sz="9600" dirty="0">
                <a:latin typeface="Verdana" panose="020B0604030504040204" pitchFamily="34" charset="0"/>
              </a:rPr>
              <a:t>4.5</a:t>
            </a:r>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6" name="Slide Number Placeholder 5"/>
          <p:cNvSpPr>
            <a:spLocks noGrp="1"/>
          </p:cNvSpPr>
          <p:nvPr>
            <p:ph type="sldNum" sz="quarter" idx="12"/>
          </p:nvPr>
        </p:nvSpPr>
        <p:spPr/>
        <p:txBody>
          <a:bodyPr/>
          <a:lstStyle/>
          <a:p>
            <a:fld id="{3142FDA1-65C6-4A48-A4ED-3464EED102B7}" type="slidenum">
              <a:rPr lang="en-US" smtClean="0"/>
              <a:pPr/>
              <a:t>51</a:t>
            </a:fld>
            <a:endParaRPr lang="en-US"/>
          </a:p>
        </p:txBody>
      </p:sp>
      <p:pic>
        <p:nvPicPr>
          <p:cNvPr id="8" name="Picture 7">
            <a:extLst>
              <a:ext uri="{FF2B5EF4-FFF2-40B4-BE49-F238E27FC236}">
                <a16:creationId xmlns:a16="http://schemas.microsoft.com/office/drawing/2014/main" id="{1577D0F1-AB88-054C-A1F9-25A46755F87C}"/>
              </a:ext>
            </a:extLst>
          </p:cNvPr>
          <p:cNvPicPr>
            <a:picLocks noChangeAspect="1"/>
          </p:cNvPicPr>
          <p:nvPr/>
        </p:nvPicPr>
        <p:blipFill>
          <a:blip r:embed="rId2"/>
          <a:stretch>
            <a:fillRect/>
          </a:stretch>
        </p:blipFill>
        <p:spPr>
          <a:xfrm>
            <a:off x="9677401" y="5050367"/>
            <a:ext cx="1888066" cy="944033"/>
          </a:xfrm>
          <a:prstGeom prst="rect">
            <a:avLst/>
          </a:prstGeom>
        </p:spPr>
      </p:pic>
    </p:spTree>
    <p:extLst>
      <p:ext uri="{BB962C8B-B14F-4D97-AF65-F5344CB8AC3E}">
        <p14:creationId xmlns:p14="http://schemas.microsoft.com/office/powerpoint/2010/main" val="44802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770" decel="100000"/>
                                        <p:tgtEl>
                                          <p:spTgt spid="3">
                                            <p:txEl>
                                              <p:pRg st="1" end="1"/>
                                            </p:txEl>
                                          </p:spTgt>
                                        </p:tgtEl>
                                      </p:cBhvr>
                                    </p:animEffect>
                                    <p:animScale>
                                      <p:cBhvr>
                                        <p:cTn id="8" dur="770" decel="100000"/>
                                        <p:tgtEl>
                                          <p:spTgt spid="3">
                                            <p:txEl>
                                              <p:pRg st="1" end="1"/>
                                            </p:txEl>
                                          </p:spTgt>
                                        </p:tgtEl>
                                      </p:cBhvr>
                                      <p:from x="10000" y="10000"/>
                                      <p:to x="200000" y="450000"/>
                                    </p:animScale>
                                    <p:animScale>
                                      <p:cBhvr>
                                        <p:cTn id="9" dur="1230" accel="100000" fill="hold">
                                          <p:stCondLst>
                                            <p:cond delay="770"/>
                                          </p:stCondLst>
                                        </p:cTn>
                                        <p:tgtEl>
                                          <p:spTgt spid="3">
                                            <p:txEl>
                                              <p:pRg st="1" end="1"/>
                                            </p:txEl>
                                          </p:spTgt>
                                        </p:tgtEl>
                                      </p:cBhvr>
                                      <p:from x="200000" y="450000"/>
                                      <p:to x="100000" y="100000"/>
                                    </p:animScale>
                                    <p:set>
                                      <p:cBhvr>
                                        <p:cTn id="10" dur="770" fill="hold"/>
                                        <p:tgtEl>
                                          <p:spTgt spid="3">
                                            <p:txEl>
                                              <p:pRg st="1" end="1"/>
                                            </p:txEl>
                                          </p:spTgt>
                                        </p:tgtEl>
                                        <p:attrNameLst>
                                          <p:attrName>ppt_x</p:attrName>
                                        </p:attrNameLst>
                                      </p:cBhvr>
                                      <p:to>
                                        <p:strVal val="(0.5)"/>
                                      </p:to>
                                    </p:set>
                                    <p:anim from="(0.5)" to="(#ppt_x)" calcmode="lin" valueType="num">
                                      <p:cBhvr>
                                        <p:cTn id="11" dur="1230" accel="100000" fill="hold">
                                          <p:stCondLst>
                                            <p:cond delay="770"/>
                                          </p:stCondLst>
                                        </p:cTn>
                                        <p:tgtEl>
                                          <p:spTgt spid="3">
                                            <p:txEl>
                                              <p:pRg st="1" end="1"/>
                                            </p:txEl>
                                          </p:spTgt>
                                        </p:tgtEl>
                                        <p:attrNameLst>
                                          <p:attrName>ppt_x</p:attrName>
                                        </p:attrNameLst>
                                      </p:cBhvr>
                                    </p:anim>
                                    <p:set>
                                      <p:cBhvr>
                                        <p:cTn id="12" dur="770" fill="hold"/>
                                        <p:tgtEl>
                                          <p:spTgt spid="3">
                                            <p:txEl>
                                              <p:pRg st="1" end="1"/>
                                            </p:txEl>
                                          </p:spTgt>
                                        </p:tgtEl>
                                        <p:attrNameLst>
                                          <p:attrName>ppt_y</p:attrName>
                                        </p:attrNameLst>
                                      </p:cBhvr>
                                      <p:to>
                                        <p:strVal val="(#ppt_y+0.4)"/>
                                      </p:to>
                                    </p:set>
                                    <p:anim from="(#ppt_y+0.4)" to="(#ppt_y)" calcmode="lin" valueType="num">
                                      <p:cBhvr>
                                        <p:cTn id="13" dur="1230" accel="100000" fill="hold">
                                          <p:stCondLst>
                                            <p:cond delay="770"/>
                                          </p:stCondLst>
                                        </p:cTn>
                                        <p:tgtEl>
                                          <p:spTgt spid="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196616"/>
            <a:ext cx="8229600" cy="1143000"/>
          </a:xfrm>
        </p:spPr>
        <p:txBody>
          <a:bodyPr>
            <a:noAutofit/>
          </a:bodyPr>
          <a:lstStyle/>
          <a:p>
            <a:r>
              <a:rPr lang="en-US" sz="6000" dirty="0" err="1"/>
              <a:t>İş</a:t>
            </a:r>
            <a:r>
              <a:rPr lang="en-US" sz="6000" dirty="0"/>
              <a:t> </a:t>
            </a:r>
            <a:r>
              <a:rPr lang="en-US" sz="6000" dirty="0" err="1"/>
              <a:t>hayatında</a:t>
            </a:r>
            <a:r>
              <a:rPr lang="en-US" sz="6000" dirty="0"/>
              <a:t> en </a:t>
            </a:r>
            <a:r>
              <a:rPr lang="en-US" sz="6000" dirty="0" err="1"/>
              <a:t>önemli</a:t>
            </a:r>
            <a:r>
              <a:rPr lang="en-US" sz="6000" dirty="0"/>
              <a:t> </a:t>
            </a:r>
            <a:r>
              <a:rPr lang="en-US" sz="6000" dirty="0" err="1"/>
              <a:t>etik</a:t>
            </a:r>
            <a:r>
              <a:rPr lang="en-US" sz="6000" dirty="0"/>
              <a:t> </a:t>
            </a:r>
            <a:r>
              <a:rPr lang="en-US" sz="6000" dirty="0" err="1"/>
              <a:t>sorunlar</a:t>
            </a:r>
            <a:r>
              <a:rPr lang="en-US" sz="6000" dirty="0"/>
              <a:t> </a:t>
            </a:r>
            <a:r>
              <a:rPr lang="en-US" sz="6000" dirty="0" err="1"/>
              <a:t>nelerdir</a:t>
            </a:r>
            <a:r>
              <a:rPr lang="en-US" sz="6000" dirty="0"/>
              <a:t>?</a:t>
            </a:r>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7" name="Slide Number Placeholder 6"/>
          <p:cNvSpPr>
            <a:spLocks noGrp="1"/>
          </p:cNvSpPr>
          <p:nvPr>
            <p:ph type="sldNum" sz="quarter" idx="12"/>
          </p:nvPr>
        </p:nvSpPr>
        <p:spPr/>
        <p:txBody>
          <a:bodyPr/>
          <a:lstStyle/>
          <a:p>
            <a:fld id="{3142FDA1-65C6-4A48-A4ED-3464EED102B7}" type="slidenum">
              <a:rPr lang="en-US" smtClean="0"/>
              <a:pPr/>
              <a:t>52</a:t>
            </a:fld>
            <a:endParaRPr lang="en-US"/>
          </a:p>
        </p:txBody>
      </p:sp>
      <p:pic>
        <p:nvPicPr>
          <p:cNvPr id="3" name="Picture 2">
            <a:extLst>
              <a:ext uri="{FF2B5EF4-FFF2-40B4-BE49-F238E27FC236}">
                <a16:creationId xmlns:a16="http://schemas.microsoft.com/office/drawing/2014/main" id="{6F2A5CA5-D63A-6B4C-A5C0-267F8D517D2F}"/>
              </a:ext>
            </a:extLst>
          </p:cNvPr>
          <p:cNvPicPr>
            <a:picLocks noChangeAspect="1"/>
          </p:cNvPicPr>
          <p:nvPr/>
        </p:nvPicPr>
        <p:blipFill>
          <a:blip r:embed="rId2"/>
          <a:stretch>
            <a:fillRect/>
          </a:stretch>
        </p:blipFill>
        <p:spPr>
          <a:xfrm>
            <a:off x="4191000" y="3949694"/>
            <a:ext cx="3810000" cy="1905000"/>
          </a:xfrm>
          <a:prstGeom prst="rect">
            <a:avLst/>
          </a:prstGeom>
        </p:spPr>
      </p:pic>
    </p:spTree>
    <p:extLst>
      <p:ext uri="{BB962C8B-B14F-4D97-AF65-F5344CB8AC3E}">
        <p14:creationId xmlns:p14="http://schemas.microsoft.com/office/powerpoint/2010/main" val="3933457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1412" y="-304799"/>
            <a:ext cx="9905998" cy="1905000"/>
          </a:xfrm>
        </p:spPr>
        <p:txBody>
          <a:bodyPr>
            <a:normAutofit/>
          </a:bodyPr>
          <a:lstStyle/>
          <a:p>
            <a:r>
              <a:rPr lang="en-US" dirty="0" err="1"/>
              <a:t>İş</a:t>
            </a:r>
            <a:r>
              <a:rPr lang="en-US" dirty="0"/>
              <a:t> </a:t>
            </a:r>
            <a:r>
              <a:rPr lang="en-US" dirty="0" err="1"/>
              <a:t>hayatında</a:t>
            </a:r>
            <a:r>
              <a:rPr lang="en-US" dirty="0"/>
              <a:t> en </a:t>
            </a:r>
            <a:r>
              <a:rPr lang="en-US" dirty="0" err="1"/>
              <a:t>önemli</a:t>
            </a:r>
            <a:r>
              <a:rPr lang="en-US" dirty="0"/>
              <a:t> </a:t>
            </a:r>
            <a:r>
              <a:rPr lang="en-US" dirty="0" err="1"/>
              <a:t>etik</a:t>
            </a:r>
            <a:r>
              <a:rPr lang="en-US" dirty="0"/>
              <a:t> </a:t>
            </a:r>
            <a:r>
              <a:rPr lang="en-US" dirty="0" err="1"/>
              <a:t>sorunlar</a:t>
            </a:r>
            <a:r>
              <a:rPr lang="en-US" dirty="0"/>
              <a:t> </a:t>
            </a:r>
            <a:r>
              <a:rPr lang="en-US" dirty="0" err="1"/>
              <a:t>nelerdir</a:t>
            </a:r>
            <a:r>
              <a:rPr lang="en-US" dirty="0"/>
              <a:t>? (7 </a:t>
            </a:r>
            <a:r>
              <a:rPr lang="en-US" dirty="0" err="1"/>
              <a:t>gün</a:t>
            </a:r>
            <a:r>
              <a:rPr lang="en-US" dirty="0"/>
              <a:t> 7 </a:t>
            </a:r>
            <a:r>
              <a:rPr lang="en-US" dirty="0" err="1"/>
              <a:t>sorun</a:t>
            </a:r>
            <a:r>
              <a:rPr lang="en-US" dirty="0"/>
              <a:t>)</a:t>
            </a:r>
          </a:p>
        </p:txBody>
      </p:sp>
      <p:sp>
        <p:nvSpPr>
          <p:cNvPr id="5" name="Content Placeholder 4"/>
          <p:cNvSpPr>
            <a:spLocks noGrp="1"/>
          </p:cNvSpPr>
          <p:nvPr>
            <p:ph idx="1"/>
          </p:nvPr>
        </p:nvSpPr>
        <p:spPr>
          <a:xfrm>
            <a:off x="1783454" y="1326995"/>
            <a:ext cx="9905998" cy="4799169"/>
          </a:xfrm>
        </p:spPr>
        <p:txBody>
          <a:bodyPr>
            <a:noAutofit/>
          </a:bodyPr>
          <a:lstStyle/>
          <a:p>
            <a:r>
              <a:rPr lang="en-US" sz="3600" dirty="0"/>
              <a:t>1.</a:t>
            </a:r>
            <a:r>
              <a:rPr lang="en-US" sz="3200" dirty="0"/>
              <a:t> </a:t>
            </a:r>
            <a:r>
              <a:rPr lang="en-US" sz="3200" dirty="0" err="1"/>
              <a:t>Adaletsiz</a:t>
            </a:r>
            <a:r>
              <a:rPr lang="en-US" sz="3200" dirty="0"/>
              <a:t> </a:t>
            </a:r>
            <a:r>
              <a:rPr lang="en-US" sz="3200" dirty="0" err="1"/>
              <a:t>Yönetim</a:t>
            </a:r>
            <a:r>
              <a:rPr lang="en-US" sz="3200" dirty="0"/>
              <a:t> (%63)</a:t>
            </a:r>
          </a:p>
          <a:p>
            <a:r>
              <a:rPr lang="en-US" sz="3200" dirty="0"/>
              <a:t>2. </a:t>
            </a:r>
            <a:r>
              <a:rPr lang="en-US" sz="3200" dirty="0" err="1"/>
              <a:t>İşe</a:t>
            </a:r>
            <a:r>
              <a:rPr lang="en-US" sz="3200" dirty="0"/>
              <a:t> </a:t>
            </a:r>
            <a:r>
              <a:rPr lang="en-US" sz="3200" dirty="0" err="1"/>
              <a:t>Alım</a:t>
            </a:r>
            <a:r>
              <a:rPr lang="en-US" sz="3200" dirty="0"/>
              <a:t> </a:t>
            </a:r>
            <a:r>
              <a:rPr lang="en-US" sz="3200" dirty="0" err="1"/>
              <a:t>ve</a:t>
            </a:r>
            <a:r>
              <a:rPr lang="en-US" sz="3200" dirty="0"/>
              <a:t> </a:t>
            </a:r>
            <a:r>
              <a:rPr lang="en-US" sz="3200" dirty="0" err="1"/>
              <a:t>Terfiler</a:t>
            </a:r>
            <a:r>
              <a:rPr lang="en-US" sz="3200" dirty="0"/>
              <a:t> (%40)</a:t>
            </a:r>
          </a:p>
          <a:p>
            <a:r>
              <a:rPr lang="en-US" sz="3200" dirty="0"/>
              <a:t>3. </a:t>
            </a:r>
            <a:r>
              <a:rPr lang="en-US" sz="3200" dirty="0" err="1"/>
              <a:t>Ayırımcılık</a:t>
            </a:r>
            <a:r>
              <a:rPr lang="en-US" sz="3200" dirty="0"/>
              <a:t> (%38)</a:t>
            </a:r>
          </a:p>
          <a:p>
            <a:r>
              <a:rPr lang="en-US" sz="3200" dirty="0"/>
              <a:t>4. </a:t>
            </a:r>
            <a:r>
              <a:rPr lang="en-US" sz="3200" dirty="0" err="1"/>
              <a:t>Emek</a:t>
            </a:r>
            <a:r>
              <a:rPr lang="en-US" sz="3200" dirty="0"/>
              <a:t> </a:t>
            </a:r>
            <a:r>
              <a:rPr lang="en-US" sz="3200" dirty="0" err="1"/>
              <a:t>Sömürüsü</a:t>
            </a:r>
            <a:r>
              <a:rPr lang="en-US" sz="3200" dirty="0"/>
              <a:t> (%37)</a:t>
            </a:r>
          </a:p>
          <a:p>
            <a:r>
              <a:rPr lang="en-US" sz="3200" dirty="0"/>
              <a:t>5. </a:t>
            </a:r>
            <a:r>
              <a:rPr lang="en-US" sz="3200" dirty="0" err="1"/>
              <a:t>Haksız</a:t>
            </a:r>
            <a:r>
              <a:rPr lang="en-US" sz="3200" dirty="0"/>
              <a:t> </a:t>
            </a:r>
            <a:r>
              <a:rPr lang="en-US" sz="3200" dirty="0" err="1"/>
              <a:t>Rekabet</a:t>
            </a:r>
            <a:r>
              <a:rPr lang="en-US" sz="3200" dirty="0"/>
              <a:t> (%29)</a:t>
            </a:r>
          </a:p>
          <a:p>
            <a:r>
              <a:rPr lang="en-US" sz="3200" dirty="0"/>
              <a:t>6. </a:t>
            </a:r>
            <a:r>
              <a:rPr lang="en-US" sz="3200" dirty="0" err="1"/>
              <a:t>Kurum</a:t>
            </a:r>
            <a:r>
              <a:rPr lang="en-US" sz="3200" dirty="0"/>
              <a:t> </a:t>
            </a:r>
            <a:r>
              <a:rPr lang="en-US" sz="3200" dirty="0" err="1"/>
              <a:t>Kaynaklarının</a:t>
            </a:r>
            <a:r>
              <a:rPr lang="en-US" sz="3200" dirty="0"/>
              <a:t> </a:t>
            </a:r>
            <a:r>
              <a:rPr lang="en-US" sz="3200" dirty="0" err="1"/>
              <a:t>Sömürülmesi</a:t>
            </a:r>
            <a:r>
              <a:rPr lang="en-US" sz="3200" dirty="0"/>
              <a:t> (%28)</a:t>
            </a:r>
          </a:p>
          <a:p>
            <a:r>
              <a:rPr lang="en-US" sz="3200" dirty="0"/>
              <a:t>7. </a:t>
            </a:r>
            <a:r>
              <a:rPr lang="en-US" sz="3200" dirty="0" err="1"/>
              <a:t>Yolsuzluk</a:t>
            </a:r>
            <a:r>
              <a:rPr lang="en-US" sz="3200" dirty="0"/>
              <a:t> (%25)</a:t>
            </a:r>
          </a:p>
        </p:txBody>
      </p:sp>
      <p:sp>
        <p:nvSpPr>
          <p:cNvPr id="3" name="Footer Placeholder 2"/>
          <p:cNvSpPr>
            <a:spLocks noGrp="1"/>
          </p:cNvSpPr>
          <p:nvPr>
            <p:ph type="ftr" sz="quarter" idx="11"/>
          </p:nvPr>
        </p:nvSpPr>
        <p:spPr/>
        <p:txBody>
          <a:bodyPr/>
          <a:lstStyle/>
          <a:p>
            <a:r>
              <a:rPr lang="en-US" dirty="0" err="1"/>
              <a:t>bulentsenver@gmail.com</a:t>
            </a:r>
            <a:endParaRPr lang="en-US" dirty="0"/>
          </a:p>
          <a:p>
            <a:endParaRPr lang="en-US" dirty="0"/>
          </a:p>
        </p:txBody>
      </p:sp>
      <p:sp>
        <p:nvSpPr>
          <p:cNvPr id="6" name="Slide Number Placeholder 5"/>
          <p:cNvSpPr>
            <a:spLocks noGrp="1"/>
          </p:cNvSpPr>
          <p:nvPr>
            <p:ph type="sldNum" sz="quarter" idx="12"/>
          </p:nvPr>
        </p:nvSpPr>
        <p:spPr/>
        <p:txBody>
          <a:bodyPr/>
          <a:lstStyle/>
          <a:p>
            <a:fld id="{3142FDA1-65C6-4A48-A4ED-3464EED102B7}" type="slidenum">
              <a:rPr lang="en-US" smtClean="0"/>
              <a:pPr/>
              <a:t>53</a:t>
            </a:fld>
            <a:endParaRPr lang="en-US"/>
          </a:p>
        </p:txBody>
      </p:sp>
    </p:spTree>
    <p:extLst>
      <p:ext uri="{BB962C8B-B14F-4D97-AF65-F5344CB8AC3E}">
        <p14:creationId xmlns:p14="http://schemas.microsoft.com/office/powerpoint/2010/main" val="387518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decel="50000" fill="hold">
                                          <p:stCondLst>
                                            <p:cond delay="0"/>
                                          </p:stCondLst>
                                        </p:cTn>
                                        <p:tgtEl>
                                          <p:spTgt spid="5">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500"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p:cTn id="43" dur="500" decel="50000" fill="hold">
                                          <p:stCondLst>
                                            <p:cond delay="0"/>
                                          </p:stCondLst>
                                        </p:cTn>
                                        <p:tgtEl>
                                          <p:spTgt spid="5">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5">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p:cTn id="55" dur="500" decel="50000" fill="hold">
                                          <p:stCondLst>
                                            <p:cond delay="0"/>
                                          </p:stCondLst>
                                        </p:cTn>
                                        <p:tgtEl>
                                          <p:spTgt spid="5">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5">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5">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5">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5">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5">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5">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 calcmode="lin" valueType="num">
                                      <p:cBhvr>
                                        <p:cTn id="67" dur="500" decel="50000" fill="hold">
                                          <p:stCondLst>
                                            <p:cond delay="0"/>
                                          </p:stCondLst>
                                        </p:cTn>
                                        <p:tgtEl>
                                          <p:spTgt spid="5">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5">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5">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5">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5">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5">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5">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5">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5">
                                            <p:txEl>
                                              <p:pRg st="6" end="6"/>
                                            </p:txEl>
                                          </p:spTgt>
                                        </p:tgtEl>
                                        <p:attrNameLst>
                                          <p:attrName>style.visibility</p:attrName>
                                        </p:attrNameLst>
                                      </p:cBhvr>
                                      <p:to>
                                        <p:strVal val="visible"/>
                                      </p:to>
                                    </p:set>
                                    <p:anim calcmode="lin" valueType="num">
                                      <p:cBhvr>
                                        <p:cTn id="79" dur="500" decel="50000" fill="hold">
                                          <p:stCondLst>
                                            <p:cond delay="0"/>
                                          </p:stCondLst>
                                        </p:cTn>
                                        <p:tgtEl>
                                          <p:spTgt spid="5">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5">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5">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5">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5">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5">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5">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205924"/>
            <a:ext cx="8229600" cy="1143000"/>
          </a:xfrm>
        </p:spPr>
        <p:txBody>
          <a:bodyPr>
            <a:noAutofit/>
          </a:bodyPr>
          <a:lstStyle/>
          <a:p>
            <a:r>
              <a:rPr lang="en-US" sz="4000" dirty="0" err="1"/>
              <a:t>İş</a:t>
            </a:r>
            <a:r>
              <a:rPr lang="en-US" sz="4000" dirty="0"/>
              <a:t> </a:t>
            </a:r>
            <a:r>
              <a:rPr lang="en-US" sz="4000" dirty="0" err="1"/>
              <a:t>hayatında</a:t>
            </a:r>
            <a:r>
              <a:rPr lang="en-US" sz="4000" dirty="0"/>
              <a:t> </a:t>
            </a:r>
            <a:r>
              <a:rPr lang="en-US" sz="4000" dirty="0" err="1"/>
              <a:t>etİğİ</a:t>
            </a:r>
            <a:r>
              <a:rPr lang="en-US" sz="4000" dirty="0"/>
              <a:t> </a:t>
            </a:r>
            <a:r>
              <a:rPr lang="en-US" sz="4000" dirty="0" err="1"/>
              <a:t>hakİm</a:t>
            </a:r>
            <a:r>
              <a:rPr lang="en-US" sz="4000" dirty="0"/>
              <a:t> </a:t>
            </a:r>
            <a:r>
              <a:rPr lang="en-US" sz="4000" dirty="0" err="1"/>
              <a:t>kılmak</a:t>
            </a:r>
            <a:r>
              <a:rPr lang="en-US" sz="4000" dirty="0"/>
              <a:t> </a:t>
            </a:r>
            <a:r>
              <a:rPr lang="en-US" sz="4000" dirty="0" err="1"/>
              <a:t>İçİn</a:t>
            </a:r>
            <a:r>
              <a:rPr lang="en-US" sz="4000" dirty="0"/>
              <a:t> </a:t>
            </a:r>
            <a:r>
              <a:rPr lang="en-US" sz="4000" dirty="0" err="1"/>
              <a:t>yapılan</a:t>
            </a:r>
            <a:r>
              <a:rPr lang="en-US" sz="4000" dirty="0"/>
              <a:t> </a:t>
            </a:r>
            <a:r>
              <a:rPr lang="en-US" sz="4000" dirty="0" err="1"/>
              <a:t>çalışmaların</a:t>
            </a:r>
            <a:r>
              <a:rPr lang="en-US" sz="4000" dirty="0"/>
              <a:t> </a:t>
            </a:r>
            <a:r>
              <a:rPr lang="en-US" sz="4000" dirty="0" err="1"/>
              <a:t>başarılı</a:t>
            </a:r>
            <a:r>
              <a:rPr lang="en-US" sz="4000" dirty="0"/>
              <a:t> </a:t>
            </a:r>
            <a:r>
              <a:rPr lang="en-US" sz="4000" dirty="0" err="1"/>
              <a:t>olacağına</a:t>
            </a:r>
            <a:r>
              <a:rPr lang="en-US" sz="4000" dirty="0"/>
              <a:t> </a:t>
            </a:r>
            <a:r>
              <a:rPr lang="en-US" sz="4000" dirty="0" err="1"/>
              <a:t>İnanıyor</a:t>
            </a:r>
            <a:r>
              <a:rPr lang="en-US" sz="4000" dirty="0"/>
              <a:t> </a:t>
            </a:r>
            <a:r>
              <a:rPr lang="en-US" sz="4000" dirty="0" err="1"/>
              <a:t>musunuz</a:t>
            </a:r>
            <a:r>
              <a:rPr lang="en-US" sz="4000" dirty="0"/>
              <a:t>?</a:t>
            </a:r>
          </a:p>
        </p:txBody>
      </p:sp>
      <p:sp>
        <p:nvSpPr>
          <p:cNvPr id="4" name="Footer Placeholder 3"/>
          <p:cNvSpPr>
            <a:spLocks noGrp="1"/>
          </p:cNvSpPr>
          <p:nvPr>
            <p:ph type="ftr" sz="quarter" idx="11"/>
          </p:nvPr>
        </p:nvSpPr>
        <p:spPr/>
        <p:txBody>
          <a:bodyPr/>
          <a:lstStyle/>
          <a:p>
            <a:r>
              <a:rPr lang="en-US" dirty="0" err="1"/>
              <a:t>bulentsenver@gmail.com</a:t>
            </a:r>
            <a:endParaRPr lang="en-US" dirty="0"/>
          </a:p>
          <a:p>
            <a:endParaRPr lang="en-US" dirty="0"/>
          </a:p>
        </p:txBody>
      </p:sp>
      <p:sp>
        <p:nvSpPr>
          <p:cNvPr id="7" name="Slide Number Placeholder 6"/>
          <p:cNvSpPr>
            <a:spLocks noGrp="1"/>
          </p:cNvSpPr>
          <p:nvPr>
            <p:ph type="sldNum" sz="quarter" idx="12"/>
          </p:nvPr>
        </p:nvSpPr>
        <p:spPr/>
        <p:txBody>
          <a:bodyPr/>
          <a:lstStyle/>
          <a:p>
            <a:fld id="{3142FDA1-65C6-4A48-A4ED-3464EED102B7}" type="slidenum">
              <a:rPr lang="en-US" smtClean="0"/>
              <a:pPr/>
              <a:t>54</a:t>
            </a:fld>
            <a:endParaRPr lang="en-US"/>
          </a:p>
        </p:txBody>
      </p:sp>
      <p:pic>
        <p:nvPicPr>
          <p:cNvPr id="3" name="Picture 2">
            <a:extLst>
              <a:ext uri="{FF2B5EF4-FFF2-40B4-BE49-F238E27FC236}">
                <a16:creationId xmlns:a16="http://schemas.microsoft.com/office/drawing/2014/main" id="{2A993CB9-DBB5-5749-A8EE-6596899CF3B5}"/>
              </a:ext>
            </a:extLst>
          </p:cNvPr>
          <p:cNvPicPr>
            <a:picLocks noChangeAspect="1"/>
          </p:cNvPicPr>
          <p:nvPr/>
        </p:nvPicPr>
        <p:blipFill>
          <a:blip r:embed="rId2"/>
          <a:stretch>
            <a:fillRect/>
          </a:stretch>
        </p:blipFill>
        <p:spPr>
          <a:xfrm>
            <a:off x="7781963" y="4126111"/>
            <a:ext cx="3092605" cy="1546303"/>
          </a:xfrm>
          <a:prstGeom prst="rect">
            <a:avLst/>
          </a:prstGeom>
        </p:spPr>
      </p:pic>
    </p:spTree>
    <p:extLst>
      <p:ext uri="{BB962C8B-B14F-4D97-AF65-F5344CB8AC3E}">
        <p14:creationId xmlns:p14="http://schemas.microsoft.com/office/powerpoint/2010/main" val="1587235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2556867"/>
            <a:ext cx="8229600" cy="4525963"/>
          </a:xfrm>
        </p:spPr>
        <p:txBody>
          <a:bodyPr/>
          <a:lstStyle/>
          <a:p>
            <a:r>
              <a:rPr lang="en-US" sz="5400" dirty="0" err="1"/>
              <a:t>Kesinlikle</a:t>
            </a:r>
            <a:r>
              <a:rPr lang="en-US" sz="5400" dirty="0"/>
              <a:t> </a:t>
            </a:r>
            <a:r>
              <a:rPr lang="en-US" sz="5400" dirty="0" err="1"/>
              <a:t>İnanıyorum</a:t>
            </a:r>
            <a:r>
              <a:rPr lang="en-US" sz="5400" dirty="0"/>
              <a:t> (%7)</a:t>
            </a:r>
          </a:p>
          <a:p>
            <a:r>
              <a:rPr lang="en-US" dirty="0" err="1"/>
              <a:t>İnanıyorum</a:t>
            </a:r>
            <a:r>
              <a:rPr lang="en-US" dirty="0"/>
              <a:t> (%47)</a:t>
            </a:r>
          </a:p>
          <a:p>
            <a:r>
              <a:rPr lang="en-US" dirty="0"/>
              <a:t>Ne </a:t>
            </a:r>
            <a:r>
              <a:rPr lang="en-US" dirty="0" err="1"/>
              <a:t>inanıyor</a:t>
            </a:r>
            <a:r>
              <a:rPr lang="en-US" dirty="0"/>
              <a:t> Ne </a:t>
            </a:r>
            <a:r>
              <a:rPr lang="en-US" dirty="0" err="1"/>
              <a:t>inammıyorum</a:t>
            </a:r>
            <a:r>
              <a:rPr lang="en-US" dirty="0"/>
              <a:t> (%23)</a:t>
            </a:r>
          </a:p>
          <a:p>
            <a:r>
              <a:rPr lang="en-US" dirty="0" err="1"/>
              <a:t>İnanmıyorum</a:t>
            </a:r>
            <a:r>
              <a:rPr lang="en-US" dirty="0"/>
              <a:t> (%23)</a:t>
            </a:r>
          </a:p>
        </p:txBody>
      </p:sp>
      <p:sp>
        <p:nvSpPr>
          <p:cNvPr id="3" name="Footer Placeholder 2"/>
          <p:cNvSpPr>
            <a:spLocks noGrp="1"/>
          </p:cNvSpPr>
          <p:nvPr>
            <p:ph type="ftr" sz="quarter" idx="11"/>
          </p:nvPr>
        </p:nvSpPr>
        <p:spPr/>
        <p:txBody>
          <a:bodyPr/>
          <a:lstStyle/>
          <a:p>
            <a:r>
              <a:rPr lang="en-US" dirty="0" err="1"/>
              <a:t>bulentsenver@gmail.com</a:t>
            </a:r>
            <a:endParaRPr lang="en-US" dirty="0"/>
          </a:p>
          <a:p>
            <a:endParaRPr lang="en-US" dirty="0"/>
          </a:p>
        </p:txBody>
      </p:sp>
      <p:sp>
        <p:nvSpPr>
          <p:cNvPr id="6" name="Slide Number Placeholder 5"/>
          <p:cNvSpPr>
            <a:spLocks noGrp="1"/>
          </p:cNvSpPr>
          <p:nvPr>
            <p:ph type="sldNum" sz="quarter" idx="12"/>
          </p:nvPr>
        </p:nvSpPr>
        <p:spPr/>
        <p:txBody>
          <a:bodyPr/>
          <a:lstStyle/>
          <a:p>
            <a:fld id="{3142FDA1-65C6-4A48-A4ED-3464EED102B7}" type="slidenum">
              <a:rPr lang="en-US" smtClean="0"/>
              <a:pPr/>
              <a:t>55</a:t>
            </a:fld>
            <a:endParaRPr lang="en-US"/>
          </a:p>
        </p:txBody>
      </p:sp>
      <p:sp>
        <p:nvSpPr>
          <p:cNvPr id="7" name="Title 6">
            <a:extLst>
              <a:ext uri="{FF2B5EF4-FFF2-40B4-BE49-F238E27FC236}">
                <a16:creationId xmlns:a16="http://schemas.microsoft.com/office/drawing/2014/main" id="{B6C80351-F85E-6A47-916C-3DB9DD487B6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99879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2EE205-4CD9-9646-9B96-06E61AA674D9}"/>
              </a:ext>
            </a:extLst>
          </p:cNvPr>
          <p:cNvSpPr>
            <a:spLocks noGrp="1"/>
          </p:cNvSpPr>
          <p:nvPr>
            <p:ph type="title"/>
          </p:nvPr>
        </p:nvSpPr>
        <p:spPr/>
        <p:txBody>
          <a:bodyPr>
            <a:normAutofit/>
          </a:bodyPr>
          <a:lstStyle/>
          <a:p>
            <a:r>
              <a:rPr lang="en-US" sz="4800" b="1" dirty="0" err="1"/>
              <a:t>Kabullerİmİz</a:t>
            </a:r>
            <a:endParaRPr lang="en-US" sz="4800" b="1" dirty="0"/>
          </a:p>
        </p:txBody>
      </p:sp>
      <p:sp>
        <p:nvSpPr>
          <p:cNvPr id="7" name="Text Placeholder 6">
            <a:extLst>
              <a:ext uri="{FF2B5EF4-FFF2-40B4-BE49-F238E27FC236}">
                <a16:creationId xmlns:a16="http://schemas.microsoft.com/office/drawing/2014/main" id="{0FCAB92B-1B26-524E-B08E-96332D82602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265D90E6-6802-5E45-AA19-99257B06284A}"/>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463CC36A-5ACB-0142-8F93-CA946D205F56}"/>
              </a:ext>
            </a:extLst>
          </p:cNvPr>
          <p:cNvSpPr>
            <a:spLocks noGrp="1"/>
          </p:cNvSpPr>
          <p:nvPr>
            <p:ph type="sldNum" sz="quarter" idx="12"/>
          </p:nvPr>
        </p:nvSpPr>
        <p:spPr/>
        <p:txBody>
          <a:bodyPr/>
          <a:lstStyle/>
          <a:p>
            <a:fld id="{77224174-B92C-F14E-9629-151E184C6D48}" type="slidenum">
              <a:rPr lang="en-US" smtClean="0"/>
              <a:t>56</a:t>
            </a:fld>
            <a:endParaRPr lang="en-US"/>
          </a:p>
        </p:txBody>
      </p:sp>
    </p:spTree>
    <p:extLst>
      <p:ext uri="{BB962C8B-B14F-4D97-AF65-F5344CB8AC3E}">
        <p14:creationId xmlns:p14="http://schemas.microsoft.com/office/powerpoint/2010/main" val="2164605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227495" y="38100"/>
            <a:ext cx="3124200" cy="1143000"/>
          </a:xfrm>
        </p:spPr>
        <p:txBody>
          <a:bodyPr/>
          <a:lstStyle/>
          <a:p>
            <a:r>
              <a:rPr lang="en-US" b="1" dirty="0" err="1"/>
              <a:t>Kabullerİmİz</a:t>
            </a:r>
            <a:endParaRPr lang="en-US" b="1" dirty="0">
              <a:latin typeface="Arial" charset="0"/>
              <a:ea typeface="Arial" charset="0"/>
              <a:cs typeface="Arial" charset="0"/>
            </a:endParaRPr>
          </a:p>
        </p:txBody>
      </p:sp>
      <p:sp>
        <p:nvSpPr>
          <p:cNvPr id="3" name="Content Placeholder 2"/>
          <p:cNvSpPr>
            <a:spLocks noGrp="1"/>
          </p:cNvSpPr>
          <p:nvPr>
            <p:ph idx="1"/>
          </p:nvPr>
        </p:nvSpPr>
        <p:spPr>
          <a:xfrm>
            <a:off x="685800" y="400843"/>
            <a:ext cx="7772400" cy="6056313"/>
          </a:xfrm>
        </p:spPr>
        <p:txBody>
          <a:bodyPr>
            <a:normAutofit fontScale="70000" lnSpcReduction="20000"/>
          </a:bodyPr>
          <a:lstStyle/>
          <a:p>
            <a:pPr eaLnBrk="1" hangingPunct="1"/>
            <a:r>
              <a:rPr lang="en-US" sz="4000" b="1" dirty="0"/>
              <a:t>(</a:t>
            </a:r>
            <a:r>
              <a:rPr lang="en-US" sz="4000" b="1" dirty="0" err="1"/>
              <a:t>ÇSYsız</a:t>
            </a:r>
            <a:r>
              <a:rPr lang="en-US" sz="4000" b="1" dirty="0"/>
              <a:t>, </a:t>
            </a:r>
            <a:r>
              <a:rPr lang="en-US" sz="4000" b="1" dirty="0" err="1"/>
              <a:t>ÇPHsız</a:t>
            </a:r>
            <a:r>
              <a:rPr lang="en-US" sz="4000" b="1" dirty="0"/>
              <a:t>, </a:t>
            </a:r>
            <a:r>
              <a:rPr lang="en-US" sz="4000" b="1" dirty="0" err="1"/>
              <a:t>Olmaz</a:t>
            </a:r>
            <a:r>
              <a:rPr lang="en-US" sz="4000" b="1" dirty="0"/>
              <a:t>)</a:t>
            </a:r>
          </a:p>
          <a:p>
            <a:pPr eaLnBrk="1" hangingPunct="1"/>
            <a:r>
              <a:rPr lang="en-US" sz="4000" b="1" dirty="0" err="1"/>
              <a:t>Çok</a:t>
            </a:r>
            <a:r>
              <a:rPr lang="en-US" sz="4000" b="1" dirty="0"/>
              <a:t> </a:t>
            </a:r>
            <a:r>
              <a:rPr lang="en-US" sz="4000" b="1" dirty="0" err="1"/>
              <a:t>Söz</a:t>
            </a:r>
            <a:r>
              <a:rPr lang="en-US" sz="4000" b="1" dirty="0"/>
              <a:t> </a:t>
            </a:r>
            <a:r>
              <a:rPr lang="en-US" sz="4000" b="1" dirty="0" err="1"/>
              <a:t>Yalansız</a:t>
            </a:r>
            <a:r>
              <a:rPr lang="en-US" sz="4000" b="1" dirty="0"/>
              <a:t>, </a:t>
            </a:r>
            <a:r>
              <a:rPr lang="en-US" sz="4000" b="1" dirty="0" err="1"/>
              <a:t>Çok</a:t>
            </a:r>
            <a:r>
              <a:rPr lang="en-US" sz="4000" b="1" dirty="0"/>
              <a:t> Para </a:t>
            </a:r>
            <a:r>
              <a:rPr lang="en-US" sz="4000" b="1" dirty="0" err="1"/>
              <a:t>Haramsız</a:t>
            </a:r>
            <a:r>
              <a:rPr lang="en-US" sz="4000" b="1" dirty="0"/>
              <a:t> </a:t>
            </a:r>
            <a:r>
              <a:rPr lang="en-US" sz="4000" b="1" dirty="0" err="1"/>
              <a:t>Olmaz</a:t>
            </a:r>
            <a:endParaRPr lang="en-US" sz="4000" b="1" dirty="0"/>
          </a:p>
          <a:p>
            <a:pPr eaLnBrk="1" hangingPunct="1"/>
            <a:r>
              <a:rPr lang="en-US" sz="4000" b="1" dirty="0"/>
              <a:t>(Bu </a:t>
            </a:r>
            <a:r>
              <a:rPr lang="en-US" sz="4000" b="1" dirty="0" err="1"/>
              <a:t>Tü</a:t>
            </a:r>
            <a:r>
              <a:rPr lang="en-US" sz="4000" b="1" dirty="0"/>
              <a:t> Bu HŞ </a:t>
            </a:r>
            <a:r>
              <a:rPr lang="en-US" sz="4000" b="1" dirty="0" err="1"/>
              <a:t>Olur</a:t>
            </a:r>
            <a:r>
              <a:rPr lang="en-US" sz="4000" b="1" dirty="0"/>
              <a:t>)</a:t>
            </a:r>
          </a:p>
          <a:p>
            <a:pPr eaLnBrk="1" hangingPunct="1"/>
            <a:r>
              <a:rPr lang="en-US" sz="4000" b="1" dirty="0" err="1"/>
              <a:t>Burası</a:t>
            </a:r>
            <a:r>
              <a:rPr lang="en-US" sz="4000" b="1" dirty="0"/>
              <a:t> </a:t>
            </a:r>
            <a:r>
              <a:rPr lang="en-US" sz="4000" b="1" dirty="0" err="1"/>
              <a:t>Türkiye</a:t>
            </a:r>
            <a:r>
              <a:rPr lang="en-US" sz="4000" b="1" dirty="0"/>
              <a:t> </a:t>
            </a:r>
            <a:r>
              <a:rPr lang="en-US" sz="4000" b="1" dirty="0" err="1"/>
              <a:t>burada</a:t>
            </a:r>
            <a:r>
              <a:rPr lang="en-US" sz="4000" b="1" dirty="0"/>
              <a:t> her </a:t>
            </a:r>
            <a:r>
              <a:rPr lang="en-US" sz="4000" b="1" dirty="0" err="1"/>
              <a:t>şey</a:t>
            </a:r>
            <a:r>
              <a:rPr lang="en-US" sz="4000" b="1" dirty="0"/>
              <a:t> </a:t>
            </a:r>
            <a:r>
              <a:rPr lang="en-US" sz="4000" b="1" dirty="0" err="1"/>
              <a:t>olur</a:t>
            </a:r>
            <a:endParaRPr lang="en-US" sz="4000" b="1" dirty="0"/>
          </a:p>
          <a:p>
            <a:pPr eaLnBrk="1" hangingPunct="1"/>
            <a:r>
              <a:rPr lang="en-US" sz="4000" b="1" dirty="0"/>
              <a:t>(</a:t>
            </a:r>
            <a:r>
              <a:rPr lang="en-US" sz="4000" b="1" dirty="0" err="1"/>
              <a:t>Bö</a:t>
            </a:r>
            <a:r>
              <a:rPr lang="en-US" sz="4000" b="1" dirty="0"/>
              <a:t> Gel </a:t>
            </a:r>
            <a:r>
              <a:rPr lang="en-US" sz="4000" b="1" dirty="0" err="1"/>
              <a:t>Bö</a:t>
            </a:r>
            <a:r>
              <a:rPr lang="en-US" sz="4000" b="1" dirty="0"/>
              <a:t> </a:t>
            </a:r>
            <a:r>
              <a:rPr lang="en-US" sz="4000" b="1" dirty="0" err="1"/>
              <a:t>Gid</a:t>
            </a:r>
            <a:r>
              <a:rPr lang="en-US" sz="4000" b="1" dirty="0"/>
              <a:t>)</a:t>
            </a:r>
          </a:p>
          <a:p>
            <a:pPr eaLnBrk="1" hangingPunct="1"/>
            <a:r>
              <a:rPr lang="en-US" sz="4000" b="1" dirty="0" err="1"/>
              <a:t>Böyle</a:t>
            </a:r>
            <a:r>
              <a:rPr lang="en-US" sz="4000" b="1" dirty="0"/>
              <a:t> </a:t>
            </a:r>
            <a:r>
              <a:rPr lang="en-US" sz="4000" b="1" dirty="0" err="1"/>
              <a:t>gelmiş</a:t>
            </a:r>
            <a:r>
              <a:rPr lang="en-US" sz="4000" b="1" dirty="0"/>
              <a:t> </a:t>
            </a:r>
            <a:r>
              <a:rPr lang="en-US" sz="4000" b="1" dirty="0" err="1"/>
              <a:t>böyle</a:t>
            </a:r>
            <a:r>
              <a:rPr lang="en-US" sz="4000" b="1" dirty="0"/>
              <a:t> </a:t>
            </a:r>
            <a:r>
              <a:rPr lang="en-US" sz="4000" b="1" dirty="0" err="1"/>
              <a:t>gider</a:t>
            </a:r>
            <a:endParaRPr lang="en-US" sz="4000" b="1" dirty="0"/>
          </a:p>
          <a:p>
            <a:pPr eaLnBrk="1" hangingPunct="1"/>
            <a:r>
              <a:rPr lang="en-US" sz="4000" b="1" dirty="0"/>
              <a:t>(</a:t>
            </a:r>
            <a:r>
              <a:rPr lang="en-US" sz="4000" b="1" dirty="0" err="1"/>
              <a:t>Ba</a:t>
            </a:r>
            <a:r>
              <a:rPr lang="en-US" sz="4000" b="1" dirty="0"/>
              <a:t> Do </a:t>
            </a:r>
            <a:r>
              <a:rPr lang="en-US" sz="4000" b="1" dirty="0" err="1"/>
              <a:t>Yıl</a:t>
            </a:r>
            <a:r>
              <a:rPr lang="en-US" sz="4000" b="1" dirty="0"/>
              <a:t> 1000 </a:t>
            </a:r>
            <a:r>
              <a:rPr lang="en-US" sz="4000" b="1" dirty="0" err="1"/>
              <a:t>Yaş</a:t>
            </a:r>
            <a:r>
              <a:rPr lang="en-US" sz="4000" b="1" dirty="0"/>
              <a:t>)</a:t>
            </a:r>
          </a:p>
          <a:p>
            <a:pPr eaLnBrk="1" hangingPunct="1"/>
            <a:r>
              <a:rPr lang="en-US" sz="4000" b="1" dirty="0" err="1"/>
              <a:t>Bana</a:t>
            </a:r>
            <a:r>
              <a:rPr lang="en-US" sz="4000" b="1" dirty="0"/>
              <a:t> </a:t>
            </a:r>
            <a:r>
              <a:rPr lang="en-US" sz="4000" b="1" dirty="0" err="1"/>
              <a:t>dokunmayan</a:t>
            </a:r>
            <a:r>
              <a:rPr lang="en-US" sz="4000" b="1" dirty="0"/>
              <a:t> </a:t>
            </a:r>
            <a:r>
              <a:rPr lang="en-US" sz="4000" b="1" dirty="0" err="1"/>
              <a:t>yılan</a:t>
            </a:r>
            <a:r>
              <a:rPr lang="en-US" sz="4000" b="1" dirty="0"/>
              <a:t> bin </a:t>
            </a:r>
            <a:r>
              <a:rPr lang="en-US" sz="4000" b="1" dirty="0" err="1"/>
              <a:t>yaşasın</a:t>
            </a:r>
            <a:endParaRPr lang="en-US" sz="4000" b="1" dirty="0"/>
          </a:p>
          <a:p>
            <a:pPr eaLnBrk="1" hangingPunct="1"/>
            <a:r>
              <a:rPr lang="en-US" sz="4000" b="1" dirty="0"/>
              <a:t>(Ate Yak </a:t>
            </a:r>
            <a:r>
              <a:rPr lang="en-US" sz="4000" b="1" dirty="0" err="1"/>
              <a:t>Ol</a:t>
            </a:r>
            <a:r>
              <a:rPr lang="en-US" sz="4000" b="1" dirty="0"/>
              <a:t> </a:t>
            </a:r>
            <a:r>
              <a:rPr lang="en-US" sz="4000" b="1" dirty="0" err="1"/>
              <a:t>Isı</a:t>
            </a:r>
            <a:r>
              <a:rPr lang="en-US" sz="4000" b="1" dirty="0"/>
              <a:t>)</a:t>
            </a:r>
          </a:p>
          <a:p>
            <a:pPr eaLnBrk="1" hangingPunct="1"/>
            <a:r>
              <a:rPr lang="en-US" sz="4000" b="1" dirty="0" err="1"/>
              <a:t>Ateşe</a:t>
            </a:r>
            <a:r>
              <a:rPr lang="en-US" sz="4000" b="1" dirty="0"/>
              <a:t> </a:t>
            </a:r>
            <a:r>
              <a:rPr lang="en-US" sz="4000" b="1" dirty="0" err="1"/>
              <a:t>yakın</a:t>
            </a:r>
            <a:r>
              <a:rPr lang="en-US" sz="4000" b="1" dirty="0"/>
              <a:t> </a:t>
            </a:r>
            <a:r>
              <a:rPr lang="en-US" sz="4000" b="1" dirty="0" err="1"/>
              <a:t>olan</a:t>
            </a:r>
            <a:r>
              <a:rPr lang="en-US" sz="4000" b="1" dirty="0"/>
              <a:t> </a:t>
            </a:r>
            <a:r>
              <a:rPr lang="en-US" sz="4000" b="1" dirty="0" err="1"/>
              <a:t>ısınır</a:t>
            </a:r>
            <a:endParaRPr lang="en-US" sz="4000" b="1" dirty="0"/>
          </a:p>
          <a:p>
            <a:r>
              <a:rPr lang="en-US" sz="4000" b="1" dirty="0"/>
              <a:t>(</a:t>
            </a:r>
            <a:r>
              <a:rPr lang="en-US" sz="4000" b="1" dirty="0" err="1"/>
              <a:t>Ba</a:t>
            </a:r>
            <a:r>
              <a:rPr lang="en-US" sz="4000" b="1" dirty="0"/>
              <a:t> Tut Par </a:t>
            </a:r>
            <a:r>
              <a:rPr lang="en-US" sz="4000" b="1" dirty="0" err="1"/>
              <a:t>Yal</a:t>
            </a:r>
            <a:r>
              <a:rPr lang="en-US" sz="4000" b="1" dirty="0"/>
              <a:t>)</a:t>
            </a:r>
          </a:p>
          <a:p>
            <a:r>
              <a:rPr lang="en-US" sz="4000" b="1" dirty="0"/>
              <a:t>Bal </a:t>
            </a:r>
            <a:r>
              <a:rPr lang="en-US" sz="4000" b="1" dirty="0" err="1"/>
              <a:t>tutan</a:t>
            </a:r>
            <a:r>
              <a:rPr lang="en-US" sz="4000" b="1" dirty="0"/>
              <a:t> </a:t>
            </a:r>
            <a:r>
              <a:rPr lang="en-US" sz="4000" b="1" dirty="0" err="1"/>
              <a:t>parmağını</a:t>
            </a:r>
            <a:r>
              <a:rPr lang="en-US" sz="4000" b="1" dirty="0"/>
              <a:t> </a:t>
            </a:r>
            <a:r>
              <a:rPr lang="en-US" sz="4000" b="1" dirty="0" err="1"/>
              <a:t>yalar</a:t>
            </a:r>
            <a:endParaRPr lang="en-US" sz="4000" b="1" dirty="0"/>
          </a:p>
          <a:p>
            <a:pPr>
              <a:buNone/>
            </a:pPr>
            <a:endParaRPr lang="en-US" dirty="0"/>
          </a:p>
        </p:txBody>
      </p:sp>
      <p:sp>
        <p:nvSpPr>
          <p:cNvPr id="21508"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1509" name="Slide Number Placeholder 4"/>
          <p:cNvSpPr>
            <a:spLocks noGrp="1"/>
          </p:cNvSpPr>
          <p:nvPr>
            <p:ph type="sldNum" sz="quarter" idx="12"/>
          </p:nvPr>
        </p:nvSpPr>
        <p:spPr>
          <a:noFill/>
        </p:spPr>
        <p:txBody>
          <a:bodyPr/>
          <a:lstStyle/>
          <a:p>
            <a:fld id="{9999CD33-F830-F24C-9751-660211A9CDBA}" type="slidenum">
              <a:rPr lang="en-US" smtClean="0"/>
              <a:pPr/>
              <a:t>57</a:t>
            </a:fld>
            <a:endParaRPr lang="en-US"/>
          </a:p>
        </p:txBody>
      </p:sp>
    </p:spTree>
    <p:extLst>
      <p:ext uri="{BB962C8B-B14F-4D97-AF65-F5344CB8AC3E}">
        <p14:creationId xmlns:p14="http://schemas.microsoft.com/office/powerpoint/2010/main" val="2619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3">
                                            <p:txEl>
                                              <p:pRg st="11" end="11"/>
                                            </p:txEl>
                                          </p:spTgt>
                                        </p:tgtEl>
                                        <p:attrNameLst>
                                          <p:attrName>style.visibility</p:attrName>
                                        </p:attrNameLst>
                                      </p:cBhvr>
                                      <p:to>
                                        <p:strVal val="visible"/>
                                      </p:to>
                                    </p:set>
                                    <p:animEffect transition="in" filter="wipe(down)">
                                      <p:cBhvr>
                                        <p:cTn id="205" dur="580">
                                          <p:stCondLst>
                                            <p:cond delay="0"/>
                                          </p:stCondLst>
                                        </p:cTn>
                                        <p:tgtEl>
                                          <p:spTgt spid="3">
                                            <p:txEl>
                                              <p:pRg st="11" end="11"/>
                                            </p:txEl>
                                          </p:spTgt>
                                        </p:tgtEl>
                                      </p:cBhvr>
                                    </p:animEffect>
                                    <p:anim calcmode="lin" valueType="num">
                                      <p:cBhvr>
                                        <p:cTn id="206"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xEl>
                                              <p:pRg st="11" end="11"/>
                                            </p:txEl>
                                          </p:spTgt>
                                        </p:tgtEl>
                                      </p:cBhvr>
                                      <p:to x="100000" y="60000"/>
                                    </p:animScale>
                                    <p:animScale>
                                      <p:cBhvr>
                                        <p:cTn id="212" dur="166" decel="50000">
                                          <p:stCondLst>
                                            <p:cond delay="676"/>
                                          </p:stCondLst>
                                        </p:cTn>
                                        <p:tgtEl>
                                          <p:spTgt spid="3">
                                            <p:txEl>
                                              <p:pRg st="11" end="11"/>
                                            </p:txEl>
                                          </p:spTgt>
                                        </p:tgtEl>
                                      </p:cBhvr>
                                      <p:to x="100000" y="100000"/>
                                    </p:animScale>
                                    <p:animScale>
                                      <p:cBhvr>
                                        <p:cTn id="213" dur="26">
                                          <p:stCondLst>
                                            <p:cond delay="1312"/>
                                          </p:stCondLst>
                                        </p:cTn>
                                        <p:tgtEl>
                                          <p:spTgt spid="3">
                                            <p:txEl>
                                              <p:pRg st="11" end="11"/>
                                            </p:txEl>
                                          </p:spTgt>
                                        </p:tgtEl>
                                      </p:cBhvr>
                                      <p:to x="100000" y="80000"/>
                                    </p:animScale>
                                    <p:animScale>
                                      <p:cBhvr>
                                        <p:cTn id="214" dur="166" decel="50000">
                                          <p:stCondLst>
                                            <p:cond delay="1338"/>
                                          </p:stCondLst>
                                        </p:cTn>
                                        <p:tgtEl>
                                          <p:spTgt spid="3">
                                            <p:txEl>
                                              <p:pRg st="11" end="11"/>
                                            </p:txEl>
                                          </p:spTgt>
                                        </p:tgtEl>
                                      </p:cBhvr>
                                      <p:to x="100000" y="100000"/>
                                    </p:animScale>
                                    <p:animScale>
                                      <p:cBhvr>
                                        <p:cTn id="215" dur="26">
                                          <p:stCondLst>
                                            <p:cond delay="1642"/>
                                          </p:stCondLst>
                                        </p:cTn>
                                        <p:tgtEl>
                                          <p:spTgt spid="3">
                                            <p:txEl>
                                              <p:pRg st="11" end="11"/>
                                            </p:txEl>
                                          </p:spTgt>
                                        </p:tgtEl>
                                      </p:cBhvr>
                                      <p:to x="100000" y="90000"/>
                                    </p:animScale>
                                    <p:animScale>
                                      <p:cBhvr>
                                        <p:cTn id="216" dur="166" decel="50000">
                                          <p:stCondLst>
                                            <p:cond delay="1668"/>
                                          </p:stCondLst>
                                        </p:cTn>
                                        <p:tgtEl>
                                          <p:spTgt spid="3">
                                            <p:txEl>
                                              <p:pRg st="11" end="11"/>
                                            </p:txEl>
                                          </p:spTgt>
                                        </p:tgtEl>
                                      </p:cBhvr>
                                      <p:to x="100000" y="100000"/>
                                    </p:animScale>
                                    <p:animScale>
                                      <p:cBhvr>
                                        <p:cTn id="217" dur="26">
                                          <p:stCondLst>
                                            <p:cond delay="1808"/>
                                          </p:stCondLst>
                                        </p:cTn>
                                        <p:tgtEl>
                                          <p:spTgt spid="3">
                                            <p:txEl>
                                              <p:pRg st="11" end="11"/>
                                            </p:txEl>
                                          </p:spTgt>
                                        </p:tgtEl>
                                      </p:cBhvr>
                                      <p:to x="100000" y="95000"/>
                                    </p:animScale>
                                    <p:animScale>
                                      <p:cBhvr>
                                        <p:cTn id="218" dur="166" decel="50000">
                                          <p:stCondLst>
                                            <p:cond delay="1834"/>
                                          </p:stCondLst>
                                        </p:cTn>
                                        <p:tgtEl>
                                          <p:spTgt spid="3">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483779" y="609600"/>
            <a:ext cx="3581400" cy="1143000"/>
          </a:xfrm>
        </p:spPr>
        <p:txBody>
          <a:bodyPr/>
          <a:lstStyle/>
          <a:p>
            <a:r>
              <a:rPr lang="en-US" b="1" dirty="0" err="1"/>
              <a:t>Kabullerİmİz</a:t>
            </a:r>
            <a:endParaRPr lang="en-US" b="1" dirty="0">
              <a:latin typeface="Arial" charset="0"/>
              <a:ea typeface="Arial" charset="0"/>
              <a:cs typeface="Arial" charset="0"/>
            </a:endParaRPr>
          </a:p>
        </p:txBody>
      </p:sp>
      <p:sp>
        <p:nvSpPr>
          <p:cNvPr id="3" name="Content Placeholder 2"/>
          <p:cNvSpPr>
            <a:spLocks noGrp="1"/>
          </p:cNvSpPr>
          <p:nvPr>
            <p:ph idx="1"/>
          </p:nvPr>
        </p:nvSpPr>
        <p:spPr>
          <a:xfrm>
            <a:off x="1756143" y="587146"/>
            <a:ext cx="8739458" cy="5953386"/>
          </a:xfrm>
        </p:spPr>
        <p:txBody>
          <a:bodyPr>
            <a:noAutofit/>
          </a:bodyPr>
          <a:lstStyle/>
          <a:p>
            <a:endParaRPr lang="en-US" sz="4000" dirty="0"/>
          </a:p>
          <a:p>
            <a:pPr eaLnBrk="1" hangingPunct="1"/>
            <a:r>
              <a:rPr lang="en-US" sz="2800" b="1" dirty="0"/>
              <a:t>(Ne </a:t>
            </a:r>
            <a:r>
              <a:rPr lang="en-US" sz="2800" b="1" dirty="0" err="1"/>
              <a:t>Ek</a:t>
            </a:r>
            <a:r>
              <a:rPr lang="en-US" sz="2800" b="1" dirty="0"/>
              <a:t> O </a:t>
            </a:r>
            <a:r>
              <a:rPr lang="en-US" sz="2800" b="1" dirty="0" err="1"/>
              <a:t>Biç</a:t>
            </a:r>
            <a:r>
              <a:rPr lang="en-US" sz="2800" b="1" dirty="0"/>
              <a:t>)</a:t>
            </a:r>
          </a:p>
          <a:p>
            <a:pPr eaLnBrk="1" hangingPunct="1"/>
            <a:r>
              <a:rPr lang="en-US" sz="2800" b="1" dirty="0"/>
              <a:t>Ne </a:t>
            </a:r>
            <a:r>
              <a:rPr lang="en-US" sz="2800" b="1" dirty="0" err="1"/>
              <a:t>ekersen</a:t>
            </a:r>
            <a:r>
              <a:rPr lang="en-US" sz="2800" b="1" dirty="0"/>
              <a:t> </a:t>
            </a:r>
            <a:r>
              <a:rPr lang="en-US" sz="2800" b="1" dirty="0" err="1"/>
              <a:t>onu</a:t>
            </a:r>
            <a:r>
              <a:rPr lang="en-US" sz="2800" b="1" dirty="0"/>
              <a:t> </a:t>
            </a:r>
            <a:r>
              <a:rPr lang="en-US" sz="2800" b="1" dirty="0" err="1"/>
              <a:t>biçersin</a:t>
            </a:r>
            <a:endParaRPr lang="en-US" sz="2800" b="1" dirty="0"/>
          </a:p>
          <a:p>
            <a:r>
              <a:rPr lang="en-US" sz="2800" b="1" dirty="0"/>
              <a:t>(Do </a:t>
            </a:r>
            <a:r>
              <a:rPr lang="en-US" sz="2800" b="1" dirty="0" err="1"/>
              <a:t>Sö</a:t>
            </a:r>
            <a:r>
              <a:rPr lang="en-US" sz="2800" b="1" dirty="0"/>
              <a:t> Do </a:t>
            </a:r>
            <a:r>
              <a:rPr lang="en-US" sz="2800" b="1" dirty="0" err="1"/>
              <a:t>Kö</a:t>
            </a:r>
            <a:r>
              <a:rPr lang="en-US" sz="2800" b="1" dirty="0"/>
              <a:t> </a:t>
            </a:r>
            <a:r>
              <a:rPr lang="en-US" sz="2800" b="1" dirty="0" err="1"/>
              <a:t>Ko</a:t>
            </a:r>
            <a:r>
              <a:rPr lang="en-US" sz="2800" b="1" dirty="0"/>
              <a:t>)</a:t>
            </a:r>
          </a:p>
          <a:p>
            <a:r>
              <a:rPr lang="en-US" sz="2800" b="1" dirty="0" err="1"/>
              <a:t>Doğru</a:t>
            </a:r>
            <a:r>
              <a:rPr lang="en-US" sz="2800" b="1" dirty="0"/>
              <a:t> </a:t>
            </a:r>
            <a:r>
              <a:rPr lang="en-US" sz="2800" b="1" dirty="0" err="1"/>
              <a:t>söyleyeni</a:t>
            </a:r>
            <a:r>
              <a:rPr lang="en-US" sz="2800" b="1" dirty="0"/>
              <a:t> </a:t>
            </a:r>
            <a:r>
              <a:rPr lang="en-US" sz="2800" b="1" dirty="0" err="1"/>
              <a:t>dokuz</a:t>
            </a:r>
            <a:r>
              <a:rPr lang="en-US" sz="2800" b="1" dirty="0"/>
              <a:t> </a:t>
            </a:r>
            <a:r>
              <a:rPr lang="en-US" sz="2800" b="1" dirty="0" err="1"/>
              <a:t>köyden</a:t>
            </a:r>
            <a:r>
              <a:rPr lang="en-US" sz="2800" b="1" dirty="0"/>
              <a:t> </a:t>
            </a:r>
            <a:r>
              <a:rPr lang="en-US" sz="2800" b="1" dirty="0" err="1"/>
              <a:t>kovarlar</a:t>
            </a:r>
            <a:endParaRPr lang="en-US" sz="2800" b="1" dirty="0"/>
          </a:p>
          <a:p>
            <a:r>
              <a:rPr lang="en-US" sz="2800" b="1" dirty="0"/>
              <a:t>(Kı </a:t>
            </a:r>
            <a:r>
              <a:rPr lang="en-US" sz="2800" b="1" dirty="0" err="1"/>
              <a:t>Yo</a:t>
            </a:r>
            <a:r>
              <a:rPr lang="en-US" sz="2800" b="1" dirty="0"/>
              <a:t> </a:t>
            </a:r>
            <a:r>
              <a:rPr lang="en-US" sz="2800" b="1" dirty="0" err="1"/>
              <a:t>Kö</a:t>
            </a:r>
            <a:r>
              <a:rPr lang="en-US" sz="2800" b="1" dirty="0"/>
              <a:t> </a:t>
            </a:r>
            <a:r>
              <a:rPr lang="en-US" sz="2800" b="1" dirty="0" err="1"/>
              <a:t>Dö</a:t>
            </a:r>
            <a:r>
              <a:rPr lang="en-US" sz="2800" b="1" dirty="0"/>
              <a:t>)</a:t>
            </a:r>
          </a:p>
          <a:p>
            <a:r>
              <a:rPr lang="en-US" sz="2800" b="1" dirty="0" err="1"/>
              <a:t>Kısa</a:t>
            </a:r>
            <a:r>
              <a:rPr lang="en-US" sz="2800" b="1" dirty="0"/>
              <a:t> </a:t>
            </a:r>
            <a:r>
              <a:rPr lang="en-US" sz="2800" b="1" dirty="0" err="1"/>
              <a:t>yoldan</a:t>
            </a:r>
            <a:r>
              <a:rPr lang="en-US" sz="2800" b="1" dirty="0"/>
              <a:t> </a:t>
            </a:r>
            <a:r>
              <a:rPr lang="en-US" sz="2800" b="1" dirty="0" err="1"/>
              <a:t>köşeyi</a:t>
            </a:r>
            <a:r>
              <a:rPr lang="en-US" sz="2800" b="1" dirty="0"/>
              <a:t> </a:t>
            </a:r>
            <a:r>
              <a:rPr lang="en-US" sz="2800" b="1" dirty="0" err="1"/>
              <a:t>dönmek</a:t>
            </a:r>
            <a:endParaRPr lang="en-US" sz="2800" b="1" dirty="0"/>
          </a:p>
          <a:p>
            <a:pPr eaLnBrk="1" hangingPunct="1"/>
            <a:r>
              <a:rPr lang="en-US" sz="2800" b="1" dirty="0"/>
              <a:t>(Ten Di Ka Se Ben Ka)</a:t>
            </a:r>
          </a:p>
          <a:p>
            <a:pPr eaLnBrk="1" hangingPunct="1"/>
            <a:r>
              <a:rPr lang="en-US" sz="2800" b="1" dirty="0" err="1"/>
              <a:t>Tencere</a:t>
            </a:r>
            <a:r>
              <a:rPr lang="en-US" sz="2800" b="1" dirty="0"/>
              <a:t> </a:t>
            </a:r>
            <a:r>
              <a:rPr lang="en-US" sz="2800" b="1" dirty="0" err="1"/>
              <a:t>dibin</a:t>
            </a:r>
            <a:r>
              <a:rPr lang="en-US" sz="2800" b="1" dirty="0"/>
              <a:t> </a:t>
            </a:r>
            <a:r>
              <a:rPr lang="en-US" sz="2800" b="1" dirty="0" err="1"/>
              <a:t>kara</a:t>
            </a:r>
            <a:r>
              <a:rPr lang="en-US" sz="2800" b="1" dirty="0"/>
              <a:t> </a:t>
            </a:r>
            <a:r>
              <a:rPr lang="en-US" sz="2800" b="1" dirty="0" err="1"/>
              <a:t>seninki</a:t>
            </a:r>
            <a:r>
              <a:rPr lang="en-US" sz="2800" b="1" dirty="0"/>
              <a:t> </a:t>
            </a:r>
            <a:r>
              <a:rPr lang="en-US" sz="2800" b="1" dirty="0" err="1"/>
              <a:t>benden</a:t>
            </a:r>
            <a:r>
              <a:rPr lang="en-US" sz="2800" b="1" dirty="0"/>
              <a:t> </a:t>
            </a:r>
            <a:r>
              <a:rPr lang="en-US" sz="2800" b="1" dirty="0" err="1"/>
              <a:t>kara</a:t>
            </a:r>
            <a:endParaRPr lang="en-US" sz="2800" b="1" dirty="0"/>
          </a:p>
        </p:txBody>
      </p:sp>
      <p:sp>
        <p:nvSpPr>
          <p:cNvPr id="21508"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1509" name="Slide Number Placeholder 4"/>
          <p:cNvSpPr>
            <a:spLocks noGrp="1"/>
          </p:cNvSpPr>
          <p:nvPr>
            <p:ph type="sldNum" sz="quarter" idx="12"/>
          </p:nvPr>
        </p:nvSpPr>
        <p:spPr>
          <a:noFill/>
        </p:spPr>
        <p:txBody>
          <a:bodyPr/>
          <a:lstStyle/>
          <a:p>
            <a:fld id="{9999CD33-F830-F24C-9751-660211A9CDBA}" type="slidenum">
              <a:rPr lang="en-US" smtClean="0"/>
              <a:pPr/>
              <a:t>58</a:t>
            </a:fld>
            <a:endParaRPr lang="en-US"/>
          </a:p>
        </p:txBody>
      </p:sp>
    </p:spTree>
    <p:extLst>
      <p:ext uri="{BB962C8B-B14F-4D97-AF65-F5344CB8AC3E}">
        <p14:creationId xmlns:p14="http://schemas.microsoft.com/office/powerpoint/2010/main" val="10307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6" end="6"/>
                                            </p:txEl>
                                          </p:spTgt>
                                        </p:tgtEl>
                                        <p:attrNameLst>
                                          <p:attrName>style.visibility</p:attrName>
                                        </p:attrNameLst>
                                      </p:cBhvr>
                                      <p:to>
                                        <p:strVal val="visible"/>
                                      </p:to>
                                    </p:set>
                                    <p:animEffect transition="in" filter="wipe(down)">
                                      <p:cBhvr>
                                        <p:cTn id="97" dur="580">
                                          <p:stCondLst>
                                            <p:cond delay="0"/>
                                          </p:stCondLst>
                                        </p:cTn>
                                        <p:tgtEl>
                                          <p:spTgt spid="3">
                                            <p:txEl>
                                              <p:pRg st="6" end="6"/>
                                            </p:txEl>
                                          </p:spTgt>
                                        </p:tgtEl>
                                      </p:cBhvr>
                                    </p:animEffect>
                                    <p:anim calcmode="lin" valueType="num">
                                      <p:cBhvr>
                                        <p:cTn id="9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6" end="6"/>
                                            </p:txEl>
                                          </p:spTgt>
                                        </p:tgtEl>
                                      </p:cBhvr>
                                      <p:to x="100000" y="60000"/>
                                    </p:animScale>
                                    <p:animScale>
                                      <p:cBhvr>
                                        <p:cTn id="104" dur="166" decel="50000">
                                          <p:stCondLst>
                                            <p:cond delay="676"/>
                                          </p:stCondLst>
                                        </p:cTn>
                                        <p:tgtEl>
                                          <p:spTgt spid="3">
                                            <p:txEl>
                                              <p:pRg st="6" end="6"/>
                                            </p:txEl>
                                          </p:spTgt>
                                        </p:tgtEl>
                                      </p:cBhvr>
                                      <p:to x="100000" y="100000"/>
                                    </p:animScale>
                                    <p:animScale>
                                      <p:cBhvr>
                                        <p:cTn id="105" dur="26">
                                          <p:stCondLst>
                                            <p:cond delay="1312"/>
                                          </p:stCondLst>
                                        </p:cTn>
                                        <p:tgtEl>
                                          <p:spTgt spid="3">
                                            <p:txEl>
                                              <p:pRg st="6" end="6"/>
                                            </p:txEl>
                                          </p:spTgt>
                                        </p:tgtEl>
                                      </p:cBhvr>
                                      <p:to x="100000" y="80000"/>
                                    </p:animScale>
                                    <p:animScale>
                                      <p:cBhvr>
                                        <p:cTn id="106" dur="166" decel="50000">
                                          <p:stCondLst>
                                            <p:cond delay="1338"/>
                                          </p:stCondLst>
                                        </p:cTn>
                                        <p:tgtEl>
                                          <p:spTgt spid="3">
                                            <p:txEl>
                                              <p:pRg st="6" end="6"/>
                                            </p:txEl>
                                          </p:spTgt>
                                        </p:tgtEl>
                                      </p:cBhvr>
                                      <p:to x="100000" y="100000"/>
                                    </p:animScale>
                                    <p:animScale>
                                      <p:cBhvr>
                                        <p:cTn id="107" dur="26">
                                          <p:stCondLst>
                                            <p:cond delay="1642"/>
                                          </p:stCondLst>
                                        </p:cTn>
                                        <p:tgtEl>
                                          <p:spTgt spid="3">
                                            <p:txEl>
                                              <p:pRg st="6" end="6"/>
                                            </p:txEl>
                                          </p:spTgt>
                                        </p:tgtEl>
                                      </p:cBhvr>
                                      <p:to x="100000" y="90000"/>
                                    </p:animScale>
                                    <p:animScale>
                                      <p:cBhvr>
                                        <p:cTn id="108" dur="166" decel="50000">
                                          <p:stCondLst>
                                            <p:cond delay="1668"/>
                                          </p:stCondLst>
                                        </p:cTn>
                                        <p:tgtEl>
                                          <p:spTgt spid="3">
                                            <p:txEl>
                                              <p:pRg st="6" end="6"/>
                                            </p:txEl>
                                          </p:spTgt>
                                        </p:tgtEl>
                                      </p:cBhvr>
                                      <p:to x="100000" y="100000"/>
                                    </p:animScale>
                                    <p:animScale>
                                      <p:cBhvr>
                                        <p:cTn id="109" dur="26">
                                          <p:stCondLst>
                                            <p:cond delay="1808"/>
                                          </p:stCondLst>
                                        </p:cTn>
                                        <p:tgtEl>
                                          <p:spTgt spid="3">
                                            <p:txEl>
                                              <p:pRg st="6" end="6"/>
                                            </p:txEl>
                                          </p:spTgt>
                                        </p:tgtEl>
                                      </p:cBhvr>
                                      <p:to x="100000" y="95000"/>
                                    </p:animScale>
                                    <p:animScale>
                                      <p:cBhvr>
                                        <p:cTn id="110" dur="166" decel="50000">
                                          <p:stCondLst>
                                            <p:cond delay="1834"/>
                                          </p:stCondLst>
                                        </p:cTn>
                                        <p:tgtEl>
                                          <p:spTgt spid="3">
                                            <p:txEl>
                                              <p:pRg st="6" end="6"/>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animEffect transition="in" filter="wipe(down)">
                                      <p:cBhvr>
                                        <p:cTn id="115" dur="580">
                                          <p:stCondLst>
                                            <p:cond delay="0"/>
                                          </p:stCondLst>
                                        </p:cTn>
                                        <p:tgtEl>
                                          <p:spTgt spid="3">
                                            <p:txEl>
                                              <p:pRg st="7" end="7"/>
                                            </p:txEl>
                                          </p:spTgt>
                                        </p:tgtEl>
                                      </p:cBhvr>
                                    </p:animEffect>
                                    <p:anim calcmode="lin" valueType="num">
                                      <p:cBhvr>
                                        <p:cTn id="11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7" end="7"/>
                                            </p:txEl>
                                          </p:spTgt>
                                        </p:tgtEl>
                                      </p:cBhvr>
                                      <p:to x="100000" y="60000"/>
                                    </p:animScale>
                                    <p:animScale>
                                      <p:cBhvr>
                                        <p:cTn id="122" dur="166" decel="50000">
                                          <p:stCondLst>
                                            <p:cond delay="676"/>
                                          </p:stCondLst>
                                        </p:cTn>
                                        <p:tgtEl>
                                          <p:spTgt spid="3">
                                            <p:txEl>
                                              <p:pRg st="7" end="7"/>
                                            </p:txEl>
                                          </p:spTgt>
                                        </p:tgtEl>
                                      </p:cBhvr>
                                      <p:to x="100000" y="100000"/>
                                    </p:animScale>
                                    <p:animScale>
                                      <p:cBhvr>
                                        <p:cTn id="123" dur="26">
                                          <p:stCondLst>
                                            <p:cond delay="1312"/>
                                          </p:stCondLst>
                                        </p:cTn>
                                        <p:tgtEl>
                                          <p:spTgt spid="3">
                                            <p:txEl>
                                              <p:pRg st="7" end="7"/>
                                            </p:txEl>
                                          </p:spTgt>
                                        </p:tgtEl>
                                      </p:cBhvr>
                                      <p:to x="100000" y="80000"/>
                                    </p:animScale>
                                    <p:animScale>
                                      <p:cBhvr>
                                        <p:cTn id="124" dur="166" decel="50000">
                                          <p:stCondLst>
                                            <p:cond delay="1338"/>
                                          </p:stCondLst>
                                        </p:cTn>
                                        <p:tgtEl>
                                          <p:spTgt spid="3">
                                            <p:txEl>
                                              <p:pRg st="7" end="7"/>
                                            </p:txEl>
                                          </p:spTgt>
                                        </p:tgtEl>
                                      </p:cBhvr>
                                      <p:to x="100000" y="100000"/>
                                    </p:animScale>
                                    <p:animScale>
                                      <p:cBhvr>
                                        <p:cTn id="125" dur="26">
                                          <p:stCondLst>
                                            <p:cond delay="1642"/>
                                          </p:stCondLst>
                                        </p:cTn>
                                        <p:tgtEl>
                                          <p:spTgt spid="3">
                                            <p:txEl>
                                              <p:pRg st="7" end="7"/>
                                            </p:txEl>
                                          </p:spTgt>
                                        </p:tgtEl>
                                      </p:cBhvr>
                                      <p:to x="100000" y="90000"/>
                                    </p:animScale>
                                    <p:animScale>
                                      <p:cBhvr>
                                        <p:cTn id="126" dur="166" decel="50000">
                                          <p:stCondLst>
                                            <p:cond delay="1668"/>
                                          </p:stCondLst>
                                        </p:cTn>
                                        <p:tgtEl>
                                          <p:spTgt spid="3">
                                            <p:txEl>
                                              <p:pRg st="7" end="7"/>
                                            </p:txEl>
                                          </p:spTgt>
                                        </p:tgtEl>
                                      </p:cBhvr>
                                      <p:to x="100000" y="100000"/>
                                    </p:animScale>
                                    <p:animScale>
                                      <p:cBhvr>
                                        <p:cTn id="127" dur="26">
                                          <p:stCondLst>
                                            <p:cond delay="1808"/>
                                          </p:stCondLst>
                                        </p:cTn>
                                        <p:tgtEl>
                                          <p:spTgt spid="3">
                                            <p:txEl>
                                              <p:pRg st="7" end="7"/>
                                            </p:txEl>
                                          </p:spTgt>
                                        </p:tgtEl>
                                      </p:cBhvr>
                                      <p:to x="100000" y="95000"/>
                                    </p:animScale>
                                    <p:animScale>
                                      <p:cBhvr>
                                        <p:cTn id="128" dur="166" decel="50000">
                                          <p:stCondLst>
                                            <p:cond delay="1834"/>
                                          </p:stCondLst>
                                        </p:cTn>
                                        <p:tgtEl>
                                          <p:spTgt spid="3">
                                            <p:txEl>
                                              <p:pRg st="7" end="7"/>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8" end="8"/>
                                            </p:txEl>
                                          </p:spTgt>
                                        </p:tgtEl>
                                        <p:attrNameLst>
                                          <p:attrName>style.visibility</p:attrName>
                                        </p:attrNameLst>
                                      </p:cBhvr>
                                      <p:to>
                                        <p:strVal val="visible"/>
                                      </p:to>
                                    </p:set>
                                    <p:animEffect transition="in" filter="wipe(down)">
                                      <p:cBhvr>
                                        <p:cTn id="133" dur="580">
                                          <p:stCondLst>
                                            <p:cond delay="0"/>
                                          </p:stCondLst>
                                        </p:cTn>
                                        <p:tgtEl>
                                          <p:spTgt spid="3">
                                            <p:txEl>
                                              <p:pRg st="8" end="8"/>
                                            </p:txEl>
                                          </p:spTgt>
                                        </p:tgtEl>
                                      </p:cBhvr>
                                    </p:animEffect>
                                    <p:anim calcmode="lin" valueType="num">
                                      <p:cBhvr>
                                        <p:cTn id="134"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8" end="8"/>
                                            </p:txEl>
                                          </p:spTgt>
                                        </p:tgtEl>
                                      </p:cBhvr>
                                      <p:to x="100000" y="60000"/>
                                    </p:animScale>
                                    <p:animScale>
                                      <p:cBhvr>
                                        <p:cTn id="140" dur="166" decel="50000">
                                          <p:stCondLst>
                                            <p:cond delay="676"/>
                                          </p:stCondLst>
                                        </p:cTn>
                                        <p:tgtEl>
                                          <p:spTgt spid="3">
                                            <p:txEl>
                                              <p:pRg st="8" end="8"/>
                                            </p:txEl>
                                          </p:spTgt>
                                        </p:tgtEl>
                                      </p:cBhvr>
                                      <p:to x="100000" y="100000"/>
                                    </p:animScale>
                                    <p:animScale>
                                      <p:cBhvr>
                                        <p:cTn id="141" dur="26">
                                          <p:stCondLst>
                                            <p:cond delay="1312"/>
                                          </p:stCondLst>
                                        </p:cTn>
                                        <p:tgtEl>
                                          <p:spTgt spid="3">
                                            <p:txEl>
                                              <p:pRg st="8" end="8"/>
                                            </p:txEl>
                                          </p:spTgt>
                                        </p:tgtEl>
                                      </p:cBhvr>
                                      <p:to x="100000" y="80000"/>
                                    </p:animScale>
                                    <p:animScale>
                                      <p:cBhvr>
                                        <p:cTn id="142" dur="166" decel="50000">
                                          <p:stCondLst>
                                            <p:cond delay="1338"/>
                                          </p:stCondLst>
                                        </p:cTn>
                                        <p:tgtEl>
                                          <p:spTgt spid="3">
                                            <p:txEl>
                                              <p:pRg st="8" end="8"/>
                                            </p:txEl>
                                          </p:spTgt>
                                        </p:tgtEl>
                                      </p:cBhvr>
                                      <p:to x="100000" y="100000"/>
                                    </p:animScale>
                                    <p:animScale>
                                      <p:cBhvr>
                                        <p:cTn id="143" dur="26">
                                          <p:stCondLst>
                                            <p:cond delay="1642"/>
                                          </p:stCondLst>
                                        </p:cTn>
                                        <p:tgtEl>
                                          <p:spTgt spid="3">
                                            <p:txEl>
                                              <p:pRg st="8" end="8"/>
                                            </p:txEl>
                                          </p:spTgt>
                                        </p:tgtEl>
                                      </p:cBhvr>
                                      <p:to x="100000" y="90000"/>
                                    </p:animScale>
                                    <p:animScale>
                                      <p:cBhvr>
                                        <p:cTn id="144" dur="166" decel="50000">
                                          <p:stCondLst>
                                            <p:cond delay="1668"/>
                                          </p:stCondLst>
                                        </p:cTn>
                                        <p:tgtEl>
                                          <p:spTgt spid="3">
                                            <p:txEl>
                                              <p:pRg st="8" end="8"/>
                                            </p:txEl>
                                          </p:spTgt>
                                        </p:tgtEl>
                                      </p:cBhvr>
                                      <p:to x="100000" y="100000"/>
                                    </p:animScale>
                                    <p:animScale>
                                      <p:cBhvr>
                                        <p:cTn id="145" dur="26">
                                          <p:stCondLst>
                                            <p:cond delay="1808"/>
                                          </p:stCondLst>
                                        </p:cTn>
                                        <p:tgtEl>
                                          <p:spTgt spid="3">
                                            <p:txEl>
                                              <p:pRg st="8" end="8"/>
                                            </p:txEl>
                                          </p:spTgt>
                                        </p:tgtEl>
                                      </p:cBhvr>
                                      <p:to x="100000" y="95000"/>
                                    </p:animScale>
                                    <p:animScale>
                                      <p:cBhvr>
                                        <p:cTn id="146"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529638" y="266700"/>
            <a:ext cx="2980531" cy="1143000"/>
          </a:xfrm>
        </p:spPr>
        <p:txBody>
          <a:bodyPr/>
          <a:lstStyle/>
          <a:p>
            <a:pPr eaLnBrk="1" hangingPunct="1"/>
            <a:r>
              <a:rPr lang="en-US" b="1" dirty="0" err="1"/>
              <a:t>Kabullerİmİz</a:t>
            </a:r>
            <a:endParaRPr lang="en-US" b="1" dirty="0"/>
          </a:p>
        </p:txBody>
      </p:sp>
      <p:sp>
        <p:nvSpPr>
          <p:cNvPr id="3" name="Content Placeholder 2"/>
          <p:cNvSpPr>
            <a:spLocks noGrp="1"/>
          </p:cNvSpPr>
          <p:nvPr>
            <p:ph idx="1"/>
          </p:nvPr>
        </p:nvSpPr>
        <p:spPr>
          <a:xfrm>
            <a:off x="2209800" y="838200"/>
            <a:ext cx="7772400" cy="5518150"/>
          </a:xfrm>
        </p:spPr>
        <p:txBody>
          <a:bodyPr>
            <a:normAutofit fontScale="70000" lnSpcReduction="20000"/>
          </a:bodyPr>
          <a:lstStyle/>
          <a:p>
            <a:pPr eaLnBrk="1" hangingPunct="1">
              <a:buNone/>
            </a:pPr>
            <a:endParaRPr lang="en-US" dirty="0"/>
          </a:p>
          <a:p>
            <a:pPr eaLnBrk="1" hangingPunct="1"/>
            <a:r>
              <a:rPr lang="en-US" sz="4000" b="1" dirty="0"/>
              <a:t>(Te Yu Ka </a:t>
            </a:r>
            <a:r>
              <a:rPr lang="en-US" sz="4000" b="1" dirty="0" err="1"/>
              <a:t>Bul</a:t>
            </a:r>
            <a:r>
              <a:rPr lang="en-US" sz="4000" b="1" dirty="0"/>
              <a:t>)</a:t>
            </a:r>
          </a:p>
          <a:p>
            <a:pPr eaLnBrk="1" hangingPunct="1"/>
            <a:r>
              <a:rPr lang="en-US" sz="4000" b="1" dirty="0" err="1"/>
              <a:t>Tencere</a:t>
            </a:r>
            <a:r>
              <a:rPr lang="en-US" sz="4000" b="1" dirty="0"/>
              <a:t> </a:t>
            </a:r>
            <a:r>
              <a:rPr lang="en-US" sz="4000" b="1" dirty="0" err="1"/>
              <a:t>yuvarlanmış</a:t>
            </a:r>
            <a:r>
              <a:rPr lang="en-US" sz="4000" b="1" dirty="0"/>
              <a:t> </a:t>
            </a:r>
            <a:r>
              <a:rPr lang="en-US" sz="4000" b="1" dirty="0" err="1"/>
              <a:t>kapağını</a:t>
            </a:r>
            <a:r>
              <a:rPr lang="en-US" sz="4000" b="1" dirty="0"/>
              <a:t> </a:t>
            </a:r>
            <a:r>
              <a:rPr lang="en-US" sz="4000" b="1" dirty="0" err="1"/>
              <a:t>bulmuş</a:t>
            </a:r>
            <a:endParaRPr lang="en-US" sz="4000" b="1" dirty="0"/>
          </a:p>
          <a:p>
            <a:r>
              <a:rPr lang="en-US" sz="4000" b="1" dirty="0"/>
              <a:t>(Bal </a:t>
            </a:r>
            <a:r>
              <a:rPr lang="en-US" sz="4000" b="1" dirty="0" err="1"/>
              <a:t>Baş</a:t>
            </a:r>
            <a:r>
              <a:rPr lang="en-US" sz="4000" b="1" dirty="0"/>
              <a:t> </a:t>
            </a:r>
            <a:r>
              <a:rPr lang="en-US" sz="4000" b="1" dirty="0" err="1"/>
              <a:t>Ko</a:t>
            </a:r>
            <a:r>
              <a:rPr lang="en-US" sz="4000" b="1" dirty="0"/>
              <a:t>)</a:t>
            </a:r>
          </a:p>
          <a:p>
            <a:r>
              <a:rPr lang="en-US" sz="4000" b="1" dirty="0" err="1"/>
              <a:t>Balık</a:t>
            </a:r>
            <a:r>
              <a:rPr lang="en-US" sz="4000" b="1" dirty="0"/>
              <a:t> </a:t>
            </a:r>
            <a:r>
              <a:rPr lang="en-US" sz="4000" b="1" dirty="0" err="1"/>
              <a:t>baştan</a:t>
            </a:r>
            <a:r>
              <a:rPr lang="en-US" sz="4000" b="1" dirty="0"/>
              <a:t> </a:t>
            </a:r>
            <a:r>
              <a:rPr lang="en-US" sz="4000" b="1" dirty="0" err="1"/>
              <a:t>kokar</a:t>
            </a:r>
            <a:endParaRPr lang="en-US" sz="4000" b="1" dirty="0"/>
          </a:p>
          <a:p>
            <a:r>
              <a:rPr lang="en-US" sz="3600" b="1" dirty="0"/>
              <a:t>(</a:t>
            </a:r>
            <a:r>
              <a:rPr lang="en-US" sz="3600" b="1" dirty="0" err="1"/>
              <a:t>Üz</a:t>
            </a:r>
            <a:r>
              <a:rPr lang="en-US" sz="3600" b="1" dirty="0"/>
              <a:t> </a:t>
            </a:r>
            <a:r>
              <a:rPr lang="en-US" sz="3600" b="1" dirty="0" err="1"/>
              <a:t>Üz</a:t>
            </a:r>
            <a:r>
              <a:rPr lang="en-US" sz="3600" b="1" dirty="0"/>
              <a:t> </a:t>
            </a:r>
            <a:r>
              <a:rPr lang="en-US" sz="3600" b="1" dirty="0" err="1"/>
              <a:t>Ba</a:t>
            </a:r>
            <a:r>
              <a:rPr lang="en-US" sz="3600" b="1" dirty="0"/>
              <a:t> </a:t>
            </a:r>
            <a:r>
              <a:rPr lang="en-US" sz="3600" b="1" dirty="0" err="1"/>
              <a:t>Ba</a:t>
            </a:r>
            <a:r>
              <a:rPr lang="en-US" sz="3600" b="1" dirty="0"/>
              <a:t> </a:t>
            </a:r>
            <a:r>
              <a:rPr lang="en-US" sz="3600" b="1" dirty="0" err="1"/>
              <a:t>Kar</a:t>
            </a:r>
            <a:r>
              <a:rPr lang="en-US" sz="3600" b="1" dirty="0"/>
              <a:t>)</a:t>
            </a:r>
          </a:p>
          <a:p>
            <a:r>
              <a:rPr lang="en-US" sz="3600" b="1" dirty="0" err="1"/>
              <a:t>Üzüm</a:t>
            </a:r>
            <a:r>
              <a:rPr lang="en-US" sz="3600" b="1" dirty="0"/>
              <a:t> </a:t>
            </a:r>
            <a:r>
              <a:rPr lang="en-US" sz="3600" b="1" dirty="0" err="1"/>
              <a:t>üzüme</a:t>
            </a:r>
            <a:r>
              <a:rPr lang="en-US" sz="3600" b="1" dirty="0"/>
              <a:t> </a:t>
            </a:r>
            <a:r>
              <a:rPr lang="en-US" sz="3600" b="1" dirty="0" err="1"/>
              <a:t>baka</a:t>
            </a:r>
            <a:r>
              <a:rPr lang="en-US" sz="3600" b="1" dirty="0"/>
              <a:t> </a:t>
            </a:r>
            <a:r>
              <a:rPr lang="en-US" sz="3600" b="1" dirty="0" err="1"/>
              <a:t>baka</a:t>
            </a:r>
            <a:r>
              <a:rPr lang="en-US" sz="3600" b="1" dirty="0"/>
              <a:t> </a:t>
            </a:r>
            <a:r>
              <a:rPr lang="en-US" sz="3600" b="1" dirty="0" err="1"/>
              <a:t>kararır</a:t>
            </a:r>
            <a:endParaRPr lang="en-US" sz="4000" b="1" dirty="0"/>
          </a:p>
          <a:p>
            <a:r>
              <a:rPr lang="en-US" sz="4000" b="1" dirty="0"/>
              <a:t>(Pa </a:t>
            </a:r>
            <a:r>
              <a:rPr lang="en-US" sz="4000" b="1" dirty="0" err="1"/>
              <a:t>Ver</a:t>
            </a:r>
            <a:r>
              <a:rPr lang="en-US" sz="4000" b="1" dirty="0"/>
              <a:t> </a:t>
            </a:r>
            <a:r>
              <a:rPr lang="en-US" sz="4000" b="1" dirty="0" err="1"/>
              <a:t>Dü</a:t>
            </a:r>
            <a:r>
              <a:rPr lang="en-US" sz="4000" b="1" dirty="0"/>
              <a:t> </a:t>
            </a:r>
            <a:r>
              <a:rPr lang="en-US" sz="4000" b="1" dirty="0" err="1"/>
              <a:t>Çal</a:t>
            </a:r>
            <a:r>
              <a:rPr lang="en-US" sz="4000" b="1" dirty="0"/>
              <a:t>)</a:t>
            </a:r>
          </a:p>
          <a:p>
            <a:r>
              <a:rPr lang="en-US" sz="4000" b="1" dirty="0" err="1"/>
              <a:t>Parayı</a:t>
            </a:r>
            <a:r>
              <a:rPr lang="en-US" sz="4000" b="1" dirty="0"/>
              <a:t> </a:t>
            </a:r>
            <a:r>
              <a:rPr lang="en-US" sz="4000" b="1" dirty="0" err="1"/>
              <a:t>veren</a:t>
            </a:r>
            <a:r>
              <a:rPr lang="en-US" sz="4000" b="1" dirty="0"/>
              <a:t> </a:t>
            </a:r>
            <a:r>
              <a:rPr lang="en-US" sz="4000" b="1" dirty="0" err="1"/>
              <a:t>düdüğü</a:t>
            </a:r>
            <a:r>
              <a:rPr lang="en-US" sz="4000" b="1" dirty="0"/>
              <a:t> </a:t>
            </a:r>
            <a:r>
              <a:rPr lang="en-US" sz="4000" b="1" dirty="0" err="1"/>
              <a:t>çalar</a:t>
            </a:r>
            <a:endParaRPr lang="en-US" sz="4000" b="1" dirty="0"/>
          </a:p>
          <a:p>
            <a:pPr eaLnBrk="1" hangingPunct="1"/>
            <a:r>
              <a:rPr lang="en-US" sz="4000" b="1" dirty="0"/>
              <a:t>(</a:t>
            </a:r>
            <a:r>
              <a:rPr lang="en-US" sz="4000" b="1" dirty="0" err="1"/>
              <a:t>Ar</a:t>
            </a:r>
            <a:r>
              <a:rPr lang="en-US" sz="4000" b="1" dirty="0"/>
              <a:t> Di </a:t>
            </a:r>
            <a:r>
              <a:rPr lang="en-US" sz="4000" b="1" dirty="0" err="1"/>
              <a:t>Düş</a:t>
            </a:r>
            <a:r>
              <a:rPr lang="en-US" sz="4000" b="1" dirty="0"/>
              <a:t>)</a:t>
            </a:r>
          </a:p>
          <a:p>
            <a:pPr eaLnBrk="1" hangingPunct="1"/>
            <a:r>
              <a:rPr lang="en-US" sz="4000" b="1" dirty="0" err="1"/>
              <a:t>Armut</a:t>
            </a:r>
            <a:r>
              <a:rPr lang="en-US" sz="4000" b="1" dirty="0"/>
              <a:t> </a:t>
            </a:r>
            <a:r>
              <a:rPr lang="en-US" sz="4000" b="1" dirty="0" err="1"/>
              <a:t>dibine</a:t>
            </a:r>
            <a:r>
              <a:rPr lang="en-US" sz="4000" b="1" dirty="0"/>
              <a:t> </a:t>
            </a:r>
            <a:r>
              <a:rPr lang="en-US" sz="4000" b="1" dirty="0" err="1"/>
              <a:t>düşer</a:t>
            </a:r>
            <a:endParaRPr lang="en-US" sz="4000" b="1" dirty="0"/>
          </a:p>
          <a:p>
            <a:pPr eaLnBrk="1" hangingPunct="1"/>
            <a:endParaRPr lang="en-US" sz="4000" dirty="0"/>
          </a:p>
        </p:txBody>
      </p:sp>
      <p:sp>
        <p:nvSpPr>
          <p:cNvPr id="21508"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1509" name="Slide Number Placeholder 4"/>
          <p:cNvSpPr>
            <a:spLocks noGrp="1"/>
          </p:cNvSpPr>
          <p:nvPr>
            <p:ph type="sldNum" sz="quarter" idx="12"/>
          </p:nvPr>
        </p:nvSpPr>
        <p:spPr>
          <a:noFill/>
        </p:spPr>
        <p:txBody>
          <a:bodyPr/>
          <a:lstStyle/>
          <a:p>
            <a:fld id="{9999CD33-F830-F24C-9751-660211A9CDBA}" type="slidenum">
              <a:rPr lang="en-US" smtClean="0"/>
              <a:pPr/>
              <a:t>59</a:t>
            </a:fld>
            <a:endParaRPr lang="en-US"/>
          </a:p>
        </p:txBody>
      </p:sp>
    </p:spTree>
    <p:extLst>
      <p:ext uri="{BB962C8B-B14F-4D97-AF65-F5344CB8AC3E}">
        <p14:creationId xmlns:p14="http://schemas.microsoft.com/office/powerpoint/2010/main" val="13623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6" end="6"/>
                                            </p:txEl>
                                          </p:spTgt>
                                        </p:tgtEl>
                                        <p:attrNameLst>
                                          <p:attrName>style.visibility</p:attrName>
                                        </p:attrNameLst>
                                      </p:cBhvr>
                                      <p:to>
                                        <p:strVal val="visible"/>
                                      </p:to>
                                    </p:set>
                                    <p:animEffect transition="in" filter="wipe(down)">
                                      <p:cBhvr>
                                        <p:cTn id="97" dur="580">
                                          <p:stCondLst>
                                            <p:cond delay="0"/>
                                          </p:stCondLst>
                                        </p:cTn>
                                        <p:tgtEl>
                                          <p:spTgt spid="3">
                                            <p:txEl>
                                              <p:pRg st="6" end="6"/>
                                            </p:txEl>
                                          </p:spTgt>
                                        </p:tgtEl>
                                      </p:cBhvr>
                                    </p:animEffect>
                                    <p:anim calcmode="lin" valueType="num">
                                      <p:cBhvr>
                                        <p:cTn id="9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6" end="6"/>
                                            </p:txEl>
                                          </p:spTgt>
                                        </p:tgtEl>
                                      </p:cBhvr>
                                      <p:to x="100000" y="60000"/>
                                    </p:animScale>
                                    <p:animScale>
                                      <p:cBhvr>
                                        <p:cTn id="104" dur="166" decel="50000">
                                          <p:stCondLst>
                                            <p:cond delay="676"/>
                                          </p:stCondLst>
                                        </p:cTn>
                                        <p:tgtEl>
                                          <p:spTgt spid="3">
                                            <p:txEl>
                                              <p:pRg st="6" end="6"/>
                                            </p:txEl>
                                          </p:spTgt>
                                        </p:tgtEl>
                                      </p:cBhvr>
                                      <p:to x="100000" y="100000"/>
                                    </p:animScale>
                                    <p:animScale>
                                      <p:cBhvr>
                                        <p:cTn id="105" dur="26">
                                          <p:stCondLst>
                                            <p:cond delay="1312"/>
                                          </p:stCondLst>
                                        </p:cTn>
                                        <p:tgtEl>
                                          <p:spTgt spid="3">
                                            <p:txEl>
                                              <p:pRg st="6" end="6"/>
                                            </p:txEl>
                                          </p:spTgt>
                                        </p:tgtEl>
                                      </p:cBhvr>
                                      <p:to x="100000" y="80000"/>
                                    </p:animScale>
                                    <p:animScale>
                                      <p:cBhvr>
                                        <p:cTn id="106" dur="166" decel="50000">
                                          <p:stCondLst>
                                            <p:cond delay="1338"/>
                                          </p:stCondLst>
                                        </p:cTn>
                                        <p:tgtEl>
                                          <p:spTgt spid="3">
                                            <p:txEl>
                                              <p:pRg st="6" end="6"/>
                                            </p:txEl>
                                          </p:spTgt>
                                        </p:tgtEl>
                                      </p:cBhvr>
                                      <p:to x="100000" y="100000"/>
                                    </p:animScale>
                                    <p:animScale>
                                      <p:cBhvr>
                                        <p:cTn id="107" dur="26">
                                          <p:stCondLst>
                                            <p:cond delay="1642"/>
                                          </p:stCondLst>
                                        </p:cTn>
                                        <p:tgtEl>
                                          <p:spTgt spid="3">
                                            <p:txEl>
                                              <p:pRg st="6" end="6"/>
                                            </p:txEl>
                                          </p:spTgt>
                                        </p:tgtEl>
                                      </p:cBhvr>
                                      <p:to x="100000" y="90000"/>
                                    </p:animScale>
                                    <p:animScale>
                                      <p:cBhvr>
                                        <p:cTn id="108" dur="166" decel="50000">
                                          <p:stCondLst>
                                            <p:cond delay="1668"/>
                                          </p:stCondLst>
                                        </p:cTn>
                                        <p:tgtEl>
                                          <p:spTgt spid="3">
                                            <p:txEl>
                                              <p:pRg st="6" end="6"/>
                                            </p:txEl>
                                          </p:spTgt>
                                        </p:tgtEl>
                                      </p:cBhvr>
                                      <p:to x="100000" y="100000"/>
                                    </p:animScale>
                                    <p:animScale>
                                      <p:cBhvr>
                                        <p:cTn id="109" dur="26">
                                          <p:stCondLst>
                                            <p:cond delay="1808"/>
                                          </p:stCondLst>
                                        </p:cTn>
                                        <p:tgtEl>
                                          <p:spTgt spid="3">
                                            <p:txEl>
                                              <p:pRg st="6" end="6"/>
                                            </p:txEl>
                                          </p:spTgt>
                                        </p:tgtEl>
                                      </p:cBhvr>
                                      <p:to x="100000" y="95000"/>
                                    </p:animScale>
                                    <p:animScale>
                                      <p:cBhvr>
                                        <p:cTn id="110" dur="166" decel="50000">
                                          <p:stCondLst>
                                            <p:cond delay="1834"/>
                                          </p:stCondLst>
                                        </p:cTn>
                                        <p:tgtEl>
                                          <p:spTgt spid="3">
                                            <p:txEl>
                                              <p:pRg st="6" end="6"/>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animEffect transition="in" filter="wipe(down)">
                                      <p:cBhvr>
                                        <p:cTn id="115" dur="580">
                                          <p:stCondLst>
                                            <p:cond delay="0"/>
                                          </p:stCondLst>
                                        </p:cTn>
                                        <p:tgtEl>
                                          <p:spTgt spid="3">
                                            <p:txEl>
                                              <p:pRg st="7" end="7"/>
                                            </p:txEl>
                                          </p:spTgt>
                                        </p:tgtEl>
                                      </p:cBhvr>
                                    </p:animEffect>
                                    <p:anim calcmode="lin" valueType="num">
                                      <p:cBhvr>
                                        <p:cTn id="11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7" end="7"/>
                                            </p:txEl>
                                          </p:spTgt>
                                        </p:tgtEl>
                                      </p:cBhvr>
                                      <p:to x="100000" y="60000"/>
                                    </p:animScale>
                                    <p:animScale>
                                      <p:cBhvr>
                                        <p:cTn id="122" dur="166" decel="50000">
                                          <p:stCondLst>
                                            <p:cond delay="676"/>
                                          </p:stCondLst>
                                        </p:cTn>
                                        <p:tgtEl>
                                          <p:spTgt spid="3">
                                            <p:txEl>
                                              <p:pRg st="7" end="7"/>
                                            </p:txEl>
                                          </p:spTgt>
                                        </p:tgtEl>
                                      </p:cBhvr>
                                      <p:to x="100000" y="100000"/>
                                    </p:animScale>
                                    <p:animScale>
                                      <p:cBhvr>
                                        <p:cTn id="123" dur="26">
                                          <p:stCondLst>
                                            <p:cond delay="1312"/>
                                          </p:stCondLst>
                                        </p:cTn>
                                        <p:tgtEl>
                                          <p:spTgt spid="3">
                                            <p:txEl>
                                              <p:pRg st="7" end="7"/>
                                            </p:txEl>
                                          </p:spTgt>
                                        </p:tgtEl>
                                      </p:cBhvr>
                                      <p:to x="100000" y="80000"/>
                                    </p:animScale>
                                    <p:animScale>
                                      <p:cBhvr>
                                        <p:cTn id="124" dur="166" decel="50000">
                                          <p:stCondLst>
                                            <p:cond delay="1338"/>
                                          </p:stCondLst>
                                        </p:cTn>
                                        <p:tgtEl>
                                          <p:spTgt spid="3">
                                            <p:txEl>
                                              <p:pRg st="7" end="7"/>
                                            </p:txEl>
                                          </p:spTgt>
                                        </p:tgtEl>
                                      </p:cBhvr>
                                      <p:to x="100000" y="100000"/>
                                    </p:animScale>
                                    <p:animScale>
                                      <p:cBhvr>
                                        <p:cTn id="125" dur="26">
                                          <p:stCondLst>
                                            <p:cond delay="1642"/>
                                          </p:stCondLst>
                                        </p:cTn>
                                        <p:tgtEl>
                                          <p:spTgt spid="3">
                                            <p:txEl>
                                              <p:pRg st="7" end="7"/>
                                            </p:txEl>
                                          </p:spTgt>
                                        </p:tgtEl>
                                      </p:cBhvr>
                                      <p:to x="100000" y="90000"/>
                                    </p:animScale>
                                    <p:animScale>
                                      <p:cBhvr>
                                        <p:cTn id="126" dur="166" decel="50000">
                                          <p:stCondLst>
                                            <p:cond delay="1668"/>
                                          </p:stCondLst>
                                        </p:cTn>
                                        <p:tgtEl>
                                          <p:spTgt spid="3">
                                            <p:txEl>
                                              <p:pRg st="7" end="7"/>
                                            </p:txEl>
                                          </p:spTgt>
                                        </p:tgtEl>
                                      </p:cBhvr>
                                      <p:to x="100000" y="100000"/>
                                    </p:animScale>
                                    <p:animScale>
                                      <p:cBhvr>
                                        <p:cTn id="127" dur="26">
                                          <p:stCondLst>
                                            <p:cond delay="1808"/>
                                          </p:stCondLst>
                                        </p:cTn>
                                        <p:tgtEl>
                                          <p:spTgt spid="3">
                                            <p:txEl>
                                              <p:pRg st="7" end="7"/>
                                            </p:txEl>
                                          </p:spTgt>
                                        </p:tgtEl>
                                      </p:cBhvr>
                                      <p:to x="100000" y="95000"/>
                                    </p:animScale>
                                    <p:animScale>
                                      <p:cBhvr>
                                        <p:cTn id="128" dur="166" decel="50000">
                                          <p:stCondLst>
                                            <p:cond delay="1834"/>
                                          </p:stCondLst>
                                        </p:cTn>
                                        <p:tgtEl>
                                          <p:spTgt spid="3">
                                            <p:txEl>
                                              <p:pRg st="7" end="7"/>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8" end="8"/>
                                            </p:txEl>
                                          </p:spTgt>
                                        </p:tgtEl>
                                        <p:attrNameLst>
                                          <p:attrName>style.visibility</p:attrName>
                                        </p:attrNameLst>
                                      </p:cBhvr>
                                      <p:to>
                                        <p:strVal val="visible"/>
                                      </p:to>
                                    </p:set>
                                    <p:animEffect transition="in" filter="wipe(down)">
                                      <p:cBhvr>
                                        <p:cTn id="133" dur="580">
                                          <p:stCondLst>
                                            <p:cond delay="0"/>
                                          </p:stCondLst>
                                        </p:cTn>
                                        <p:tgtEl>
                                          <p:spTgt spid="3">
                                            <p:txEl>
                                              <p:pRg st="8" end="8"/>
                                            </p:txEl>
                                          </p:spTgt>
                                        </p:tgtEl>
                                      </p:cBhvr>
                                    </p:animEffect>
                                    <p:anim calcmode="lin" valueType="num">
                                      <p:cBhvr>
                                        <p:cTn id="134"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8" end="8"/>
                                            </p:txEl>
                                          </p:spTgt>
                                        </p:tgtEl>
                                      </p:cBhvr>
                                      <p:to x="100000" y="60000"/>
                                    </p:animScale>
                                    <p:animScale>
                                      <p:cBhvr>
                                        <p:cTn id="140" dur="166" decel="50000">
                                          <p:stCondLst>
                                            <p:cond delay="676"/>
                                          </p:stCondLst>
                                        </p:cTn>
                                        <p:tgtEl>
                                          <p:spTgt spid="3">
                                            <p:txEl>
                                              <p:pRg st="8" end="8"/>
                                            </p:txEl>
                                          </p:spTgt>
                                        </p:tgtEl>
                                      </p:cBhvr>
                                      <p:to x="100000" y="100000"/>
                                    </p:animScale>
                                    <p:animScale>
                                      <p:cBhvr>
                                        <p:cTn id="141" dur="26">
                                          <p:stCondLst>
                                            <p:cond delay="1312"/>
                                          </p:stCondLst>
                                        </p:cTn>
                                        <p:tgtEl>
                                          <p:spTgt spid="3">
                                            <p:txEl>
                                              <p:pRg st="8" end="8"/>
                                            </p:txEl>
                                          </p:spTgt>
                                        </p:tgtEl>
                                      </p:cBhvr>
                                      <p:to x="100000" y="80000"/>
                                    </p:animScale>
                                    <p:animScale>
                                      <p:cBhvr>
                                        <p:cTn id="142" dur="166" decel="50000">
                                          <p:stCondLst>
                                            <p:cond delay="1338"/>
                                          </p:stCondLst>
                                        </p:cTn>
                                        <p:tgtEl>
                                          <p:spTgt spid="3">
                                            <p:txEl>
                                              <p:pRg st="8" end="8"/>
                                            </p:txEl>
                                          </p:spTgt>
                                        </p:tgtEl>
                                      </p:cBhvr>
                                      <p:to x="100000" y="100000"/>
                                    </p:animScale>
                                    <p:animScale>
                                      <p:cBhvr>
                                        <p:cTn id="143" dur="26">
                                          <p:stCondLst>
                                            <p:cond delay="1642"/>
                                          </p:stCondLst>
                                        </p:cTn>
                                        <p:tgtEl>
                                          <p:spTgt spid="3">
                                            <p:txEl>
                                              <p:pRg st="8" end="8"/>
                                            </p:txEl>
                                          </p:spTgt>
                                        </p:tgtEl>
                                      </p:cBhvr>
                                      <p:to x="100000" y="90000"/>
                                    </p:animScale>
                                    <p:animScale>
                                      <p:cBhvr>
                                        <p:cTn id="144" dur="166" decel="50000">
                                          <p:stCondLst>
                                            <p:cond delay="1668"/>
                                          </p:stCondLst>
                                        </p:cTn>
                                        <p:tgtEl>
                                          <p:spTgt spid="3">
                                            <p:txEl>
                                              <p:pRg st="8" end="8"/>
                                            </p:txEl>
                                          </p:spTgt>
                                        </p:tgtEl>
                                      </p:cBhvr>
                                      <p:to x="100000" y="100000"/>
                                    </p:animScale>
                                    <p:animScale>
                                      <p:cBhvr>
                                        <p:cTn id="145" dur="26">
                                          <p:stCondLst>
                                            <p:cond delay="1808"/>
                                          </p:stCondLst>
                                        </p:cTn>
                                        <p:tgtEl>
                                          <p:spTgt spid="3">
                                            <p:txEl>
                                              <p:pRg st="8" end="8"/>
                                            </p:txEl>
                                          </p:spTgt>
                                        </p:tgtEl>
                                      </p:cBhvr>
                                      <p:to x="100000" y="95000"/>
                                    </p:animScale>
                                    <p:animScale>
                                      <p:cBhvr>
                                        <p:cTn id="146" dur="166" decel="50000">
                                          <p:stCondLst>
                                            <p:cond delay="1834"/>
                                          </p:stCondLst>
                                        </p:cTn>
                                        <p:tgtEl>
                                          <p:spTgt spid="3">
                                            <p:txEl>
                                              <p:pRg st="8" end="8"/>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9" end="9"/>
                                            </p:txEl>
                                          </p:spTgt>
                                        </p:tgtEl>
                                        <p:attrNameLst>
                                          <p:attrName>style.visibility</p:attrName>
                                        </p:attrNameLst>
                                      </p:cBhvr>
                                      <p:to>
                                        <p:strVal val="visible"/>
                                      </p:to>
                                    </p:set>
                                    <p:animEffect transition="in" filter="wipe(down)">
                                      <p:cBhvr>
                                        <p:cTn id="151" dur="580">
                                          <p:stCondLst>
                                            <p:cond delay="0"/>
                                          </p:stCondLst>
                                        </p:cTn>
                                        <p:tgtEl>
                                          <p:spTgt spid="3">
                                            <p:txEl>
                                              <p:pRg st="9" end="9"/>
                                            </p:txEl>
                                          </p:spTgt>
                                        </p:tgtEl>
                                      </p:cBhvr>
                                    </p:animEffect>
                                    <p:anim calcmode="lin" valueType="num">
                                      <p:cBhvr>
                                        <p:cTn id="152"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9" end="9"/>
                                            </p:txEl>
                                          </p:spTgt>
                                        </p:tgtEl>
                                      </p:cBhvr>
                                      <p:to x="100000" y="60000"/>
                                    </p:animScale>
                                    <p:animScale>
                                      <p:cBhvr>
                                        <p:cTn id="158" dur="166" decel="50000">
                                          <p:stCondLst>
                                            <p:cond delay="676"/>
                                          </p:stCondLst>
                                        </p:cTn>
                                        <p:tgtEl>
                                          <p:spTgt spid="3">
                                            <p:txEl>
                                              <p:pRg st="9" end="9"/>
                                            </p:txEl>
                                          </p:spTgt>
                                        </p:tgtEl>
                                      </p:cBhvr>
                                      <p:to x="100000" y="100000"/>
                                    </p:animScale>
                                    <p:animScale>
                                      <p:cBhvr>
                                        <p:cTn id="159" dur="26">
                                          <p:stCondLst>
                                            <p:cond delay="1312"/>
                                          </p:stCondLst>
                                        </p:cTn>
                                        <p:tgtEl>
                                          <p:spTgt spid="3">
                                            <p:txEl>
                                              <p:pRg st="9" end="9"/>
                                            </p:txEl>
                                          </p:spTgt>
                                        </p:tgtEl>
                                      </p:cBhvr>
                                      <p:to x="100000" y="80000"/>
                                    </p:animScale>
                                    <p:animScale>
                                      <p:cBhvr>
                                        <p:cTn id="160" dur="166" decel="50000">
                                          <p:stCondLst>
                                            <p:cond delay="1338"/>
                                          </p:stCondLst>
                                        </p:cTn>
                                        <p:tgtEl>
                                          <p:spTgt spid="3">
                                            <p:txEl>
                                              <p:pRg st="9" end="9"/>
                                            </p:txEl>
                                          </p:spTgt>
                                        </p:tgtEl>
                                      </p:cBhvr>
                                      <p:to x="100000" y="100000"/>
                                    </p:animScale>
                                    <p:animScale>
                                      <p:cBhvr>
                                        <p:cTn id="161" dur="26">
                                          <p:stCondLst>
                                            <p:cond delay="1642"/>
                                          </p:stCondLst>
                                        </p:cTn>
                                        <p:tgtEl>
                                          <p:spTgt spid="3">
                                            <p:txEl>
                                              <p:pRg st="9" end="9"/>
                                            </p:txEl>
                                          </p:spTgt>
                                        </p:tgtEl>
                                      </p:cBhvr>
                                      <p:to x="100000" y="90000"/>
                                    </p:animScale>
                                    <p:animScale>
                                      <p:cBhvr>
                                        <p:cTn id="162" dur="166" decel="50000">
                                          <p:stCondLst>
                                            <p:cond delay="1668"/>
                                          </p:stCondLst>
                                        </p:cTn>
                                        <p:tgtEl>
                                          <p:spTgt spid="3">
                                            <p:txEl>
                                              <p:pRg st="9" end="9"/>
                                            </p:txEl>
                                          </p:spTgt>
                                        </p:tgtEl>
                                      </p:cBhvr>
                                      <p:to x="100000" y="100000"/>
                                    </p:animScale>
                                    <p:animScale>
                                      <p:cBhvr>
                                        <p:cTn id="163" dur="26">
                                          <p:stCondLst>
                                            <p:cond delay="1808"/>
                                          </p:stCondLst>
                                        </p:cTn>
                                        <p:tgtEl>
                                          <p:spTgt spid="3">
                                            <p:txEl>
                                              <p:pRg st="9" end="9"/>
                                            </p:txEl>
                                          </p:spTgt>
                                        </p:tgtEl>
                                      </p:cBhvr>
                                      <p:to x="100000" y="95000"/>
                                    </p:animScale>
                                    <p:animScale>
                                      <p:cBhvr>
                                        <p:cTn id="164" dur="166" decel="50000">
                                          <p:stCondLst>
                                            <p:cond delay="1834"/>
                                          </p:stCondLst>
                                        </p:cTn>
                                        <p:tgtEl>
                                          <p:spTgt spid="3">
                                            <p:txEl>
                                              <p:pRg st="9" end="9"/>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10" end="10"/>
                                            </p:txEl>
                                          </p:spTgt>
                                        </p:tgtEl>
                                        <p:attrNameLst>
                                          <p:attrName>style.visibility</p:attrName>
                                        </p:attrNameLst>
                                      </p:cBhvr>
                                      <p:to>
                                        <p:strVal val="visible"/>
                                      </p:to>
                                    </p:set>
                                    <p:animEffect transition="in" filter="wipe(down)">
                                      <p:cBhvr>
                                        <p:cTn id="169" dur="580">
                                          <p:stCondLst>
                                            <p:cond delay="0"/>
                                          </p:stCondLst>
                                        </p:cTn>
                                        <p:tgtEl>
                                          <p:spTgt spid="3">
                                            <p:txEl>
                                              <p:pRg st="10" end="10"/>
                                            </p:txEl>
                                          </p:spTgt>
                                        </p:tgtEl>
                                      </p:cBhvr>
                                    </p:animEffect>
                                    <p:anim calcmode="lin" valueType="num">
                                      <p:cBhvr>
                                        <p:cTn id="170"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10" end="10"/>
                                            </p:txEl>
                                          </p:spTgt>
                                        </p:tgtEl>
                                      </p:cBhvr>
                                      <p:to x="100000" y="60000"/>
                                    </p:animScale>
                                    <p:animScale>
                                      <p:cBhvr>
                                        <p:cTn id="176" dur="166" decel="50000">
                                          <p:stCondLst>
                                            <p:cond delay="676"/>
                                          </p:stCondLst>
                                        </p:cTn>
                                        <p:tgtEl>
                                          <p:spTgt spid="3">
                                            <p:txEl>
                                              <p:pRg st="10" end="10"/>
                                            </p:txEl>
                                          </p:spTgt>
                                        </p:tgtEl>
                                      </p:cBhvr>
                                      <p:to x="100000" y="100000"/>
                                    </p:animScale>
                                    <p:animScale>
                                      <p:cBhvr>
                                        <p:cTn id="177" dur="26">
                                          <p:stCondLst>
                                            <p:cond delay="1312"/>
                                          </p:stCondLst>
                                        </p:cTn>
                                        <p:tgtEl>
                                          <p:spTgt spid="3">
                                            <p:txEl>
                                              <p:pRg st="10" end="10"/>
                                            </p:txEl>
                                          </p:spTgt>
                                        </p:tgtEl>
                                      </p:cBhvr>
                                      <p:to x="100000" y="80000"/>
                                    </p:animScale>
                                    <p:animScale>
                                      <p:cBhvr>
                                        <p:cTn id="178" dur="166" decel="50000">
                                          <p:stCondLst>
                                            <p:cond delay="1338"/>
                                          </p:stCondLst>
                                        </p:cTn>
                                        <p:tgtEl>
                                          <p:spTgt spid="3">
                                            <p:txEl>
                                              <p:pRg st="10" end="10"/>
                                            </p:txEl>
                                          </p:spTgt>
                                        </p:tgtEl>
                                      </p:cBhvr>
                                      <p:to x="100000" y="100000"/>
                                    </p:animScale>
                                    <p:animScale>
                                      <p:cBhvr>
                                        <p:cTn id="179" dur="26">
                                          <p:stCondLst>
                                            <p:cond delay="1642"/>
                                          </p:stCondLst>
                                        </p:cTn>
                                        <p:tgtEl>
                                          <p:spTgt spid="3">
                                            <p:txEl>
                                              <p:pRg st="10" end="10"/>
                                            </p:txEl>
                                          </p:spTgt>
                                        </p:tgtEl>
                                      </p:cBhvr>
                                      <p:to x="100000" y="90000"/>
                                    </p:animScale>
                                    <p:animScale>
                                      <p:cBhvr>
                                        <p:cTn id="180" dur="166" decel="50000">
                                          <p:stCondLst>
                                            <p:cond delay="1668"/>
                                          </p:stCondLst>
                                        </p:cTn>
                                        <p:tgtEl>
                                          <p:spTgt spid="3">
                                            <p:txEl>
                                              <p:pRg st="10" end="10"/>
                                            </p:txEl>
                                          </p:spTgt>
                                        </p:tgtEl>
                                      </p:cBhvr>
                                      <p:to x="100000" y="100000"/>
                                    </p:animScale>
                                    <p:animScale>
                                      <p:cBhvr>
                                        <p:cTn id="181" dur="26">
                                          <p:stCondLst>
                                            <p:cond delay="1808"/>
                                          </p:stCondLst>
                                        </p:cTn>
                                        <p:tgtEl>
                                          <p:spTgt spid="3">
                                            <p:txEl>
                                              <p:pRg st="10" end="10"/>
                                            </p:txEl>
                                          </p:spTgt>
                                        </p:tgtEl>
                                      </p:cBhvr>
                                      <p:to x="100000" y="95000"/>
                                    </p:animScale>
                                    <p:animScale>
                                      <p:cBhvr>
                                        <p:cTn id="182"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99D489-AE75-C14B-97C3-A89D18899F47}"/>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97D4496F-5C1C-244D-9324-8ED17D59DEFD}"/>
              </a:ext>
            </a:extLst>
          </p:cNvPr>
          <p:cNvSpPr>
            <a:spLocks noGrp="1"/>
          </p:cNvSpPr>
          <p:nvPr>
            <p:ph type="sldNum" sz="quarter" idx="12"/>
          </p:nvPr>
        </p:nvSpPr>
        <p:spPr/>
        <p:txBody>
          <a:bodyPr/>
          <a:lstStyle/>
          <a:p>
            <a:fld id="{77224174-B92C-F14E-9629-151E184C6D48}" type="slidenum">
              <a:rPr lang="en-US" smtClean="0"/>
              <a:t>6</a:t>
            </a:fld>
            <a:endParaRPr lang="en-US"/>
          </a:p>
        </p:txBody>
      </p:sp>
      <p:cxnSp>
        <p:nvCxnSpPr>
          <p:cNvPr id="5" name="Straight Connector 4">
            <a:extLst>
              <a:ext uri="{FF2B5EF4-FFF2-40B4-BE49-F238E27FC236}">
                <a16:creationId xmlns:a16="http://schemas.microsoft.com/office/drawing/2014/main" id="{117554E1-C51E-F44C-B96E-CB4076CCA3D5}"/>
              </a:ext>
            </a:extLst>
          </p:cNvPr>
          <p:cNvCxnSpPr>
            <a:cxnSpLocks/>
          </p:cNvCxnSpPr>
          <p:nvPr/>
        </p:nvCxnSpPr>
        <p:spPr>
          <a:xfrm>
            <a:off x="1173892" y="3249827"/>
            <a:ext cx="100584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650C35-5A96-C646-B467-1F8161231C75}"/>
              </a:ext>
            </a:extLst>
          </p:cNvPr>
          <p:cNvSpPr txBox="1"/>
          <p:nvPr/>
        </p:nvSpPr>
        <p:spPr>
          <a:xfrm>
            <a:off x="5876280" y="2426240"/>
            <a:ext cx="2187146" cy="1015663"/>
          </a:xfrm>
          <a:prstGeom prst="rect">
            <a:avLst/>
          </a:prstGeom>
          <a:noFill/>
        </p:spPr>
        <p:txBody>
          <a:bodyPr wrap="square" rtlCol="0">
            <a:spAutoFit/>
          </a:bodyPr>
          <a:lstStyle/>
          <a:p>
            <a:r>
              <a:rPr lang="tr-TR" sz="6000" b="1" dirty="0"/>
              <a:t>ETİK</a:t>
            </a:r>
          </a:p>
        </p:txBody>
      </p:sp>
      <p:sp>
        <p:nvSpPr>
          <p:cNvPr id="8" name="TextBox 7">
            <a:extLst>
              <a:ext uri="{FF2B5EF4-FFF2-40B4-BE49-F238E27FC236}">
                <a16:creationId xmlns:a16="http://schemas.microsoft.com/office/drawing/2014/main" id="{0F42E0A9-1AD0-2A42-B4ED-91CDCABCBADC}"/>
              </a:ext>
            </a:extLst>
          </p:cNvPr>
          <p:cNvSpPr txBox="1"/>
          <p:nvPr/>
        </p:nvSpPr>
        <p:spPr>
          <a:xfrm>
            <a:off x="9848335" y="3688427"/>
            <a:ext cx="1383957" cy="369332"/>
          </a:xfrm>
          <a:prstGeom prst="rect">
            <a:avLst/>
          </a:prstGeom>
          <a:noFill/>
        </p:spPr>
        <p:txBody>
          <a:bodyPr wrap="square" rtlCol="0">
            <a:spAutoFit/>
          </a:bodyPr>
          <a:lstStyle/>
          <a:p>
            <a:r>
              <a:rPr lang="tr-TR" b="1" dirty="0"/>
              <a:t>PARA</a:t>
            </a:r>
          </a:p>
        </p:txBody>
      </p:sp>
      <p:sp>
        <p:nvSpPr>
          <p:cNvPr id="9" name="TextBox 8">
            <a:extLst>
              <a:ext uri="{FF2B5EF4-FFF2-40B4-BE49-F238E27FC236}">
                <a16:creationId xmlns:a16="http://schemas.microsoft.com/office/drawing/2014/main" id="{B517A7F8-70F3-4847-AC30-DD925A2A4E93}"/>
              </a:ext>
            </a:extLst>
          </p:cNvPr>
          <p:cNvSpPr txBox="1"/>
          <p:nvPr/>
        </p:nvSpPr>
        <p:spPr>
          <a:xfrm>
            <a:off x="9420439" y="2218509"/>
            <a:ext cx="2187146" cy="1015663"/>
          </a:xfrm>
          <a:prstGeom prst="rect">
            <a:avLst/>
          </a:prstGeom>
          <a:noFill/>
        </p:spPr>
        <p:txBody>
          <a:bodyPr wrap="square" rtlCol="0">
            <a:spAutoFit/>
          </a:bodyPr>
          <a:lstStyle/>
          <a:p>
            <a:r>
              <a:rPr lang="tr-TR" sz="6000" dirty="0"/>
              <a:t>ETİK</a:t>
            </a:r>
          </a:p>
        </p:txBody>
      </p:sp>
      <p:sp>
        <p:nvSpPr>
          <p:cNvPr id="10" name="TextBox 9">
            <a:extLst>
              <a:ext uri="{FF2B5EF4-FFF2-40B4-BE49-F238E27FC236}">
                <a16:creationId xmlns:a16="http://schemas.microsoft.com/office/drawing/2014/main" id="{A3834E76-0A59-3F42-8483-CF8765CBA43E}"/>
              </a:ext>
            </a:extLst>
          </p:cNvPr>
          <p:cNvSpPr txBox="1"/>
          <p:nvPr/>
        </p:nvSpPr>
        <p:spPr>
          <a:xfrm>
            <a:off x="1944130" y="3649359"/>
            <a:ext cx="1383957" cy="369332"/>
          </a:xfrm>
          <a:prstGeom prst="rect">
            <a:avLst/>
          </a:prstGeom>
          <a:noFill/>
        </p:spPr>
        <p:txBody>
          <a:bodyPr wrap="square" rtlCol="0">
            <a:spAutoFit/>
          </a:bodyPr>
          <a:lstStyle/>
          <a:p>
            <a:r>
              <a:rPr lang="tr-TR" b="1" dirty="0"/>
              <a:t>Etik</a:t>
            </a:r>
          </a:p>
        </p:txBody>
      </p:sp>
      <p:sp>
        <p:nvSpPr>
          <p:cNvPr id="11" name="TextBox 10">
            <a:extLst>
              <a:ext uri="{FF2B5EF4-FFF2-40B4-BE49-F238E27FC236}">
                <a16:creationId xmlns:a16="http://schemas.microsoft.com/office/drawing/2014/main" id="{3D694A11-2668-A944-8F77-23F207626094}"/>
              </a:ext>
            </a:extLst>
          </p:cNvPr>
          <p:cNvSpPr txBox="1"/>
          <p:nvPr/>
        </p:nvSpPr>
        <p:spPr>
          <a:xfrm>
            <a:off x="1926366" y="2319416"/>
            <a:ext cx="3272353" cy="1015663"/>
          </a:xfrm>
          <a:prstGeom prst="rect">
            <a:avLst/>
          </a:prstGeom>
          <a:noFill/>
        </p:spPr>
        <p:txBody>
          <a:bodyPr wrap="square" rtlCol="0">
            <a:spAutoFit/>
          </a:bodyPr>
          <a:lstStyle/>
          <a:p>
            <a:r>
              <a:rPr lang="tr-TR" sz="6000" dirty="0"/>
              <a:t>PARA</a:t>
            </a:r>
          </a:p>
        </p:txBody>
      </p:sp>
      <p:sp>
        <p:nvSpPr>
          <p:cNvPr id="12" name="TextBox 11">
            <a:extLst>
              <a:ext uri="{FF2B5EF4-FFF2-40B4-BE49-F238E27FC236}">
                <a16:creationId xmlns:a16="http://schemas.microsoft.com/office/drawing/2014/main" id="{574FCB27-C63E-4C4E-8C07-717E9B04FACA}"/>
              </a:ext>
            </a:extLst>
          </p:cNvPr>
          <p:cNvSpPr txBox="1"/>
          <p:nvPr/>
        </p:nvSpPr>
        <p:spPr>
          <a:xfrm>
            <a:off x="5876280" y="3122169"/>
            <a:ext cx="2187146" cy="1015663"/>
          </a:xfrm>
          <a:prstGeom prst="rect">
            <a:avLst/>
          </a:prstGeom>
          <a:noFill/>
        </p:spPr>
        <p:txBody>
          <a:bodyPr wrap="square" rtlCol="0">
            <a:spAutoFit/>
          </a:bodyPr>
          <a:lstStyle/>
          <a:p>
            <a:r>
              <a:rPr lang="tr-TR" sz="6000" b="1" dirty="0"/>
              <a:t>PARA</a:t>
            </a:r>
          </a:p>
        </p:txBody>
      </p:sp>
      <p:sp>
        <p:nvSpPr>
          <p:cNvPr id="13" name="TextBox 12">
            <a:extLst>
              <a:ext uri="{FF2B5EF4-FFF2-40B4-BE49-F238E27FC236}">
                <a16:creationId xmlns:a16="http://schemas.microsoft.com/office/drawing/2014/main" id="{70A0EF20-33E8-914D-9F98-43F6A6D24C99}"/>
              </a:ext>
            </a:extLst>
          </p:cNvPr>
          <p:cNvSpPr txBox="1"/>
          <p:nvPr/>
        </p:nvSpPr>
        <p:spPr>
          <a:xfrm>
            <a:off x="443690" y="2564281"/>
            <a:ext cx="2930867" cy="400110"/>
          </a:xfrm>
          <a:prstGeom prst="rect">
            <a:avLst/>
          </a:prstGeom>
          <a:noFill/>
        </p:spPr>
        <p:txBody>
          <a:bodyPr wrap="square" rtlCol="0">
            <a:spAutoFit/>
          </a:bodyPr>
          <a:lstStyle/>
          <a:p>
            <a:r>
              <a:rPr lang="tr-TR" sz="2000" b="1" dirty="0"/>
              <a:t>ÇOK</a:t>
            </a:r>
          </a:p>
        </p:txBody>
      </p:sp>
      <p:cxnSp>
        <p:nvCxnSpPr>
          <p:cNvPr id="15" name="Straight Connector 14">
            <a:extLst>
              <a:ext uri="{FF2B5EF4-FFF2-40B4-BE49-F238E27FC236}">
                <a16:creationId xmlns:a16="http://schemas.microsoft.com/office/drawing/2014/main" id="{06EBD4BC-5904-E548-B338-777AC9B91434}"/>
              </a:ext>
            </a:extLst>
          </p:cNvPr>
          <p:cNvCxnSpPr/>
          <p:nvPr/>
        </p:nvCxnSpPr>
        <p:spPr>
          <a:xfrm>
            <a:off x="766119" y="5933652"/>
            <a:ext cx="186998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4DC8C5-602B-4949-9E80-AE47149EFAFB}"/>
              </a:ext>
            </a:extLst>
          </p:cNvPr>
          <p:cNvSpPr txBox="1"/>
          <p:nvPr/>
        </p:nvSpPr>
        <p:spPr>
          <a:xfrm>
            <a:off x="487882" y="3457311"/>
            <a:ext cx="902043" cy="400110"/>
          </a:xfrm>
          <a:prstGeom prst="rect">
            <a:avLst/>
          </a:prstGeom>
          <a:noFill/>
        </p:spPr>
        <p:txBody>
          <a:bodyPr wrap="square" rtlCol="0">
            <a:spAutoFit/>
          </a:bodyPr>
          <a:lstStyle/>
          <a:p>
            <a:r>
              <a:rPr lang="tr-TR" sz="2000" b="1" dirty="0"/>
              <a:t>AZ</a:t>
            </a:r>
          </a:p>
        </p:txBody>
      </p:sp>
      <p:pic>
        <p:nvPicPr>
          <p:cNvPr id="19" name="Picture 18">
            <a:extLst>
              <a:ext uri="{FF2B5EF4-FFF2-40B4-BE49-F238E27FC236}">
                <a16:creationId xmlns:a16="http://schemas.microsoft.com/office/drawing/2014/main" id="{95F3A0C0-F129-0B4B-A3E6-93568D4E5326}"/>
              </a:ext>
            </a:extLst>
          </p:cNvPr>
          <p:cNvPicPr>
            <a:picLocks noChangeAspect="1"/>
          </p:cNvPicPr>
          <p:nvPr/>
        </p:nvPicPr>
        <p:blipFill>
          <a:blip r:embed="rId2"/>
          <a:stretch>
            <a:fillRect/>
          </a:stretch>
        </p:blipFill>
        <p:spPr>
          <a:xfrm>
            <a:off x="5876280" y="341969"/>
            <a:ext cx="2032337" cy="1999020"/>
          </a:xfrm>
          <a:prstGeom prst="rect">
            <a:avLst/>
          </a:prstGeom>
        </p:spPr>
      </p:pic>
      <p:sp>
        <p:nvSpPr>
          <p:cNvPr id="4" name="TextBox 3">
            <a:extLst>
              <a:ext uri="{FF2B5EF4-FFF2-40B4-BE49-F238E27FC236}">
                <a16:creationId xmlns:a16="http://schemas.microsoft.com/office/drawing/2014/main" id="{29383930-FBAB-1C41-BCB1-A20BFF26B7BE}"/>
              </a:ext>
            </a:extLst>
          </p:cNvPr>
          <p:cNvSpPr txBox="1"/>
          <p:nvPr/>
        </p:nvSpPr>
        <p:spPr>
          <a:xfrm>
            <a:off x="2300288" y="1585913"/>
            <a:ext cx="1262254" cy="584775"/>
          </a:xfrm>
          <a:prstGeom prst="rect">
            <a:avLst/>
          </a:prstGeom>
          <a:noFill/>
        </p:spPr>
        <p:txBody>
          <a:bodyPr wrap="square" rtlCol="0">
            <a:spAutoFit/>
          </a:bodyPr>
          <a:lstStyle/>
          <a:p>
            <a:r>
              <a:rPr lang="tr-TR" sz="3200" dirty="0"/>
              <a:t>(1)</a:t>
            </a:r>
          </a:p>
        </p:txBody>
      </p:sp>
      <p:sp>
        <p:nvSpPr>
          <p:cNvPr id="6" name="TextBox 5">
            <a:extLst>
              <a:ext uri="{FF2B5EF4-FFF2-40B4-BE49-F238E27FC236}">
                <a16:creationId xmlns:a16="http://schemas.microsoft.com/office/drawing/2014/main" id="{789B569C-4931-7B41-8376-39369104B69C}"/>
              </a:ext>
            </a:extLst>
          </p:cNvPr>
          <p:cNvSpPr txBox="1"/>
          <p:nvPr/>
        </p:nvSpPr>
        <p:spPr>
          <a:xfrm>
            <a:off x="9848335" y="1585913"/>
            <a:ext cx="2010290" cy="584775"/>
          </a:xfrm>
          <a:prstGeom prst="rect">
            <a:avLst/>
          </a:prstGeom>
          <a:noFill/>
        </p:spPr>
        <p:txBody>
          <a:bodyPr wrap="square" rtlCol="0">
            <a:spAutoFit/>
          </a:bodyPr>
          <a:lstStyle/>
          <a:p>
            <a:r>
              <a:rPr lang="tr-TR" sz="3200" dirty="0"/>
              <a:t>(2)</a:t>
            </a:r>
          </a:p>
        </p:txBody>
      </p:sp>
      <p:sp>
        <p:nvSpPr>
          <p:cNvPr id="14" name="TextBox 13">
            <a:extLst>
              <a:ext uri="{FF2B5EF4-FFF2-40B4-BE49-F238E27FC236}">
                <a16:creationId xmlns:a16="http://schemas.microsoft.com/office/drawing/2014/main" id="{92FFA7CE-131D-E345-A090-575AC5404155}"/>
              </a:ext>
            </a:extLst>
          </p:cNvPr>
          <p:cNvSpPr txBox="1"/>
          <p:nvPr/>
        </p:nvSpPr>
        <p:spPr>
          <a:xfrm>
            <a:off x="6451292" y="4302667"/>
            <a:ext cx="1457325" cy="707886"/>
          </a:xfrm>
          <a:prstGeom prst="rect">
            <a:avLst/>
          </a:prstGeom>
          <a:noFill/>
        </p:spPr>
        <p:txBody>
          <a:bodyPr wrap="square" rtlCol="0">
            <a:spAutoFit/>
          </a:bodyPr>
          <a:lstStyle/>
          <a:p>
            <a:r>
              <a:rPr lang="tr-TR" sz="4000" b="1" dirty="0"/>
              <a:t>(3)</a:t>
            </a:r>
          </a:p>
        </p:txBody>
      </p:sp>
    </p:spTree>
    <p:extLst>
      <p:ext uri="{BB962C8B-B14F-4D97-AF65-F5344CB8AC3E}">
        <p14:creationId xmlns:p14="http://schemas.microsoft.com/office/powerpoint/2010/main" val="14259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80">
                                          <p:stCondLst>
                                            <p:cond delay="0"/>
                                          </p:stCondLst>
                                        </p:cTn>
                                        <p:tgtEl>
                                          <p:spTgt spid="19"/>
                                        </p:tgtEl>
                                      </p:cBhvr>
                                    </p:animEffect>
                                    <p:anim calcmode="lin" valueType="num">
                                      <p:cBhvr>
                                        <p:cTn id="6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5" dur="26">
                                          <p:stCondLst>
                                            <p:cond delay="650"/>
                                          </p:stCondLst>
                                        </p:cTn>
                                        <p:tgtEl>
                                          <p:spTgt spid="19"/>
                                        </p:tgtEl>
                                      </p:cBhvr>
                                      <p:to x="100000" y="60000"/>
                                    </p:animScale>
                                    <p:animScale>
                                      <p:cBhvr>
                                        <p:cTn id="66" dur="166" decel="50000">
                                          <p:stCondLst>
                                            <p:cond delay="676"/>
                                          </p:stCondLst>
                                        </p:cTn>
                                        <p:tgtEl>
                                          <p:spTgt spid="19"/>
                                        </p:tgtEl>
                                      </p:cBhvr>
                                      <p:to x="100000" y="100000"/>
                                    </p:animScale>
                                    <p:animScale>
                                      <p:cBhvr>
                                        <p:cTn id="67" dur="26">
                                          <p:stCondLst>
                                            <p:cond delay="1312"/>
                                          </p:stCondLst>
                                        </p:cTn>
                                        <p:tgtEl>
                                          <p:spTgt spid="19"/>
                                        </p:tgtEl>
                                      </p:cBhvr>
                                      <p:to x="100000" y="80000"/>
                                    </p:animScale>
                                    <p:animScale>
                                      <p:cBhvr>
                                        <p:cTn id="68" dur="166" decel="50000">
                                          <p:stCondLst>
                                            <p:cond delay="1338"/>
                                          </p:stCondLst>
                                        </p:cTn>
                                        <p:tgtEl>
                                          <p:spTgt spid="19"/>
                                        </p:tgtEl>
                                      </p:cBhvr>
                                      <p:to x="100000" y="100000"/>
                                    </p:animScale>
                                    <p:animScale>
                                      <p:cBhvr>
                                        <p:cTn id="69" dur="26">
                                          <p:stCondLst>
                                            <p:cond delay="1642"/>
                                          </p:stCondLst>
                                        </p:cTn>
                                        <p:tgtEl>
                                          <p:spTgt spid="19"/>
                                        </p:tgtEl>
                                      </p:cBhvr>
                                      <p:to x="100000" y="90000"/>
                                    </p:animScale>
                                    <p:animScale>
                                      <p:cBhvr>
                                        <p:cTn id="70" dur="166" decel="50000">
                                          <p:stCondLst>
                                            <p:cond delay="1668"/>
                                          </p:stCondLst>
                                        </p:cTn>
                                        <p:tgtEl>
                                          <p:spTgt spid="19"/>
                                        </p:tgtEl>
                                      </p:cBhvr>
                                      <p:to x="100000" y="100000"/>
                                    </p:animScale>
                                    <p:animScale>
                                      <p:cBhvr>
                                        <p:cTn id="71" dur="26">
                                          <p:stCondLst>
                                            <p:cond delay="1808"/>
                                          </p:stCondLst>
                                        </p:cTn>
                                        <p:tgtEl>
                                          <p:spTgt spid="19"/>
                                        </p:tgtEl>
                                      </p:cBhvr>
                                      <p:to x="100000" y="95000"/>
                                    </p:animScale>
                                    <p:animScale>
                                      <p:cBhvr>
                                        <p:cTn id="7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137399" y="501650"/>
            <a:ext cx="3095625" cy="1143000"/>
          </a:xfrm>
        </p:spPr>
        <p:txBody>
          <a:bodyPr/>
          <a:lstStyle/>
          <a:p>
            <a:pPr eaLnBrk="1" hangingPunct="1"/>
            <a:r>
              <a:rPr lang="en-US" b="1" dirty="0" err="1"/>
              <a:t>KabullerİMİz</a:t>
            </a:r>
            <a:endParaRPr lang="en-US" b="1" dirty="0"/>
          </a:p>
        </p:txBody>
      </p:sp>
      <p:sp>
        <p:nvSpPr>
          <p:cNvPr id="3" name="Content Placeholder 2"/>
          <p:cNvSpPr>
            <a:spLocks noGrp="1"/>
          </p:cNvSpPr>
          <p:nvPr>
            <p:ph idx="1"/>
          </p:nvPr>
        </p:nvSpPr>
        <p:spPr>
          <a:xfrm>
            <a:off x="2209800" y="838200"/>
            <a:ext cx="7772400" cy="5518150"/>
          </a:xfrm>
        </p:spPr>
        <p:txBody>
          <a:bodyPr>
            <a:normAutofit fontScale="70000" lnSpcReduction="20000"/>
          </a:bodyPr>
          <a:lstStyle/>
          <a:p>
            <a:pPr eaLnBrk="1" hangingPunct="1">
              <a:buNone/>
            </a:pPr>
            <a:endParaRPr lang="en-US" dirty="0"/>
          </a:p>
          <a:p>
            <a:pPr eaLnBrk="1" hangingPunct="1"/>
            <a:r>
              <a:rPr lang="en-US" sz="4000" b="1" dirty="0"/>
              <a:t>(</a:t>
            </a:r>
            <a:r>
              <a:rPr lang="en-US" sz="4000" b="1" dirty="0" err="1"/>
              <a:t>İd</a:t>
            </a:r>
            <a:r>
              <a:rPr lang="en-US" sz="4000" b="1" dirty="0"/>
              <a:t> Et </a:t>
            </a:r>
            <a:r>
              <a:rPr lang="en-US" sz="4000" b="1" dirty="0" err="1"/>
              <a:t>Ab</a:t>
            </a:r>
            <a:r>
              <a:rPr lang="en-US" sz="4000" b="1" dirty="0"/>
              <a:t>)</a:t>
            </a:r>
          </a:p>
          <a:p>
            <a:pPr eaLnBrk="1" hangingPunct="1"/>
            <a:r>
              <a:rPr lang="en-US" sz="4000" b="1" dirty="0" err="1"/>
              <a:t>İdare</a:t>
            </a:r>
            <a:r>
              <a:rPr lang="en-US" sz="4000" b="1" dirty="0"/>
              <a:t> et </a:t>
            </a:r>
            <a:r>
              <a:rPr lang="en-US" sz="4000" b="1" dirty="0" err="1"/>
              <a:t>abi</a:t>
            </a:r>
            <a:endParaRPr lang="en-US" sz="4000" b="1" dirty="0"/>
          </a:p>
          <a:p>
            <a:pPr eaLnBrk="1" hangingPunct="1"/>
            <a:r>
              <a:rPr lang="en-US" sz="4000" b="1" dirty="0"/>
              <a:t>HAL ED AB</a:t>
            </a:r>
          </a:p>
          <a:p>
            <a:pPr eaLnBrk="1" hangingPunct="1"/>
            <a:r>
              <a:rPr lang="en-US" sz="4000" b="1" dirty="0"/>
              <a:t>HALLEDERİZ ABİ</a:t>
            </a:r>
          </a:p>
          <a:p>
            <a:pPr eaLnBrk="1" hangingPunct="1"/>
            <a:r>
              <a:rPr lang="en-US" sz="4000" b="1" dirty="0"/>
              <a:t>(</a:t>
            </a:r>
            <a:r>
              <a:rPr lang="en-US" sz="4000" b="1" dirty="0" err="1"/>
              <a:t>Kıl</a:t>
            </a:r>
            <a:r>
              <a:rPr lang="en-US" sz="4000" b="1" dirty="0"/>
              <a:t> </a:t>
            </a:r>
            <a:r>
              <a:rPr lang="en-US" sz="4000" b="1" dirty="0" err="1"/>
              <a:t>Uy</a:t>
            </a:r>
            <a:r>
              <a:rPr lang="en-US" sz="4000" b="1" dirty="0"/>
              <a:t>)</a:t>
            </a:r>
          </a:p>
          <a:p>
            <a:pPr eaLnBrk="1" hangingPunct="1"/>
            <a:r>
              <a:rPr lang="en-US" sz="4000" b="1" dirty="0" err="1"/>
              <a:t>Kılıfına</a:t>
            </a:r>
            <a:r>
              <a:rPr lang="en-US" sz="4000" b="1" dirty="0"/>
              <a:t> </a:t>
            </a:r>
            <a:r>
              <a:rPr lang="en-US" sz="4000" b="1" dirty="0" err="1"/>
              <a:t>uydurmak</a:t>
            </a:r>
            <a:endParaRPr lang="en-US" sz="4000" b="1" dirty="0"/>
          </a:p>
          <a:p>
            <a:pPr eaLnBrk="1" hangingPunct="1"/>
            <a:r>
              <a:rPr lang="en-US" sz="4000" b="1" dirty="0"/>
              <a:t>(Yap </a:t>
            </a:r>
            <a:r>
              <a:rPr lang="en-US" sz="4000" b="1" dirty="0" err="1"/>
              <a:t>Ya</a:t>
            </a:r>
            <a:r>
              <a:rPr lang="en-US" sz="4000" b="1" dirty="0"/>
              <a:t> Ka Ka)</a:t>
            </a:r>
          </a:p>
          <a:p>
            <a:pPr eaLnBrk="1" hangingPunct="1"/>
            <a:r>
              <a:rPr lang="en-US" sz="4000" b="1" dirty="0" err="1"/>
              <a:t>Yapanın</a:t>
            </a:r>
            <a:r>
              <a:rPr lang="en-US" sz="4000" b="1" dirty="0"/>
              <a:t> </a:t>
            </a:r>
            <a:r>
              <a:rPr lang="en-US" sz="4000" b="1" dirty="0" err="1"/>
              <a:t>yanına</a:t>
            </a:r>
            <a:r>
              <a:rPr lang="en-US" sz="4000" b="1" dirty="0"/>
              <a:t> </a:t>
            </a:r>
            <a:r>
              <a:rPr lang="en-US" sz="4000" b="1" dirty="0" err="1"/>
              <a:t>kar</a:t>
            </a:r>
            <a:r>
              <a:rPr lang="en-US" sz="4000" b="1" dirty="0"/>
              <a:t> </a:t>
            </a:r>
            <a:r>
              <a:rPr lang="en-US" sz="4000" b="1" dirty="0" err="1"/>
              <a:t>kalır</a:t>
            </a:r>
            <a:endParaRPr lang="en-US" sz="4000" b="1" dirty="0"/>
          </a:p>
          <a:p>
            <a:pPr eaLnBrk="1" hangingPunct="1"/>
            <a:r>
              <a:rPr lang="en-US" sz="4000" b="1" dirty="0"/>
              <a:t>(</a:t>
            </a:r>
            <a:r>
              <a:rPr lang="en-US" sz="4000" b="1" dirty="0" err="1"/>
              <a:t>Ge</a:t>
            </a:r>
            <a:r>
              <a:rPr lang="en-US" sz="4000" b="1" dirty="0"/>
              <a:t> </a:t>
            </a:r>
            <a:r>
              <a:rPr lang="en-US" sz="4000" b="1" dirty="0" err="1"/>
              <a:t>Yü</a:t>
            </a:r>
            <a:r>
              <a:rPr lang="en-US" sz="4000" b="1" dirty="0"/>
              <a:t> </a:t>
            </a:r>
            <a:r>
              <a:rPr lang="en-US" sz="4000" b="1" dirty="0" err="1"/>
              <a:t>Kap</a:t>
            </a:r>
            <a:r>
              <a:rPr lang="en-US" sz="4000" b="1" dirty="0"/>
              <a:t>)</a:t>
            </a:r>
          </a:p>
          <a:p>
            <a:pPr eaLnBrk="1" hangingPunct="1"/>
            <a:r>
              <a:rPr lang="en-US" sz="4000" b="1" dirty="0" err="1"/>
              <a:t>Gemisini</a:t>
            </a:r>
            <a:r>
              <a:rPr lang="en-US" sz="4000" b="1" dirty="0"/>
              <a:t> </a:t>
            </a:r>
            <a:r>
              <a:rPr lang="en-US" sz="4000" b="1" dirty="0" err="1"/>
              <a:t>yürüten</a:t>
            </a:r>
            <a:r>
              <a:rPr lang="en-US" sz="4000" b="1" dirty="0"/>
              <a:t> </a:t>
            </a:r>
            <a:r>
              <a:rPr lang="en-US" sz="4000" b="1" dirty="0" err="1"/>
              <a:t>kaptan</a:t>
            </a:r>
            <a:endParaRPr lang="en-US" sz="4000" b="1" dirty="0"/>
          </a:p>
          <a:p>
            <a:pPr eaLnBrk="1" hangingPunct="1"/>
            <a:endParaRPr lang="en-US" sz="4000" dirty="0"/>
          </a:p>
          <a:p>
            <a:pPr eaLnBrk="1" hangingPunct="1"/>
            <a:endParaRPr lang="en-US" sz="4000" dirty="0"/>
          </a:p>
        </p:txBody>
      </p:sp>
      <p:sp>
        <p:nvSpPr>
          <p:cNvPr id="21508"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1509" name="Slide Number Placeholder 4"/>
          <p:cNvSpPr>
            <a:spLocks noGrp="1"/>
          </p:cNvSpPr>
          <p:nvPr>
            <p:ph type="sldNum" sz="quarter" idx="12"/>
          </p:nvPr>
        </p:nvSpPr>
        <p:spPr>
          <a:noFill/>
        </p:spPr>
        <p:txBody>
          <a:bodyPr/>
          <a:lstStyle/>
          <a:p>
            <a:fld id="{9999CD33-F830-F24C-9751-660211A9CDBA}" type="slidenum">
              <a:rPr lang="en-US" smtClean="0"/>
              <a:pPr/>
              <a:t>60</a:t>
            </a:fld>
            <a:endParaRPr lang="en-US"/>
          </a:p>
        </p:txBody>
      </p:sp>
    </p:spTree>
    <p:extLst>
      <p:ext uri="{BB962C8B-B14F-4D97-AF65-F5344CB8AC3E}">
        <p14:creationId xmlns:p14="http://schemas.microsoft.com/office/powerpoint/2010/main" val="116571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6" end="6"/>
                                            </p:txEl>
                                          </p:spTgt>
                                        </p:tgtEl>
                                        <p:attrNameLst>
                                          <p:attrName>style.visibility</p:attrName>
                                        </p:attrNameLst>
                                      </p:cBhvr>
                                      <p:to>
                                        <p:strVal val="visible"/>
                                      </p:to>
                                    </p:set>
                                    <p:animEffect transition="in" filter="wipe(down)">
                                      <p:cBhvr>
                                        <p:cTn id="97" dur="580">
                                          <p:stCondLst>
                                            <p:cond delay="0"/>
                                          </p:stCondLst>
                                        </p:cTn>
                                        <p:tgtEl>
                                          <p:spTgt spid="3">
                                            <p:txEl>
                                              <p:pRg st="6" end="6"/>
                                            </p:txEl>
                                          </p:spTgt>
                                        </p:tgtEl>
                                      </p:cBhvr>
                                    </p:animEffect>
                                    <p:anim calcmode="lin" valueType="num">
                                      <p:cBhvr>
                                        <p:cTn id="9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6" end="6"/>
                                            </p:txEl>
                                          </p:spTgt>
                                        </p:tgtEl>
                                      </p:cBhvr>
                                      <p:to x="100000" y="60000"/>
                                    </p:animScale>
                                    <p:animScale>
                                      <p:cBhvr>
                                        <p:cTn id="104" dur="166" decel="50000">
                                          <p:stCondLst>
                                            <p:cond delay="676"/>
                                          </p:stCondLst>
                                        </p:cTn>
                                        <p:tgtEl>
                                          <p:spTgt spid="3">
                                            <p:txEl>
                                              <p:pRg st="6" end="6"/>
                                            </p:txEl>
                                          </p:spTgt>
                                        </p:tgtEl>
                                      </p:cBhvr>
                                      <p:to x="100000" y="100000"/>
                                    </p:animScale>
                                    <p:animScale>
                                      <p:cBhvr>
                                        <p:cTn id="105" dur="26">
                                          <p:stCondLst>
                                            <p:cond delay="1312"/>
                                          </p:stCondLst>
                                        </p:cTn>
                                        <p:tgtEl>
                                          <p:spTgt spid="3">
                                            <p:txEl>
                                              <p:pRg st="6" end="6"/>
                                            </p:txEl>
                                          </p:spTgt>
                                        </p:tgtEl>
                                      </p:cBhvr>
                                      <p:to x="100000" y="80000"/>
                                    </p:animScale>
                                    <p:animScale>
                                      <p:cBhvr>
                                        <p:cTn id="106" dur="166" decel="50000">
                                          <p:stCondLst>
                                            <p:cond delay="1338"/>
                                          </p:stCondLst>
                                        </p:cTn>
                                        <p:tgtEl>
                                          <p:spTgt spid="3">
                                            <p:txEl>
                                              <p:pRg st="6" end="6"/>
                                            </p:txEl>
                                          </p:spTgt>
                                        </p:tgtEl>
                                      </p:cBhvr>
                                      <p:to x="100000" y="100000"/>
                                    </p:animScale>
                                    <p:animScale>
                                      <p:cBhvr>
                                        <p:cTn id="107" dur="26">
                                          <p:stCondLst>
                                            <p:cond delay="1642"/>
                                          </p:stCondLst>
                                        </p:cTn>
                                        <p:tgtEl>
                                          <p:spTgt spid="3">
                                            <p:txEl>
                                              <p:pRg st="6" end="6"/>
                                            </p:txEl>
                                          </p:spTgt>
                                        </p:tgtEl>
                                      </p:cBhvr>
                                      <p:to x="100000" y="90000"/>
                                    </p:animScale>
                                    <p:animScale>
                                      <p:cBhvr>
                                        <p:cTn id="108" dur="166" decel="50000">
                                          <p:stCondLst>
                                            <p:cond delay="1668"/>
                                          </p:stCondLst>
                                        </p:cTn>
                                        <p:tgtEl>
                                          <p:spTgt spid="3">
                                            <p:txEl>
                                              <p:pRg st="6" end="6"/>
                                            </p:txEl>
                                          </p:spTgt>
                                        </p:tgtEl>
                                      </p:cBhvr>
                                      <p:to x="100000" y="100000"/>
                                    </p:animScale>
                                    <p:animScale>
                                      <p:cBhvr>
                                        <p:cTn id="109" dur="26">
                                          <p:stCondLst>
                                            <p:cond delay="1808"/>
                                          </p:stCondLst>
                                        </p:cTn>
                                        <p:tgtEl>
                                          <p:spTgt spid="3">
                                            <p:txEl>
                                              <p:pRg st="6" end="6"/>
                                            </p:txEl>
                                          </p:spTgt>
                                        </p:tgtEl>
                                      </p:cBhvr>
                                      <p:to x="100000" y="95000"/>
                                    </p:animScale>
                                    <p:animScale>
                                      <p:cBhvr>
                                        <p:cTn id="110" dur="166" decel="50000">
                                          <p:stCondLst>
                                            <p:cond delay="1834"/>
                                          </p:stCondLst>
                                        </p:cTn>
                                        <p:tgtEl>
                                          <p:spTgt spid="3">
                                            <p:txEl>
                                              <p:pRg st="6" end="6"/>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animEffect transition="in" filter="wipe(down)">
                                      <p:cBhvr>
                                        <p:cTn id="115" dur="580">
                                          <p:stCondLst>
                                            <p:cond delay="0"/>
                                          </p:stCondLst>
                                        </p:cTn>
                                        <p:tgtEl>
                                          <p:spTgt spid="3">
                                            <p:txEl>
                                              <p:pRg st="7" end="7"/>
                                            </p:txEl>
                                          </p:spTgt>
                                        </p:tgtEl>
                                      </p:cBhvr>
                                    </p:animEffect>
                                    <p:anim calcmode="lin" valueType="num">
                                      <p:cBhvr>
                                        <p:cTn id="11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7" end="7"/>
                                            </p:txEl>
                                          </p:spTgt>
                                        </p:tgtEl>
                                      </p:cBhvr>
                                      <p:to x="100000" y="60000"/>
                                    </p:animScale>
                                    <p:animScale>
                                      <p:cBhvr>
                                        <p:cTn id="122" dur="166" decel="50000">
                                          <p:stCondLst>
                                            <p:cond delay="676"/>
                                          </p:stCondLst>
                                        </p:cTn>
                                        <p:tgtEl>
                                          <p:spTgt spid="3">
                                            <p:txEl>
                                              <p:pRg st="7" end="7"/>
                                            </p:txEl>
                                          </p:spTgt>
                                        </p:tgtEl>
                                      </p:cBhvr>
                                      <p:to x="100000" y="100000"/>
                                    </p:animScale>
                                    <p:animScale>
                                      <p:cBhvr>
                                        <p:cTn id="123" dur="26">
                                          <p:stCondLst>
                                            <p:cond delay="1312"/>
                                          </p:stCondLst>
                                        </p:cTn>
                                        <p:tgtEl>
                                          <p:spTgt spid="3">
                                            <p:txEl>
                                              <p:pRg st="7" end="7"/>
                                            </p:txEl>
                                          </p:spTgt>
                                        </p:tgtEl>
                                      </p:cBhvr>
                                      <p:to x="100000" y="80000"/>
                                    </p:animScale>
                                    <p:animScale>
                                      <p:cBhvr>
                                        <p:cTn id="124" dur="166" decel="50000">
                                          <p:stCondLst>
                                            <p:cond delay="1338"/>
                                          </p:stCondLst>
                                        </p:cTn>
                                        <p:tgtEl>
                                          <p:spTgt spid="3">
                                            <p:txEl>
                                              <p:pRg st="7" end="7"/>
                                            </p:txEl>
                                          </p:spTgt>
                                        </p:tgtEl>
                                      </p:cBhvr>
                                      <p:to x="100000" y="100000"/>
                                    </p:animScale>
                                    <p:animScale>
                                      <p:cBhvr>
                                        <p:cTn id="125" dur="26">
                                          <p:stCondLst>
                                            <p:cond delay="1642"/>
                                          </p:stCondLst>
                                        </p:cTn>
                                        <p:tgtEl>
                                          <p:spTgt spid="3">
                                            <p:txEl>
                                              <p:pRg st="7" end="7"/>
                                            </p:txEl>
                                          </p:spTgt>
                                        </p:tgtEl>
                                      </p:cBhvr>
                                      <p:to x="100000" y="90000"/>
                                    </p:animScale>
                                    <p:animScale>
                                      <p:cBhvr>
                                        <p:cTn id="126" dur="166" decel="50000">
                                          <p:stCondLst>
                                            <p:cond delay="1668"/>
                                          </p:stCondLst>
                                        </p:cTn>
                                        <p:tgtEl>
                                          <p:spTgt spid="3">
                                            <p:txEl>
                                              <p:pRg st="7" end="7"/>
                                            </p:txEl>
                                          </p:spTgt>
                                        </p:tgtEl>
                                      </p:cBhvr>
                                      <p:to x="100000" y="100000"/>
                                    </p:animScale>
                                    <p:animScale>
                                      <p:cBhvr>
                                        <p:cTn id="127" dur="26">
                                          <p:stCondLst>
                                            <p:cond delay="1808"/>
                                          </p:stCondLst>
                                        </p:cTn>
                                        <p:tgtEl>
                                          <p:spTgt spid="3">
                                            <p:txEl>
                                              <p:pRg st="7" end="7"/>
                                            </p:txEl>
                                          </p:spTgt>
                                        </p:tgtEl>
                                      </p:cBhvr>
                                      <p:to x="100000" y="95000"/>
                                    </p:animScale>
                                    <p:animScale>
                                      <p:cBhvr>
                                        <p:cTn id="128" dur="166" decel="50000">
                                          <p:stCondLst>
                                            <p:cond delay="1834"/>
                                          </p:stCondLst>
                                        </p:cTn>
                                        <p:tgtEl>
                                          <p:spTgt spid="3">
                                            <p:txEl>
                                              <p:pRg st="7" end="7"/>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8" end="8"/>
                                            </p:txEl>
                                          </p:spTgt>
                                        </p:tgtEl>
                                        <p:attrNameLst>
                                          <p:attrName>style.visibility</p:attrName>
                                        </p:attrNameLst>
                                      </p:cBhvr>
                                      <p:to>
                                        <p:strVal val="visible"/>
                                      </p:to>
                                    </p:set>
                                    <p:animEffect transition="in" filter="wipe(down)">
                                      <p:cBhvr>
                                        <p:cTn id="133" dur="580">
                                          <p:stCondLst>
                                            <p:cond delay="0"/>
                                          </p:stCondLst>
                                        </p:cTn>
                                        <p:tgtEl>
                                          <p:spTgt spid="3">
                                            <p:txEl>
                                              <p:pRg st="8" end="8"/>
                                            </p:txEl>
                                          </p:spTgt>
                                        </p:tgtEl>
                                      </p:cBhvr>
                                    </p:animEffect>
                                    <p:anim calcmode="lin" valueType="num">
                                      <p:cBhvr>
                                        <p:cTn id="134"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8" end="8"/>
                                            </p:txEl>
                                          </p:spTgt>
                                        </p:tgtEl>
                                      </p:cBhvr>
                                      <p:to x="100000" y="60000"/>
                                    </p:animScale>
                                    <p:animScale>
                                      <p:cBhvr>
                                        <p:cTn id="140" dur="166" decel="50000">
                                          <p:stCondLst>
                                            <p:cond delay="676"/>
                                          </p:stCondLst>
                                        </p:cTn>
                                        <p:tgtEl>
                                          <p:spTgt spid="3">
                                            <p:txEl>
                                              <p:pRg st="8" end="8"/>
                                            </p:txEl>
                                          </p:spTgt>
                                        </p:tgtEl>
                                      </p:cBhvr>
                                      <p:to x="100000" y="100000"/>
                                    </p:animScale>
                                    <p:animScale>
                                      <p:cBhvr>
                                        <p:cTn id="141" dur="26">
                                          <p:stCondLst>
                                            <p:cond delay="1312"/>
                                          </p:stCondLst>
                                        </p:cTn>
                                        <p:tgtEl>
                                          <p:spTgt spid="3">
                                            <p:txEl>
                                              <p:pRg st="8" end="8"/>
                                            </p:txEl>
                                          </p:spTgt>
                                        </p:tgtEl>
                                      </p:cBhvr>
                                      <p:to x="100000" y="80000"/>
                                    </p:animScale>
                                    <p:animScale>
                                      <p:cBhvr>
                                        <p:cTn id="142" dur="166" decel="50000">
                                          <p:stCondLst>
                                            <p:cond delay="1338"/>
                                          </p:stCondLst>
                                        </p:cTn>
                                        <p:tgtEl>
                                          <p:spTgt spid="3">
                                            <p:txEl>
                                              <p:pRg st="8" end="8"/>
                                            </p:txEl>
                                          </p:spTgt>
                                        </p:tgtEl>
                                      </p:cBhvr>
                                      <p:to x="100000" y="100000"/>
                                    </p:animScale>
                                    <p:animScale>
                                      <p:cBhvr>
                                        <p:cTn id="143" dur="26">
                                          <p:stCondLst>
                                            <p:cond delay="1642"/>
                                          </p:stCondLst>
                                        </p:cTn>
                                        <p:tgtEl>
                                          <p:spTgt spid="3">
                                            <p:txEl>
                                              <p:pRg st="8" end="8"/>
                                            </p:txEl>
                                          </p:spTgt>
                                        </p:tgtEl>
                                      </p:cBhvr>
                                      <p:to x="100000" y="90000"/>
                                    </p:animScale>
                                    <p:animScale>
                                      <p:cBhvr>
                                        <p:cTn id="144" dur="166" decel="50000">
                                          <p:stCondLst>
                                            <p:cond delay="1668"/>
                                          </p:stCondLst>
                                        </p:cTn>
                                        <p:tgtEl>
                                          <p:spTgt spid="3">
                                            <p:txEl>
                                              <p:pRg st="8" end="8"/>
                                            </p:txEl>
                                          </p:spTgt>
                                        </p:tgtEl>
                                      </p:cBhvr>
                                      <p:to x="100000" y="100000"/>
                                    </p:animScale>
                                    <p:animScale>
                                      <p:cBhvr>
                                        <p:cTn id="145" dur="26">
                                          <p:stCondLst>
                                            <p:cond delay="1808"/>
                                          </p:stCondLst>
                                        </p:cTn>
                                        <p:tgtEl>
                                          <p:spTgt spid="3">
                                            <p:txEl>
                                              <p:pRg st="8" end="8"/>
                                            </p:txEl>
                                          </p:spTgt>
                                        </p:tgtEl>
                                      </p:cBhvr>
                                      <p:to x="100000" y="95000"/>
                                    </p:animScale>
                                    <p:animScale>
                                      <p:cBhvr>
                                        <p:cTn id="146" dur="166" decel="50000">
                                          <p:stCondLst>
                                            <p:cond delay="1834"/>
                                          </p:stCondLst>
                                        </p:cTn>
                                        <p:tgtEl>
                                          <p:spTgt spid="3">
                                            <p:txEl>
                                              <p:pRg st="8" end="8"/>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9" end="9"/>
                                            </p:txEl>
                                          </p:spTgt>
                                        </p:tgtEl>
                                        <p:attrNameLst>
                                          <p:attrName>style.visibility</p:attrName>
                                        </p:attrNameLst>
                                      </p:cBhvr>
                                      <p:to>
                                        <p:strVal val="visible"/>
                                      </p:to>
                                    </p:set>
                                    <p:animEffect transition="in" filter="wipe(down)">
                                      <p:cBhvr>
                                        <p:cTn id="151" dur="580">
                                          <p:stCondLst>
                                            <p:cond delay="0"/>
                                          </p:stCondLst>
                                        </p:cTn>
                                        <p:tgtEl>
                                          <p:spTgt spid="3">
                                            <p:txEl>
                                              <p:pRg st="9" end="9"/>
                                            </p:txEl>
                                          </p:spTgt>
                                        </p:tgtEl>
                                      </p:cBhvr>
                                    </p:animEffect>
                                    <p:anim calcmode="lin" valueType="num">
                                      <p:cBhvr>
                                        <p:cTn id="152"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9" end="9"/>
                                            </p:txEl>
                                          </p:spTgt>
                                        </p:tgtEl>
                                      </p:cBhvr>
                                      <p:to x="100000" y="60000"/>
                                    </p:animScale>
                                    <p:animScale>
                                      <p:cBhvr>
                                        <p:cTn id="158" dur="166" decel="50000">
                                          <p:stCondLst>
                                            <p:cond delay="676"/>
                                          </p:stCondLst>
                                        </p:cTn>
                                        <p:tgtEl>
                                          <p:spTgt spid="3">
                                            <p:txEl>
                                              <p:pRg st="9" end="9"/>
                                            </p:txEl>
                                          </p:spTgt>
                                        </p:tgtEl>
                                      </p:cBhvr>
                                      <p:to x="100000" y="100000"/>
                                    </p:animScale>
                                    <p:animScale>
                                      <p:cBhvr>
                                        <p:cTn id="159" dur="26">
                                          <p:stCondLst>
                                            <p:cond delay="1312"/>
                                          </p:stCondLst>
                                        </p:cTn>
                                        <p:tgtEl>
                                          <p:spTgt spid="3">
                                            <p:txEl>
                                              <p:pRg st="9" end="9"/>
                                            </p:txEl>
                                          </p:spTgt>
                                        </p:tgtEl>
                                      </p:cBhvr>
                                      <p:to x="100000" y="80000"/>
                                    </p:animScale>
                                    <p:animScale>
                                      <p:cBhvr>
                                        <p:cTn id="160" dur="166" decel="50000">
                                          <p:stCondLst>
                                            <p:cond delay="1338"/>
                                          </p:stCondLst>
                                        </p:cTn>
                                        <p:tgtEl>
                                          <p:spTgt spid="3">
                                            <p:txEl>
                                              <p:pRg st="9" end="9"/>
                                            </p:txEl>
                                          </p:spTgt>
                                        </p:tgtEl>
                                      </p:cBhvr>
                                      <p:to x="100000" y="100000"/>
                                    </p:animScale>
                                    <p:animScale>
                                      <p:cBhvr>
                                        <p:cTn id="161" dur="26">
                                          <p:stCondLst>
                                            <p:cond delay="1642"/>
                                          </p:stCondLst>
                                        </p:cTn>
                                        <p:tgtEl>
                                          <p:spTgt spid="3">
                                            <p:txEl>
                                              <p:pRg st="9" end="9"/>
                                            </p:txEl>
                                          </p:spTgt>
                                        </p:tgtEl>
                                      </p:cBhvr>
                                      <p:to x="100000" y="90000"/>
                                    </p:animScale>
                                    <p:animScale>
                                      <p:cBhvr>
                                        <p:cTn id="162" dur="166" decel="50000">
                                          <p:stCondLst>
                                            <p:cond delay="1668"/>
                                          </p:stCondLst>
                                        </p:cTn>
                                        <p:tgtEl>
                                          <p:spTgt spid="3">
                                            <p:txEl>
                                              <p:pRg st="9" end="9"/>
                                            </p:txEl>
                                          </p:spTgt>
                                        </p:tgtEl>
                                      </p:cBhvr>
                                      <p:to x="100000" y="100000"/>
                                    </p:animScale>
                                    <p:animScale>
                                      <p:cBhvr>
                                        <p:cTn id="163" dur="26">
                                          <p:stCondLst>
                                            <p:cond delay="1808"/>
                                          </p:stCondLst>
                                        </p:cTn>
                                        <p:tgtEl>
                                          <p:spTgt spid="3">
                                            <p:txEl>
                                              <p:pRg st="9" end="9"/>
                                            </p:txEl>
                                          </p:spTgt>
                                        </p:tgtEl>
                                      </p:cBhvr>
                                      <p:to x="100000" y="95000"/>
                                    </p:animScale>
                                    <p:animScale>
                                      <p:cBhvr>
                                        <p:cTn id="164" dur="166" decel="50000">
                                          <p:stCondLst>
                                            <p:cond delay="1834"/>
                                          </p:stCondLst>
                                        </p:cTn>
                                        <p:tgtEl>
                                          <p:spTgt spid="3">
                                            <p:txEl>
                                              <p:pRg st="9" end="9"/>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10" end="10"/>
                                            </p:txEl>
                                          </p:spTgt>
                                        </p:tgtEl>
                                        <p:attrNameLst>
                                          <p:attrName>style.visibility</p:attrName>
                                        </p:attrNameLst>
                                      </p:cBhvr>
                                      <p:to>
                                        <p:strVal val="visible"/>
                                      </p:to>
                                    </p:set>
                                    <p:animEffect transition="in" filter="wipe(down)">
                                      <p:cBhvr>
                                        <p:cTn id="169" dur="580">
                                          <p:stCondLst>
                                            <p:cond delay="0"/>
                                          </p:stCondLst>
                                        </p:cTn>
                                        <p:tgtEl>
                                          <p:spTgt spid="3">
                                            <p:txEl>
                                              <p:pRg st="10" end="10"/>
                                            </p:txEl>
                                          </p:spTgt>
                                        </p:tgtEl>
                                      </p:cBhvr>
                                    </p:animEffect>
                                    <p:anim calcmode="lin" valueType="num">
                                      <p:cBhvr>
                                        <p:cTn id="170"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10" end="10"/>
                                            </p:txEl>
                                          </p:spTgt>
                                        </p:tgtEl>
                                      </p:cBhvr>
                                      <p:to x="100000" y="60000"/>
                                    </p:animScale>
                                    <p:animScale>
                                      <p:cBhvr>
                                        <p:cTn id="176" dur="166" decel="50000">
                                          <p:stCondLst>
                                            <p:cond delay="676"/>
                                          </p:stCondLst>
                                        </p:cTn>
                                        <p:tgtEl>
                                          <p:spTgt spid="3">
                                            <p:txEl>
                                              <p:pRg st="10" end="10"/>
                                            </p:txEl>
                                          </p:spTgt>
                                        </p:tgtEl>
                                      </p:cBhvr>
                                      <p:to x="100000" y="100000"/>
                                    </p:animScale>
                                    <p:animScale>
                                      <p:cBhvr>
                                        <p:cTn id="177" dur="26">
                                          <p:stCondLst>
                                            <p:cond delay="1312"/>
                                          </p:stCondLst>
                                        </p:cTn>
                                        <p:tgtEl>
                                          <p:spTgt spid="3">
                                            <p:txEl>
                                              <p:pRg st="10" end="10"/>
                                            </p:txEl>
                                          </p:spTgt>
                                        </p:tgtEl>
                                      </p:cBhvr>
                                      <p:to x="100000" y="80000"/>
                                    </p:animScale>
                                    <p:animScale>
                                      <p:cBhvr>
                                        <p:cTn id="178" dur="166" decel="50000">
                                          <p:stCondLst>
                                            <p:cond delay="1338"/>
                                          </p:stCondLst>
                                        </p:cTn>
                                        <p:tgtEl>
                                          <p:spTgt spid="3">
                                            <p:txEl>
                                              <p:pRg st="10" end="10"/>
                                            </p:txEl>
                                          </p:spTgt>
                                        </p:tgtEl>
                                      </p:cBhvr>
                                      <p:to x="100000" y="100000"/>
                                    </p:animScale>
                                    <p:animScale>
                                      <p:cBhvr>
                                        <p:cTn id="179" dur="26">
                                          <p:stCondLst>
                                            <p:cond delay="1642"/>
                                          </p:stCondLst>
                                        </p:cTn>
                                        <p:tgtEl>
                                          <p:spTgt spid="3">
                                            <p:txEl>
                                              <p:pRg st="10" end="10"/>
                                            </p:txEl>
                                          </p:spTgt>
                                        </p:tgtEl>
                                      </p:cBhvr>
                                      <p:to x="100000" y="90000"/>
                                    </p:animScale>
                                    <p:animScale>
                                      <p:cBhvr>
                                        <p:cTn id="180" dur="166" decel="50000">
                                          <p:stCondLst>
                                            <p:cond delay="1668"/>
                                          </p:stCondLst>
                                        </p:cTn>
                                        <p:tgtEl>
                                          <p:spTgt spid="3">
                                            <p:txEl>
                                              <p:pRg st="10" end="10"/>
                                            </p:txEl>
                                          </p:spTgt>
                                        </p:tgtEl>
                                      </p:cBhvr>
                                      <p:to x="100000" y="100000"/>
                                    </p:animScale>
                                    <p:animScale>
                                      <p:cBhvr>
                                        <p:cTn id="181" dur="26">
                                          <p:stCondLst>
                                            <p:cond delay="1808"/>
                                          </p:stCondLst>
                                        </p:cTn>
                                        <p:tgtEl>
                                          <p:spTgt spid="3">
                                            <p:txEl>
                                              <p:pRg st="10" end="10"/>
                                            </p:txEl>
                                          </p:spTgt>
                                        </p:tgtEl>
                                      </p:cBhvr>
                                      <p:to x="100000" y="95000"/>
                                    </p:animScale>
                                    <p:animScale>
                                      <p:cBhvr>
                                        <p:cTn id="182"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800974" y="257175"/>
            <a:ext cx="3541395" cy="1143000"/>
          </a:xfrm>
        </p:spPr>
        <p:txBody>
          <a:bodyPr/>
          <a:lstStyle/>
          <a:p>
            <a:pPr eaLnBrk="1" hangingPunct="1"/>
            <a:r>
              <a:rPr lang="en-US" b="1" dirty="0" err="1"/>
              <a:t>Kabullerİmİz</a:t>
            </a:r>
            <a:endParaRPr lang="en-US" b="1" dirty="0"/>
          </a:p>
        </p:txBody>
      </p:sp>
      <p:sp>
        <p:nvSpPr>
          <p:cNvPr id="3" name="Content Placeholder 2"/>
          <p:cNvSpPr>
            <a:spLocks noGrp="1"/>
          </p:cNvSpPr>
          <p:nvPr>
            <p:ph idx="1"/>
          </p:nvPr>
        </p:nvSpPr>
        <p:spPr>
          <a:xfrm>
            <a:off x="2209800" y="1143000"/>
            <a:ext cx="7772400" cy="5213350"/>
          </a:xfrm>
        </p:spPr>
        <p:txBody>
          <a:bodyPr>
            <a:normAutofit fontScale="92500" lnSpcReduction="10000"/>
          </a:bodyPr>
          <a:lstStyle/>
          <a:p>
            <a:pPr marL="0" indent="0" eaLnBrk="1" hangingPunct="1">
              <a:buNone/>
            </a:pPr>
            <a:endParaRPr lang="en-US" sz="4000" dirty="0"/>
          </a:p>
          <a:p>
            <a:pPr eaLnBrk="1" hangingPunct="1"/>
            <a:r>
              <a:rPr lang="en-US" sz="4000" b="1" dirty="0"/>
              <a:t>(</a:t>
            </a:r>
            <a:r>
              <a:rPr lang="en-US" sz="4000" b="1" dirty="0" err="1"/>
              <a:t>Kö</a:t>
            </a:r>
            <a:r>
              <a:rPr lang="en-US" sz="4000" b="1" dirty="0"/>
              <a:t> Sa </a:t>
            </a:r>
            <a:r>
              <a:rPr lang="en-US" sz="4000" b="1" dirty="0" err="1"/>
              <a:t>Bir</a:t>
            </a:r>
            <a:r>
              <a:rPr lang="en-US" sz="4000" b="1" dirty="0"/>
              <a:t> Ağ)</a:t>
            </a:r>
          </a:p>
          <a:p>
            <a:pPr eaLnBrk="1" hangingPunct="1"/>
            <a:r>
              <a:rPr lang="en-US" sz="4000" b="1" dirty="0" err="1"/>
              <a:t>Körler</a:t>
            </a:r>
            <a:r>
              <a:rPr lang="en-US" sz="4000" b="1" dirty="0"/>
              <a:t> </a:t>
            </a:r>
            <a:r>
              <a:rPr lang="en-US" sz="4000" b="1" dirty="0" err="1"/>
              <a:t>sağırlar</a:t>
            </a:r>
            <a:r>
              <a:rPr lang="en-US" sz="4000" b="1" dirty="0"/>
              <a:t> </a:t>
            </a:r>
            <a:r>
              <a:rPr lang="en-US" sz="4000" b="1" dirty="0" err="1"/>
              <a:t>birbirlerini</a:t>
            </a:r>
            <a:r>
              <a:rPr lang="en-US" sz="4000" b="1" dirty="0"/>
              <a:t> </a:t>
            </a:r>
            <a:r>
              <a:rPr lang="en-US" sz="4000" b="1" dirty="0" err="1"/>
              <a:t>ağırlar</a:t>
            </a:r>
            <a:endParaRPr lang="en-US" sz="4000" b="1" dirty="0"/>
          </a:p>
          <a:p>
            <a:r>
              <a:rPr lang="en-US" sz="4000" b="1" dirty="0"/>
              <a:t>(</a:t>
            </a:r>
            <a:r>
              <a:rPr lang="en-US" sz="4000" b="1" dirty="0" err="1"/>
              <a:t>Üz</a:t>
            </a:r>
            <a:r>
              <a:rPr lang="en-US" sz="4000" b="1" dirty="0"/>
              <a:t> Ye </a:t>
            </a:r>
            <a:r>
              <a:rPr lang="en-US" sz="4000" b="1" dirty="0" err="1"/>
              <a:t>Ba</a:t>
            </a:r>
            <a:r>
              <a:rPr lang="en-US" sz="4000" b="1" dirty="0"/>
              <a:t> So)</a:t>
            </a:r>
          </a:p>
          <a:p>
            <a:r>
              <a:rPr lang="en-US" sz="4000" b="1" dirty="0" err="1"/>
              <a:t>Üzümünü</a:t>
            </a:r>
            <a:r>
              <a:rPr lang="en-US" sz="4000" b="1" dirty="0"/>
              <a:t> ye </a:t>
            </a:r>
            <a:r>
              <a:rPr lang="en-US" sz="4000" b="1" dirty="0" err="1"/>
              <a:t>bağını</a:t>
            </a:r>
            <a:r>
              <a:rPr lang="en-US" sz="4000" b="1" dirty="0"/>
              <a:t> </a:t>
            </a:r>
            <a:r>
              <a:rPr lang="en-US" sz="4000" b="1" dirty="0" err="1"/>
              <a:t>sorma</a:t>
            </a:r>
            <a:endParaRPr lang="en-US" sz="4000" b="1" dirty="0"/>
          </a:p>
          <a:p>
            <a:r>
              <a:rPr lang="en-US" sz="4000" b="1" dirty="0"/>
              <a:t>(De Ma De Ye Do)</a:t>
            </a:r>
          </a:p>
          <a:p>
            <a:r>
              <a:rPr lang="en-US" sz="4000" b="1" dirty="0" err="1"/>
              <a:t>Devletin</a:t>
            </a:r>
            <a:r>
              <a:rPr lang="en-US" sz="4000" b="1" dirty="0"/>
              <a:t> </a:t>
            </a:r>
            <a:r>
              <a:rPr lang="en-US" sz="4000" b="1" dirty="0" err="1"/>
              <a:t>malı</a:t>
            </a:r>
            <a:r>
              <a:rPr lang="en-US" sz="4000" b="1" dirty="0"/>
              <a:t> </a:t>
            </a:r>
            <a:r>
              <a:rPr lang="en-US" sz="4000" b="1" dirty="0" err="1"/>
              <a:t>deniz</a:t>
            </a:r>
            <a:r>
              <a:rPr lang="en-US" sz="4000" b="1" dirty="0"/>
              <a:t> </a:t>
            </a:r>
            <a:r>
              <a:rPr lang="en-US" sz="4000" b="1" dirty="0" err="1"/>
              <a:t>yemiyen</a:t>
            </a:r>
            <a:r>
              <a:rPr lang="en-US" sz="4000" b="1" dirty="0"/>
              <a:t> </a:t>
            </a:r>
            <a:r>
              <a:rPr lang="en-US" sz="4000" b="1" dirty="0" err="1"/>
              <a:t>domuz</a:t>
            </a:r>
            <a:endParaRPr lang="en-US" sz="4000" b="1" dirty="0"/>
          </a:p>
          <a:p>
            <a:pPr eaLnBrk="1" hangingPunct="1"/>
            <a:endParaRPr lang="en-US" sz="4000" dirty="0"/>
          </a:p>
          <a:p>
            <a:pPr eaLnBrk="1" hangingPunct="1"/>
            <a:endParaRPr lang="en-US" sz="4000" dirty="0"/>
          </a:p>
        </p:txBody>
      </p:sp>
      <p:sp>
        <p:nvSpPr>
          <p:cNvPr id="21508"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1509" name="Slide Number Placeholder 4"/>
          <p:cNvSpPr>
            <a:spLocks noGrp="1"/>
          </p:cNvSpPr>
          <p:nvPr>
            <p:ph type="sldNum" sz="quarter" idx="12"/>
          </p:nvPr>
        </p:nvSpPr>
        <p:spPr>
          <a:noFill/>
        </p:spPr>
        <p:txBody>
          <a:bodyPr/>
          <a:lstStyle/>
          <a:p>
            <a:fld id="{9999CD33-F830-F24C-9751-660211A9CDBA}" type="slidenum">
              <a:rPr lang="en-US" smtClean="0"/>
              <a:pPr/>
              <a:t>61</a:t>
            </a:fld>
            <a:endParaRPr lang="en-US"/>
          </a:p>
        </p:txBody>
      </p:sp>
    </p:spTree>
    <p:extLst>
      <p:ext uri="{BB962C8B-B14F-4D97-AF65-F5344CB8AC3E}">
        <p14:creationId xmlns:p14="http://schemas.microsoft.com/office/powerpoint/2010/main" val="176659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6" end="6"/>
                                            </p:txEl>
                                          </p:spTgt>
                                        </p:tgtEl>
                                        <p:attrNameLst>
                                          <p:attrName>style.visibility</p:attrName>
                                        </p:attrNameLst>
                                      </p:cBhvr>
                                      <p:to>
                                        <p:strVal val="visible"/>
                                      </p:to>
                                    </p:set>
                                    <p:animEffect transition="in" filter="wipe(down)">
                                      <p:cBhvr>
                                        <p:cTn id="97" dur="580">
                                          <p:stCondLst>
                                            <p:cond delay="0"/>
                                          </p:stCondLst>
                                        </p:cTn>
                                        <p:tgtEl>
                                          <p:spTgt spid="3">
                                            <p:txEl>
                                              <p:pRg st="6" end="6"/>
                                            </p:txEl>
                                          </p:spTgt>
                                        </p:tgtEl>
                                      </p:cBhvr>
                                    </p:animEffect>
                                    <p:anim calcmode="lin" valueType="num">
                                      <p:cBhvr>
                                        <p:cTn id="9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6" end="6"/>
                                            </p:txEl>
                                          </p:spTgt>
                                        </p:tgtEl>
                                      </p:cBhvr>
                                      <p:to x="100000" y="60000"/>
                                    </p:animScale>
                                    <p:animScale>
                                      <p:cBhvr>
                                        <p:cTn id="104" dur="166" decel="50000">
                                          <p:stCondLst>
                                            <p:cond delay="676"/>
                                          </p:stCondLst>
                                        </p:cTn>
                                        <p:tgtEl>
                                          <p:spTgt spid="3">
                                            <p:txEl>
                                              <p:pRg st="6" end="6"/>
                                            </p:txEl>
                                          </p:spTgt>
                                        </p:tgtEl>
                                      </p:cBhvr>
                                      <p:to x="100000" y="100000"/>
                                    </p:animScale>
                                    <p:animScale>
                                      <p:cBhvr>
                                        <p:cTn id="105" dur="26">
                                          <p:stCondLst>
                                            <p:cond delay="1312"/>
                                          </p:stCondLst>
                                        </p:cTn>
                                        <p:tgtEl>
                                          <p:spTgt spid="3">
                                            <p:txEl>
                                              <p:pRg st="6" end="6"/>
                                            </p:txEl>
                                          </p:spTgt>
                                        </p:tgtEl>
                                      </p:cBhvr>
                                      <p:to x="100000" y="80000"/>
                                    </p:animScale>
                                    <p:animScale>
                                      <p:cBhvr>
                                        <p:cTn id="106" dur="166" decel="50000">
                                          <p:stCondLst>
                                            <p:cond delay="1338"/>
                                          </p:stCondLst>
                                        </p:cTn>
                                        <p:tgtEl>
                                          <p:spTgt spid="3">
                                            <p:txEl>
                                              <p:pRg st="6" end="6"/>
                                            </p:txEl>
                                          </p:spTgt>
                                        </p:tgtEl>
                                      </p:cBhvr>
                                      <p:to x="100000" y="100000"/>
                                    </p:animScale>
                                    <p:animScale>
                                      <p:cBhvr>
                                        <p:cTn id="107" dur="26">
                                          <p:stCondLst>
                                            <p:cond delay="1642"/>
                                          </p:stCondLst>
                                        </p:cTn>
                                        <p:tgtEl>
                                          <p:spTgt spid="3">
                                            <p:txEl>
                                              <p:pRg st="6" end="6"/>
                                            </p:txEl>
                                          </p:spTgt>
                                        </p:tgtEl>
                                      </p:cBhvr>
                                      <p:to x="100000" y="90000"/>
                                    </p:animScale>
                                    <p:animScale>
                                      <p:cBhvr>
                                        <p:cTn id="108" dur="166" decel="50000">
                                          <p:stCondLst>
                                            <p:cond delay="1668"/>
                                          </p:stCondLst>
                                        </p:cTn>
                                        <p:tgtEl>
                                          <p:spTgt spid="3">
                                            <p:txEl>
                                              <p:pRg st="6" end="6"/>
                                            </p:txEl>
                                          </p:spTgt>
                                        </p:tgtEl>
                                      </p:cBhvr>
                                      <p:to x="100000" y="100000"/>
                                    </p:animScale>
                                    <p:animScale>
                                      <p:cBhvr>
                                        <p:cTn id="109" dur="26">
                                          <p:stCondLst>
                                            <p:cond delay="1808"/>
                                          </p:stCondLst>
                                        </p:cTn>
                                        <p:tgtEl>
                                          <p:spTgt spid="3">
                                            <p:txEl>
                                              <p:pRg st="6" end="6"/>
                                            </p:txEl>
                                          </p:spTgt>
                                        </p:tgtEl>
                                      </p:cBhvr>
                                      <p:to x="100000" y="95000"/>
                                    </p:animScale>
                                    <p:animScale>
                                      <p:cBhvr>
                                        <p:cTn id="110"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878765" y="1052687"/>
            <a:ext cx="3067050" cy="762000"/>
          </a:xfrm>
        </p:spPr>
        <p:txBody>
          <a:bodyPr/>
          <a:lstStyle/>
          <a:p>
            <a:pPr eaLnBrk="1" hangingPunct="1"/>
            <a:r>
              <a:rPr lang="en-US" b="1" dirty="0" err="1"/>
              <a:t>Kabullerİmİz</a:t>
            </a:r>
            <a:endParaRPr lang="en-US" b="1" dirty="0"/>
          </a:p>
        </p:txBody>
      </p:sp>
      <p:sp>
        <p:nvSpPr>
          <p:cNvPr id="3" name="Content Placeholder 2"/>
          <p:cNvSpPr>
            <a:spLocks noGrp="1"/>
          </p:cNvSpPr>
          <p:nvPr>
            <p:ph idx="1"/>
          </p:nvPr>
        </p:nvSpPr>
        <p:spPr>
          <a:xfrm>
            <a:off x="1390651" y="1052687"/>
            <a:ext cx="7772400" cy="5195713"/>
          </a:xfrm>
        </p:spPr>
        <p:txBody>
          <a:bodyPr>
            <a:normAutofit/>
          </a:bodyPr>
          <a:lstStyle/>
          <a:p>
            <a:pPr eaLnBrk="1" hangingPunct="1"/>
            <a:r>
              <a:rPr lang="en-US" sz="3600" b="1" dirty="0"/>
              <a:t>(Es Ta Es Ha)</a:t>
            </a:r>
          </a:p>
          <a:p>
            <a:pPr eaLnBrk="1" hangingPunct="1"/>
            <a:r>
              <a:rPr lang="en-US" sz="3600" b="1" dirty="0" err="1"/>
              <a:t>Eski</a:t>
            </a:r>
            <a:r>
              <a:rPr lang="en-US" sz="3600" b="1" dirty="0"/>
              <a:t> </a:t>
            </a:r>
            <a:r>
              <a:rPr lang="en-US" sz="3600" b="1" dirty="0" err="1"/>
              <a:t>tas</a:t>
            </a:r>
            <a:r>
              <a:rPr lang="en-US" sz="3600" b="1" dirty="0"/>
              <a:t> </a:t>
            </a:r>
            <a:r>
              <a:rPr lang="en-US" sz="3600" b="1" dirty="0" err="1"/>
              <a:t>eski</a:t>
            </a:r>
            <a:r>
              <a:rPr lang="en-US" sz="3600" b="1" dirty="0"/>
              <a:t> </a:t>
            </a:r>
            <a:r>
              <a:rPr lang="en-US" sz="3600" b="1" dirty="0" err="1"/>
              <a:t>hamam</a:t>
            </a:r>
            <a:endParaRPr lang="en-US" sz="3600" b="1" dirty="0"/>
          </a:p>
          <a:p>
            <a:pPr eaLnBrk="1" hangingPunct="1"/>
            <a:r>
              <a:rPr lang="en-US" sz="3600" b="1" dirty="0"/>
              <a:t>(Kı </a:t>
            </a:r>
            <a:r>
              <a:rPr lang="en-US" sz="3600" b="1" dirty="0" err="1"/>
              <a:t>Yo</a:t>
            </a:r>
            <a:r>
              <a:rPr lang="en-US" sz="3600" b="1" dirty="0"/>
              <a:t> </a:t>
            </a:r>
            <a:r>
              <a:rPr lang="en-US" sz="3600" b="1" dirty="0" err="1"/>
              <a:t>Kö</a:t>
            </a:r>
            <a:r>
              <a:rPr lang="en-US" sz="3600" b="1" dirty="0"/>
              <a:t> </a:t>
            </a:r>
            <a:r>
              <a:rPr lang="en-US" sz="3600" b="1" dirty="0" err="1"/>
              <a:t>Dö</a:t>
            </a:r>
            <a:r>
              <a:rPr lang="en-US" sz="3600" b="1" dirty="0"/>
              <a:t>)</a:t>
            </a:r>
          </a:p>
          <a:p>
            <a:pPr eaLnBrk="1" hangingPunct="1"/>
            <a:r>
              <a:rPr lang="en-US" sz="3600" b="1" dirty="0" err="1"/>
              <a:t>Kısa</a:t>
            </a:r>
            <a:r>
              <a:rPr lang="en-US" sz="3600" b="1" dirty="0"/>
              <a:t> </a:t>
            </a:r>
            <a:r>
              <a:rPr lang="en-US" sz="3600" b="1" dirty="0" err="1"/>
              <a:t>yoldan</a:t>
            </a:r>
            <a:r>
              <a:rPr lang="en-US" sz="3600" b="1" dirty="0"/>
              <a:t> </a:t>
            </a:r>
            <a:r>
              <a:rPr lang="en-US" sz="3600" b="1" dirty="0" err="1"/>
              <a:t>köşeyi</a:t>
            </a:r>
            <a:r>
              <a:rPr lang="en-US" sz="3600" b="1" dirty="0"/>
              <a:t> </a:t>
            </a:r>
            <a:r>
              <a:rPr lang="en-US" sz="3600" b="1" dirty="0" err="1"/>
              <a:t>dönmek</a:t>
            </a:r>
            <a:endParaRPr lang="en-US" sz="3600" b="1" dirty="0"/>
          </a:p>
          <a:p>
            <a:pPr eaLnBrk="1" hangingPunct="1"/>
            <a:r>
              <a:rPr lang="en-US" sz="3600" b="1" dirty="0"/>
              <a:t>(Ha Ka </a:t>
            </a:r>
            <a:r>
              <a:rPr lang="en-US" sz="3600" b="1" dirty="0" err="1"/>
              <a:t>Ya</a:t>
            </a:r>
            <a:r>
              <a:rPr lang="en-US" sz="3600" b="1" dirty="0"/>
              <a:t>)</a:t>
            </a:r>
          </a:p>
          <a:p>
            <a:pPr eaLnBrk="1" hangingPunct="1"/>
            <a:r>
              <a:rPr lang="en-US" sz="3600" b="1" dirty="0" err="1"/>
              <a:t>Hamili</a:t>
            </a:r>
            <a:r>
              <a:rPr lang="en-US" sz="3600" b="1" dirty="0"/>
              <a:t> kart </a:t>
            </a:r>
            <a:r>
              <a:rPr lang="en-US" sz="3600" b="1" dirty="0" err="1"/>
              <a:t>yakınımdır</a:t>
            </a:r>
            <a:endParaRPr lang="en-US" sz="3600" b="1" dirty="0"/>
          </a:p>
          <a:p>
            <a:pPr eaLnBrk="1" hangingPunct="1">
              <a:buNone/>
            </a:pPr>
            <a:endParaRPr lang="en-US" dirty="0"/>
          </a:p>
        </p:txBody>
      </p:sp>
      <p:sp>
        <p:nvSpPr>
          <p:cNvPr id="22532"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2533" name="Slide Number Placeholder 4"/>
          <p:cNvSpPr>
            <a:spLocks noGrp="1"/>
          </p:cNvSpPr>
          <p:nvPr>
            <p:ph type="sldNum" sz="quarter" idx="12"/>
          </p:nvPr>
        </p:nvSpPr>
        <p:spPr>
          <a:noFill/>
        </p:spPr>
        <p:txBody>
          <a:bodyPr/>
          <a:lstStyle/>
          <a:p>
            <a:fld id="{5C7079EE-128B-204F-AA33-82E5C4585BD2}" type="slidenum">
              <a:rPr lang="en-US" smtClean="0"/>
              <a:pPr/>
              <a:t>62</a:t>
            </a:fld>
            <a:endParaRPr lang="en-US"/>
          </a:p>
        </p:txBody>
      </p:sp>
    </p:spTree>
    <p:extLst>
      <p:ext uri="{BB962C8B-B14F-4D97-AF65-F5344CB8AC3E}">
        <p14:creationId xmlns:p14="http://schemas.microsoft.com/office/powerpoint/2010/main" val="38932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3">
                                            <p:txEl>
                                              <p:pRg st="0" end="0"/>
                                            </p:txEl>
                                          </p:spTgt>
                                        </p:tgtEl>
                                        <p:attrNameLst>
                                          <p:attrName>ppt_x</p:attrName>
                                        </p:attrNameLst>
                                      </p:cBhvr>
                                    </p:anim>
                                    <p:anim from="0" to="-1.0" calcmode="lin" valueType="num">
                                      <p:cBhvr>
                                        <p:cTn id="8" dur="200" decel="50000" autoRev="1" fill="hold">
                                          <p:stCondLst>
                                            <p:cond delay="600"/>
                                          </p:stCondLst>
                                        </p:cTn>
                                        <p:tgtEl>
                                          <p:spTgt spid="3">
                                            <p:txEl>
                                              <p:pRg st="0" end="0"/>
                                            </p:txEl>
                                          </p:spTgt>
                                        </p:tgtEl>
                                        <p:attrNameLst>
                                          <p:attrName>xshear</p:attrName>
                                        </p:attrNameLst>
                                      </p:cBhvr>
                                    </p:anim>
                                    <p:animScale>
                                      <p:cBhvr>
                                        <p:cTn id="9" dur="200" decel="100000" autoRev="1" fill="hold">
                                          <p:stCondLst>
                                            <p:cond delay="600"/>
                                          </p:stCondLst>
                                        </p:cTn>
                                        <p:tgtEl>
                                          <p:spTgt spid="3">
                                            <p:txEl>
                                              <p:pRg st="0" end="0"/>
                                            </p:txEl>
                                          </p:spTgt>
                                        </p:tgtEl>
                                      </p:cBhvr>
                                      <p:from x="100000" y="100000"/>
                                      <p:to x="80000" y="100000"/>
                                    </p:animScale>
                                    <p:anim by="(#ppt_h/3+#ppt_w*0.1)" calcmode="lin" valueType="num">
                                      <p:cBhvr additive="sum">
                                        <p:cTn id="10" dur="200" decel="100000" autoRev="1" fill="hold">
                                          <p:stCondLst>
                                            <p:cond delay="600"/>
                                          </p:stCondLst>
                                        </p:cTn>
                                        <p:tgtEl>
                                          <p:spTgt spid="3">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3">
                                            <p:txEl>
                                              <p:pRg st="1" end="1"/>
                                            </p:txEl>
                                          </p:spTgt>
                                        </p:tgtEl>
                                        <p:attrNameLst>
                                          <p:attrName>ppt_x</p:attrName>
                                        </p:attrNameLst>
                                      </p:cBhvr>
                                    </p:anim>
                                    <p:anim from="0" to="-1.0" calcmode="lin" valueType="num">
                                      <p:cBhvr>
                                        <p:cTn id="16" dur="200" decel="50000" autoRev="1" fill="hold">
                                          <p:stCondLst>
                                            <p:cond delay="600"/>
                                          </p:stCondLst>
                                        </p:cTn>
                                        <p:tgtEl>
                                          <p:spTgt spid="3">
                                            <p:txEl>
                                              <p:pRg st="1" end="1"/>
                                            </p:txEl>
                                          </p:spTgt>
                                        </p:tgtEl>
                                        <p:attrNameLst>
                                          <p:attrName>xshear</p:attrName>
                                        </p:attrNameLst>
                                      </p:cBhvr>
                                    </p:anim>
                                    <p:animScale>
                                      <p:cBhvr>
                                        <p:cTn id="17" dur="200" decel="100000" autoRev="1" fill="hold">
                                          <p:stCondLst>
                                            <p:cond delay="600"/>
                                          </p:stCondLst>
                                        </p:cTn>
                                        <p:tgtEl>
                                          <p:spTgt spid="3">
                                            <p:txEl>
                                              <p:pRg st="1" end="1"/>
                                            </p:txEl>
                                          </p:spTgt>
                                        </p:tgtEl>
                                      </p:cBhvr>
                                      <p:from x="100000" y="100000"/>
                                      <p:to x="80000" y="100000"/>
                                    </p:animScale>
                                    <p:anim by="(#ppt_h/3+#ppt_w*0.1)" calcmode="lin" valueType="num">
                                      <p:cBhvr additive="sum">
                                        <p:cTn id="18"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3">
                                            <p:txEl>
                                              <p:pRg st="2" end="2"/>
                                            </p:txEl>
                                          </p:spTgt>
                                        </p:tgtEl>
                                        <p:attrNameLst>
                                          <p:attrName>ppt_x</p:attrName>
                                        </p:attrNameLst>
                                      </p:cBhvr>
                                    </p:anim>
                                    <p:anim from="0" to="-1.0" calcmode="lin" valueType="num">
                                      <p:cBhvr>
                                        <p:cTn id="24" dur="200" decel="50000" autoRev="1" fill="hold">
                                          <p:stCondLst>
                                            <p:cond delay="600"/>
                                          </p:stCondLst>
                                        </p:cTn>
                                        <p:tgtEl>
                                          <p:spTgt spid="3">
                                            <p:txEl>
                                              <p:pRg st="2" end="2"/>
                                            </p:txEl>
                                          </p:spTgt>
                                        </p:tgtEl>
                                        <p:attrNameLst>
                                          <p:attrName>xshear</p:attrName>
                                        </p:attrNameLst>
                                      </p:cBhvr>
                                    </p:anim>
                                    <p:animScale>
                                      <p:cBhvr>
                                        <p:cTn id="25" dur="200" decel="100000" autoRev="1" fill="hold">
                                          <p:stCondLst>
                                            <p:cond delay="600"/>
                                          </p:stCondLst>
                                        </p:cTn>
                                        <p:tgtEl>
                                          <p:spTgt spid="3">
                                            <p:txEl>
                                              <p:pRg st="2" end="2"/>
                                            </p:txEl>
                                          </p:spTgt>
                                        </p:tgtEl>
                                      </p:cBhvr>
                                      <p:from x="100000" y="100000"/>
                                      <p:to x="80000" y="100000"/>
                                    </p:animScale>
                                    <p:anim by="(#ppt_h/3+#ppt_w*0.1)" calcmode="lin" valueType="num">
                                      <p:cBhvr additive="sum">
                                        <p:cTn id="26"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3">
                                            <p:txEl>
                                              <p:pRg st="3" end="3"/>
                                            </p:txEl>
                                          </p:spTgt>
                                        </p:tgtEl>
                                        <p:attrNameLst>
                                          <p:attrName>ppt_x</p:attrName>
                                        </p:attrNameLst>
                                      </p:cBhvr>
                                    </p:anim>
                                    <p:anim from="0" to="-1.0" calcmode="lin" valueType="num">
                                      <p:cBhvr>
                                        <p:cTn id="32" dur="200" decel="50000" autoRev="1" fill="hold">
                                          <p:stCondLst>
                                            <p:cond delay="600"/>
                                          </p:stCondLst>
                                        </p:cTn>
                                        <p:tgtEl>
                                          <p:spTgt spid="3">
                                            <p:txEl>
                                              <p:pRg st="3" end="3"/>
                                            </p:txEl>
                                          </p:spTgt>
                                        </p:tgtEl>
                                        <p:attrNameLst>
                                          <p:attrName>xshear</p:attrName>
                                        </p:attrNameLst>
                                      </p:cBhvr>
                                    </p:anim>
                                    <p:animScale>
                                      <p:cBhvr>
                                        <p:cTn id="33" dur="200" decel="100000" autoRev="1" fill="hold">
                                          <p:stCondLst>
                                            <p:cond delay="600"/>
                                          </p:stCondLst>
                                        </p:cTn>
                                        <p:tgtEl>
                                          <p:spTgt spid="3">
                                            <p:txEl>
                                              <p:pRg st="3" end="3"/>
                                            </p:txEl>
                                          </p:spTgt>
                                        </p:tgtEl>
                                      </p:cBhvr>
                                      <p:from x="100000" y="100000"/>
                                      <p:to x="80000" y="100000"/>
                                    </p:animScale>
                                    <p:anim by="(#ppt_h/3+#ppt_w*0.1)" calcmode="lin" valueType="num">
                                      <p:cBhvr additive="sum">
                                        <p:cTn id="34" dur="200" decel="100000" autoRev="1" fill="hold">
                                          <p:stCondLst>
                                            <p:cond delay="600"/>
                                          </p:stCondLst>
                                        </p:cTn>
                                        <p:tgtEl>
                                          <p:spTgt spid="3">
                                            <p:txEl>
                                              <p:pRg st="3" end="3"/>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from="(-#ppt_w/2)" to="(#ppt_x)" calcmode="lin" valueType="num">
                                      <p:cBhvr>
                                        <p:cTn id="39" dur="600" fill="hold">
                                          <p:stCondLst>
                                            <p:cond delay="0"/>
                                          </p:stCondLst>
                                        </p:cTn>
                                        <p:tgtEl>
                                          <p:spTgt spid="3">
                                            <p:txEl>
                                              <p:pRg st="4" end="4"/>
                                            </p:txEl>
                                          </p:spTgt>
                                        </p:tgtEl>
                                        <p:attrNameLst>
                                          <p:attrName>ppt_x</p:attrName>
                                        </p:attrNameLst>
                                      </p:cBhvr>
                                    </p:anim>
                                    <p:anim from="0" to="-1.0" calcmode="lin" valueType="num">
                                      <p:cBhvr>
                                        <p:cTn id="40" dur="200" decel="50000" autoRev="1" fill="hold">
                                          <p:stCondLst>
                                            <p:cond delay="600"/>
                                          </p:stCondLst>
                                        </p:cTn>
                                        <p:tgtEl>
                                          <p:spTgt spid="3">
                                            <p:txEl>
                                              <p:pRg st="4" end="4"/>
                                            </p:txEl>
                                          </p:spTgt>
                                        </p:tgtEl>
                                        <p:attrNameLst>
                                          <p:attrName>xshear</p:attrName>
                                        </p:attrNameLst>
                                      </p:cBhvr>
                                    </p:anim>
                                    <p:animScale>
                                      <p:cBhvr>
                                        <p:cTn id="41" dur="200" decel="100000" autoRev="1" fill="hold">
                                          <p:stCondLst>
                                            <p:cond delay="600"/>
                                          </p:stCondLst>
                                        </p:cTn>
                                        <p:tgtEl>
                                          <p:spTgt spid="3">
                                            <p:txEl>
                                              <p:pRg st="4" end="4"/>
                                            </p:txEl>
                                          </p:spTgt>
                                        </p:tgtEl>
                                      </p:cBhvr>
                                      <p:from x="100000" y="100000"/>
                                      <p:to x="80000" y="100000"/>
                                    </p:animScale>
                                    <p:anim by="(#ppt_h/3+#ppt_w*0.1)" calcmode="lin" valueType="num">
                                      <p:cBhvr additive="sum">
                                        <p:cTn id="42" dur="200" decel="100000" autoRev="1" fill="hold">
                                          <p:stCondLst>
                                            <p:cond delay="600"/>
                                          </p:stCondLst>
                                        </p:cTn>
                                        <p:tgtEl>
                                          <p:spTgt spid="3">
                                            <p:txEl>
                                              <p:pRg st="4" end="4"/>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from="(-#ppt_w/2)" to="(#ppt_x)" calcmode="lin" valueType="num">
                                      <p:cBhvr>
                                        <p:cTn id="47" dur="600" fill="hold">
                                          <p:stCondLst>
                                            <p:cond delay="0"/>
                                          </p:stCondLst>
                                        </p:cTn>
                                        <p:tgtEl>
                                          <p:spTgt spid="3">
                                            <p:txEl>
                                              <p:pRg st="5" end="5"/>
                                            </p:txEl>
                                          </p:spTgt>
                                        </p:tgtEl>
                                        <p:attrNameLst>
                                          <p:attrName>ppt_x</p:attrName>
                                        </p:attrNameLst>
                                      </p:cBhvr>
                                    </p:anim>
                                    <p:anim from="0" to="-1.0" calcmode="lin" valueType="num">
                                      <p:cBhvr>
                                        <p:cTn id="48" dur="200" decel="50000" autoRev="1" fill="hold">
                                          <p:stCondLst>
                                            <p:cond delay="600"/>
                                          </p:stCondLst>
                                        </p:cTn>
                                        <p:tgtEl>
                                          <p:spTgt spid="3">
                                            <p:txEl>
                                              <p:pRg st="5" end="5"/>
                                            </p:txEl>
                                          </p:spTgt>
                                        </p:tgtEl>
                                        <p:attrNameLst>
                                          <p:attrName>xshear</p:attrName>
                                        </p:attrNameLst>
                                      </p:cBhvr>
                                    </p:anim>
                                    <p:animScale>
                                      <p:cBhvr>
                                        <p:cTn id="49" dur="200" decel="100000" autoRev="1" fill="hold">
                                          <p:stCondLst>
                                            <p:cond delay="600"/>
                                          </p:stCondLst>
                                        </p:cTn>
                                        <p:tgtEl>
                                          <p:spTgt spid="3">
                                            <p:txEl>
                                              <p:pRg st="5" end="5"/>
                                            </p:txEl>
                                          </p:spTgt>
                                        </p:tgtEl>
                                      </p:cBhvr>
                                      <p:from x="100000" y="100000"/>
                                      <p:to x="80000" y="100000"/>
                                    </p:animScale>
                                    <p:anim by="(#ppt_h/3+#ppt_w*0.1)" calcmode="lin" valueType="num">
                                      <p:cBhvr additive="sum">
                                        <p:cTn id="50" dur="200" decel="100000" autoRev="1" fill="hold">
                                          <p:stCondLst>
                                            <p:cond delay="600"/>
                                          </p:stCondLst>
                                        </p:cTn>
                                        <p:tgtEl>
                                          <p:spTgt spid="3">
                                            <p:txEl>
                                              <p:pRg st="5" end="5"/>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543799" y="779637"/>
            <a:ext cx="3652837" cy="762000"/>
          </a:xfrm>
        </p:spPr>
        <p:txBody>
          <a:bodyPr/>
          <a:lstStyle/>
          <a:p>
            <a:pPr eaLnBrk="1" hangingPunct="1"/>
            <a:r>
              <a:rPr lang="en-US" b="1" dirty="0" err="1"/>
              <a:t>Kabullerİmİz</a:t>
            </a:r>
            <a:endParaRPr lang="en-US" b="1" dirty="0"/>
          </a:p>
        </p:txBody>
      </p:sp>
      <p:sp>
        <p:nvSpPr>
          <p:cNvPr id="3" name="Content Placeholder 2"/>
          <p:cNvSpPr>
            <a:spLocks noGrp="1"/>
          </p:cNvSpPr>
          <p:nvPr>
            <p:ph idx="1"/>
          </p:nvPr>
        </p:nvSpPr>
        <p:spPr>
          <a:xfrm>
            <a:off x="1141412" y="324296"/>
            <a:ext cx="7772400" cy="5195713"/>
          </a:xfrm>
        </p:spPr>
        <p:txBody>
          <a:bodyPr>
            <a:normAutofit fontScale="70000" lnSpcReduction="20000"/>
          </a:bodyPr>
          <a:lstStyle/>
          <a:p>
            <a:pPr marL="0" indent="0">
              <a:buNone/>
            </a:pPr>
            <a:endParaRPr lang="en-US" sz="3600" dirty="0"/>
          </a:p>
          <a:p>
            <a:pPr eaLnBrk="1" hangingPunct="1"/>
            <a:r>
              <a:rPr lang="en-US" sz="3600" b="1" dirty="0"/>
              <a:t>(Sa Mı Ka)</a:t>
            </a:r>
          </a:p>
          <a:p>
            <a:pPr eaLnBrk="1" hangingPunct="1"/>
            <a:r>
              <a:rPr lang="en-US" sz="3600" b="1" dirty="0"/>
              <a:t>Sana </a:t>
            </a:r>
            <a:r>
              <a:rPr lang="en-US" sz="3600" b="1" dirty="0" err="1"/>
              <a:t>mı</a:t>
            </a:r>
            <a:r>
              <a:rPr lang="en-US" sz="3600" b="1" dirty="0"/>
              <a:t> </a:t>
            </a:r>
            <a:r>
              <a:rPr lang="en-US" sz="3600" b="1" dirty="0" err="1"/>
              <a:t>kaldı</a:t>
            </a:r>
            <a:r>
              <a:rPr lang="en-US" sz="3600" b="1" dirty="0"/>
              <a:t>?</a:t>
            </a:r>
          </a:p>
          <a:p>
            <a:pPr eaLnBrk="1" hangingPunct="1"/>
            <a:r>
              <a:rPr lang="en-US" sz="3600" b="1" dirty="0"/>
              <a:t>(Es </a:t>
            </a:r>
            <a:r>
              <a:rPr lang="en-US" sz="3600" b="1" dirty="0" err="1"/>
              <a:t>Kö</a:t>
            </a:r>
            <a:r>
              <a:rPr lang="en-US" sz="3600" b="1" dirty="0"/>
              <a:t> Ye Ad)</a:t>
            </a:r>
          </a:p>
          <a:p>
            <a:pPr eaLnBrk="1" hangingPunct="1"/>
            <a:r>
              <a:rPr lang="en-US" sz="3600" b="1" dirty="0" err="1"/>
              <a:t>Eski</a:t>
            </a:r>
            <a:r>
              <a:rPr lang="en-US" sz="3600" b="1" dirty="0"/>
              <a:t> </a:t>
            </a:r>
            <a:r>
              <a:rPr lang="en-US" sz="3600" b="1" dirty="0" err="1"/>
              <a:t>köye</a:t>
            </a:r>
            <a:r>
              <a:rPr lang="en-US" sz="3600" b="1" dirty="0"/>
              <a:t> </a:t>
            </a:r>
            <a:r>
              <a:rPr lang="en-US" sz="3600" b="1" dirty="0" err="1"/>
              <a:t>yeni</a:t>
            </a:r>
            <a:r>
              <a:rPr lang="en-US" sz="3600" b="1" dirty="0"/>
              <a:t> </a:t>
            </a:r>
            <a:r>
              <a:rPr lang="en-US" sz="3600" b="1" dirty="0" err="1"/>
              <a:t>adet</a:t>
            </a:r>
            <a:r>
              <a:rPr lang="en-US" sz="3600" b="1" dirty="0"/>
              <a:t> mi </a:t>
            </a:r>
            <a:r>
              <a:rPr lang="en-US" sz="3600" b="1" dirty="0" err="1"/>
              <a:t>getireceksin</a:t>
            </a:r>
            <a:r>
              <a:rPr lang="en-US" sz="3600" b="1" dirty="0"/>
              <a:t>?</a:t>
            </a:r>
          </a:p>
          <a:p>
            <a:pPr eaLnBrk="1" hangingPunct="1"/>
            <a:r>
              <a:rPr lang="en-US" sz="3600" b="1" dirty="0"/>
              <a:t>(</a:t>
            </a:r>
            <a:r>
              <a:rPr lang="en-US" sz="3600" b="1" dirty="0" err="1"/>
              <a:t>Tü</a:t>
            </a:r>
            <a:r>
              <a:rPr lang="en-US" sz="3600" b="1" dirty="0"/>
              <a:t> Se Mi </a:t>
            </a:r>
            <a:r>
              <a:rPr lang="en-US" sz="3600" b="1" dirty="0" err="1"/>
              <a:t>Kur</a:t>
            </a:r>
            <a:r>
              <a:rPr lang="en-US" sz="3600" b="1" dirty="0"/>
              <a:t>)</a:t>
            </a:r>
          </a:p>
          <a:p>
            <a:pPr eaLnBrk="1" hangingPunct="1"/>
            <a:r>
              <a:rPr lang="en-US" sz="3600" b="1" dirty="0" err="1"/>
              <a:t>Türkiye’yi</a:t>
            </a:r>
            <a:r>
              <a:rPr lang="en-US" sz="3600" b="1" dirty="0"/>
              <a:t> </a:t>
            </a:r>
            <a:r>
              <a:rPr lang="en-US" sz="3600" b="1" dirty="0" err="1"/>
              <a:t>sen</a:t>
            </a:r>
            <a:r>
              <a:rPr lang="en-US" sz="3600" b="1" dirty="0"/>
              <a:t> mi </a:t>
            </a:r>
            <a:r>
              <a:rPr lang="en-US" sz="3600" b="1" dirty="0" err="1"/>
              <a:t>kurtaracaksın</a:t>
            </a:r>
            <a:r>
              <a:rPr lang="en-US" sz="3600" b="1" dirty="0"/>
              <a:t>?</a:t>
            </a:r>
          </a:p>
          <a:p>
            <a:pPr eaLnBrk="1" hangingPunct="1"/>
            <a:r>
              <a:rPr lang="en-US" sz="3600" b="1" dirty="0"/>
              <a:t>(DEV SOR NEDEN Boy </a:t>
            </a:r>
            <a:r>
              <a:rPr lang="en-US" sz="3600" b="1" dirty="0" err="1"/>
              <a:t>Eğ</a:t>
            </a:r>
            <a:r>
              <a:rPr lang="en-US" sz="3600" b="1" dirty="0"/>
              <a:t>)</a:t>
            </a:r>
          </a:p>
          <a:p>
            <a:pPr eaLnBrk="1" hangingPunct="1"/>
            <a:r>
              <a:rPr lang="en-US" sz="3600" b="1" dirty="0"/>
              <a:t>DEVEYE SORMUŞLAR </a:t>
            </a:r>
            <a:r>
              <a:rPr lang="en-US" sz="3600" b="1"/>
              <a:t>“NEDEN BOYNUN EĞRİ?” CEVAP VERMİŞ “NEREM DOĞRU Kİ?”</a:t>
            </a:r>
            <a:endParaRPr lang="en-US" sz="3600" b="1" dirty="0"/>
          </a:p>
          <a:p>
            <a:pPr eaLnBrk="1" hangingPunct="1">
              <a:buNone/>
            </a:pPr>
            <a:endParaRPr lang="en-US" b="1" dirty="0"/>
          </a:p>
        </p:txBody>
      </p:sp>
      <p:sp>
        <p:nvSpPr>
          <p:cNvPr id="22532"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22533" name="Slide Number Placeholder 4"/>
          <p:cNvSpPr>
            <a:spLocks noGrp="1"/>
          </p:cNvSpPr>
          <p:nvPr>
            <p:ph type="sldNum" sz="quarter" idx="12"/>
          </p:nvPr>
        </p:nvSpPr>
        <p:spPr>
          <a:noFill/>
        </p:spPr>
        <p:txBody>
          <a:bodyPr/>
          <a:lstStyle/>
          <a:p>
            <a:fld id="{5C7079EE-128B-204F-AA33-82E5C4585BD2}" type="slidenum">
              <a:rPr lang="en-US" smtClean="0"/>
              <a:pPr/>
              <a:t>63</a:t>
            </a:fld>
            <a:endParaRPr lang="en-US"/>
          </a:p>
        </p:txBody>
      </p:sp>
    </p:spTree>
    <p:extLst>
      <p:ext uri="{BB962C8B-B14F-4D97-AF65-F5344CB8AC3E}">
        <p14:creationId xmlns:p14="http://schemas.microsoft.com/office/powerpoint/2010/main" val="12389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3">
                                            <p:txEl>
                                              <p:pRg st="1" end="1"/>
                                            </p:txEl>
                                          </p:spTgt>
                                        </p:tgtEl>
                                        <p:attrNameLst>
                                          <p:attrName>ppt_x</p:attrName>
                                        </p:attrNameLst>
                                      </p:cBhvr>
                                    </p:anim>
                                    <p:anim from="0" to="-1.0" calcmode="lin" valueType="num">
                                      <p:cBhvr>
                                        <p:cTn id="8" dur="200" decel="50000" autoRev="1" fill="hold">
                                          <p:stCondLst>
                                            <p:cond delay="600"/>
                                          </p:stCondLst>
                                        </p:cTn>
                                        <p:tgtEl>
                                          <p:spTgt spid="3">
                                            <p:txEl>
                                              <p:pRg st="1" end="1"/>
                                            </p:txEl>
                                          </p:spTgt>
                                        </p:tgtEl>
                                        <p:attrNameLst>
                                          <p:attrName>xshear</p:attrName>
                                        </p:attrNameLst>
                                      </p:cBhvr>
                                    </p:anim>
                                    <p:animScale>
                                      <p:cBhvr>
                                        <p:cTn id="9" dur="200" decel="100000" autoRev="1" fill="hold">
                                          <p:stCondLst>
                                            <p:cond delay="600"/>
                                          </p:stCondLst>
                                        </p:cTn>
                                        <p:tgtEl>
                                          <p:spTgt spid="3">
                                            <p:txEl>
                                              <p:pRg st="1" end="1"/>
                                            </p:txEl>
                                          </p:spTgt>
                                        </p:tgtEl>
                                      </p:cBhvr>
                                      <p:from x="100000" y="100000"/>
                                      <p:to x="80000" y="100000"/>
                                    </p:animScale>
                                    <p:anim by="(#ppt_h/3+#ppt_w*0.1)" calcmode="lin" valueType="num">
                                      <p:cBhvr additive="sum">
                                        <p:cTn id="10"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3">
                                            <p:txEl>
                                              <p:pRg st="2" end="2"/>
                                            </p:txEl>
                                          </p:spTgt>
                                        </p:tgtEl>
                                        <p:attrNameLst>
                                          <p:attrName>ppt_x</p:attrName>
                                        </p:attrNameLst>
                                      </p:cBhvr>
                                    </p:anim>
                                    <p:anim from="0" to="-1.0" calcmode="lin" valueType="num">
                                      <p:cBhvr>
                                        <p:cTn id="16" dur="200" decel="50000" autoRev="1" fill="hold">
                                          <p:stCondLst>
                                            <p:cond delay="600"/>
                                          </p:stCondLst>
                                        </p:cTn>
                                        <p:tgtEl>
                                          <p:spTgt spid="3">
                                            <p:txEl>
                                              <p:pRg st="2" end="2"/>
                                            </p:txEl>
                                          </p:spTgt>
                                        </p:tgtEl>
                                        <p:attrNameLst>
                                          <p:attrName>xshear</p:attrName>
                                        </p:attrNameLst>
                                      </p:cBhvr>
                                    </p:anim>
                                    <p:animScale>
                                      <p:cBhvr>
                                        <p:cTn id="17" dur="200" decel="100000" autoRev="1" fill="hold">
                                          <p:stCondLst>
                                            <p:cond delay="600"/>
                                          </p:stCondLst>
                                        </p:cTn>
                                        <p:tgtEl>
                                          <p:spTgt spid="3">
                                            <p:txEl>
                                              <p:pRg st="2" end="2"/>
                                            </p:txEl>
                                          </p:spTgt>
                                        </p:tgtEl>
                                      </p:cBhvr>
                                      <p:from x="100000" y="100000"/>
                                      <p:to x="80000" y="100000"/>
                                    </p:animScale>
                                    <p:anim by="(#ppt_h/3+#ppt_w*0.1)" calcmode="lin" valueType="num">
                                      <p:cBhvr additive="sum">
                                        <p:cTn id="18"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from="(-#ppt_w/2)" to="(#ppt_x)" calcmode="lin" valueType="num">
                                      <p:cBhvr>
                                        <p:cTn id="23" dur="600" fill="hold">
                                          <p:stCondLst>
                                            <p:cond delay="0"/>
                                          </p:stCondLst>
                                        </p:cTn>
                                        <p:tgtEl>
                                          <p:spTgt spid="3">
                                            <p:txEl>
                                              <p:pRg st="3" end="3"/>
                                            </p:txEl>
                                          </p:spTgt>
                                        </p:tgtEl>
                                        <p:attrNameLst>
                                          <p:attrName>ppt_x</p:attrName>
                                        </p:attrNameLst>
                                      </p:cBhvr>
                                    </p:anim>
                                    <p:anim from="0" to="-1.0" calcmode="lin" valueType="num">
                                      <p:cBhvr>
                                        <p:cTn id="24" dur="200" decel="50000" autoRev="1" fill="hold">
                                          <p:stCondLst>
                                            <p:cond delay="600"/>
                                          </p:stCondLst>
                                        </p:cTn>
                                        <p:tgtEl>
                                          <p:spTgt spid="3">
                                            <p:txEl>
                                              <p:pRg st="3" end="3"/>
                                            </p:txEl>
                                          </p:spTgt>
                                        </p:tgtEl>
                                        <p:attrNameLst>
                                          <p:attrName>xshear</p:attrName>
                                        </p:attrNameLst>
                                      </p:cBhvr>
                                    </p:anim>
                                    <p:animScale>
                                      <p:cBhvr>
                                        <p:cTn id="25" dur="200" decel="100000" autoRev="1" fill="hold">
                                          <p:stCondLst>
                                            <p:cond delay="600"/>
                                          </p:stCondLst>
                                        </p:cTn>
                                        <p:tgtEl>
                                          <p:spTgt spid="3">
                                            <p:txEl>
                                              <p:pRg st="3" end="3"/>
                                            </p:txEl>
                                          </p:spTgt>
                                        </p:tgtEl>
                                      </p:cBhvr>
                                      <p:from x="100000" y="100000"/>
                                      <p:to x="80000" y="100000"/>
                                    </p:animScale>
                                    <p:anim by="(#ppt_h/3+#ppt_w*0.1)" calcmode="lin" valueType="num">
                                      <p:cBhvr additive="sum">
                                        <p:cTn id="26" dur="200" decel="100000" autoRev="1" fill="hold">
                                          <p:stCondLst>
                                            <p:cond delay="600"/>
                                          </p:stCondLst>
                                        </p:cTn>
                                        <p:tgtEl>
                                          <p:spTgt spid="3">
                                            <p:txEl>
                                              <p:pRg st="3" end="3"/>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from="(-#ppt_w/2)" to="(#ppt_x)" calcmode="lin" valueType="num">
                                      <p:cBhvr>
                                        <p:cTn id="31" dur="600" fill="hold">
                                          <p:stCondLst>
                                            <p:cond delay="0"/>
                                          </p:stCondLst>
                                        </p:cTn>
                                        <p:tgtEl>
                                          <p:spTgt spid="3">
                                            <p:txEl>
                                              <p:pRg st="4" end="4"/>
                                            </p:txEl>
                                          </p:spTgt>
                                        </p:tgtEl>
                                        <p:attrNameLst>
                                          <p:attrName>ppt_x</p:attrName>
                                        </p:attrNameLst>
                                      </p:cBhvr>
                                    </p:anim>
                                    <p:anim from="0" to="-1.0" calcmode="lin" valueType="num">
                                      <p:cBhvr>
                                        <p:cTn id="32" dur="200" decel="50000" autoRev="1" fill="hold">
                                          <p:stCondLst>
                                            <p:cond delay="600"/>
                                          </p:stCondLst>
                                        </p:cTn>
                                        <p:tgtEl>
                                          <p:spTgt spid="3">
                                            <p:txEl>
                                              <p:pRg st="4" end="4"/>
                                            </p:txEl>
                                          </p:spTgt>
                                        </p:tgtEl>
                                        <p:attrNameLst>
                                          <p:attrName>xshear</p:attrName>
                                        </p:attrNameLst>
                                      </p:cBhvr>
                                    </p:anim>
                                    <p:animScale>
                                      <p:cBhvr>
                                        <p:cTn id="33" dur="200" decel="100000" autoRev="1" fill="hold">
                                          <p:stCondLst>
                                            <p:cond delay="600"/>
                                          </p:stCondLst>
                                        </p:cTn>
                                        <p:tgtEl>
                                          <p:spTgt spid="3">
                                            <p:txEl>
                                              <p:pRg st="4" end="4"/>
                                            </p:txEl>
                                          </p:spTgt>
                                        </p:tgtEl>
                                      </p:cBhvr>
                                      <p:from x="100000" y="100000"/>
                                      <p:to x="80000" y="100000"/>
                                    </p:animScale>
                                    <p:anim by="(#ppt_h/3+#ppt_w*0.1)" calcmode="lin" valueType="num">
                                      <p:cBhvr additive="sum">
                                        <p:cTn id="34" dur="200" decel="100000" autoRev="1" fill="hold">
                                          <p:stCondLst>
                                            <p:cond delay="600"/>
                                          </p:stCondLst>
                                        </p:cTn>
                                        <p:tgtEl>
                                          <p:spTgt spid="3">
                                            <p:txEl>
                                              <p:pRg st="4" end="4"/>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from="(-#ppt_w/2)" to="(#ppt_x)" calcmode="lin" valueType="num">
                                      <p:cBhvr>
                                        <p:cTn id="39" dur="600" fill="hold">
                                          <p:stCondLst>
                                            <p:cond delay="0"/>
                                          </p:stCondLst>
                                        </p:cTn>
                                        <p:tgtEl>
                                          <p:spTgt spid="3">
                                            <p:txEl>
                                              <p:pRg st="5" end="5"/>
                                            </p:txEl>
                                          </p:spTgt>
                                        </p:tgtEl>
                                        <p:attrNameLst>
                                          <p:attrName>ppt_x</p:attrName>
                                        </p:attrNameLst>
                                      </p:cBhvr>
                                    </p:anim>
                                    <p:anim from="0" to="-1.0" calcmode="lin" valueType="num">
                                      <p:cBhvr>
                                        <p:cTn id="40" dur="200" decel="50000" autoRev="1" fill="hold">
                                          <p:stCondLst>
                                            <p:cond delay="600"/>
                                          </p:stCondLst>
                                        </p:cTn>
                                        <p:tgtEl>
                                          <p:spTgt spid="3">
                                            <p:txEl>
                                              <p:pRg st="5" end="5"/>
                                            </p:txEl>
                                          </p:spTgt>
                                        </p:tgtEl>
                                        <p:attrNameLst>
                                          <p:attrName>xshear</p:attrName>
                                        </p:attrNameLst>
                                      </p:cBhvr>
                                    </p:anim>
                                    <p:animScale>
                                      <p:cBhvr>
                                        <p:cTn id="41" dur="200" decel="100000" autoRev="1" fill="hold">
                                          <p:stCondLst>
                                            <p:cond delay="600"/>
                                          </p:stCondLst>
                                        </p:cTn>
                                        <p:tgtEl>
                                          <p:spTgt spid="3">
                                            <p:txEl>
                                              <p:pRg st="5" end="5"/>
                                            </p:txEl>
                                          </p:spTgt>
                                        </p:tgtEl>
                                      </p:cBhvr>
                                      <p:from x="100000" y="100000"/>
                                      <p:to x="80000" y="100000"/>
                                    </p:animScale>
                                    <p:anim by="(#ppt_h/3+#ppt_w*0.1)" calcmode="lin" valueType="num">
                                      <p:cBhvr additive="sum">
                                        <p:cTn id="42" dur="200" decel="100000" autoRev="1" fill="hold">
                                          <p:stCondLst>
                                            <p:cond delay="600"/>
                                          </p:stCondLst>
                                        </p:cTn>
                                        <p:tgtEl>
                                          <p:spTgt spid="3">
                                            <p:txEl>
                                              <p:pRg st="5" end="5"/>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from="(-#ppt_w/2)" to="(#ppt_x)" calcmode="lin" valueType="num">
                                      <p:cBhvr>
                                        <p:cTn id="47" dur="600" fill="hold">
                                          <p:stCondLst>
                                            <p:cond delay="0"/>
                                          </p:stCondLst>
                                        </p:cTn>
                                        <p:tgtEl>
                                          <p:spTgt spid="3">
                                            <p:txEl>
                                              <p:pRg st="6" end="6"/>
                                            </p:txEl>
                                          </p:spTgt>
                                        </p:tgtEl>
                                        <p:attrNameLst>
                                          <p:attrName>ppt_x</p:attrName>
                                        </p:attrNameLst>
                                      </p:cBhvr>
                                    </p:anim>
                                    <p:anim from="0" to="-1.0" calcmode="lin" valueType="num">
                                      <p:cBhvr>
                                        <p:cTn id="48" dur="200" decel="50000" autoRev="1" fill="hold">
                                          <p:stCondLst>
                                            <p:cond delay="600"/>
                                          </p:stCondLst>
                                        </p:cTn>
                                        <p:tgtEl>
                                          <p:spTgt spid="3">
                                            <p:txEl>
                                              <p:pRg st="6" end="6"/>
                                            </p:txEl>
                                          </p:spTgt>
                                        </p:tgtEl>
                                        <p:attrNameLst>
                                          <p:attrName>xshear</p:attrName>
                                        </p:attrNameLst>
                                      </p:cBhvr>
                                    </p:anim>
                                    <p:animScale>
                                      <p:cBhvr>
                                        <p:cTn id="49" dur="200" decel="100000" autoRev="1" fill="hold">
                                          <p:stCondLst>
                                            <p:cond delay="600"/>
                                          </p:stCondLst>
                                        </p:cTn>
                                        <p:tgtEl>
                                          <p:spTgt spid="3">
                                            <p:txEl>
                                              <p:pRg st="6" end="6"/>
                                            </p:txEl>
                                          </p:spTgt>
                                        </p:tgtEl>
                                      </p:cBhvr>
                                      <p:from x="100000" y="100000"/>
                                      <p:to x="80000" y="100000"/>
                                    </p:animScale>
                                    <p:anim by="(#ppt_h/3+#ppt_w*0.1)" calcmode="lin" valueType="num">
                                      <p:cBhvr additive="sum">
                                        <p:cTn id="50" dur="200" decel="100000" autoRev="1" fill="hold">
                                          <p:stCondLst>
                                            <p:cond delay="600"/>
                                          </p:stCondLst>
                                        </p:cTn>
                                        <p:tgtEl>
                                          <p:spTgt spid="3">
                                            <p:txEl>
                                              <p:pRg st="6" end="6"/>
                                            </p:txEl>
                                          </p:spTgt>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from="(-#ppt_w/2)" to="(#ppt_x)" calcmode="lin" valueType="num">
                                      <p:cBhvr>
                                        <p:cTn id="55" dur="600" fill="hold">
                                          <p:stCondLst>
                                            <p:cond delay="0"/>
                                          </p:stCondLst>
                                        </p:cTn>
                                        <p:tgtEl>
                                          <p:spTgt spid="3">
                                            <p:txEl>
                                              <p:pRg st="7" end="7"/>
                                            </p:txEl>
                                          </p:spTgt>
                                        </p:tgtEl>
                                        <p:attrNameLst>
                                          <p:attrName>ppt_x</p:attrName>
                                        </p:attrNameLst>
                                      </p:cBhvr>
                                    </p:anim>
                                    <p:anim from="0" to="-1.0" calcmode="lin" valueType="num">
                                      <p:cBhvr>
                                        <p:cTn id="56" dur="200" decel="50000" autoRev="1" fill="hold">
                                          <p:stCondLst>
                                            <p:cond delay="600"/>
                                          </p:stCondLst>
                                        </p:cTn>
                                        <p:tgtEl>
                                          <p:spTgt spid="3">
                                            <p:txEl>
                                              <p:pRg st="7" end="7"/>
                                            </p:txEl>
                                          </p:spTgt>
                                        </p:tgtEl>
                                        <p:attrNameLst>
                                          <p:attrName>xshear</p:attrName>
                                        </p:attrNameLst>
                                      </p:cBhvr>
                                    </p:anim>
                                    <p:animScale>
                                      <p:cBhvr>
                                        <p:cTn id="57" dur="200" decel="100000" autoRev="1" fill="hold">
                                          <p:stCondLst>
                                            <p:cond delay="600"/>
                                          </p:stCondLst>
                                        </p:cTn>
                                        <p:tgtEl>
                                          <p:spTgt spid="3">
                                            <p:txEl>
                                              <p:pRg st="7" end="7"/>
                                            </p:txEl>
                                          </p:spTgt>
                                        </p:tgtEl>
                                      </p:cBhvr>
                                      <p:from x="100000" y="100000"/>
                                      <p:to x="80000" y="100000"/>
                                    </p:animScale>
                                    <p:anim by="(#ppt_h/3+#ppt_w*0.1)" calcmode="lin" valueType="num">
                                      <p:cBhvr additive="sum">
                                        <p:cTn id="58" dur="200" decel="100000" autoRev="1" fill="hold">
                                          <p:stCondLst>
                                            <p:cond delay="600"/>
                                          </p:stCondLst>
                                        </p:cTn>
                                        <p:tgtEl>
                                          <p:spTgt spid="3">
                                            <p:txEl>
                                              <p:pRg st="7" end="7"/>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from="(-#ppt_w/2)" to="(#ppt_x)" calcmode="lin" valueType="num">
                                      <p:cBhvr>
                                        <p:cTn id="63" dur="600" fill="hold">
                                          <p:stCondLst>
                                            <p:cond delay="0"/>
                                          </p:stCondLst>
                                        </p:cTn>
                                        <p:tgtEl>
                                          <p:spTgt spid="3">
                                            <p:txEl>
                                              <p:pRg st="8" end="8"/>
                                            </p:txEl>
                                          </p:spTgt>
                                        </p:tgtEl>
                                        <p:attrNameLst>
                                          <p:attrName>ppt_x</p:attrName>
                                        </p:attrNameLst>
                                      </p:cBhvr>
                                    </p:anim>
                                    <p:anim from="0" to="-1.0" calcmode="lin" valueType="num">
                                      <p:cBhvr>
                                        <p:cTn id="64" dur="200" decel="50000" autoRev="1" fill="hold">
                                          <p:stCondLst>
                                            <p:cond delay="600"/>
                                          </p:stCondLst>
                                        </p:cTn>
                                        <p:tgtEl>
                                          <p:spTgt spid="3">
                                            <p:txEl>
                                              <p:pRg st="8" end="8"/>
                                            </p:txEl>
                                          </p:spTgt>
                                        </p:tgtEl>
                                        <p:attrNameLst>
                                          <p:attrName>xshear</p:attrName>
                                        </p:attrNameLst>
                                      </p:cBhvr>
                                    </p:anim>
                                    <p:animScale>
                                      <p:cBhvr>
                                        <p:cTn id="65" dur="200" decel="100000" autoRev="1" fill="hold">
                                          <p:stCondLst>
                                            <p:cond delay="600"/>
                                          </p:stCondLst>
                                        </p:cTn>
                                        <p:tgtEl>
                                          <p:spTgt spid="3">
                                            <p:txEl>
                                              <p:pRg st="8" end="8"/>
                                            </p:txEl>
                                          </p:spTgt>
                                        </p:tgtEl>
                                      </p:cBhvr>
                                      <p:from x="100000" y="100000"/>
                                      <p:to x="80000" y="100000"/>
                                    </p:animScale>
                                    <p:anim by="(#ppt_h/3+#ppt_w*0.1)" calcmode="lin" valueType="num">
                                      <p:cBhvr additive="sum">
                                        <p:cTn id="66" dur="200" decel="100000" autoRev="1" fill="hold">
                                          <p:stCondLst>
                                            <p:cond delay="600"/>
                                          </p:stCondLst>
                                        </p:cTn>
                                        <p:tgtEl>
                                          <p:spTgt spid="3">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0DA2F2-A105-4C8A-9115-73802E6FC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B5CBDF-A2C6-4862-A096-2D7D9D2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gradFill flip="none" rotWithShape="1">
            <a:gsLst>
              <a:gs pos="10000">
                <a:schemeClr val="bg2">
                  <a:lumMod val="60000"/>
                  <a:lumOff val="40000"/>
                  <a:alpha val="20000"/>
                </a:schemeClr>
              </a:gs>
              <a:gs pos="70000">
                <a:schemeClr val="bg2">
                  <a:alpha val="10000"/>
                </a:schemeClr>
              </a:gs>
              <a:gs pos="0">
                <a:schemeClr val="bg2">
                  <a:lumMod val="40000"/>
                  <a:lumOff val="60000"/>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4C7473D-9E4B-4DB8-9EB0-359033F37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6873046" cy="6858002"/>
          </a:xfrm>
          <a:custGeom>
            <a:avLst/>
            <a:gdLst>
              <a:gd name="connsiteX0" fmla="*/ 6621081 w 6873046"/>
              <a:gd name="connsiteY0" fmla="*/ 6858002 h 6858002"/>
              <a:gd name="connsiteX1" fmla="*/ 4347889 w 6873046"/>
              <a:gd name="connsiteY1" fmla="*/ 6858002 h 6858002"/>
              <a:gd name="connsiteX2" fmla="*/ 2008047 w 6873046"/>
              <a:gd name="connsiteY2" fmla="*/ 6858002 h 6858002"/>
              <a:gd name="connsiteX3" fmla="*/ 784557 w 6873046"/>
              <a:gd name="connsiteY3" fmla="*/ 6858002 h 6858002"/>
              <a:gd name="connsiteX4" fmla="*/ 784557 w 6873046"/>
              <a:gd name="connsiteY4" fmla="*/ 6858000 h 6858002"/>
              <a:gd name="connsiteX5" fmla="*/ 0 w 6873046"/>
              <a:gd name="connsiteY5" fmla="*/ 6858000 h 6858002"/>
              <a:gd name="connsiteX6" fmla="*/ 0 w 6873046"/>
              <a:gd name="connsiteY6" fmla="*/ 0 h 6858002"/>
              <a:gd name="connsiteX7" fmla="*/ 784557 w 6873046"/>
              <a:gd name="connsiteY7" fmla="*/ 0 h 6858002"/>
              <a:gd name="connsiteX8" fmla="*/ 3070301 w 6873046"/>
              <a:gd name="connsiteY8" fmla="*/ 0 h 6858002"/>
              <a:gd name="connsiteX9" fmla="*/ 4347889 w 6873046"/>
              <a:gd name="connsiteY9" fmla="*/ 0 h 6858002"/>
              <a:gd name="connsiteX10" fmla="*/ 4347889 w 6873046"/>
              <a:gd name="connsiteY10" fmla="*/ 3 h 6858002"/>
              <a:gd name="connsiteX11" fmla="*/ 6626656 w 6873046"/>
              <a:gd name="connsiteY11" fmla="*/ 3 h 6858002"/>
              <a:gd name="connsiteX12" fmla="*/ 6626656 w 6873046"/>
              <a:gd name="connsiteY12" fmla="*/ 4 h 6858002"/>
              <a:gd name="connsiteX13" fmla="*/ 6619903 w 6873046"/>
              <a:gd name="connsiteY13" fmla="*/ 4 h 6858002"/>
              <a:gd name="connsiteX14" fmla="*/ 6625786 w 6873046"/>
              <a:gd name="connsiteY14" fmla="*/ 40466 h 6858002"/>
              <a:gd name="connsiteX15" fmla="*/ 6643100 w 6873046"/>
              <a:gd name="connsiteY15" fmla="*/ 159110 h 6858002"/>
              <a:gd name="connsiteX16" fmla="*/ 6655202 w 6873046"/>
              <a:gd name="connsiteY16" fmla="*/ 245521 h 6858002"/>
              <a:gd name="connsiteX17" fmla="*/ 6667977 w 6873046"/>
              <a:gd name="connsiteY17" fmla="*/ 348391 h 6858002"/>
              <a:gd name="connsiteX18" fmla="*/ 6683273 w 6873046"/>
              <a:gd name="connsiteY18" fmla="*/ 470463 h 6858002"/>
              <a:gd name="connsiteX19" fmla="*/ 6699410 w 6873046"/>
              <a:gd name="connsiteY19" fmla="*/ 605566 h 6858002"/>
              <a:gd name="connsiteX20" fmla="*/ 6716387 w 6873046"/>
              <a:gd name="connsiteY20" fmla="*/ 757813 h 6858002"/>
              <a:gd name="connsiteX21" fmla="*/ 6734372 w 6873046"/>
              <a:gd name="connsiteY21" fmla="*/ 923777 h 6858002"/>
              <a:gd name="connsiteX22" fmla="*/ 6752358 w 6873046"/>
              <a:gd name="connsiteY22" fmla="*/ 1104142 h 6858002"/>
              <a:gd name="connsiteX23" fmla="*/ 6770679 w 6873046"/>
              <a:gd name="connsiteY23" fmla="*/ 1296166 h 6858002"/>
              <a:gd name="connsiteX24" fmla="*/ 6787656 w 6873046"/>
              <a:gd name="connsiteY24" fmla="*/ 1503278 h 6858002"/>
              <a:gd name="connsiteX25" fmla="*/ 6803961 w 6873046"/>
              <a:gd name="connsiteY25" fmla="*/ 1719991 h 6858002"/>
              <a:gd name="connsiteX26" fmla="*/ 6818753 w 6873046"/>
              <a:gd name="connsiteY26" fmla="*/ 1949048 h 6858002"/>
              <a:gd name="connsiteX27" fmla="*/ 6832872 w 6873046"/>
              <a:gd name="connsiteY27" fmla="*/ 2187706 h 6858002"/>
              <a:gd name="connsiteX28" fmla="*/ 6846152 w 6873046"/>
              <a:gd name="connsiteY28" fmla="*/ 2436652 h 6858002"/>
              <a:gd name="connsiteX29" fmla="*/ 6850858 w 6873046"/>
              <a:gd name="connsiteY29" fmla="*/ 2564211 h 6858002"/>
              <a:gd name="connsiteX30" fmla="*/ 6856069 w 6873046"/>
              <a:gd name="connsiteY30" fmla="*/ 2694512 h 6858002"/>
              <a:gd name="connsiteX31" fmla="*/ 6860943 w 6873046"/>
              <a:gd name="connsiteY31" fmla="*/ 2826871 h 6858002"/>
              <a:gd name="connsiteX32" fmla="*/ 6864137 w 6873046"/>
              <a:gd name="connsiteY32" fmla="*/ 2959917 h 6858002"/>
              <a:gd name="connsiteX33" fmla="*/ 6866995 w 6873046"/>
              <a:gd name="connsiteY33" fmla="*/ 3095705 h 6858002"/>
              <a:gd name="connsiteX34" fmla="*/ 6870020 w 6873046"/>
              <a:gd name="connsiteY34" fmla="*/ 3232865 h 6858002"/>
              <a:gd name="connsiteX35" fmla="*/ 6872037 w 6873046"/>
              <a:gd name="connsiteY35" fmla="*/ 3372768 h 6858002"/>
              <a:gd name="connsiteX36" fmla="*/ 6872037 w 6873046"/>
              <a:gd name="connsiteY36" fmla="*/ 3514043 h 6858002"/>
              <a:gd name="connsiteX37" fmla="*/ 6873046 w 6873046"/>
              <a:gd name="connsiteY37" fmla="*/ 3656689 h 6858002"/>
              <a:gd name="connsiteX38" fmla="*/ 6872037 w 6873046"/>
              <a:gd name="connsiteY38" fmla="*/ 3800707 h 6858002"/>
              <a:gd name="connsiteX39" fmla="*/ 6870020 w 6873046"/>
              <a:gd name="connsiteY39" fmla="*/ 3946783 h 6858002"/>
              <a:gd name="connsiteX40" fmla="*/ 6868171 w 6873046"/>
              <a:gd name="connsiteY40" fmla="*/ 4092858 h 6858002"/>
              <a:gd name="connsiteX41" fmla="*/ 6864137 w 6873046"/>
              <a:gd name="connsiteY41" fmla="*/ 4240991 h 6858002"/>
              <a:gd name="connsiteX42" fmla="*/ 6859935 w 6873046"/>
              <a:gd name="connsiteY42" fmla="*/ 4390495 h 6858002"/>
              <a:gd name="connsiteX43" fmla="*/ 6855060 w 6873046"/>
              <a:gd name="connsiteY43" fmla="*/ 4540000 h 6858002"/>
              <a:gd name="connsiteX44" fmla="*/ 6848169 w 6873046"/>
              <a:gd name="connsiteY44" fmla="*/ 4690876 h 6858002"/>
              <a:gd name="connsiteX45" fmla="*/ 6839932 w 6873046"/>
              <a:gd name="connsiteY45" fmla="*/ 4843123 h 6858002"/>
              <a:gd name="connsiteX46" fmla="*/ 6832032 w 6873046"/>
              <a:gd name="connsiteY46" fmla="*/ 4996057 h 6858002"/>
              <a:gd name="connsiteX47" fmla="*/ 6821947 w 6873046"/>
              <a:gd name="connsiteY47" fmla="*/ 5148990 h 6858002"/>
              <a:gd name="connsiteX48" fmla="*/ 6809844 w 6873046"/>
              <a:gd name="connsiteY48" fmla="*/ 5303981 h 6858002"/>
              <a:gd name="connsiteX49" fmla="*/ 6797742 w 6873046"/>
              <a:gd name="connsiteY49" fmla="*/ 5456914 h 6858002"/>
              <a:gd name="connsiteX50" fmla="*/ 6783790 w 6873046"/>
              <a:gd name="connsiteY50" fmla="*/ 5612591 h 6858002"/>
              <a:gd name="connsiteX51" fmla="*/ 6768494 w 6873046"/>
              <a:gd name="connsiteY51" fmla="*/ 5768953 h 6858002"/>
              <a:gd name="connsiteX52" fmla="*/ 6752358 w 6873046"/>
              <a:gd name="connsiteY52" fmla="*/ 5923258 h 6858002"/>
              <a:gd name="connsiteX53" fmla="*/ 6733532 w 6873046"/>
              <a:gd name="connsiteY53" fmla="*/ 6079621 h 6858002"/>
              <a:gd name="connsiteX54" fmla="*/ 6713361 w 6873046"/>
              <a:gd name="connsiteY54" fmla="*/ 6235297 h 6858002"/>
              <a:gd name="connsiteX55" fmla="*/ 6693358 w 6873046"/>
              <a:gd name="connsiteY55" fmla="*/ 6391660 h 6858002"/>
              <a:gd name="connsiteX56" fmla="*/ 6669994 w 6873046"/>
              <a:gd name="connsiteY56" fmla="*/ 6547336 h 6858002"/>
              <a:gd name="connsiteX57" fmla="*/ 6646125 w 6873046"/>
              <a:gd name="connsiteY57" fmla="*/ 670232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873046" h="6858002">
                <a:moveTo>
                  <a:pt x="6621081" y="6858002"/>
                </a:moveTo>
                <a:lnTo>
                  <a:pt x="4347889" y="6858002"/>
                </a:lnTo>
                <a:lnTo>
                  <a:pt x="2008047" y="6858002"/>
                </a:lnTo>
                <a:lnTo>
                  <a:pt x="784557" y="6858002"/>
                </a:lnTo>
                <a:lnTo>
                  <a:pt x="784557" y="6858000"/>
                </a:lnTo>
                <a:lnTo>
                  <a:pt x="0" y="6858000"/>
                </a:lnTo>
                <a:lnTo>
                  <a:pt x="0" y="0"/>
                </a:lnTo>
                <a:lnTo>
                  <a:pt x="784557" y="0"/>
                </a:lnTo>
                <a:lnTo>
                  <a:pt x="3070301" y="0"/>
                </a:lnTo>
                <a:lnTo>
                  <a:pt x="4347889" y="0"/>
                </a:lnTo>
                <a:lnTo>
                  <a:pt x="4347889" y="3"/>
                </a:lnTo>
                <a:lnTo>
                  <a:pt x="6626656" y="3"/>
                </a:lnTo>
                <a:lnTo>
                  <a:pt x="6626656" y="4"/>
                </a:lnTo>
                <a:lnTo>
                  <a:pt x="6619903" y="4"/>
                </a:lnTo>
                <a:lnTo>
                  <a:pt x="6625786" y="40466"/>
                </a:lnTo>
                <a:lnTo>
                  <a:pt x="6643100" y="159110"/>
                </a:lnTo>
                <a:lnTo>
                  <a:pt x="6655202" y="245521"/>
                </a:lnTo>
                <a:lnTo>
                  <a:pt x="6667977" y="348391"/>
                </a:lnTo>
                <a:lnTo>
                  <a:pt x="6683273" y="470463"/>
                </a:lnTo>
                <a:lnTo>
                  <a:pt x="6699410" y="605566"/>
                </a:lnTo>
                <a:lnTo>
                  <a:pt x="6716387" y="757813"/>
                </a:lnTo>
                <a:lnTo>
                  <a:pt x="6734372" y="923777"/>
                </a:lnTo>
                <a:lnTo>
                  <a:pt x="6752358" y="1104142"/>
                </a:lnTo>
                <a:lnTo>
                  <a:pt x="6770679" y="1296166"/>
                </a:lnTo>
                <a:lnTo>
                  <a:pt x="6787656" y="1503278"/>
                </a:lnTo>
                <a:lnTo>
                  <a:pt x="6803961" y="1719991"/>
                </a:lnTo>
                <a:lnTo>
                  <a:pt x="6818753" y="1949048"/>
                </a:lnTo>
                <a:lnTo>
                  <a:pt x="6832872" y="2187706"/>
                </a:lnTo>
                <a:lnTo>
                  <a:pt x="6846152" y="2436652"/>
                </a:lnTo>
                <a:lnTo>
                  <a:pt x="6850858" y="2564211"/>
                </a:lnTo>
                <a:lnTo>
                  <a:pt x="6856069" y="2694512"/>
                </a:lnTo>
                <a:lnTo>
                  <a:pt x="6860943" y="2826871"/>
                </a:lnTo>
                <a:lnTo>
                  <a:pt x="6864137" y="2959917"/>
                </a:lnTo>
                <a:lnTo>
                  <a:pt x="6866995" y="3095705"/>
                </a:lnTo>
                <a:lnTo>
                  <a:pt x="6870020" y="3232865"/>
                </a:lnTo>
                <a:lnTo>
                  <a:pt x="6872037" y="3372768"/>
                </a:lnTo>
                <a:lnTo>
                  <a:pt x="6872037" y="3514043"/>
                </a:lnTo>
                <a:lnTo>
                  <a:pt x="6873046" y="3656689"/>
                </a:lnTo>
                <a:lnTo>
                  <a:pt x="6872037" y="3800707"/>
                </a:lnTo>
                <a:lnTo>
                  <a:pt x="6870020" y="3946783"/>
                </a:lnTo>
                <a:lnTo>
                  <a:pt x="6868171" y="4092858"/>
                </a:lnTo>
                <a:lnTo>
                  <a:pt x="6864137" y="4240991"/>
                </a:lnTo>
                <a:lnTo>
                  <a:pt x="6859935" y="4390495"/>
                </a:lnTo>
                <a:lnTo>
                  <a:pt x="6855060" y="4540000"/>
                </a:lnTo>
                <a:lnTo>
                  <a:pt x="6848169" y="4690876"/>
                </a:lnTo>
                <a:lnTo>
                  <a:pt x="6839932" y="4843123"/>
                </a:lnTo>
                <a:lnTo>
                  <a:pt x="6832032" y="4996057"/>
                </a:lnTo>
                <a:lnTo>
                  <a:pt x="6821947" y="5148990"/>
                </a:lnTo>
                <a:lnTo>
                  <a:pt x="6809844" y="5303981"/>
                </a:lnTo>
                <a:lnTo>
                  <a:pt x="6797742" y="5456914"/>
                </a:lnTo>
                <a:lnTo>
                  <a:pt x="6783790" y="5612591"/>
                </a:lnTo>
                <a:lnTo>
                  <a:pt x="6768494" y="5768953"/>
                </a:lnTo>
                <a:lnTo>
                  <a:pt x="6752358" y="5923258"/>
                </a:lnTo>
                <a:lnTo>
                  <a:pt x="6733532" y="6079621"/>
                </a:lnTo>
                <a:lnTo>
                  <a:pt x="6713361" y="6235297"/>
                </a:lnTo>
                <a:lnTo>
                  <a:pt x="6693358" y="6391660"/>
                </a:lnTo>
                <a:lnTo>
                  <a:pt x="6669994" y="6547336"/>
                </a:lnTo>
                <a:lnTo>
                  <a:pt x="6646125" y="6702327"/>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dir="10800000" algn="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17F0C2-CB47-D040-A1B5-4F8EB60737B6}"/>
              </a:ext>
            </a:extLst>
          </p:cNvPr>
          <p:cNvSpPr>
            <a:spLocks noGrp="1"/>
          </p:cNvSpPr>
          <p:nvPr>
            <p:ph type="title"/>
          </p:nvPr>
        </p:nvSpPr>
        <p:spPr>
          <a:xfrm>
            <a:off x="662112" y="995517"/>
            <a:ext cx="5568089" cy="4795684"/>
          </a:xfrm>
        </p:spPr>
        <p:txBody>
          <a:bodyPr>
            <a:normAutofit/>
          </a:bodyPr>
          <a:lstStyle/>
          <a:p>
            <a:r>
              <a:rPr lang="tr-TR" sz="5400" b="1" dirty="0"/>
              <a:t>ÇS&amp;K</a:t>
            </a:r>
            <a:br>
              <a:rPr lang="tr-TR" sz="5400" b="1" dirty="0"/>
            </a:br>
            <a:endParaRPr lang="tr-TR" sz="2400" dirty="0"/>
          </a:p>
        </p:txBody>
      </p:sp>
      <p:sp>
        <p:nvSpPr>
          <p:cNvPr id="3" name="Content Placeholder 2">
            <a:extLst>
              <a:ext uri="{FF2B5EF4-FFF2-40B4-BE49-F238E27FC236}">
                <a16:creationId xmlns:a16="http://schemas.microsoft.com/office/drawing/2014/main" id="{E61747E0-4A41-F044-87B3-7F6993D90E27}"/>
              </a:ext>
            </a:extLst>
          </p:cNvPr>
          <p:cNvSpPr>
            <a:spLocks noGrp="1"/>
          </p:cNvSpPr>
          <p:nvPr>
            <p:ph idx="1"/>
          </p:nvPr>
        </p:nvSpPr>
        <p:spPr>
          <a:xfrm>
            <a:off x="7194782" y="995517"/>
            <a:ext cx="4353751" cy="4795684"/>
          </a:xfrm>
        </p:spPr>
        <p:txBody>
          <a:bodyPr>
            <a:normAutofit fontScale="92500" lnSpcReduction="10000"/>
          </a:bodyPr>
          <a:lstStyle/>
          <a:p>
            <a:pPr marL="0" indent="0">
              <a:buNone/>
            </a:pPr>
            <a:endParaRPr lang="tr-TR" sz="1800" dirty="0"/>
          </a:p>
          <a:p>
            <a:pPr marL="0" indent="0">
              <a:buNone/>
            </a:pPr>
            <a:endParaRPr lang="tr-TR" sz="3500" dirty="0"/>
          </a:p>
          <a:p>
            <a:pPr marL="514350" indent="-514350">
              <a:buAutoNum type="arabicParenR"/>
            </a:pPr>
            <a:r>
              <a:rPr lang="tr-TR" sz="3500" dirty="0"/>
              <a:t>ÇEVRECİ, </a:t>
            </a:r>
          </a:p>
          <a:p>
            <a:pPr marL="0" indent="0">
              <a:buNone/>
            </a:pPr>
            <a:endParaRPr lang="tr-TR" sz="3500" dirty="0"/>
          </a:p>
          <a:p>
            <a:pPr marL="0" indent="0">
              <a:buNone/>
            </a:pPr>
            <a:r>
              <a:rPr lang="tr-TR" sz="3500" dirty="0"/>
              <a:t>2) SOSYAL SORUMLUK SAHİBİ, ve</a:t>
            </a:r>
          </a:p>
          <a:p>
            <a:pPr marL="0" indent="0">
              <a:buNone/>
            </a:pPr>
            <a:br>
              <a:rPr lang="tr-TR" sz="3500" dirty="0"/>
            </a:br>
            <a:r>
              <a:rPr lang="tr-TR" sz="3500" dirty="0"/>
              <a:t>3) KURUMSAL YÖNETİM YAPAN </a:t>
            </a:r>
          </a:p>
          <a:p>
            <a:pPr marL="0" indent="0">
              <a:buNone/>
            </a:pPr>
            <a:endParaRPr lang="tr-TR" sz="1800" dirty="0"/>
          </a:p>
          <a:p>
            <a:pPr marL="0" indent="0">
              <a:buNone/>
            </a:pPr>
            <a:endParaRPr lang="tr-TR" sz="1800" dirty="0"/>
          </a:p>
          <a:p>
            <a:pPr marL="0" indent="0">
              <a:buNone/>
            </a:pPr>
            <a:endParaRPr lang="tr-TR" sz="1800" dirty="0"/>
          </a:p>
          <a:p>
            <a:pPr marL="0" indent="0">
              <a:buNone/>
            </a:pPr>
            <a:endParaRPr lang="tr-TR" sz="1800" dirty="0"/>
          </a:p>
          <a:p>
            <a:pPr marL="0" indent="0">
              <a:buNone/>
            </a:pPr>
            <a:endParaRPr lang="tr-TR" sz="1800" dirty="0"/>
          </a:p>
          <a:p>
            <a:pPr marL="0" indent="0">
              <a:buNone/>
            </a:pPr>
            <a:endParaRPr lang="tr-TR" sz="1800" dirty="0"/>
          </a:p>
          <a:p>
            <a:pPr marL="0" indent="0">
              <a:buNone/>
            </a:pPr>
            <a:endParaRPr lang="tr-TR" sz="1800" dirty="0"/>
          </a:p>
        </p:txBody>
      </p:sp>
    </p:spTree>
    <p:extLst>
      <p:ext uri="{BB962C8B-B14F-4D97-AF65-F5344CB8AC3E}">
        <p14:creationId xmlns:p14="http://schemas.microsoft.com/office/powerpoint/2010/main" val="29006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80">
                                          <p:stCondLst>
                                            <p:cond delay="0"/>
                                          </p:stCondLst>
                                        </p:cTn>
                                        <p:tgtEl>
                                          <p:spTgt spid="3">
                                            <p:txEl>
                                              <p:pRg st="4" end="4"/>
                                            </p:txEl>
                                          </p:spTgt>
                                        </p:tgtEl>
                                      </p:cBhvr>
                                    </p:animEffect>
                                    <p:anim calcmode="lin" valueType="num">
                                      <p:cBhvr>
                                        <p:cTn id="2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4" end="4"/>
                                            </p:txEl>
                                          </p:spTgt>
                                        </p:tgtEl>
                                      </p:cBhvr>
                                      <p:to x="100000" y="60000"/>
                                    </p:animScale>
                                    <p:animScale>
                                      <p:cBhvr>
                                        <p:cTn id="32" dur="166" decel="50000">
                                          <p:stCondLst>
                                            <p:cond delay="676"/>
                                          </p:stCondLst>
                                        </p:cTn>
                                        <p:tgtEl>
                                          <p:spTgt spid="3">
                                            <p:txEl>
                                              <p:pRg st="4" end="4"/>
                                            </p:txEl>
                                          </p:spTgt>
                                        </p:tgtEl>
                                      </p:cBhvr>
                                      <p:to x="100000" y="100000"/>
                                    </p:animScale>
                                    <p:animScale>
                                      <p:cBhvr>
                                        <p:cTn id="33" dur="26">
                                          <p:stCondLst>
                                            <p:cond delay="1312"/>
                                          </p:stCondLst>
                                        </p:cTn>
                                        <p:tgtEl>
                                          <p:spTgt spid="3">
                                            <p:txEl>
                                              <p:pRg st="4" end="4"/>
                                            </p:txEl>
                                          </p:spTgt>
                                        </p:tgtEl>
                                      </p:cBhvr>
                                      <p:to x="100000" y="80000"/>
                                    </p:animScale>
                                    <p:animScale>
                                      <p:cBhvr>
                                        <p:cTn id="34" dur="166" decel="50000">
                                          <p:stCondLst>
                                            <p:cond delay="1338"/>
                                          </p:stCondLst>
                                        </p:cTn>
                                        <p:tgtEl>
                                          <p:spTgt spid="3">
                                            <p:txEl>
                                              <p:pRg st="4" end="4"/>
                                            </p:txEl>
                                          </p:spTgt>
                                        </p:tgtEl>
                                      </p:cBhvr>
                                      <p:to x="100000" y="100000"/>
                                    </p:animScale>
                                    <p:animScale>
                                      <p:cBhvr>
                                        <p:cTn id="35" dur="26">
                                          <p:stCondLst>
                                            <p:cond delay="1642"/>
                                          </p:stCondLst>
                                        </p:cTn>
                                        <p:tgtEl>
                                          <p:spTgt spid="3">
                                            <p:txEl>
                                              <p:pRg st="4" end="4"/>
                                            </p:txEl>
                                          </p:spTgt>
                                        </p:tgtEl>
                                      </p:cBhvr>
                                      <p:to x="100000" y="90000"/>
                                    </p:animScale>
                                    <p:animScale>
                                      <p:cBhvr>
                                        <p:cTn id="36" dur="166" decel="50000">
                                          <p:stCondLst>
                                            <p:cond delay="1668"/>
                                          </p:stCondLst>
                                        </p:cTn>
                                        <p:tgtEl>
                                          <p:spTgt spid="3">
                                            <p:txEl>
                                              <p:pRg st="4" end="4"/>
                                            </p:txEl>
                                          </p:spTgt>
                                        </p:tgtEl>
                                      </p:cBhvr>
                                      <p:to x="100000" y="100000"/>
                                    </p:animScale>
                                    <p:animScale>
                                      <p:cBhvr>
                                        <p:cTn id="37" dur="26">
                                          <p:stCondLst>
                                            <p:cond delay="1808"/>
                                          </p:stCondLst>
                                        </p:cTn>
                                        <p:tgtEl>
                                          <p:spTgt spid="3">
                                            <p:txEl>
                                              <p:pRg st="4" end="4"/>
                                            </p:txEl>
                                          </p:spTgt>
                                        </p:tgtEl>
                                      </p:cBhvr>
                                      <p:to x="100000" y="95000"/>
                                    </p:animScale>
                                    <p:animScale>
                                      <p:cBhvr>
                                        <p:cTn id="38" dur="166" decel="50000">
                                          <p:stCondLst>
                                            <p:cond delay="1834"/>
                                          </p:stCondLst>
                                        </p:cTn>
                                        <p:tgtEl>
                                          <p:spTgt spid="3">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80">
                                          <p:stCondLst>
                                            <p:cond delay="0"/>
                                          </p:stCondLst>
                                        </p:cTn>
                                        <p:tgtEl>
                                          <p:spTgt spid="3">
                                            <p:txEl>
                                              <p:pRg st="5" end="5"/>
                                            </p:txEl>
                                          </p:spTgt>
                                        </p:tgtEl>
                                      </p:cBhvr>
                                    </p:animEffect>
                                    <p:anim calcmode="lin" valueType="num">
                                      <p:cBhvr>
                                        <p:cTn id="4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5" end="5"/>
                                            </p:txEl>
                                          </p:spTgt>
                                        </p:tgtEl>
                                      </p:cBhvr>
                                      <p:to x="100000" y="60000"/>
                                    </p:animScale>
                                    <p:animScale>
                                      <p:cBhvr>
                                        <p:cTn id="50" dur="166" decel="50000">
                                          <p:stCondLst>
                                            <p:cond delay="676"/>
                                          </p:stCondLst>
                                        </p:cTn>
                                        <p:tgtEl>
                                          <p:spTgt spid="3">
                                            <p:txEl>
                                              <p:pRg st="5" end="5"/>
                                            </p:txEl>
                                          </p:spTgt>
                                        </p:tgtEl>
                                      </p:cBhvr>
                                      <p:to x="100000" y="100000"/>
                                    </p:animScale>
                                    <p:animScale>
                                      <p:cBhvr>
                                        <p:cTn id="51" dur="26">
                                          <p:stCondLst>
                                            <p:cond delay="1312"/>
                                          </p:stCondLst>
                                        </p:cTn>
                                        <p:tgtEl>
                                          <p:spTgt spid="3">
                                            <p:txEl>
                                              <p:pRg st="5" end="5"/>
                                            </p:txEl>
                                          </p:spTgt>
                                        </p:tgtEl>
                                      </p:cBhvr>
                                      <p:to x="100000" y="80000"/>
                                    </p:animScale>
                                    <p:animScale>
                                      <p:cBhvr>
                                        <p:cTn id="52" dur="166" decel="50000">
                                          <p:stCondLst>
                                            <p:cond delay="1338"/>
                                          </p:stCondLst>
                                        </p:cTn>
                                        <p:tgtEl>
                                          <p:spTgt spid="3">
                                            <p:txEl>
                                              <p:pRg st="5" end="5"/>
                                            </p:txEl>
                                          </p:spTgt>
                                        </p:tgtEl>
                                      </p:cBhvr>
                                      <p:to x="100000" y="100000"/>
                                    </p:animScale>
                                    <p:animScale>
                                      <p:cBhvr>
                                        <p:cTn id="53" dur="26">
                                          <p:stCondLst>
                                            <p:cond delay="1642"/>
                                          </p:stCondLst>
                                        </p:cTn>
                                        <p:tgtEl>
                                          <p:spTgt spid="3">
                                            <p:txEl>
                                              <p:pRg st="5" end="5"/>
                                            </p:txEl>
                                          </p:spTgt>
                                        </p:tgtEl>
                                      </p:cBhvr>
                                      <p:to x="100000" y="90000"/>
                                    </p:animScale>
                                    <p:animScale>
                                      <p:cBhvr>
                                        <p:cTn id="54" dur="166" decel="50000">
                                          <p:stCondLst>
                                            <p:cond delay="1668"/>
                                          </p:stCondLst>
                                        </p:cTn>
                                        <p:tgtEl>
                                          <p:spTgt spid="3">
                                            <p:txEl>
                                              <p:pRg st="5" end="5"/>
                                            </p:txEl>
                                          </p:spTgt>
                                        </p:tgtEl>
                                      </p:cBhvr>
                                      <p:to x="100000" y="100000"/>
                                    </p:animScale>
                                    <p:animScale>
                                      <p:cBhvr>
                                        <p:cTn id="55" dur="26">
                                          <p:stCondLst>
                                            <p:cond delay="1808"/>
                                          </p:stCondLst>
                                        </p:cTn>
                                        <p:tgtEl>
                                          <p:spTgt spid="3">
                                            <p:txEl>
                                              <p:pRg st="5" end="5"/>
                                            </p:txEl>
                                          </p:spTgt>
                                        </p:tgtEl>
                                      </p:cBhvr>
                                      <p:to x="100000" y="95000"/>
                                    </p:animScale>
                                    <p:animScale>
                                      <p:cBhvr>
                                        <p:cTn id="56"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ESG (Environmental, Social and Governance)">
            <a:extLst>
              <a:ext uri="{FF2B5EF4-FFF2-40B4-BE49-F238E27FC236}">
                <a16:creationId xmlns:a16="http://schemas.microsoft.com/office/drawing/2014/main" id="{168117CB-F6C1-E34C-A8C9-6553443DD3FB}"/>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14620" t="3951" r="5870" b="1"/>
          <a:stretch>
            <a:fillRect/>
          </a:stretch>
        </p:blipFill>
        <p:spPr bwMode="auto">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4CFE710-0256-A040-B100-53FA0CD10302}"/>
              </a:ext>
            </a:extLst>
          </p:cNvPr>
          <p:cNvSpPr>
            <a:spLocks noGrp="1"/>
          </p:cNvSpPr>
          <p:nvPr>
            <p:ph type="title"/>
          </p:nvPr>
        </p:nvSpPr>
        <p:spPr>
          <a:xfrm>
            <a:off x="668867" y="1678666"/>
            <a:ext cx="4560358" cy="2369093"/>
          </a:xfrm>
        </p:spPr>
        <p:txBody>
          <a:bodyPr vert="horz" lIns="91440" tIns="45720" rIns="91440" bIns="45720" rtlCol="0" anchor="b">
            <a:normAutofit/>
          </a:bodyPr>
          <a:lstStyle/>
          <a:p>
            <a:pPr algn="r"/>
            <a:r>
              <a:rPr lang="tr-TR" sz="9600" b="1" dirty="0"/>
              <a:t>ÇS&amp;K</a:t>
            </a:r>
            <a:endParaRPr lang="en-US" sz="9600" b="1" dirty="0"/>
          </a:p>
        </p:txBody>
      </p:sp>
      <p:sp>
        <p:nvSpPr>
          <p:cNvPr id="3" name="Rectangle 2">
            <a:extLst>
              <a:ext uri="{FF2B5EF4-FFF2-40B4-BE49-F238E27FC236}">
                <a16:creationId xmlns:a16="http://schemas.microsoft.com/office/drawing/2014/main" id="{A82316A0-3AA9-394D-BBB7-4AAA055486D0}"/>
              </a:ext>
            </a:extLst>
          </p:cNvPr>
          <p:cNvSpPr>
            <a:spLocks noChangeArrowheads="1"/>
          </p:cNvSpPr>
          <p:nvPr/>
        </p:nvSpPr>
        <p:spPr bwMode="auto">
          <a:xfrm>
            <a:off x="4505383" y="2120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Footer Placeholder 3">
            <a:extLst>
              <a:ext uri="{FF2B5EF4-FFF2-40B4-BE49-F238E27FC236}">
                <a16:creationId xmlns:a16="http://schemas.microsoft.com/office/drawing/2014/main" id="{32A68D62-E500-D24F-B910-C885FFC29D68}"/>
              </a:ext>
            </a:extLst>
          </p:cNvPr>
          <p:cNvSpPr>
            <a:spLocks noGrp="1"/>
          </p:cNvSpPr>
          <p:nvPr>
            <p:ph type="ftr" sz="quarter" idx="11"/>
          </p:nvPr>
        </p:nvSpPr>
        <p:spPr/>
        <p:txBody>
          <a:bodyPr/>
          <a:lstStyle/>
          <a:p>
            <a:r>
              <a:rPr lang="en-US"/>
              <a:t>bulentsenver@gmail.com</a:t>
            </a:r>
            <a:endParaRPr lang="en-US" dirty="0"/>
          </a:p>
        </p:txBody>
      </p:sp>
      <p:sp>
        <p:nvSpPr>
          <p:cNvPr id="5" name="TextBox 4">
            <a:extLst>
              <a:ext uri="{FF2B5EF4-FFF2-40B4-BE49-F238E27FC236}">
                <a16:creationId xmlns:a16="http://schemas.microsoft.com/office/drawing/2014/main" id="{6DFE3D18-59EE-364B-8ABA-E7CA615254A6}"/>
              </a:ext>
            </a:extLst>
          </p:cNvPr>
          <p:cNvSpPr txBox="1"/>
          <p:nvPr/>
        </p:nvSpPr>
        <p:spPr>
          <a:xfrm>
            <a:off x="6096000" y="1678666"/>
            <a:ext cx="1604963" cy="461665"/>
          </a:xfrm>
          <a:prstGeom prst="rect">
            <a:avLst/>
          </a:prstGeom>
          <a:noFill/>
        </p:spPr>
        <p:txBody>
          <a:bodyPr wrap="square" rtlCol="0">
            <a:spAutoFit/>
          </a:bodyPr>
          <a:lstStyle/>
          <a:p>
            <a:r>
              <a:rPr lang="tr-TR" sz="2400" b="1" dirty="0"/>
              <a:t>ÇEVRECİ</a:t>
            </a:r>
          </a:p>
        </p:txBody>
      </p:sp>
      <p:sp>
        <p:nvSpPr>
          <p:cNvPr id="6" name="TextBox 5">
            <a:extLst>
              <a:ext uri="{FF2B5EF4-FFF2-40B4-BE49-F238E27FC236}">
                <a16:creationId xmlns:a16="http://schemas.microsoft.com/office/drawing/2014/main" id="{62FD96CC-0F82-3440-8582-EF654CFA97A2}"/>
              </a:ext>
            </a:extLst>
          </p:cNvPr>
          <p:cNvSpPr txBox="1"/>
          <p:nvPr/>
        </p:nvSpPr>
        <p:spPr>
          <a:xfrm>
            <a:off x="8186796" y="1289903"/>
            <a:ext cx="2414587" cy="830997"/>
          </a:xfrm>
          <a:prstGeom prst="rect">
            <a:avLst/>
          </a:prstGeom>
          <a:noFill/>
        </p:spPr>
        <p:txBody>
          <a:bodyPr wrap="square" rtlCol="0">
            <a:spAutoFit/>
          </a:bodyPr>
          <a:lstStyle/>
          <a:p>
            <a:r>
              <a:rPr lang="tr-TR" sz="2400" b="1" dirty="0"/>
              <a:t>SOSYAL SORUMLULUK</a:t>
            </a:r>
          </a:p>
        </p:txBody>
      </p:sp>
      <p:sp>
        <p:nvSpPr>
          <p:cNvPr id="7" name="TextBox 6">
            <a:extLst>
              <a:ext uri="{FF2B5EF4-FFF2-40B4-BE49-F238E27FC236}">
                <a16:creationId xmlns:a16="http://schemas.microsoft.com/office/drawing/2014/main" id="{F0B505B5-50A9-F847-A725-1EAB384EA357}"/>
              </a:ext>
            </a:extLst>
          </p:cNvPr>
          <p:cNvSpPr txBox="1"/>
          <p:nvPr/>
        </p:nvSpPr>
        <p:spPr>
          <a:xfrm>
            <a:off x="7172325" y="5273675"/>
            <a:ext cx="2650389" cy="830997"/>
          </a:xfrm>
          <a:prstGeom prst="rect">
            <a:avLst/>
          </a:prstGeom>
          <a:noFill/>
        </p:spPr>
        <p:txBody>
          <a:bodyPr wrap="square" rtlCol="0">
            <a:spAutoFit/>
          </a:bodyPr>
          <a:lstStyle/>
          <a:p>
            <a:r>
              <a:rPr lang="tr-TR" sz="2400" b="1" dirty="0"/>
              <a:t>KURUMSAL YÖNETİŞİM</a:t>
            </a:r>
          </a:p>
        </p:txBody>
      </p:sp>
    </p:spTree>
    <p:extLst>
      <p:ext uri="{BB962C8B-B14F-4D97-AF65-F5344CB8AC3E}">
        <p14:creationId xmlns:p14="http://schemas.microsoft.com/office/powerpoint/2010/main" val="123768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2000"/>
                                        <p:tgtEl>
                                          <p:spTgt spid="1025"/>
                                        </p:tgtEl>
                                      </p:cBhvr>
                                    </p:animEffect>
                                    <p:anim calcmode="lin" valueType="num">
                                      <p:cBhvr>
                                        <p:cTn id="8" dur="2000" fill="hold"/>
                                        <p:tgtEl>
                                          <p:spTgt spid="1025"/>
                                        </p:tgtEl>
                                        <p:attrNameLst>
                                          <p:attrName>ppt_w</p:attrName>
                                        </p:attrNameLst>
                                      </p:cBhvr>
                                      <p:tavLst>
                                        <p:tav tm="0" fmla="#ppt_w*sin(2.5*pi*$)">
                                          <p:val>
                                            <p:fltVal val="0"/>
                                          </p:val>
                                        </p:tav>
                                        <p:tav tm="100000">
                                          <p:val>
                                            <p:fltVal val="1"/>
                                          </p:val>
                                        </p:tav>
                                      </p:tavLst>
                                    </p:anim>
                                    <p:anim calcmode="lin" valueType="num">
                                      <p:cBhvr>
                                        <p:cTn id="9" dur="2000" fill="hold"/>
                                        <p:tgtEl>
                                          <p:spTgt spid="10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6C32-35C7-8846-A3A2-98863D441F85}"/>
              </a:ext>
            </a:extLst>
          </p:cNvPr>
          <p:cNvSpPr>
            <a:spLocks noGrp="1"/>
          </p:cNvSpPr>
          <p:nvPr>
            <p:ph type="title"/>
          </p:nvPr>
        </p:nvSpPr>
        <p:spPr>
          <a:xfrm>
            <a:off x="838200" y="1"/>
            <a:ext cx="10515600" cy="1030778"/>
          </a:xfrm>
        </p:spPr>
        <p:txBody>
          <a:bodyPr/>
          <a:lstStyle/>
          <a:p>
            <a:r>
              <a:rPr lang="tr-TR" dirty="0"/>
              <a:t>Bir Şirkette «Etik Disiplin» Nasıl Sağlanır?</a:t>
            </a:r>
          </a:p>
        </p:txBody>
      </p:sp>
      <p:sp>
        <p:nvSpPr>
          <p:cNvPr id="3" name="Content Placeholder 2">
            <a:extLst>
              <a:ext uri="{FF2B5EF4-FFF2-40B4-BE49-F238E27FC236}">
                <a16:creationId xmlns:a16="http://schemas.microsoft.com/office/drawing/2014/main" id="{B975DAB9-6932-9748-8A26-8893465D9C93}"/>
              </a:ext>
            </a:extLst>
          </p:cNvPr>
          <p:cNvSpPr>
            <a:spLocks noGrp="1"/>
          </p:cNvSpPr>
          <p:nvPr>
            <p:ph idx="1"/>
          </p:nvPr>
        </p:nvSpPr>
        <p:spPr>
          <a:xfrm>
            <a:off x="838200" y="814647"/>
            <a:ext cx="10515600" cy="5362316"/>
          </a:xfrm>
        </p:spPr>
        <p:txBody>
          <a:bodyPr>
            <a:normAutofit/>
          </a:bodyPr>
          <a:lstStyle/>
          <a:p>
            <a:r>
              <a:rPr lang="tr-TR" dirty="0"/>
              <a:t>1. </a:t>
            </a:r>
            <a:r>
              <a:rPr lang="tr-TR" b="1" dirty="0"/>
              <a:t>VİZYON </a:t>
            </a:r>
            <a:r>
              <a:rPr lang="tr-TR" dirty="0"/>
              <a:t>belirle </a:t>
            </a:r>
          </a:p>
          <a:p>
            <a:r>
              <a:rPr lang="tr-TR" dirty="0"/>
              <a:t>2. </a:t>
            </a:r>
            <a:r>
              <a:rPr lang="tr-TR" b="1" dirty="0"/>
              <a:t>MİSYON </a:t>
            </a:r>
            <a:r>
              <a:rPr lang="tr-TR" dirty="0"/>
              <a:t>belirle </a:t>
            </a:r>
          </a:p>
          <a:p>
            <a:r>
              <a:rPr lang="tr-TR" dirty="0"/>
              <a:t>3.</a:t>
            </a:r>
            <a:r>
              <a:rPr lang="tr-TR" b="1" dirty="0"/>
              <a:t> DEĞERLERİ</a:t>
            </a:r>
            <a:r>
              <a:rPr lang="tr-TR" dirty="0"/>
              <a:t> belirle</a:t>
            </a:r>
            <a:endParaRPr lang="tr-TR" b="1" dirty="0"/>
          </a:p>
          <a:p>
            <a:r>
              <a:rPr lang="tr-TR" dirty="0"/>
              <a:t>4. </a:t>
            </a:r>
            <a:r>
              <a:rPr lang="tr-TR" b="1" dirty="0"/>
              <a:t>ETİK İLKELERİ</a:t>
            </a:r>
            <a:r>
              <a:rPr lang="tr-TR" dirty="0"/>
              <a:t> belirle</a:t>
            </a:r>
            <a:endParaRPr lang="tr-TR" b="1" dirty="0"/>
          </a:p>
          <a:p>
            <a:r>
              <a:rPr lang="tr-TR" dirty="0"/>
              <a:t>5. Yönetim Kurulu içinde bir üyeyi  «</a:t>
            </a:r>
            <a:r>
              <a:rPr lang="tr-TR" b="1" dirty="0"/>
              <a:t>ETİK GÖREVLİ ÜYE</a:t>
            </a:r>
            <a:r>
              <a:rPr lang="tr-TR" dirty="0"/>
              <a:t>» olarak görevlendir</a:t>
            </a:r>
          </a:p>
          <a:p>
            <a:r>
              <a:rPr lang="tr-TR" dirty="0"/>
              <a:t>6. Şirkette bir yöneticiyi «</a:t>
            </a:r>
            <a:r>
              <a:rPr lang="tr-TR" b="1" dirty="0"/>
              <a:t>ETİK YÖNETİCİ</a:t>
            </a:r>
            <a:r>
              <a:rPr lang="tr-TR" dirty="0"/>
              <a:t>» olarak görevlendir</a:t>
            </a:r>
          </a:p>
          <a:p>
            <a:r>
              <a:rPr lang="tr-TR" dirty="0"/>
              <a:t>7. İlgili yöneticilerden oluşan bir «</a:t>
            </a:r>
            <a:r>
              <a:rPr lang="tr-TR" b="1" dirty="0"/>
              <a:t>ETİK UYUM KOMİTESİ</a:t>
            </a:r>
            <a:r>
              <a:rPr lang="tr-TR" dirty="0"/>
              <a:t>» oluştur</a:t>
            </a:r>
          </a:p>
          <a:p>
            <a:r>
              <a:rPr lang="tr-TR" dirty="0"/>
              <a:t>8. Şirket için detaylı bir «</a:t>
            </a:r>
            <a:r>
              <a:rPr lang="tr-TR" b="1" dirty="0"/>
              <a:t>ETİK KOD</a:t>
            </a:r>
            <a:r>
              <a:rPr lang="tr-TR" dirty="0"/>
              <a:t>» dokümanı yaz</a:t>
            </a:r>
          </a:p>
          <a:p>
            <a:r>
              <a:rPr lang="tr-TR" dirty="0"/>
              <a:t>9. Şirket içi «</a:t>
            </a:r>
            <a:r>
              <a:rPr lang="tr-TR" b="1" dirty="0"/>
              <a:t>ETİK EĞİTİM</a:t>
            </a:r>
            <a:r>
              <a:rPr lang="tr-TR" dirty="0"/>
              <a:t>» programı uygulaması yap</a:t>
            </a:r>
          </a:p>
          <a:p>
            <a:r>
              <a:rPr lang="tr-TR" dirty="0"/>
              <a:t>10. Yılda bir kez «</a:t>
            </a:r>
            <a:r>
              <a:rPr lang="tr-TR" b="1" dirty="0"/>
              <a:t>ETİK UYUM DENETİMİ</a:t>
            </a:r>
            <a:r>
              <a:rPr lang="tr-TR" dirty="0"/>
              <a:t>» yaptır, iç ve dış denetim </a:t>
            </a:r>
          </a:p>
          <a:p>
            <a:r>
              <a:rPr lang="tr-TR" dirty="0"/>
              <a:t>11. «</a:t>
            </a:r>
            <a:r>
              <a:rPr lang="tr-TR" b="1" dirty="0"/>
              <a:t>ETİK UYUM RAPORUNU</a:t>
            </a:r>
            <a:r>
              <a:rPr lang="tr-TR" dirty="0"/>
              <a:t>» inçle, değerlendir ve gerekli aksiyonları al </a:t>
            </a:r>
          </a:p>
        </p:txBody>
      </p:sp>
      <p:sp>
        <p:nvSpPr>
          <p:cNvPr id="4" name="Date Placeholder 3">
            <a:extLst>
              <a:ext uri="{FF2B5EF4-FFF2-40B4-BE49-F238E27FC236}">
                <a16:creationId xmlns:a16="http://schemas.microsoft.com/office/drawing/2014/main" id="{5053C67A-00E1-734D-92EA-E3A7BEC8BF1A}"/>
              </a:ext>
            </a:extLst>
          </p:cNvPr>
          <p:cNvSpPr>
            <a:spLocks noGrp="1"/>
          </p:cNvSpPr>
          <p:nvPr>
            <p:ph type="dt" sz="half" idx="10"/>
          </p:nvPr>
        </p:nvSpPr>
        <p:spPr/>
        <p:txBody>
          <a:bodyPr/>
          <a:lstStyle/>
          <a:p>
            <a:r>
              <a:rPr lang="tr-TR"/>
              <a:t>Ethics in Finance</a:t>
            </a:r>
            <a:endParaRPr lang="en-US"/>
          </a:p>
        </p:txBody>
      </p:sp>
      <p:sp>
        <p:nvSpPr>
          <p:cNvPr id="5" name="Footer Placeholder 4">
            <a:extLst>
              <a:ext uri="{FF2B5EF4-FFF2-40B4-BE49-F238E27FC236}">
                <a16:creationId xmlns:a16="http://schemas.microsoft.com/office/drawing/2014/main" id="{010AC41D-068A-3C4E-84CA-8AE0DCEFFA3A}"/>
              </a:ext>
            </a:extLst>
          </p:cNvPr>
          <p:cNvSpPr>
            <a:spLocks noGrp="1"/>
          </p:cNvSpPr>
          <p:nvPr>
            <p:ph type="ftr" sz="quarter" idx="11"/>
          </p:nvPr>
        </p:nvSpPr>
        <p:spPr/>
        <p:txBody>
          <a:bodyPr/>
          <a:lstStyle/>
          <a:p>
            <a:r>
              <a:rPr lang="en-US" dirty="0" err="1"/>
              <a:t>bulentsenver@gmail.com</a:t>
            </a:r>
            <a:endParaRPr lang="en-US" dirty="0"/>
          </a:p>
        </p:txBody>
      </p:sp>
      <p:sp>
        <p:nvSpPr>
          <p:cNvPr id="6" name="Slide Number Placeholder 5">
            <a:extLst>
              <a:ext uri="{FF2B5EF4-FFF2-40B4-BE49-F238E27FC236}">
                <a16:creationId xmlns:a16="http://schemas.microsoft.com/office/drawing/2014/main" id="{59286598-ACAB-914D-8D99-66673B7F543D}"/>
              </a:ext>
            </a:extLst>
          </p:cNvPr>
          <p:cNvSpPr>
            <a:spLocks noGrp="1"/>
          </p:cNvSpPr>
          <p:nvPr>
            <p:ph type="sldNum" sz="quarter" idx="12"/>
          </p:nvPr>
        </p:nvSpPr>
        <p:spPr/>
        <p:txBody>
          <a:bodyPr/>
          <a:lstStyle/>
          <a:p>
            <a:fld id="{6466113B-2B4A-5F4F-ABAC-6106044B4DB6}" type="slidenum">
              <a:rPr lang="en-US" smtClean="0"/>
              <a:t>66</a:t>
            </a:fld>
            <a:endParaRPr lang="en-US" dirty="0"/>
          </a:p>
        </p:txBody>
      </p:sp>
    </p:spTree>
    <p:extLst>
      <p:ext uri="{BB962C8B-B14F-4D97-AF65-F5344CB8AC3E}">
        <p14:creationId xmlns:p14="http://schemas.microsoft.com/office/powerpoint/2010/main" val="25918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3"/>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23" name="Slide Number Placeholder 4"/>
          <p:cNvSpPr>
            <a:spLocks noGrp="1"/>
          </p:cNvSpPr>
          <p:nvPr>
            <p:ph type="sldNum" sz="quarter" idx="12"/>
          </p:nvPr>
        </p:nvSpPr>
        <p:spPr/>
        <p:txBody>
          <a:bodyPr/>
          <a:lstStyle/>
          <a:p>
            <a:fld id="{6491FA77-2B79-7E4F-B3AF-78C3666E4F70}" type="slidenum">
              <a:rPr lang="en-US" altLang="en-US"/>
              <a:pPr/>
              <a:t>67</a:t>
            </a:fld>
            <a:endParaRPr lang="en-US" altLang="en-US"/>
          </a:p>
        </p:txBody>
      </p:sp>
      <p:sp>
        <p:nvSpPr>
          <p:cNvPr id="302082" name="Rectangle 2"/>
          <p:cNvSpPr>
            <a:spLocks noGrp="1" noChangeArrowheads="1"/>
          </p:cNvSpPr>
          <p:nvPr>
            <p:ph type="title"/>
          </p:nvPr>
        </p:nvSpPr>
        <p:spPr/>
        <p:txBody>
          <a:bodyPr/>
          <a:lstStyle/>
          <a:p>
            <a:r>
              <a:rPr lang="tr-TR" altLang="en-US"/>
              <a:t>Organizasyon Şemasında Etik</a:t>
            </a:r>
            <a:endParaRPr lang="en-US" altLang="en-US"/>
          </a:p>
        </p:txBody>
      </p:sp>
      <p:sp>
        <p:nvSpPr>
          <p:cNvPr id="302083" name="Rectangle 3"/>
          <p:cNvSpPr>
            <a:spLocks noChangeArrowheads="1"/>
          </p:cNvSpPr>
          <p:nvPr/>
        </p:nvSpPr>
        <p:spPr bwMode="auto">
          <a:xfrm>
            <a:off x="2438400" y="2209800"/>
            <a:ext cx="25908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altLang="en-US"/>
              <a:t>Yönetim Kurulu</a:t>
            </a:r>
            <a:endParaRPr lang="en-US" altLang="en-US"/>
          </a:p>
        </p:txBody>
      </p:sp>
      <p:sp>
        <p:nvSpPr>
          <p:cNvPr id="302084" name="Rectangle 4"/>
          <p:cNvSpPr>
            <a:spLocks noChangeArrowheads="1"/>
          </p:cNvSpPr>
          <p:nvPr/>
        </p:nvSpPr>
        <p:spPr bwMode="auto">
          <a:xfrm>
            <a:off x="2895600" y="3352800"/>
            <a:ext cx="18288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altLang="en-US"/>
              <a:t>G.Müdür</a:t>
            </a:r>
            <a:endParaRPr lang="en-US" altLang="en-US"/>
          </a:p>
        </p:txBody>
      </p:sp>
      <p:sp>
        <p:nvSpPr>
          <p:cNvPr id="302085" name="Line 5"/>
          <p:cNvSpPr>
            <a:spLocks noChangeShapeType="1"/>
          </p:cNvSpPr>
          <p:nvPr/>
        </p:nvSpPr>
        <p:spPr bwMode="auto">
          <a:xfrm>
            <a:off x="3733800" y="28956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86" name="Rectangle 6"/>
          <p:cNvSpPr>
            <a:spLocks noChangeArrowheads="1"/>
          </p:cNvSpPr>
          <p:nvPr/>
        </p:nvSpPr>
        <p:spPr bwMode="auto">
          <a:xfrm>
            <a:off x="2057400" y="4495800"/>
            <a:ext cx="12954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7" name="Rectangle 7"/>
          <p:cNvSpPr>
            <a:spLocks noChangeArrowheads="1"/>
          </p:cNvSpPr>
          <p:nvPr/>
        </p:nvSpPr>
        <p:spPr bwMode="auto">
          <a:xfrm>
            <a:off x="4038600" y="4495800"/>
            <a:ext cx="11430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8" name="Rectangle 8"/>
          <p:cNvSpPr>
            <a:spLocks noChangeArrowheads="1"/>
          </p:cNvSpPr>
          <p:nvPr/>
        </p:nvSpPr>
        <p:spPr bwMode="auto">
          <a:xfrm>
            <a:off x="5791200" y="4495800"/>
            <a:ext cx="10668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9" name="Line 9"/>
          <p:cNvSpPr>
            <a:spLocks noChangeShapeType="1"/>
          </p:cNvSpPr>
          <p:nvPr/>
        </p:nvSpPr>
        <p:spPr bwMode="auto">
          <a:xfrm>
            <a:off x="3733800" y="3810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0" name="Line 10"/>
          <p:cNvSpPr>
            <a:spLocks noChangeShapeType="1"/>
          </p:cNvSpPr>
          <p:nvPr/>
        </p:nvSpPr>
        <p:spPr bwMode="auto">
          <a:xfrm>
            <a:off x="2743200" y="41910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1" name="Line 11"/>
          <p:cNvSpPr>
            <a:spLocks noChangeShapeType="1"/>
          </p:cNvSpPr>
          <p:nvPr/>
        </p:nvSpPr>
        <p:spPr bwMode="auto">
          <a:xfrm>
            <a:off x="2743200" y="4191000"/>
            <a:ext cx="76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2" name="Line 12"/>
          <p:cNvSpPr>
            <a:spLocks noChangeShapeType="1"/>
          </p:cNvSpPr>
          <p:nvPr/>
        </p:nvSpPr>
        <p:spPr bwMode="auto">
          <a:xfrm>
            <a:off x="4572000" y="4267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3" name="Line 13"/>
          <p:cNvSpPr>
            <a:spLocks noChangeShapeType="1"/>
          </p:cNvSpPr>
          <p:nvPr/>
        </p:nvSpPr>
        <p:spPr bwMode="auto">
          <a:xfrm>
            <a:off x="6096000" y="4191000"/>
            <a:ext cx="76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4" name="Rectangle 14"/>
          <p:cNvSpPr>
            <a:spLocks noChangeArrowheads="1"/>
          </p:cNvSpPr>
          <p:nvPr/>
        </p:nvSpPr>
        <p:spPr bwMode="auto">
          <a:xfrm>
            <a:off x="5715000" y="2819400"/>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altLang="en-US" sz="3200" b="1">
                <a:solidFill>
                  <a:schemeClr val="accent1"/>
                </a:solidFill>
              </a:rPr>
              <a:t>Etik</a:t>
            </a:r>
            <a:r>
              <a:rPr lang="tr-TR" altLang="en-US" sz="3200">
                <a:solidFill>
                  <a:schemeClr val="accent1"/>
                </a:solidFill>
              </a:rPr>
              <a:t> Kurulu</a:t>
            </a:r>
            <a:endParaRPr lang="en-US" altLang="en-US" sz="3200">
              <a:solidFill>
                <a:schemeClr val="accent1"/>
              </a:solidFill>
            </a:endParaRPr>
          </a:p>
        </p:txBody>
      </p:sp>
      <p:sp>
        <p:nvSpPr>
          <p:cNvPr id="302095" name="Line 15"/>
          <p:cNvSpPr>
            <a:spLocks noChangeShapeType="1"/>
          </p:cNvSpPr>
          <p:nvPr/>
        </p:nvSpPr>
        <p:spPr bwMode="auto">
          <a:xfrm>
            <a:off x="3733800" y="3048000"/>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6" name="Line 16"/>
          <p:cNvSpPr>
            <a:spLocks noChangeShapeType="1"/>
          </p:cNvSpPr>
          <p:nvPr/>
        </p:nvSpPr>
        <p:spPr bwMode="auto">
          <a:xfrm>
            <a:off x="5105400" y="2209800"/>
            <a:ext cx="2971800" cy="0"/>
          </a:xfrm>
          <a:prstGeom prst="line">
            <a:avLst/>
          </a:prstGeom>
          <a:noFill/>
          <a:ln w="952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7" name="Text Box 17"/>
          <p:cNvSpPr txBox="1">
            <a:spLocks noChangeArrowheads="1"/>
          </p:cNvSpPr>
          <p:nvPr/>
        </p:nvSpPr>
        <p:spPr bwMode="auto">
          <a:xfrm>
            <a:off x="7924801" y="1524000"/>
            <a:ext cx="2103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tr-TR" altLang="en-US" sz="3200" b="1">
                <a:solidFill>
                  <a:schemeClr val="accent1"/>
                </a:solidFill>
              </a:rPr>
              <a:t>Etik</a:t>
            </a:r>
            <a:r>
              <a:rPr lang="tr-TR" altLang="en-US" sz="3200">
                <a:solidFill>
                  <a:schemeClr val="accent1"/>
                </a:solidFill>
              </a:rPr>
              <a:t> Görevli</a:t>
            </a:r>
          </a:p>
          <a:p>
            <a:r>
              <a:rPr lang="tr-TR" altLang="en-US" sz="3200">
                <a:solidFill>
                  <a:schemeClr val="accent1"/>
                </a:solidFill>
              </a:rPr>
              <a:t>YKÜyesi</a:t>
            </a:r>
            <a:endParaRPr lang="en-US" altLang="en-US" sz="3200">
              <a:solidFill>
                <a:schemeClr val="accent1"/>
              </a:solidFill>
            </a:endParaRPr>
          </a:p>
        </p:txBody>
      </p:sp>
      <p:sp>
        <p:nvSpPr>
          <p:cNvPr id="302098" name="Line 18"/>
          <p:cNvSpPr>
            <a:spLocks noChangeShapeType="1"/>
          </p:cNvSpPr>
          <p:nvPr/>
        </p:nvSpPr>
        <p:spPr bwMode="auto">
          <a:xfrm flipV="1">
            <a:off x="6858000" y="4114800"/>
            <a:ext cx="1676400" cy="4572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9" name="Text Box 19"/>
          <p:cNvSpPr txBox="1">
            <a:spLocks noChangeArrowheads="1"/>
          </p:cNvSpPr>
          <p:nvPr/>
        </p:nvSpPr>
        <p:spPr bwMode="auto">
          <a:xfrm>
            <a:off x="7696200" y="3878264"/>
            <a:ext cx="2971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en-US"/>
              <a:t>    </a:t>
            </a:r>
            <a:r>
              <a:rPr lang="tr-TR" altLang="en-US" sz="3200" b="1">
                <a:solidFill>
                  <a:schemeClr val="accent1"/>
                </a:solidFill>
              </a:rPr>
              <a:t>Etik</a:t>
            </a:r>
            <a:r>
              <a:rPr lang="tr-TR" altLang="en-US" sz="3200">
                <a:solidFill>
                  <a:schemeClr val="accent1"/>
                </a:solidFill>
              </a:rPr>
              <a:t> Yetkilisi</a:t>
            </a:r>
            <a:r>
              <a:rPr lang="tr-TR" altLang="en-US"/>
              <a:t> </a:t>
            </a:r>
            <a:endParaRPr lang="en-US" altLang="en-US"/>
          </a:p>
        </p:txBody>
      </p:sp>
      <p:sp>
        <p:nvSpPr>
          <p:cNvPr id="302100" name="Line 20"/>
          <p:cNvSpPr>
            <a:spLocks noChangeShapeType="1"/>
          </p:cNvSpPr>
          <p:nvPr/>
        </p:nvSpPr>
        <p:spPr bwMode="auto">
          <a:xfrm>
            <a:off x="2209800" y="5562600"/>
            <a:ext cx="6172200"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101" name="Text Box 21"/>
          <p:cNvSpPr txBox="1">
            <a:spLocks noChangeArrowheads="1"/>
          </p:cNvSpPr>
          <p:nvPr/>
        </p:nvSpPr>
        <p:spPr bwMode="auto">
          <a:xfrm>
            <a:off x="7696200" y="5006976"/>
            <a:ext cx="27629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tr-TR" altLang="en-US" sz="3200" b="1">
                <a:solidFill>
                  <a:schemeClr val="accent1"/>
                </a:solidFill>
              </a:rPr>
              <a:t>Etik</a:t>
            </a:r>
            <a:r>
              <a:rPr lang="tr-TR" altLang="en-US" sz="3200">
                <a:solidFill>
                  <a:schemeClr val="accent1"/>
                </a:solidFill>
              </a:rPr>
              <a:t> Gönüllüleri</a:t>
            </a:r>
            <a:endParaRPr lang="en-US" altLang="en-US" sz="3200">
              <a:solidFill>
                <a:schemeClr val="accent1"/>
              </a:solidFill>
            </a:endParaRPr>
          </a:p>
        </p:txBody>
      </p:sp>
    </p:spTree>
    <p:extLst>
      <p:ext uri="{BB962C8B-B14F-4D97-AF65-F5344CB8AC3E}">
        <p14:creationId xmlns:p14="http://schemas.microsoft.com/office/powerpoint/2010/main" val="1284366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2B63AB-980F-8949-9506-F69990F2B9F3}"/>
              </a:ext>
            </a:extLst>
          </p:cNvPr>
          <p:cNvSpPr>
            <a:spLocks noGrp="1"/>
          </p:cNvSpPr>
          <p:nvPr>
            <p:ph type="title"/>
          </p:nvPr>
        </p:nvSpPr>
        <p:spPr/>
        <p:txBody>
          <a:bodyPr/>
          <a:lstStyle/>
          <a:p>
            <a:r>
              <a:rPr lang="en-US" dirty="0" err="1"/>
              <a:t>Kurumsal</a:t>
            </a:r>
            <a:r>
              <a:rPr lang="en-US" dirty="0"/>
              <a:t> </a:t>
            </a:r>
            <a:r>
              <a:rPr lang="en-US" dirty="0" err="1"/>
              <a:t>Etik</a:t>
            </a:r>
            <a:r>
              <a:rPr lang="en-US" dirty="0"/>
              <a:t> </a:t>
            </a:r>
            <a:r>
              <a:rPr lang="en-US" dirty="0" err="1"/>
              <a:t>Yönetim</a:t>
            </a:r>
            <a:r>
              <a:rPr lang="en-US" dirty="0"/>
              <a:t> </a:t>
            </a:r>
            <a:r>
              <a:rPr lang="en-US" dirty="0" err="1"/>
              <a:t>Projesi</a:t>
            </a:r>
            <a:r>
              <a:rPr lang="en-US" dirty="0"/>
              <a:t> </a:t>
            </a:r>
          </a:p>
        </p:txBody>
      </p:sp>
      <p:sp>
        <p:nvSpPr>
          <p:cNvPr id="5" name="Text Placeholder 4">
            <a:extLst>
              <a:ext uri="{FF2B5EF4-FFF2-40B4-BE49-F238E27FC236}">
                <a16:creationId xmlns:a16="http://schemas.microsoft.com/office/drawing/2014/main" id="{B2AE3CF5-65B5-F942-9FB8-79322A8C414E}"/>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7196BDD9-5A34-4346-8B4F-08F65F170AEF}"/>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BFA2DFFC-ABEA-F84A-96B9-7325B4B189C0}"/>
              </a:ext>
            </a:extLst>
          </p:cNvPr>
          <p:cNvSpPr>
            <a:spLocks noGrp="1"/>
          </p:cNvSpPr>
          <p:nvPr>
            <p:ph type="sldNum" sz="quarter" idx="12"/>
          </p:nvPr>
        </p:nvSpPr>
        <p:spPr/>
        <p:txBody>
          <a:bodyPr/>
          <a:lstStyle/>
          <a:p>
            <a:fld id="{77224174-B92C-F14E-9629-151E184C6D48}" type="slidenum">
              <a:rPr lang="en-US" smtClean="0"/>
              <a:t>68</a:t>
            </a:fld>
            <a:endParaRPr lang="en-US"/>
          </a:p>
        </p:txBody>
      </p:sp>
    </p:spTree>
    <p:extLst>
      <p:ext uri="{BB962C8B-B14F-4D97-AF65-F5344CB8AC3E}">
        <p14:creationId xmlns:p14="http://schemas.microsoft.com/office/powerpoint/2010/main" val="1138233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0415B-5AAF-E94A-910B-A647E3AF1715}"/>
              </a:ext>
            </a:extLst>
          </p:cNvPr>
          <p:cNvPicPr/>
          <p:nvPr/>
        </p:nvPicPr>
        <p:blipFill>
          <a:blip r:embed="rId2"/>
          <a:stretch>
            <a:fillRect/>
          </a:stretch>
        </p:blipFill>
        <p:spPr>
          <a:xfrm>
            <a:off x="2133600" y="575733"/>
            <a:ext cx="8415867" cy="6011334"/>
          </a:xfrm>
          <a:prstGeom prst="rect">
            <a:avLst/>
          </a:prstGeom>
        </p:spPr>
      </p:pic>
      <p:sp>
        <p:nvSpPr>
          <p:cNvPr id="5" name="TextBox 4">
            <a:extLst>
              <a:ext uri="{FF2B5EF4-FFF2-40B4-BE49-F238E27FC236}">
                <a16:creationId xmlns:a16="http://schemas.microsoft.com/office/drawing/2014/main" id="{955C57FC-BB54-C24A-BF06-8FA460E33CC9}"/>
              </a:ext>
            </a:extLst>
          </p:cNvPr>
          <p:cNvSpPr txBox="1"/>
          <p:nvPr/>
        </p:nvSpPr>
        <p:spPr>
          <a:xfrm>
            <a:off x="625642" y="2837670"/>
            <a:ext cx="2133599" cy="1077218"/>
          </a:xfrm>
          <a:prstGeom prst="rect">
            <a:avLst/>
          </a:prstGeom>
          <a:noFill/>
        </p:spPr>
        <p:txBody>
          <a:bodyPr wrap="square" rtlCol="0">
            <a:spAutoFit/>
          </a:bodyPr>
          <a:lstStyle/>
          <a:p>
            <a:r>
              <a:rPr lang="en-US" sz="3200" dirty="0" err="1"/>
              <a:t>Etik</a:t>
            </a:r>
            <a:r>
              <a:rPr lang="en-US" sz="3200" dirty="0"/>
              <a:t> </a:t>
            </a:r>
            <a:r>
              <a:rPr lang="en-US" sz="3200" dirty="0" err="1"/>
              <a:t>Tahlil</a:t>
            </a:r>
            <a:endParaRPr lang="en-US" sz="3200" dirty="0"/>
          </a:p>
          <a:p>
            <a:r>
              <a:rPr lang="en-US" sz="3200" dirty="0" err="1"/>
              <a:t>Etik</a:t>
            </a:r>
            <a:r>
              <a:rPr lang="en-US" sz="3200" dirty="0"/>
              <a:t> “MR”</a:t>
            </a:r>
          </a:p>
        </p:txBody>
      </p:sp>
    </p:spTree>
    <p:extLst>
      <p:ext uri="{BB962C8B-B14F-4D97-AF65-F5344CB8AC3E}">
        <p14:creationId xmlns:p14="http://schemas.microsoft.com/office/powerpoint/2010/main" val="2127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DACF58-1002-1E47-8129-F14BF55F6809}"/>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92C76DBA-4C0B-2E4F-A678-2815B6C90365}"/>
              </a:ext>
            </a:extLst>
          </p:cNvPr>
          <p:cNvSpPr>
            <a:spLocks noGrp="1"/>
          </p:cNvSpPr>
          <p:nvPr>
            <p:ph type="sldNum" sz="quarter" idx="12"/>
          </p:nvPr>
        </p:nvSpPr>
        <p:spPr/>
        <p:txBody>
          <a:bodyPr/>
          <a:lstStyle/>
          <a:p>
            <a:fld id="{77224174-B92C-F14E-9629-151E184C6D48}" type="slidenum">
              <a:rPr lang="en-US" smtClean="0"/>
              <a:t>7</a:t>
            </a:fld>
            <a:endParaRPr lang="en-US"/>
          </a:p>
        </p:txBody>
      </p:sp>
      <p:pic>
        <p:nvPicPr>
          <p:cNvPr id="5" name="Picture 4" descr="A close up of a yellow flower&#10;&#10;Description automatically generated">
            <a:extLst>
              <a:ext uri="{FF2B5EF4-FFF2-40B4-BE49-F238E27FC236}">
                <a16:creationId xmlns:a16="http://schemas.microsoft.com/office/drawing/2014/main" id="{F69D022B-63D1-954E-8880-69A3674B8E3B}"/>
              </a:ext>
            </a:extLst>
          </p:cNvPr>
          <p:cNvPicPr>
            <a:picLocks noChangeAspect="1"/>
          </p:cNvPicPr>
          <p:nvPr/>
        </p:nvPicPr>
        <p:blipFill>
          <a:blip r:embed="rId2"/>
          <a:stretch>
            <a:fillRect/>
          </a:stretch>
        </p:blipFill>
        <p:spPr>
          <a:xfrm>
            <a:off x="3524250" y="0"/>
            <a:ext cx="5143500" cy="6858000"/>
          </a:xfrm>
          <a:prstGeom prst="rect">
            <a:avLst/>
          </a:prstGeom>
        </p:spPr>
      </p:pic>
      <p:sp>
        <p:nvSpPr>
          <p:cNvPr id="6" name="TextBox 5">
            <a:extLst>
              <a:ext uri="{FF2B5EF4-FFF2-40B4-BE49-F238E27FC236}">
                <a16:creationId xmlns:a16="http://schemas.microsoft.com/office/drawing/2014/main" id="{FDE76C72-AFD9-C04F-AA7B-1AAD8B382CFB}"/>
              </a:ext>
            </a:extLst>
          </p:cNvPr>
          <p:cNvSpPr txBox="1"/>
          <p:nvPr/>
        </p:nvSpPr>
        <p:spPr>
          <a:xfrm>
            <a:off x="439614" y="1881554"/>
            <a:ext cx="3067174" cy="2862322"/>
          </a:xfrm>
          <a:prstGeom prst="rect">
            <a:avLst/>
          </a:prstGeom>
          <a:noFill/>
        </p:spPr>
        <p:txBody>
          <a:bodyPr wrap="square" rtlCol="0">
            <a:spAutoFit/>
          </a:bodyPr>
          <a:lstStyle/>
          <a:p>
            <a:r>
              <a:rPr lang="tr-TR" sz="6000" dirty="0"/>
              <a:t>Etik Olmak Zor</a:t>
            </a:r>
          </a:p>
        </p:txBody>
      </p:sp>
      <p:sp>
        <p:nvSpPr>
          <p:cNvPr id="7" name="TextBox 6">
            <a:extLst>
              <a:ext uri="{FF2B5EF4-FFF2-40B4-BE49-F238E27FC236}">
                <a16:creationId xmlns:a16="http://schemas.microsoft.com/office/drawing/2014/main" id="{2C7715DA-BC6C-5E47-92C8-ED8BB91987C6}"/>
              </a:ext>
            </a:extLst>
          </p:cNvPr>
          <p:cNvSpPr txBox="1"/>
          <p:nvPr/>
        </p:nvSpPr>
        <p:spPr>
          <a:xfrm>
            <a:off x="8938227" y="958224"/>
            <a:ext cx="3151569" cy="4708981"/>
          </a:xfrm>
          <a:prstGeom prst="rect">
            <a:avLst/>
          </a:prstGeom>
          <a:noFill/>
        </p:spPr>
        <p:txBody>
          <a:bodyPr wrap="square" rtlCol="0">
            <a:spAutoFit/>
          </a:bodyPr>
          <a:lstStyle/>
          <a:p>
            <a:r>
              <a:rPr lang="tr-TR" sz="6000" dirty="0"/>
              <a:t>Sürekli Etik Kalmak Daha Zordur</a:t>
            </a:r>
          </a:p>
        </p:txBody>
      </p:sp>
    </p:spTree>
    <p:extLst>
      <p:ext uri="{BB962C8B-B14F-4D97-AF65-F5344CB8AC3E}">
        <p14:creationId xmlns:p14="http://schemas.microsoft.com/office/powerpoint/2010/main" val="928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B2DAE7-2058-1640-8E28-EC13885ACEAE}"/>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D6379310-CDBE-0448-87B1-96D8D0991E6B}"/>
              </a:ext>
            </a:extLst>
          </p:cNvPr>
          <p:cNvSpPr>
            <a:spLocks noGrp="1"/>
          </p:cNvSpPr>
          <p:nvPr>
            <p:ph type="sldNum" sz="quarter" idx="12"/>
          </p:nvPr>
        </p:nvSpPr>
        <p:spPr/>
        <p:txBody>
          <a:bodyPr/>
          <a:lstStyle/>
          <a:p>
            <a:fld id="{77224174-B92C-F14E-9629-151E184C6D48}" type="slidenum">
              <a:rPr lang="en-US" smtClean="0"/>
              <a:t>70</a:t>
            </a:fld>
            <a:endParaRPr lang="en-US"/>
          </a:p>
        </p:txBody>
      </p:sp>
      <p:pic>
        <p:nvPicPr>
          <p:cNvPr id="5" name="Picture 4">
            <a:extLst>
              <a:ext uri="{FF2B5EF4-FFF2-40B4-BE49-F238E27FC236}">
                <a16:creationId xmlns:a16="http://schemas.microsoft.com/office/drawing/2014/main" id="{97649A2F-7A7F-C043-8C77-B367E6B3F695}"/>
              </a:ext>
            </a:extLst>
          </p:cNvPr>
          <p:cNvPicPr>
            <a:picLocks noChangeAspect="1"/>
          </p:cNvPicPr>
          <p:nvPr/>
        </p:nvPicPr>
        <p:blipFill>
          <a:blip r:embed="rId2"/>
          <a:stretch>
            <a:fillRect/>
          </a:stretch>
        </p:blipFill>
        <p:spPr>
          <a:xfrm>
            <a:off x="1636939" y="558801"/>
            <a:ext cx="9820964" cy="5655732"/>
          </a:xfrm>
          <a:prstGeom prst="rect">
            <a:avLst/>
          </a:prstGeom>
        </p:spPr>
      </p:pic>
      <p:sp>
        <p:nvSpPr>
          <p:cNvPr id="6" name="TextBox 5">
            <a:extLst>
              <a:ext uri="{FF2B5EF4-FFF2-40B4-BE49-F238E27FC236}">
                <a16:creationId xmlns:a16="http://schemas.microsoft.com/office/drawing/2014/main" id="{F10B14AD-5CAB-6441-83C6-621096D1BABE}"/>
              </a:ext>
            </a:extLst>
          </p:cNvPr>
          <p:cNvSpPr txBox="1"/>
          <p:nvPr/>
        </p:nvSpPr>
        <p:spPr>
          <a:xfrm>
            <a:off x="338667" y="558801"/>
            <a:ext cx="2404533" cy="2308324"/>
          </a:xfrm>
          <a:prstGeom prst="rect">
            <a:avLst/>
          </a:prstGeom>
          <a:noFill/>
        </p:spPr>
        <p:txBody>
          <a:bodyPr wrap="square" rtlCol="0">
            <a:spAutoFit/>
          </a:bodyPr>
          <a:lstStyle/>
          <a:p>
            <a:r>
              <a:rPr lang="en-US" sz="3600" b="1" dirty="0"/>
              <a:t>KEY</a:t>
            </a:r>
          </a:p>
          <a:p>
            <a:r>
              <a:rPr lang="en-US" sz="3600" dirty="0" err="1"/>
              <a:t>Kurumsal</a:t>
            </a:r>
            <a:r>
              <a:rPr lang="en-US" sz="3600" dirty="0"/>
              <a:t> </a:t>
            </a:r>
            <a:r>
              <a:rPr lang="en-US" sz="3600" dirty="0" err="1"/>
              <a:t>Etik</a:t>
            </a:r>
            <a:r>
              <a:rPr lang="en-US" sz="3600" dirty="0"/>
              <a:t> </a:t>
            </a:r>
            <a:r>
              <a:rPr lang="en-US" sz="3600" dirty="0" err="1"/>
              <a:t>Yönetim</a:t>
            </a:r>
            <a:endParaRPr lang="en-US" sz="3600" dirty="0"/>
          </a:p>
        </p:txBody>
      </p:sp>
    </p:spTree>
    <p:extLst>
      <p:ext uri="{BB962C8B-B14F-4D97-AF65-F5344CB8AC3E}">
        <p14:creationId xmlns:p14="http://schemas.microsoft.com/office/powerpoint/2010/main" val="5425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8A24CF-A202-FD49-A062-96540D98471D}"/>
              </a:ext>
            </a:extLst>
          </p:cNvPr>
          <p:cNvSpPr>
            <a:spLocks noGrp="1"/>
          </p:cNvSpPr>
          <p:nvPr>
            <p:ph type="title"/>
          </p:nvPr>
        </p:nvSpPr>
        <p:spPr/>
        <p:txBody>
          <a:bodyPr>
            <a:normAutofit/>
          </a:bodyPr>
          <a:lstStyle/>
          <a:p>
            <a:r>
              <a:rPr lang="en-US" sz="6000" b="1" dirty="0" err="1"/>
              <a:t>Mazeretler</a:t>
            </a:r>
            <a:endParaRPr lang="en-US" sz="6000" b="1" dirty="0"/>
          </a:p>
        </p:txBody>
      </p:sp>
      <p:sp>
        <p:nvSpPr>
          <p:cNvPr id="6" name="Text Placeholder 5">
            <a:extLst>
              <a:ext uri="{FF2B5EF4-FFF2-40B4-BE49-F238E27FC236}">
                <a16:creationId xmlns:a16="http://schemas.microsoft.com/office/drawing/2014/main" id="{C11B437B-B48B-D142-9D9E-B1CA415AF6B1}"/>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4230D285-4993-5F44-80FD-0CBC93678C26}"/>
              </a:ext>
            </a:extLst>
          </p:cNvPr>
          <p:cNvSpPr>
            <a:spLocks noGrp="1"/>
          </p:cNvSpPr>
          <p:nvPr>
            <p:ph type="ftr" sz="quarter" idx="11"/>
          </p:nvPr>
        </p:nvSpPr>
        <p:spPr/>
        <p:txBody>
          <a:bodyPr/>
          <a:lstStyle/>
          <a:p>
            <a:r>
              <a:rPr lang="en-US"/>
              <a:t>bulentsenver@gmail.com</a:t>
            </a:r>
          </a:p>
        </p:txBody>
      </p:sp>
      <p:sp>
        <p:nvSpPr>
          <p:cNvPr id="4" name="Slide Number Placeholder 3">
            <a:extLst>
              <a:ext uri="{FF2B5EF4-FFF2-40B4-BE49-F238E27FC236}">
                <a16:creationId xmlns:a16="http://schemas.microsoft.com/office/drawing/2014/main" id="{9FB4E8C1-789A-C841-A8E4-CFBCB3090428}"/>
              </a:ext>
            </a:extLst>
          </p:cNvPr>
          <p:cNvSpPr>
            <a:spLocks noGrp="1"/>
          </p:cNvSpPr>
          <p:nvPr>
            <p:ph type="sldNum" sz="quarter" idx="12"/>
          </p:nvPr>
        </p:nvSpPr>
        <p:spPr/>
        <p:txBody>
          <a:bodyPr/>
          <a:lstStyle/>
          <a:p>
            <a:fld id="{77224174-B92C-F14E-9629-151E184C6D48}" type="slidenum">
              <a:rPr lang="en-US" smtClean="0"/>
              <a:t>71</a:t>
            </a:fld>
            <a:endParaRPr lang="en-US"/>
          </a:p>
        </p:txBody>
      </p:sp>
    </p:spTree>
    <p:extLst>
      <p:ext uri="{BB962C8B-B14F-4D97-AF65-F5344CB8AC3E}">
        <p14:creationId xmlns:p14="http://schemas.microsoft.com/office/powerpoint/2010/main" val="1230184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68968" y="0"/>
            <a:ext cx="9613232" cy="1143000"/>
          </a:xfrm>
        </p:spPr>
        <p:txBody>
          <a:bodyPr>
            <a:normAutofit fontScale="90000"/>
          </a:bodyPr>
          <a:lstStyle/>
          <a:p>
            <a:pPr eaLnBrk="1" hangingPunct="1"/>
            <a:r>
              <a:rPr lang="en-US" sz="3600" b="1" dirty="0" err="1"/>
              <a:t>Etik</a:t>
            </a:r>
            <a:r>
              <a:rPr lang="en-US" sz="3600" b="1" dirty="0"/>
              <a:t> </a:t>
            </a:r>
            <a:r>
              <a:rPr lang="en-US" sz="3600" b="1" dirty="0" err="1"/>
              <a:t>Dışı</a:t>
            </a:r>
            <a:r>
              <a:rPr lang="en-US" sz="3600" b="1" dirty="0"/>
              <a:t> </a:t>
            </a:r>
            <a:r>
              <a:rPr lang="en-US" sz="3600" b="1" dirty="0" err="1"/>
              <a:t>Davranan</a:t>
            </a:r>
            <a:r>
              <a:rPr lang="en-US" sz="3600" b="1" dirty="0"/>
              <a:t> </a:t>
            </a:r>
            <a:r>
              <a:rPr lang="en-US" sz="3600" b="1" dirty="0" err="1"/>
              <a:t>Şirketlerin</a:t>
            </a:r>
            <a:r>
              <a:rPr lang="en-US" sz="3600" b="1" dirty="0"/>
              <a:t> </a:t>
            </a:r>
            <a:r>
              <a:rPr lang="en-US" sz="3600" b="1" dirty="0" err="1"/>
              <a:t>Mazaretleri</a:t>
            </a:r>
            <a:endParaRPr lang="en-US" sz="3600" b="1" dirty="0"/>
          </a:p>
        </p:txBody>
      </p:sp>
      <p:sp>
        <p:nvSpPr>
          <p:cNvPr id="3" name="Content Placeholder 2"/>
          <p:cNvSpPr>
            <a:spLocks noGrp="1"/>
          </p:cNvSpPr>
          <p:nvPr>
            <p:ph idx="1"/>
          </p:nvPr>
        </p:nvSpPr>
        <p:spPr>
          <a:xfrm>
            <a:off x="2286000" y="990599"/>
            <a:ext cx="7772400" cy="4892675"/>
          </a:xfrm>
        </p:spPr>
        <p:txBody>
          <a:bodyPr>
            <a:noAutofit/>
          </a:bodyPr>
          <a:lstStyle/>
          <a:p>
            <a:pPr eaLnBrk="1" hangingPunct="1"/>
            <a:r>
              <a:rPr lang="en-US" sz="2400" b="1" dirty="0" err="1"/>
              <a:t>Mecbur</a:t>
            </a:r>
            <a:r>
              <a:rPr lang="en-US" sz="2400" b="1" dirty="0"/>
              <a:t> </a:t>
            </a:r>
            <a:r>
              <a:rPr lang="en-US" sz="2400" b="1" dirty="0" err="1"/>
              <a:t>kaldım</a:t>
            </a:r>
            <a:endParaRPr lang="en-US" sz="2400" b="1" dirty="0"/>
          </a:p>
          <a:p>
            <a:pPr eaLnBrk="1" hangingPunct="1"/>
            <a:r>
              <a:rPr lang="en-US" sz="2400" b="1" dirty="0" err="1"/>
              <a:t>Herkes</a:t>
            </a:r>
            <a:r>
              <a:rPr lang="en-US" sz="2400" b="1" dirty="0"/>
              <a:t> </a:t>
            </a:r>
            <a:r>
              <a:rPr lang="en-US" sz="2400" b="1" dirty="0" err="1"/>
              <a:t>yapıyordu</a:t>
            </a:r>
            <a:endParaRPr lang="en-US" sz="2400" b="1" dirty="0"/>
          </a:p>
          <a:p>
            <a:pPr eaLnBrk="1" hangingPunct="1"/>
            <a:r>
              <a:rPr lang="en-US" sz="2400" b="1" dirty="0" err="1"/>
              <a:t>Şİrketİme</a:t>
            </a:r>
            <a:r>
              <a:rPr lang="en-US" sz="2400" b="1" dirty="0"/>
              <a:t> </a:t>
            </a:r>
            <a:r>
              <a:rPr lang="en-US" sz="2400" b="1" dirty="0" err="1"/>
              <a:t>yararı</a:t>
            </a:r>
            <a:r>
              <a:rPr lang="en-US" sz="2400" b="1" dirty="0"/>
              <a:t> </a:t>
            </a:r>
            <a:r>
              <a:rPr lang="en-US" sz="2400" b="1" dirty="0" err="1"/>
              <a:t>faydası</a:t>
            </a:r>
            <a:r>
              <a:rPr lang="en-US" sz="2400" b="1" dirty="0"/>
              <a:t> </a:t>
            </a:r>
            <a:r>
              <a:rPr lang="en-US" sz="2400" b="1" dirty="0" err="1"/>
              <a:t>vardı</a:t>
            </a:r>
            <a:endParaRPr lang="en-US" sz="2400" b="1" dirty="0"/>
          </a:p>
          <a:p>
            <a:pPr eaLnBrk="1" hangingPunct="1"/>
            <a:r>
              <a:rPr lang="en-US" sz="2400" b="1" dirty="0" err="1"/>
              <a:t>Kİmse</a:t>
            </a:r>
            <a:r>
              <a:rPr lang="en-US" sz="2400" b="1" dirty="0"/>
              <a:t> </a:t>
            </a:r>
            <a:r>
              <a:rPr lang="en-US" sz="2400" b="1" dirty="0" err="1"/>
              <a:t>duymayacak</a:t>
            </a:r>
            <a:r>
              <a:rPr lang="en-US" sz="2400" b="1" dirty="0"/>
              <a:t> </a:t>
            </a:r>
            <a:r>
              <a:rPr lang="en-US" sz="2400" b="1" dirty="0" err="1"/>
              <a:t>görmeyecek</a:t>
            </a:r>
            <a:endParaRPr lang="en-US" sz="2400" b="1" dirty="0"/>
          </a:p>
          <a:p>
            <a:pPr eaLnBrk="1" hangingPunct="1"/>
            <a:r>
              <a:rPr lang="en-US" sz="2400" b="1" dirty="0" err="1"/>
              <a:t>Yaptırımı</a:t>
            </a:r>
            <a:r>
              <a:rPr lang="en-US" sz="2400" b="1" dirty="0"/>
              <a:t> </a:t>
            </a:r>
            <a:r>
              <a:rPr lang="en-US" sz="2400" b="1" dirty="0" err="1"/>
              <a:t>cesası</a:t>
            </a:r>
            <a:r>
              <a:rPr lang="en-US" sz="2400" b="1" dirty="0"/>
              <a:t> </a:t>
            </a:r>
            <a:r>
              <a:rPr lang="en-US" sz="2400" b="1" dirty="0" err="1"/>
              <a:t>yoktu</a:t>
            </a:r>
            <a:endParaRPr lang="en-US" sz="2400" b="1" dirty="0"/>
          </a:p>
          <a:p>
            <a:pPr eaLnBrk="1" hangingPunct="1"/>
            <a:r>
              <a:rPr lang="en-US" sz="2400" b="1" dirty="0" err="1"/>
              <a:t>Pratİktİ</a:t>
            </a:r>
            <a:r>
              <a:rPr lang="en-US" sz="2400" b="1" dirty="0"/>
              <a:t> </a:t>
            </a:r>
            <a:r>
              <a:rPr lang="en-US" sz="2400" b="1" dirty="0" err="1"/>
              <a:t>kolaydı</a:t>
            </a:r>
            <a:endParaRPr lang="en-US" sz="2400" b="1" dirty="0"/>
          </a:p>
          <a:p>
            <a:pPr eaLnBrk="1" hangingPunct="1"/>
            <a:r>
              <a:rPr lang="en-US" sz="2400" b="1" dirty="0" err="1"/>
              <a:t>Doğruyu</a:t>
            </a:r>
            <a:r>
              <a:rPr lang="en-US" sz="2400" b="1" dirty="0"/>
              <a:t> </a:t>
            </a:r>
            <a:r>
              <a:rPr lang="en-US" sz="2400" b="1" dirty="0" err="1"/>
              <a:t>yapmak</a:t>
            </a:r>
            <a:r>
              <a:rPr lang="en-US" sz="2400" b="1" dirty="0"/>
              <a:t> </a:t>
            </a:r>
            <a:r>
              <a:rPr lang="en-US" sz="2400" b="1" dirty="0" err="1"/>
              <a:t>zordu</a:t>
            </a:r>
            <a:endParaRPr lang="en-US" sz="2400" b="1" dirty="0"/>
          </a:p>
          <a:p>
            <a:pPr eaLnBrk="1" hangingPunct="1"/>
            <a:r>
              <a:rPr lang="en-US" sz="2400" b="1" dirty="0" err="1"/>
              <a:t>Kİmseye</a:t>
            </a:r>
            <a:r>
              <a:rPr lang="en-US" sz="2400" b="1" dirty="0"/>
              <a:t> </a:t>
            </a:r>
            <a:r>
              <a:rPr lang="en-US" sz="2400" b="1" dirty="0" err="1"/>
              <a:t>zararı</a:t>
            </a:r>
            <a:r>
              <a:rPr lang="en-US" sz="2400" b="1" dirty="0"/>
              <a:t> </a:t>
            </a:r>
            <a:r>
              <a:rPr lang="en-US" sz="2400" b="1" dirty="0" err="1"/>
              <a:t>olamadı</a:t>
            </a:r>
            <a:r>
              <a:rPr lang="en-US" sz="2400" b="1" dirty="0"/>
              <a:t> </a:t>
            </a:r>
            <a:r>
              <a:rPr lang="en-US" sz="2400" b="1" dirty="0" err="1"/>
              <a:t>kİ</a:t>
            </a:r>
            <a:endParaRPr lang="en-US" sz="2400" b="1" dirty="0"/>
          </a:p>
          <a:p>
            <a:pPr eaLnBrk="1" hangingPunct="1"/>
            <a:r>
              <a:rPr lang="en-US" sz="2400" b="1" dirty="0" err="1"/>
              <a:t>Bİr</a:t>
            </a:r>
            <a:r>
              <a:rPr lang="en-US" sz="2400" b="1" dirty="0"/>
              <a:t> </a:t>
            </a:r>
            <a:r>
              <a:rPr lang="en-US" sz="2400" b="1" dirty="0" err="1"/>
              <a:t>defalık</a:t>
            </a:r>
            <a:r>
              <a:rPr lang="en-US" sz="2400" b="1" dirty="0"/>
              <a:t> </a:t>
            </a:r>
            <a:r>
              <a:rPr lang="en-US" sz="2400" b="1" dirty="0" err="1"/>
              <a:t>yaptım</a:t>
            </a:r>
            <a:endParaRPr lang="en-US" sz="2400" b="1" dirty="0"/>
          </a:p>
        </p:txBody>
      </p:sp>
      <p:sp>
        <p:nvSpPr>
          <p:cNvPr id="30724" name="Footer Placeholder 3"/>
          <p:cNvSpPr>
            <a:spLocks noGrp="1"/>
          </p:cNvSpPr>
          <p:nvPr>
            <p:ph type="ftr" sz="quarter" idx="11"/>
          </p:nvPr>
        </p:nvSpPr>
        <p:spPr>
          <a:noFill/>
        </p:spPr>
        <p:txBody>
          <a:bodyPr/>
          <a:lstStyle/>
          <a:p>
            <a:r>
              <a:rPr lang="en-US" dirty="0" err="1"/>
              <a:t>bulentsenver@gmail.com</a:t>
            </a:r>
            <a:endParaRPr lang="en-US" dirty="0"/>
          </a:p>
          <a:p>
            <a:endParaRPr lang="en-US" dirty="0"/>
          </a:p>
        </p:txBody>
      </p:sp>
      <p:sp>
        <p:nvSpPr>
          <p:cNvPr id="30725" name="Slide Number Placeholder 4"/>
          <p:cNvSpPr>
            <a:spLocks noGrp="1"/>
          </p:cNvSpPr>
          <p:nvPr>
            <p:ph type="sldNum" sz="quarter" idx="12"/>
          </p:nvPr>
        </p:nvSpPr>
        <p:spPr>
          <a:noFill/>
        </p:spPr>
        <p:txBody>
          <a:bodyPr/>
          <a:lstStyle/>
          <a:p>
            <a:fld id="{BA411B3F-5E32-AC47-AA8C-78CB8D4C575D}" type="slidenum">
              <a:rPr lang="en-US" smtClean="0"/>
              <a:pPr/>
              <a:t>72</a:t>
            </a:fld>
            <a:endParaRPr lang="en-US"/>
          </a:p>
        </p:txBody>
      </p:sp>
    </p:spTree>
    <p:extLst>
      <p:ext uri="{BB962C8B-B14F-4D97-AF65-F5344CB8AC3E}">
        <p14:creationId xmlns:p14="http://schemas.microsoft.com/office/powerpoint/2010/main" val="31039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5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500" fill="hold"/>
                                        <p:tgtEl>
                                          <p:spTgt spid="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500" fill="hold"/>
                                        <p:tgtEl>
                                          <p:spTgt spid="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12" name="Slide Number Placeholder 4"/>
          <p:cNvSpPr>
            <a:spLocks noGrp="1"/>
          </p:cNvSpPr>
          <p:nvPr>
            <p:ph type="sldNum" sz="quarter" idx="12"/>
          </p:nvPr>
        </p:nvSpPr>
        <p:spPr/>
        <p:txBody>
          <a:bodyPr/>
          <a:lstStyle/>
          <a:p>
            <a:fld id="{1018A9B8-EB2B-2746-A52E-05D404996AFE}" type="slidenum">
              <a:rPr lang="en-US" altLang="en-US"/>
              <a:pPr/>
              <a:t>73</a:t>
            </a:fld>
            <a:endParaRPr lang="en-US" altLang="en-US"/>
          </a:p>
        </p:txBody>
      </p:sp>
      <p:sp>
        <p:nvSpPr>
          <p:cNvPr id="312322" name="Rectangle 2"/>
          <p:cNvSpPr>
            <a:spLocks noGrp="1" noChangeArrowheads="1"/>
          </p:cNvSpPr>
          <p:nvPr>
            <p:ph type="title"/>
          </p:nvPr>
        </p:nvSpPr>
        <p:spPr>
          <a:xfrm>
            <a:off x="2286000" y="1447800"/>
            <a:ext cx="7772400" cy="1143000"/>
          </a:xfrm>
        </p:spPr>
        <p:txBody>
          <a:bodyPr>
            <a:normAutofit fontScale="90000"/>
          </a:bodyPr>
          <a:lstStyle/>
          <a:p>
            <a:r>
              <a:rPr lang="tr-TR" altLang="en-US" sz="4000"/>
              <a:t>Siyah           Gri Alan           Beyaz</a:t>
            </a:r>
          </a:p>
        </p:txBody>
      </p:sp>
      <p:sp>
        <p:nvSpPr>
          <p:cNvPr id="312323" name="Oval 3"/>
          <p:cNvSpPr>
            <a:spLocks noChangeArrowheads="1"/>
          </p:cNvSpPr>
          <p:nvPr/>
        </p:nvSpPr>
        <p:spPr bwMode="auto">
          <a:xfrm>
            <a:off x="1828800" y="2667000"/>
            <a:ext cx="1752600" cy="1905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2324" name="Oval 4"/>
          <p:cNvSpPr>
            <a:spLocks noChangeArrowheads="1"/>
          </p:cNvSpPr>
          <p:nvPr/>
        </p:nvSpPr>
        <p:spPr bwMode="auto">
          <a:xfrm>
            <a:off x="5410200" y="2743200"/>
            <a:ext cx="1828800" cy="1752600"/>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2325" name="Oval 5"/>
          <p:cNvSpPr>
            <a:spLocks noChangeArrowheads="1"/>
          </p:cNvSpPr>
          <p:nvPr/>
        </p:nvSpPr>
        <p:spPr bwMode="auto">
          <a:xfrm>
            <a:off x="8153400" y="2514600"/>
            <a:ext cx="1981200" cy="1828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tr-TR" altLang="en-US">
              <a:solidFill>
                <a:schemeClr val="bg1"/>
              </a:solidFill>
            </a:endParaRPr>
          </a:p>
        </p:txBody>
      </p:sp>
      <p:sp>
        <p:nvSpPr>
          <p:cNvPr id="312326" name="Oval 6"/>
          <p:cNvSpPr>
            <a:spLocks noChangeArrowheads="1"/>
          </p:cNvSpPr>
          <p:nvPr/>
        </p:nvSpPr>
        <p:spPr bwMode="auto">
          <a:xfrm>
            <a:off x="8328025" y="2492375"/>
            <a:ext cx="1676400" cy="17526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2327" name="Text Box 7"/>
          <p:cNvSpPr txBox="1">
            <a:spLocks noChangeArrowheads="1"/>
          </p:cNvSpPr>
          <p:nvPr/>
        </p:nvSpPr>
        <p:spPr bwMode="auto">
          <a:xfrm>
            <a:off x="1524000" y="5638800"/>
            <a:ext cx="350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en-US" sz="4400"/>
              <a:t>Etik Değil</a:t>
            </a:r>
          </a:p>
        </p:txBody>
      </p:sp>
      <p:sp>
        <p:nvSpPr>
          <p:cNvPr id="312328" name="Text Box 8"/>
          <p:cNvSpPr txBox="1">
            <a:spLocks noChangeArrowheads="1"/>
          </p:cNvSpPr>
          <p:nvPr/>
        </p:nvSpPr>
        <p:spPr bwMode="auto">
          <a:xfrm>
            <a:off x="8610600" y="5410200"/>
            <a:ext cx="205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en-US" sz="4400"/>
              <a:t>Etik</a:t>
            </a:r>
          </a:p>
        </p:txBody>
      </p:sp>
      <p:sp>
        <p:nvSpPr>
          <p:cNvPr id="312329" name="Text Box 9"/>
          <p:cNvSpPr txBox="1">
            <a:spLocks noChangeArrowheads="1"/>
          </p:cNvSpPr>
          <p:nvPr/>
        </p:nvSpPr>
        <p:spPr bwMode="auto">
          <a:xfrm>
            <a:off x="4191000" y="4495800"/>
            <a:ext cx="426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en-US" sz="4400"/>
              <a:t>Acaba Hangisi?</a:t>
            </a:r>
          </a:p>
        </p:txBody>
      </p:sp>
      <p:sp>
        <p:nvSpPr>
          <p:cNvPr id="312330" name="Text Box 10"/>
          <p:cNvSpPr txBox="1">
            <a:spLocks noChangeArrowheads="1"/>
          </p:cNvSpPr>
          <p:nvPr/>
        </p:nvSpPr>
        <p:spPr bwMode="auto">
          <a:xfrm>
            <a:off x="1524000" y="457201"/>
            <a:ext cx="480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tr-TR" altLang="en-US" sz="4000" b="1"/>
              <a:t>Etik Gözlüğü</a:t>
            </a:r>
          </a:p>
        </p:txBody>
      </p:sp>
    </p:spTree>
    <p:extLst>
      <p:ext uri="{BB962C8B-B14F-4D97-AF65-F5344CB8AC3E}">
        <p14:creationId xmlns:p14="http://schemas.microsoft.com/office/powerpoint/2010/main" val="3088536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2330"/>
                                        </p:tgtEl>
                                        <p:attrNameLst>
                                          <p:attrName>style.visibility</p:attrName>
                                        </p:attrNameLst>
                                      </p:cBhvr>
                                      <p:to>
                                        <p:strVal val="visible"/>
                                      </p:to>
                                    </p:set>
                                    <p:anim calcmode="lin" valueType="num">
                                      <p:cBhvr additive="base">
                                        <p:cTn id="7" dur="500" fill="hold"/>
                                        <p:tgtEl>
                                          <p:spTgt spid="312330"/>
                                        </p:tgtEl>
                                        <p:attrNameLst>
                                          <p:attrName>ppt_x</p:attrName>
                                        </p:attrNameLst>
                                      </p:cBhvr>
                                      <p:tavLst>
                                        <p:tav tm="0">
                                          <p:val>
                                            <p:strVal val="#ppt_x"/>
                                          </p:val>
                                        </p:tav>
                                        <p:tav tm="100000">
                                          <p:val>
                                            <p:strVal val="#ppt_x"/>
                                          </p:val>
                                        </p:tav>
                                      </p:tavLst>
                                    </p:anim>
                                    <p:anim calcmode="lin" valueType="num">
                                      <p:cBhvr additive="base">
                                        <p:cTn id="8" dur="500" fill="hold"/>
                                        <p:tgtEl>
                                          <p:spTgt spid="3123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12322"/>
                                        </p:tgtEl>
                                        <p:attrNameLst>
                                          <p:attrName>style.visibility</p:attrName>
                                        </p:attrNameLst>
                                      </p:cBhvr>
                                      <p:to>
                                        <p:strVal val="visible"/>
                                      </p:to>
                                    </p:set>
                                    <p:animEffect transition="in" filter="diamond(in)">
                                      <p:cBhvr>
                                        <p:cTn id="13" dur="2000"/>
                                        <p:tgtEl>
                                          <p:spTgt spid="3123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12327"/>
                                        </p:tgtEl>
                                        <p:attrNameLst>
                                          <p:attrName>style.visibility</p:attrName>
                                        </p:attrNameLst>
                                      </p:cBhvr>
                                      <p:to>
                                        <p:strVal val="visible"/>
                                      </p:to>
                                    </p:set>
                                    <p:animEffect transition="in" filter="blinds(horizontal)">
                                      <p:cBhvr>
                                        <p:cTn id="18" dur="500"/>
                                        <p:tgtEl>
                                          <p:spTgt spid="3123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12328"/>
                                        </p:tgtEl>
                                        <p:attrNameLst>
                                          <p:attrName>style.visibility</p:attrName>
                                        </p:attrNameLst>
                                      </p:cBhvr>
                                      <p:to>
                                        <p:strVal val="visible"/>
                                      </p:to>
                                    </p:set>
                                    <p:animEffect transition="in" filter="checkerboard(across)">
                                      <p:cBhvr>
                                        <p:cTn id="23" dur="500"/>
                                        <p:tgtEl>
                                          <p:spTgt spid="31232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12329"/>
                                        </p:tgtEl>
                                        <p:attrNameLst>
                                          <p:attrName>style.visibility</p:attrName>
                                        </p:attrNameLst>
                                      </p:cBhvr>
                                      <p:to>
                                        <p:strVal val="visible"/>
                                      </p:to>
                                    </p:set>
                                    <p:animEffect transition="in" filter="box(in)">
                                      <p:cBhvr>
                                        <p:cTn id="28" dur="500"/>
                                        <p:tgtEl>
                                          <p:spTgt spid="312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p:bldP spid="312327" grpId="0"/>
      <p:bldP spid="312328" grpId="0"/>
      <p:bldP spid="312329" grpId="0"/>
      <p:bldP spid="3123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49E6D-47F8-FE41-93B6-E51C414948AC}"/>
              </a:ext>
            </a:extLst>
          </p:cNvPr>
          <p:cNvSpPr>
            <a:spLocks noGrp="1"/>
          </p:cNvSpPr>
          <p:nvPr>
            <p:ph type="title"/>
          </p:nvPr>
        </p:nvSpPr>
        <p:spPr/>
        <p:txBody>
          <a:bodyPr>
            <a:normAutofit/>
          </a:bodyPr>
          <a:lstStyle/>
          <a:p>
            <a:r>
              <a:rPr lang="en-US" sz="6000" b="1" dirty="0" err="1"/>
              <a:t>Etİk</a:t>
            </a:r>
            <a:r>
              <a:rPr lang="en-US" sz="6000" b="1" dirty="0"/>
              <a:t> </a:t>
            </a:r>
            <a:r>
              <a:rPr lang="en-US" sz="6000" b="1" dirty="0" err="1"/>
              <a:t>ve</a:t>
            </a:r>
            <a:r>
              <a:rPr lang="en-US" sz="6000" b="1" dirty="0"/>
              <a:t> </a:t>
            </a:r>
            <a:r>
              <a:rPr lang="en-US" sz="6000" b="1" dirty="0" err="1"/>
              <a:t>Yasa</a:t>
            </a:r>
            <a:endParaRPr lang="en-US" sz="6000" b="1" dirty="0"/>
          </a:p>
        </p:txBody>
      </p:sp>
      <p:sp>
        <p:nvSpPr>
          <p:cNvPr id="6" name="Text Placeholder 5">
            <a:extLst>
              <a:ext uri="{FF2B5EF4-FFF2-40B4-BE49-F238E27FC236}">
                <a16:creationId xmlns:a16="http://schemas.microsoft.com/office/drawing/2014/main" id="{7459DC80-7702-FC4F-806F-9A630B52B586}"/>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854612F-8087-4046-B880-4AE3CF17D39A}"/>
              </a:ext>
            </a:extLst>
          </p:cNvPr>
          <p:cNvSpPr>
            <a:spLocks noGrp="1"/>
          </p:cNvSpPr>
          <p:nvPr>
            <p:ph type="ftr" sz="quarter" idx="11"/>
          </p:nvPr>
        </p:nvSpPr>
        <p:spPr/>
        <p:txBody>
          <a:bodyPr/>
          <a:lstStyle/>
          <a:p>
            <a:r>
              <a:rPr lang="en-US"/>
              <a:t>bulentsenver@gmail.com</a:t>
            </a:r>
          </a:p>
        </p:txBody>
      </p:sp>
      <p:sp>
        <p:nvSpPr>
          <p:cNvPr id="4" name="Slide Number Placeholder 3">
            <a:extLst>
              <a:ext uri="{FF2B5EF4-FFF2-40B4-BE49-F238E27FC236}">
                <a16:creationId xmlns:a16="http://schemas.microsoft.com/office/drawing/2014/main" id="{40E58216-6B66-2743-B49B-22C2ED0E4A5D}"/>
              </a:ext>
            </a:extLst>
          </p:cNvPr>
          <p:cNvSpPr>
            <a:spLocks noGrp="1"/>
          </p:cNvSpPr>
          <p:nvPr>
            <p:ph type="sldNum" sz="quarter" idx="12"/>
          </p:nvPr>
        </p:nvSpPr>
        <p:spPr/>
        <p:txBody>
          <a:bodyPr/>
          <a:lstStyle/>
          <a:p>
            <a:fld id="{77224174-B92C-F14E-9629-151E184C6D48}" type="slidenum">
              <a:rPr lang="en-US" smtClean="0"/>
              <a:t>74</a:t>
            </a:fld>
            <a:endParaRPr lang="en-US"/>
          </a:p>
        </p:txBody>
      </p:sp>
    </p:spTree>
    <p:extLst>
      <p:ext uri="{BB962C8B-B14F-4D97-AF65-F5344CB8AC3E}">
        <p14:creationId xmlns:p14="http://schemas.microsoft.com/office/powerpoint/2010/main" val="1891436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63EBFA-9859-694C-9F70-64D0FBCF32F0}"/>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FC4BCB24-1C86-234A-97E7-3F99EB88DC0A}"/>
              </a:ext>
            </a:extLst>
          </p:cNvPr>
          <p:cNvSpPr>
            <a:spLocks noGrp="1"/>
          </p:cNvSpPr>
          <p:nvPr>
            <p:ph type="sldNum" sz="quarter" idx="12"/>
          </p:nvPr>
        </p:nvSpPr>
        <p:spPr/>
        <p:txBody>
          <a:bodyPr/>
          <a:lstStyle/>
          <a:p>
            <a:fld id="{77224174-B92C-F14E-9629-151E184C6D48}" type="slidenum">
              <a:rPr lang="en-US" smtClean="0"/>
              <a:t>75</a:t>
            </a:fld>
            <a:endParaRPr lang="en-US"/>
          </a:p>
        </p:txBody>
      </p:sp>
      <p:pic>
        <p:nvPicPr>
          <p:cNvPr id="5" name="Picture 4">
            <a:extLst>
              <a:ext uri="{FF2B5EF4-FFF2-40B4-BE49-F238E27FC236}">
                <a16:creationId xmlns:a16="http://schemas.microsoft.com/office/drawing/2014/main" id="{D65C4D4F-CE39-0C42-A9D1-B91BCFFD20AF}"/>
              </a:ext>
            </a:extLst>
          </p:cNvPr>
          <p:cNvPicPr>
            <a:picLocks noChangeAspect="1"/>
          </p:cNvPicPr>
          <p:nvPr/>
        </p:nvPicPr>
        <p:blipFill>
          <a:blip r:embed="rId2"/>
          <a:stretch>
            <a:fillRect/>
          </a:stretch>
        </p:blipFill>
        <p:spPr>
          <a:xfrm>
            <a:off x="6166812" y="392425"/>
            <a:ext cx="5469774" cy="5558658"/>
          </a:xfrm>
          <a:prstGeom prst="rect">
            <a:avLst/>
          </a:prstGeom>
        </p:spPr>
      </p:pic>
      <p:sp>
        <p:nvSpPr>
          <p:cNvPr id="6" name="TextBox 5">
            <a:extLst>
              <a:ext uri="{FF2B5EF4-FFF2-40B4-BE49-F238E27FC236}">
                <a16:creationId xmlns:a16="http://schemas.microsoft.com/office/drawing/2014/main" id="{0AF2FA2D-9287-3248-B663-3FD855356A66}"/>
              </a:ext>
            </a:extLst>
          </p:cNvPr>
          <p:cNvSpPr txBox="1"/>
          <p:nvPr/>
        </p:nvSpPr>
        <p:spPr>
          <a:xfrm>
            <a:off x="1896533" y="2644170"/>
            <a:ext cx="2607734" cy="1569660"/>
          </a:xfrm>
          <a:prstGeom prst="rect">
            <a:avLst/>
          </a:prstGeom>
          <a:noFill/>
        </p:spPr>
        <p:txBody>
          <a:bodyPr wrap="square" rtlCol="0">
            <a:spAutoFit/>
          </a:bodyPr>
          <a:lstStyle/>
          <a:p>
            <a:r>
              <a:rPr lang="en-US" sz="3200" b="1" dirty="0" err="1"/>
              <a:t>Etiksizliğin</a:t>
            </a:r>
            <a:r>
              <a:rPr lang="en-US" sz="3200" b="1" dirty="0"/>
              <a:t> </a:t>
            </a:r>
          </a:p>
          <a:p>
            <a:r>
              <a:rPr lang="en-US" sz="3200" b="1" dirty="0" err="1"/>
              <a:t>Cezası</a:t>
            </a:r>
            <a:endParaRPr lang="en-US" sz="3200" b="1" dirty="0"/>
          </a:p>
          <a:p>
            <a:r>
              <a:rPr lang="en-US" sz="3200" b="1" dirty="0" err="1"/>
              <a:t>Nedir</a:t>
            </a:r>
            <a:r>
              <a:rPr lang="en-US" sz="3200" b="1" dirty="0"/>
              <a:t>?</a:t>
            </a:r>
          </a:p>
        </p:txBody>
      </p:sp>
    </p:spTree>
    <p:extLst>
      <p:ext uri="{BB962C8B-B14F-4D97-AF65-F5344CB8AC3E}">
        <p14:creationId xmlns:p14="http://schemas.microsoft.com/office/powerpoint/2010/main" val="34646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163F53-D9AA-D540-9173-7FFA57A983E6}"/>
              </a:ext>
            </a:extLst>
          </p:cNvPr>
          <p:cNvSpPr>
            <a:spLocks noGrp="1"/>
          </p:cNvSpPr>
          <p:nvPr>
            <p:ph type="title"/>
          </p:nvPr>
        </p:nvSpPr>
        <p:spPr>
          <a:xfrm>
            <a:off x="838200" y="-193673"/>
            <a:ext cx="10515600" cy="1325563"/>
          </a:xfrm>
        </p:spPr>
        <p:txBody>
          <a:bodyPr>
            <a:normAutofit/>
          </a:bodyPr>
          <a:lstStyle/>
          <a:p>
            <a:r>
              <a:rPr lang="en-US" sz="3600" b="1" dirty="0" err="1"/>
              <a:t>Etİk</a:t>
            </a:r>
            <a:r>
              <a:rPr lang="en-US" sz="3600" b="1" dirty="0"/>
              <a:t> Mİ? </a:t>
            </a:r>
            <a:r>
              <a:rPr lang="en-US" sz="3600" b="1" dirty="0" err="1"/>
              <a:t>Yasal</a:t>
            </a:r>
            <a:r>
              <a:rPr lang="en-US" sz="3600" b="1" dirty="0"/>
              <a:t> </a:t>
            </a:r>
            <a:r>
              <a:rPr lang="en-US" sz="3600" b="1" dirty="0" err="1"/>
              <a:t>Mı</a:t>
            </a:r>
            <a:r>
              <a:rPr lang="en-US" sz="3600" b="1" dirty="0"/>
              <a:t>?</a:t>
            </a:r>
          </a:p>
        </p:txBody>
      </p:sp>
      <p:graphicFrame>
        <p:nvGraphicFramePr>
          <p:cNvPr id="6" name="Content Placeholder 5">
            <a:extLst>
              <a:ext uri="{FF2B5EF4-FFF2-40B4-BE49-F238E27FC236}">
                <a16:creationId xmlns:a16="http://schemas.microsoft.com/office/drawing/2014/main" id="{9F3A7D68-026C-674C-BEE8-98B089FD61EB}"/>
              </a:ext>
            </a:extLst>
          </p:cNvPr>
          <p:cNvGraphicFramePr>
            <a:graphicFrameLocks noGrp="1"/>
          </p:cNvGraphicFramePr>
          <p:nvPr>
            <p:ph idx="1"/>
            <p:extLst>
              <p:ext uri="{D42A27DB-BD31-4B8C-83A1-F6EECF244321}">
                <p14:modId xmlns:p14="http://schemas.microsoft.com/office/powerpoint/2010/main" val="813767749"/>
              </p:ext>
            </p:extLst>
          </p:nvPr>
        </p:nvGraphicFramePr>
        <p:xfrm>
          <a:off x="838200" y="834552"/>
          <a:ext cx="10515600" cy="975360"/>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1877443400"/>
                    </a:ext>
                  </a:extLst>
                </a:gridCol>
                <a:gridCol w="3505200">
                  <a:extLst>
                    <a:ext uri="{9D8B030D-6E8A-4147-A177-3AD203B41FA5}">
                      <a16:colId xmlns:a16="http://schemas.microsoft.com/office/drawing/2014/main" val="3642253878"/>
                    </a:ext>
                  </a:extLst>
                </a:gridCol>
                <a:gridCol w="3505200">
                  <a:extLst>
                    <a:ext uri="{9D8B030D-6E8A-4147-A177-3AD203B41FA5}">
                      <a16:colId xmlns:a16="http://schemas.microsoft.com/office/drawing/2014/main" val="1731483180"/>
                    </a:ext>
                  </a:extLst>
                </a:gridCol>
              </a:tblGrid>
              <a:tr h="917575">
                <a:tc>
                  <a:txBody>
                    <a:bodyPr/>
                    <a:lstStyle/>
                    <a:p>
                      <a:endParaRPr lang="en-US" dirty="0"/>
                    </a:p>
                  </a:txBody>
                  <a:tcPr/>
                </a:tc>
                <a:tc>
                  <a:txBody>
                    <a:bodyPr/>
                    <a:lstStyle/>
                    <a:p>
                      <a:endParaRPr lang="en-US" dirty="0"/>
                    </a:p>
                    <a:p>
                      <a:r>
                        <a:rPr lang="en-US" dirty="0"/>
                        <a:t>                         </a:t>
                      </a:r>
                      <a:r>
                        <a:rPr lang="en-US" sz="4000" dirty="0">
                          <a:solidFill>
                            <a:schemeClr val="bg1"/>
                          </a:solidFill>
                        </a:rPr>
                        <a:t>YASAL</a:t>
                      </a:r>
                    </a:p>
                  </a:txBody>
                  <a:tcPr/>
                </a:tc>
                <a:tc>
                  <a:txBody>
                    <a:bodyPr/>
                    <a:lstStyle/>
                    <a:p>
                      <a:endParaRPr lang="en-US" dirty="0"/>
                    </a:p>
                    <a:p>
                      <a:r>
                        <a:rPr lang="en-US" dirty="0"/>
                        <a:t>             </a:t>
                      </a:r>
                      <a:r>
                        <a:rPr lang="en-US" dirty="0">
                          <a:solidFill>
                            <a:schemeClr val="bg1"/>
                          </a:solidFill>
                        </a:rPr>
                        <a:t>  </a:t>
                      </a:r>
                      <a:r>
                        <a:rPr lang="en-US" sz="4000" dirty="0">
                          <a:solidFill>
                            <a:schemeClr val="bg1"/>
                          </a:solidFill>
                        </a:rPr>
                        <a:t>ETİK</a:t>
                      </a:r>
                    </a:p>
                  </a:txBody>
                  <a:tcPr/>
                </a:tc>
                <a:extLst>
                  <a:ext uri="{0D108BD9-81ED-4DB2-BD59-A6C34878D82A}">
                    <a16:rowId xmlns:a16="http://schemas.microsoft.com/office/drawing/2014/main" val="3000573870"/>
                  </a:ext>
                </a:extLst>
              </a:tr>
            </a:tbl>
          </a:graphicData>
        </a:graphic>
      </p:graphicFrame>
      <p:sp>
        <p:nvSpPr>
          <p:cNvPr id="2" name="Footer Placeholder 1">
            <a:extLst>
              <a:ext uri="{FF2B5EF4-FFF2-40B4-BE49-F238E27FC236}">
                <a16:creationId xmlns:a16="http://schemas.microsoft.com/office/drawing/2014/main" id="{5C75EE37-3192-8D43-8589-80763BEF7657}"/>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ECB35EF9-EBBC-7D46-BF5F-E0BF0B4D9584}"/>
              </a:ext>
            </a:extLst>
          </p:cNvPr>
          <p:cNvSpPr>
            <a:spLocks noGrp="1"/>
          </p:cNvSpPr>
          <p:nvPr>
            <p:ph type="sldNum" sz="quarter" idx="12"/>
          </p:nvPr>
        </p:nvSpPr>
        <p:spPr/>
        <p:txBody>
          <a:bodyPr/>
          <a:lstStyle/>
          <a:p>
            <a:fld id="{77224174-B92C-F14E-9629-151E184C6D48}" type="slidenum">
              <a:rPr lang="en-US" smtClean="0"/>
              <a:t>76</a:t>
            </a:fld>
            <a:endParaRPr lang="en-US"/>
          </a:p>
        </p:txBody>
      </p:sp>
      <p:graphicFrame>
        <p:nvGraphicFramePr>
          <p:cNvPr id="7" name="Table 6">
            <a:extLst>
              <a:ext uri="{FF2B5EF4-FFF2-40B4-BE49-F238E27FC236}">
                <a16:creationId xmlns:a16="http://schemas.microsoft.com/office/drawing/2014/main" id="{841FF9C6-B66E-194B-BED4-D7F41D6D76D6}"/>
              </a:ext>
            </a:extLst>
          </p:cNvPr>
          <p:cNvGraphicFramePr>
            <a:graphicFrameLocks noGrp="1"/>
          </p:cNvGraphicFramePr>
          <p:nvPr>
            <p:extLst>
              <p:ext uri="{D42A27DB-BD31-4B8C-83A1-F6EECF244321}">
                <p14:modId xmlns:p14="http://schemas.microsoft.com/office/powerpoint/2010/main" val="3184458603"/>
              </p:ext>
            </p:extLst>
          </p:nvPr>
        </p:nvGraphicFramePr>
        <p:xfrm>
          <a:off x="838200" y="2025650"/>
          <a:ext cx="10515600" cy="975360"/>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83310293"/>
                    </a:ext>
                  </a:extLst>
                </a:gridCol>
                <a:gridCol w="3505200">
                  <a:extLst>
                    <a:ext uri="{9D8B030D-6E8A-4147-A177-3AD203B41FA5}">
                      <a16:colId xmlns:a16="http://schemas.microsoft.com/office/drawing/2014/main" val="3252571484"/>
                    </a:ext>
                  </a:extLst>
                </a:gridCol>
                <a:gridCol w="3505200">
                  <a:extLst>
                    <a:ext uri="{9D8B030D-6E8A-4147-A177-3AD203B41FA5}">
                      <a16:colId xmlns:a16="http://schemas.microsoft.com/office/drawing/2014/main" val="2327513608"/>
                    </a:ext>
                  </a:extLst>
                </a:gridCol>
              </a:tblGrid>
              <a:tr h="746336">
                <a:tc>
                  <a:txBody>
                    <a:bodyPr/>
                    <a:lstStyle/>
                    <a:p>
                      <a:endParaRPr lang="en-US" dirty="0"/>
                    </a:p>
                    <a:p>
                      <a:r>
                        <a:rPr lang="en-US" sz="4000" dirty="0">
                          <a:solidFill>
                            <a:schemeClr val="bg1"/>
                          </a:solidFill>
                        </a:rPr>
                        <a:t>Tip 1</a:t>
                      </a:r>
                    </a:p>
                  </a:txBody>
                  <a:tcPr/>
                </a:tc>
                <a:tc>
                  <a:txBody>
                    <a:bodyPr/>
                    <a:lstStyle/>
                    <a:p>
                      <a:endParaRPr lang="en-US" dirty="0"/>
                    </a:p>
                    <a:p>
                      <a:r>
                        <a:rPr lang="en-US" dirty="0"/>
                        <a:t>                          </a:t>
                      </a:r>
                      <a:r>
                        <a:rPr lang="en-US" sz="4000" dirty="0">
                          <a:solidFill>
                            <a:schemeClr val="bg1"/>
                          </a:solidFill>
                        </a:rPr>
                        <a:t>Evet</a:t>
                      </a:r>
                    </a:p>
                  </a:txBody>
                  <a:tcPr/>
                </a:tc>
                <a:tc>
                  <a:txBody>
                    <a:bodyPr/>
                    <a:lstStyle/>
                    <a:p>
                      <a:endParaRPr lang="en-US" dirty="0"/>
                    </a:p>
                    <a:p>
                      <a:r>
                        <a:rPr lang="en-US" dirty="0"/>
                        <a:t>                </a:t>
                      </a:r>
                      <a:r>
                        <a:rPr lang="en-US" sz="4000" dirty="0">
                          <a:solidFill>
                            <a:schemeClr val="bg1"/>
                          </a:solidFill>
                        </a:rPr>
                        <a:t>Evet</a:t>
                      </a:r>
                    </a:p>
                  </a:txBody>
                  <a:tcPr/>
                </a:tc>
                <a:extLst>
                  <a:ext uri="{0D108BD9-81ED-4DB2-BD59-A6C34878D82A}">
                    <a16:rowId xmlns:a16="http://schemas.microsoft.com/office/drawing/2014/main" val="2676252026"/>
                  </a:ext>
                </a:extLst>
              </a:tr>
            </a:tbl>
          </a:graphicData>
        </a:graphic>
      </p:graphicFrame>
      <p:graphicFrame>
        <p:nvGraphicFramePr>
          <p:cNvPr id="8" name="Table 7">
            <a:extLst>
              <a:ext uri="{FF2B5EF4-FFF2-40B4-BE49-F238E27FC236}">
                <a16:creationId xmlns:a16="http://schemas.microsoft.com/office/drawing/2014/main" id="{8E425C2E-717B-6546-A28F-C123BA77B767}"/>
              </a:ext>
            </a:extLst>
          </p:cNvPr>
          <p:cNvGraphicFramePr>
            <a:graphicFrameLocks noGrp="1"/>
          </p:cNvGraphicFramePr>
          <p:nvPr>
            <p:extLst>
              <p:ext uri="{D42A27DB-BD31-4B8C-83A1-F6EECF244321}">
                <p14:modId xmlns:p14="http://schemas.microsoft.com/office/powerpoint/2010/main" val="2186150614"/>
              </p:ext>
            </p:extLst>
          </p:nvPr>
        </p:nvGraphicFramePr>
        <p:xfrm>
          <a:off x="838200" y="3216748"/>
          <a:ext cx="10515600" cy="975360"/>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1164167419"/>
                    </a:ext>
                  </a:extLst>
                </a:gridCol>
                <a:gridCol w="3505200">
                  <a:extLst>
                    <a:ext uri="{9D8B030D-6E8A-4147-A177-3AD203B41FA5}">
                      <a16:colId xmlns:a16="http://schemas.microsoft.com/office/drawing/2014/main" val="1892035734"/>
                    </a:ext>
                  </a:extLst>
                </a:gridCol>
                <a:gridCol w="3505200">
                  <a:extLst>
                    <a:ext uri="{9D8B030D-6E8A-4147-A177-3AD203B41FA5}">
                      <a16:colId xmlns:a16="http://schemas.microsoft.com/office/drawing/2014/main" val="30078184"/>
                    </a:ext>
                  </a:extLst>
                </a:gridCol>
              </a:tblGrid>
              <a:tr h="727490">
                <a:tc>
                  <a:txBody>
                    <a:bodyPr/>
                    <a:lstStyle/>
                    <a:p>
                      <a:endParaRPr lang="en-US" dirty="0"/>
                    </a:p>
                    <a:p>
                      <a:r>
                        <a:rPr lang="en-US" sz="4000" dirty="0">
                          <a:solidFill>
                            <a:schemeClr val="bg1"/>
                          </a:solidFill>
                        </a:rPr>
                        <a:t>Tip 2</a:t>
                      </a:r>
                    </a:p>
                  </a:txBody>
                  <a:tcPr/>
                </a:tc>
                <a:tc>
                  <a:txBody>
                    <a:bodyPr/>
                    <a:lstStyle/>
                    <a:p>
                      <a:endParaRPr lang="en-US" dirty="0"/>
                    </a:p>
                    <a:p>
                      <a:r>
                        <a:rPr lang="en-US" dirty="0"/>
                        <a:t>                         </a:t>
                      </a:r>
                      <a:r>
                        <a:rPr lang="en-US" sz="4000" dirty="0">
                          <a:solidFill>
                            <a:schemeClr val="bg1"/>
                          </a:solidFill>
                        </a:rPr>
                        <a:t>Evet</a:t>
                      </a:r>
                    </a:p>
                  </a:txBody>
                  <a:tcPr/>
                </a:tc>
                <a:tc>
                  <a:txBody>
                    <a:bodyPr/>
                    <a:lstStyle/>
                    <a:p>
                      <a:endParaRPr lang="en-US" dirty="0"/>
                    </a:p>
                    <a:p>
                      <a:r>
                        <a:rPr lang="en-US" dirty="0"/>
                        <a:t>                 </a:t>
                      </a:r>
                      <a:r>
                        <a:rPr lang="en-US" sz="4000" dirty="0" err="1">
                          <a:solidFill>
                            <a:schemeClr val="bg1"/>
                          </a:solidFill>
                        </a:rPr>
                        <a:t>Hayır</a:t>
                      </a:r>
                      <a:endParaRPr lang="en-US" sz="4000" dirty="0">
                        <a:solidFill>
                          <a:schemeClr val="bg1"/>
                        </a:solidFill>
                      </a:endParaRPr>
                    </a:p>
                  </a:txBody>
                  <a:tcPr/>
                </a:tc>
                <a:extLst>
                  <a:ext uri="{0D108BD9-81ED-4DB2-BD59-A6C34878D82A}">
                    <a16:rowId xmlns:a16="http://schemas.microsoft.com/office/drawing/2014/main" val="1105972661"/>
                  </a:ext>
                </a:extLst>
              </a:tr>
            </a:tbl>
          </a:graphicData>
        </a:graphic>
      </p:graphicFrame>
      <p:graphicFrame>
        <p:nvGraphicFramePr>
          <p:cNvPr id="9" name="Table 8">
            <a:extLst>
              <a:ext uri="{FF2B5EF4-FFF2-40B4-BE49-F238E27FC236}">
                <a16:creationId xmlns:a16="http://schemas.microsoft.com/office/drawing/2014/main" id="{E67DBF02-2A01-AF45-AD35-9AAFD235B21C}"/>
              </a:ext>
            </a:extLst>
          </p:cNvPr>
          <p:cNvGraphicFramePr>
            <a:graphicFrameLocks noGrp="1"/>
          </p:cNvGraphicFramePr>
          <p:nvPr>
            <p:extLst>
              <p:ext uri="{D42A27DB-BD31-4B8C-83A1-F6EECF244321}">
                <p14:modId xmlns:p14="http://schemas.microsoft.com/office/powerpoint/2010/main" val="3972531261"/>
              </p:ext>
            </p:extLst>
          </p:nvPr>
        </p:nvGraphicFramePr>
        <p:xfrm>
          <a:off x="838200" y="4320442"/>
          <a:ext cx="10515600" cy="975360"/>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139573038"/>
                    </a:ext>
                  </a:extLst>
                </a:gridCol>
                <a:gridCol w="3505200">
                  <a:extLst>
                    <a:ext uri="{9D8B030D-6E8A-4147-A177-3AD203B41FA5}">
                      <a16:colId xmlns:a16="http://schemas.microsoft.com/office/drawing/2014/main" val="567195988"/>
                    </a:ext>
                  </a:extLst>
                </a:gridCol>
                <a:gridCol w="3505200">
                  <a:extLst>
                    <a:ext uri="{9D8B030D-6E8A-4147-A177-3AD203B41FA5}">
                      <a16:colId xmlns:a16="http://schemas.microsoft.com/office/drawing/2014/main" val="175160583"/>
                    </a:ext>
                  </a:extLst>
                </a:gridCol>
              </a:tblGrid>
              <a:tr h="818617">
                <a:tc>
                  <a:txBody>
                    <a:bodyPr/>
                    <a:lstStyle/>
                    <a:p>
                      <a:endParaRPr lang="en-US" dirty="0"/>
                    </a:p>
                    <a:p>
                      <a:r>
                        <a:rPr lang="en-US" sz="4000" dirty="0">
                          <a:solidFill>
                            <a:schemeClr val="bg1"/>
                          </a:solidFill>
                        </a:rPr>
                        <a:t>Tip 3</a:t>
                      </a:r>
                    </a:p>
                  </a:txBody>
                  <a:tcPr/>
                </a:tc>
                <a:tc>
                  <a:txBody>
                    <a:bodyPr/>
                    <a:lstStyle/>
                    <a:p>
                      <a:endParaRPr lang="en-US" dirty="0"/>
                    </a:p>
                    <a:p>
                      <a:r>
                        <a:rPr lang="en-US" dirty="0"/>
                        <a:t>                         </a:t>
                      </a:r>
                      <a:r>
                        <a:rPr lang="en-US" sz="4000" dirty="0" err="1">
                          <a:solidFill>
                            <a:schemeClr val="bg1"/>
                          </a:solidFill>
                        </a:rPr>
                        <a:t>Hayır</a:t>
                      </a:r>
                      <a:endParaRPr lang="en-US" sz="4000" dirty="0">
                        <a:solidFill>
                          <a:schemeClr val="bg1"/>
                        </a:solidFill>
                      </a:endParaRPr>
                    </a:p>
                  </a:txBody>
                  <a:tcPr/>
                </a:tc>
                <a:tc>
                  <a:txBody>
                    <a:bodyPr/>
                    <a:lstStyle/>
                    <a:p>
                      <a:r>
                        <a:rPr lang="en-US" dirty="0"/>
                        <a:t> </a:t>
                      </a:r>
                    </a:p>
                    <a:p>
                      <a:r>
                        <a:rPr lang="en-US" dirty="0"/>
                        <a:t>                 </a:t>
                      </a:r>
                      <a:r>
                        <a:rPr lang="en-US" sz="4000" dirty="0">
                          <a:solidFill>
                            <a:schemeClr val="bg1"/>
                          </a:solidFill>
                        </a:rPr>
                        <a:t>Evet</a:t>
                      </a:r>
                    </a:p>
                  </a:txBody>
                  <a:tcPr/>
                </a:tc>
                <a:extLst>
                  <a:ext uri="{0D108BD9-81ED-4DB2-BD59-A6C34878D82A}">
                    <a16:rowId xmlns:a16="http://schemas.microsoft.com/office/drawing/2014/main" val="1927246734"/>
                  </a:ext>
                </a:extLst>
              </a:tr>
            </a:tbl>
          </a:graphicData>
        </a:graphic>
      </p:graphicFrame>
      <p:graphicFrame>
        <p:nvGraphicFramePr>
          <p:cNvPr id="10" name="Table 9">
            <a:extLst>
              <a:ext uri="{FF2B5EF4-FFF2-40B4-BE49-F238E27FC236}">
                <a16:creationId xmlns:a16="http://schemas.microsoft.com/office/drawing/2014/main" id="{686F0FD2-B551-0148-B2F9-6BA381041066}"/>
              </a:ext>
            </a:extLst>
          </p:cNvPr>
          <p:cNvGraphicFramePr>
            <a:graphicFrameLocks noGrp="1"/>
          </p:cNvGraphicFramePr>
          <p:nvPr>
            <p:extLst>
              <p:ext uri="{D42A27DB-BD31-4B8C-83A1-F6EECF244321}">
                <p14:modId xmlns:p14="http://schemas.microsoft.com/office/powerpoint/2010/main" val="1131611208"/>
              </p:ext>
            </p:extLst>
          </p:nvPr>
        </p:nvGraphicFramePr>
        <p:xfrm>
          <a:off x="838200" y="5395326"/>
          <a:ext cx="10515600" cy="975360"/>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val="139573038"/>
                    </a:ext>
                  </a:extLst>
                </a:gridCol>
                <a:gridCol w="3505200">
                  <a:extLst>
                    <a:ext uri="{9D8B030D-6E8A-4147-A177-3AD203B41FA5}">
                      <a16:colId xmlns:a16="http://schemas.microsoft.com/office/drawing/2014/main" val="567195988"/>
                    </a:ext>
                  </a:extLst>
                </a:gridCol>
                <a:gridCol w="3505200">
                  <a:extLst>
                    <a:ext uri="{9D8B030D-6E8A-4147-A177-3AD203B41FA5}">
                      <a16:colId xmlns:a16="http://schemas.microsoft.com/office/drawing/2014/main" val="175160583"/>
                    </a:ext>
                  </a:extLst>
                </a:gridCol>
              </a:tblGrid>
              <a:tr h="818617">
                <a:tc>
                  <a:txBody>
                    <a:bodyPr/>
                    <a:lstStyle/>
                    <a:p>
                      <a:endParaRPr lang="en-US" dirty="0"/>
                    </a:p>
                    <a:p>
                      <a:r>
                        <a:rPr lang="en-US" sz="4000" dirty="0">
                          <a:solidFill>
                            <a:schemeClr val="bg1"/>
                          </a:solidFill>
                        </a:rPr>
                        <a:t>Tip 4</a:t>
                      </a:r>
                    </a:p>
                  </a:txBody>
                  <a:tcPr/>
                </a:tc>
                <a:tc>
                  <a:txBody>
                    <a:bodyPr/>
                    <a:lstStyle/>
                    <a:p>
                      <a:endParaRPr lang="en-US" dirty="0"/>
                    </a:p>
                    <a:p>
                      <a:r>
                        <a:rPr lang="en-US" dirty="0"/>
                        <a:t>                         </a:t>
                      </a:r>
                      <a:r>
                        <a:rPr lang="en-US" sz="4000" dirty="0" err="1">
                          <a:solidFill>
                            <a:schemeClr val="bg1"/>
                          </a:solidFill>
                        </a:rPr>
                        <a:t>Hayır</a:t>
                      </a:r>
                      <a:endParaRPr lang="en-US" sz="4000" dirty="0">
                        <a:solidFill>
                          <a:schemeClr val="bg1"/>
                        </a:solidFill>
                      </a:endParaRPr>
                    </a:p>
                  </a:txBody>
                  <a:tcPr/>
                </a:tc>
                <a:tc>
                  <a:txBody>
                    <a:bodyPr/>
                    <a:lstStyle/>
                    <a:p>
                      <a:r>
                        <a:rPr lang="en-US" dirty="0"/>
                        <a:t> </a:t>
                      </a:r>
                    </a:p>
                    <a:p>
                      <a:r>
                        <a:rPr lang="en-US" dirty="0"/>
                        <a:t>                </a:t>
                      </a:r>
                      <a:r>
                        <a:rPr lang="en-US" dirty="0">
                          <a:solidFill>
                            <a:schemeClr val="bg1"/>
                          </a:solidFill>
                        </a:rPr>
                        <a:t> </a:t>
                      </a:r>
                      <a:r>
                        <a:rPr lang="en-US" sz="4000" dirty="0" err="1">
                          <a:solidFill>
                            <a:schemeClr val="bg1"/>
                          </a:solidFill>
                        </a:rPr>
                        <a:t>Hayır</a:t>
                      </a:r>
                      <a:endParaRPr lang="en-US" sz="4000" dirty="0">
                        <a:solidFill>
                          <a:schemeClr val="bg1"/>
                        </a:solidFill>
                      </a:endParaRPr>
                    </a:p>
                  </a:txBody>
                  <a:tcPr/>
                </a:tc>
                <a:extLst>
                  <a:ext uri="{0D108BD9-81ED-4DB2-BD59-A6C34878D82A}">
                    <a16:rowId xmlns:a16="http://schemas.microsoft.com/office/drawing/2014/main" val="1927246734"/>
                  </a:ext>
                </a:extLst>
              </a:tr>
            </a:tbl>
          </a:graphicData>
        </a:graphic>
      </p:graphicFrame>
    </p:spTree>
    <p:extLst>
      <p:ext uri="{BB962C8B-B14F-4D97-AF65-F5344CB8AC3E}">
        <p14:creationId xmlns:p14="http://schemas.microsoft.com/office/powerpoint/2010/main" val="321304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120CF0-0D5B-A241-8E1B-4387F5075DB2}"/>
              </a:ext>
            </a:extLst>
          </p:cNvPr>
          <p:cNvSpPr>
            <a:spLocks noGrp="1"/>
          </p:cNvSpPr>
          <p:nvPr>
            <p:ph type="title"/>
          </p:nvPr>
        </p:nvSpPr>
        <p:spPr/>
        <p:txBody>
          <a:bodyPr>
            <a:normAutofit/>
          </a:bodyPr>
          <a:lstStyle/>
          <a:p>
            <a:r>
              <a:rPr lang="en-US" sz="5400" b="1" dirty="0" err="1"/>
              <a:t>Şeffaflık</a:t>
            </a:r>
            <a:endParaRPr lang="en-US" sz="5400" b="1" dirty="0"/>
          </a:p>
        </p:txBody>
      </p:sp>
      <p:sp>
        <p:nvSpPr>
          <p:cNvPr id="5" name="Text Placeholder 4">
            <a:extLst>
              <a:ext uri="{FF2B5EF4-FFF2-40B4-BE49-F238E27FC236}">
                <a16:creationId xmlns:a16="http://schemas.microsoft.com/office/drawing/2014/main" id="{DCC43F2D-F768-4447-BF39-EAE4B828A07E}"/>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E5D499B0-EBBB-B241-8777-582854627C6C}"/>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096CA9B6-31E4-2D4D-B1B4-7659C760756D}"/>
              </a:ext>
            </a:extLst>
          </p:cNvPr>
          <p:cNvSpPr>
            <a:spLocks noGrp="1"/>
          </p:cNvSpPr>
          <p:nvPr>
            <p:ph type="sldNum" sz="quarter" idx="12"/>
          </p:nvPr>
        </p:nvSpPr>
        <p:spPr/>
        <p:txBody>
          <a:bodyPr/>
          <a:lstStyle/>
          <a:p>
            <a:fld id="{77224174-B92C-F14E-9629-151E184C6D48}" type="slidenum">
              <a:rPr lang="en-US" smtClean="0"/>
              <a:t>77</a:t>
            </a:fld>
            <a:endParaRPr lang="en-US"/>
          </a:p>
        </p:txBody>
      </p:sp>
    </p:spTree>
    <p:extLst>
      <p:ext uri="{BB962C8B-B14F-4D97-AF65-F5344CB8AC3E}">
        <p14:creationId xmlns:p14="http://schemas.microsoft.com/office/powerpoint/2010/main" val="3674760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7692-72B2-8F46-B0AE-4CAE48B7B5BA}"/>
              </a:ext>
            </a:extLst>
          </p:cNvPr>
          <p:cNvSpPr>
            <a:spLocks noGrp="1"/>
          </p:cNvSpPr>
          <p:nvPr>
            <p:ph type="title"/>
          </p:nvPr>
        </p:nvSpPr>
        <p:spPr>
          <a:xfrm>
            <a:off x="1141413" y="-381000"/>
            <a:ext cx="9905998" cy="1905000"/>
          </a:xfrm>
        </p:spPr>
        <p:txBody>
          <a:bodyPr/>
          <a:lstStyle/>
          <a:p>
            <a:r>
              <a:rPr lang="tr-TR" b="1" dirty="0"/>
              <a:t>ŞEFFAFLIK </a:t>
            </a:r>
            <a:r>
              <a:rPr lang="tr-TR" b="1" dirty="0" err="1"/>
              <a:t>KURALLARı</a:t>
            </a:r>
            <a:r>
              <a:rPr lang="tr-TR" b="1" dirty="0"/>
              <a:t>, </a:t>
            </a:r>
            <a:r>
              <a:rPr lang="tr-TR" b="1" dirty="0" err="1"/>
              <a:t>ilklelri</a:t>
            </a:r>
            <a:r>
              <a:rPr lang="tr-TR" b="1" dirty="0"/>
              <a:t>, özellikleri</a:t>
            </a:r>
          </a:p>
        </p:txBody>
      </p:sp>
      <p:sp>
        <p:nvSpPr>
          <p:cNvPr id="3" name="Content Placeholder 2">
            <a:extLst>
              <a:ext uri="{FF2B5EF4-FFF2-40B4-BE49-F238E27FC236}">
                <a16:creationId xmlns:a16="http://schemas.microsoft.com/office/drawing/2014/main" id="{173A3FE1-0D1D-A244-B5CB-93783816835C}"/>
              </a:ext>
            </a:extLst>
          </p:cNvPr>
          <p:cNvSpPr>
            <a:spLocks noGrp="1"/>
          </p:cNvSpPr>
          <p:nvPr>
            <p:ph idx="1"/>
          </p:nvPr>
        </p:nvSpPr>
        <p:spPr>
          <a:xfrm>
            <a:off x="1141413" y="1173480"/>
            <a:ext cx="9905998" cy="5333999"/>
          </a:xfrm>
        </p:spPr>
        <p:txBody>
          <a:bodyPr>
            <a:normAutofit/>
          </a:bodyPr>
          <a:lstStyle/>
          <a:p>
            <a:r>
              <a:rPr lang="tr-TR" sz="2800" dirty="0"/>
              <a:t>Paylaşılan bilgiler:</a:t>
            </a:r>
          </a:p>
          <a:p>
            <a:r>
              <a:rPr lang="tr-TR" sz="2800" b="1" dirty="0"/>
              <a:t>1. doğru olmalı</a:t>
            </a:r>
          </a:p>
          <a:p>
            <a:r>
              <a:rPr lang="tr-TR" sz="2800" b="1" dirty="0"/>
              <a:t>2. açık, net ve anlaşılır olmalı</a:t>
            </a:r>
          </a:p>
          <a:p>
            <a:r>
              <a:rPr lang="tr-TR" sz="2800" b="1" dirty="0"/>
              <a:t>3. bilgileri kullananları yanıltmamalı</a:t>
            </a:r>
          </a:p>
          <a:p>
            <a:r>
              <a:rPr lang="tr-TR" sz="2800" b="1" dirty="0"/>
              <a:t>4. bilgileri kullananları yanlış yönlendirmemeli</a:t>
            </a:r>
          </a:p>
          <a:p>
            <a:r>
              <a:rPr lang="tr-TR" sz="2800" b="1" dirty="0"/>
              <a:t>5. objektif ve tarafsız olmalı</a:t>
            </a:r>
          </a:p>
          <a:p>
            <a:endParaRPr lang="tr-TR" dirty="0"/>
          </a:p>
        </p:txBody>
      </p:sp>
    </p:spTree>
    <p:extLst>
      <p:ext uri="{BB962C8B-B14F-4D97-AF65-F5344CB8AC3E}">
        <p14:creationId xmlns:p14="http://schemas.microsoft.com/office/powerpoint/2010/main" val="9449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
                                        <p:tgtEl>
                                          <p:spTgt spid="3">
                                            <p:txEl>
                                              <p:pRg st="3" end="3"/>
                                            </p:txEl>
                                          </p:spTgt>
                                        </p:tgtEl>
                                      </p:cBhvr>
                                    </p:animEffect>
                                    <p:anim calcmode="lin" valueType="num">
                                      <p:cBhvr>
                                        <p:cTn id="3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
                                        <p:tgtEl>
                                          <p:spTgt spid="3">
                                            <p:txEl>
                                              <p:pRg st="4" end="4"/>
                                            </p:txEl>
                                          </p:spTgt>
                                        </p:tgtEl>
                                      </p:cBhvr>
                                    </p:animEffect>
                                    <p:anim calcmode="lin" valueType="num">
                                      <p:cBhvr>
                                        <p:cTn id="44"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
                                        <p:tgtEl>
                                          <p:spTgt spid="3">
                                            <p:txEl>
                                              <p:pRg st="5" end="5"/>
                                            </p:txEl>
                                          </p:spTgt>
                                        </p:tgtEl>
                                      </p:cBhvr>
                                    </p:animEffect>
                                    <p:anim calcmode="lin" valueType="num">
                                      <p:cBhvr>
                                        <p:cTn id="53"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7692-72B2-8F46-B0AE-4CAE48B7B5BA}"/>
              </a:ext>
            </a:extLst>
          </p:cNvPr>
          <p:cNvSpPr>
            <a:spLocks noGrp="1"/>
          </p:cNvSpPr>
          <p:nvPr>
            <p:ph type="title"/>
          </p:nvPr>
        </p:nvSpPr>
        <p:spPr>
          <a:xfrm>
            <a:off x="1141413" y="-381000"/>
            <a:ext cx="9905998" cy="1905000"/>
          </a:xfrm>
        </p:spPr>
        <p:txBody>
          <a:bodyPr/>
          <a:lstStyle/>
          <a:p>
            <a:r>
              <a:rPr lang="tr-TR" b="1" dirty="0"/>
              <a:t>ŞEFFAFLIK </a:t>
            </a:r>
            <a:r>
              <a:rPr lang="tr-TR" b="1" dirty="0" err="1"/>
              <a:t>KURALLARı</a:t>
            </a:r>
            <a:r>
              <a:rPr lang="tr-TR" b="1" dirty="0"/>
              <a:t>, </a:t>
            </a:r>
            <a:r>
              <a:rPr lang="tr-TR" b="1" dirty="0" err="1"/>
              <a:t>ilklelri</a:t>
            </a:r>
            <a:r>
              <a:rPr lang="tr-TR" b="1" dirty="0"/>
              <a:t>, özellikleri</a:t>
            </a:r>
          </a:p>
        </p:txBody>
      </p:sp>
      <p:sp>
        <p:nvSpPr>
          <p:cNvPr id="3" name="Content Placeholder 2">
            <a:extLst>
              <a:ext uri="{FF2B5EF4-FFF2-40B4-BE49-F238E27FC236}">
                <a16:creationId xmlns:a16="http://schemas.microsoft.com/office/drawing/2014/main" id="{173A3FE1-0D1D-A244-B5CB-93783816835C}"/>
              </a:ext>
            </a:extLst>
          </p:cNvPr>
          <p:cNvSpPr>
            <a:spLocks noGrp="1"/>
          </p:cNvSpPr>
          <p:nvPr>
            <p:ph idx="1"/>
          </p:nvPr>
        </p:nvSpPr>
        <p:spPr>
          <a:xfrm>
            <a:off x="1141413" y="1173480"/>
            <a:ext cx="9905998" cy="5333999"/>
          </a:xfrm>
        </p:spPr>
        <p:txBody>
          <a:bodyPr>
            <a:normAutofit/>
          </a:bodyPr>
          <a:lstStyle/>
          <a:p>
            <a:r>
              <a:rPr lang="tr-TR" sz="2800" dirty="0"/>
              <a:t>Paylaşılan bilgiler:</a:t>
            </a:r>
          </a:p>
          <a:p>
            <a:r>
              <a:rPr lang="tr-TR" sz="2800" b="1" dirty="0"/>
              <a:t>6.  verilen bilgiler gerçeği söylemeli abartılmamalı</a:t>
            </a:r>
          </a:p>
          <a:p>
            <a:r>
              <a:rPr lang="tr-TR" sz="2800" b="1" dirty="0"/>
              <a:t>7. düzenli ve sürekli verilmeli, paylaşılmalı</a:t>
            </a:r>
          </a:p>
          <a:p>
            <a:r>
              <a:rPr lang="tr-TR" sz="2800" b="1" dirty="0"/>
              <a:t>8.  amaca uygun bilgiler  paylaşılmalı</a:t>
            </a:r>
          </a:p>
          <a:p>
            <a:r>
              <a:rPr lang="tr-TR" sz="2800" b="1" dirty="0"/>
              <a:t>9. kolay ulaşılabilir olmalı</a:t>
            </a:r>
          </a:p>
          <a:p>
            <a:r>
              <a:rPr lang="tr-TR" sz="2800" b="1" dirty="0"/>
              <a:t>10. yasalara ve mevzuata uygun olmalı</a:t>
            </a:r>
          </a:p>
          <a:p>
            <a:r>
              <a:rPr lang="tr-TR" sz="2800" b="1" dirty="0"/>
              <a:t>11.  bilgi paylaşım yöntemi ve şekli bilinir olmalı</a:t>
            </a:r>
          </a:p>
          <a:p>
            <a:endParaRPr lang="tr-TR" dirty="0"/>
          </a:p>
        </p:txBody>
      </p:sp>
    </p:spTree>
    <p:extLst>
      <p:ext uri="{BB962C8B-B14F-4D97-AF65-F5344CB8AC3E}">
        <p14:creationId xmlns:p14="http://schemas.microsoft.com/office/powerpoint/2010/main" val="42866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
                                        <p:tgtEl>
                                          <p:spTgt spid="3">
                                            <p:txEl>
                                              <p:pRg st="3" end="3"/>
                                            </p:txEl>
                                          </p:spTgt>
                                        </p:tgtEl>
                                      </p:cBhvr>
                                    </p:animEffect>
                                    <p:anim calcmode="lin" valueType="num">
                                      <p:cBhvr>
                                        <p:cTn id="3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
                                        <p:tgtEl>
                                          <p:spTgt spid="3">
                                            <p:txEl>
                                              <p:pRg st="4" end="4"/>
                                            </p:txEl>
                                          </p:spTgt>
                                        </p:tgtEl>
                                      </p:cBhvr>
                                    </p:animEffect>
                                    <p:anim calcmode="lin" valueType="num">
                                      <p:cBhvr>
                                        <p:cTn id="44"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
                                        <p:tgtEl>
                                          <p:spTgt spid="3">
                                            <p:txEl>
                                              <p:pRg st="5" end="5"/>
                                            </p:txEl>
                                          </p:spTgt>
                                        </p:tgtEl>
                                      </p:cBhvr>
                                    </p:animEffect>
                                    <p:anim calcmode="lin" valueType="num">
                                      <p:cBhvr>
                                        <p:cTn id="53"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
                                        <p:tgtEl>
                                          <p:spTgt spid="3">
                                            <p:txEl>
                                              <p:pRg st="6" end="6"/>
                                            </p:txEl>
                                          </p:spTgt>
                                        </p:tgtEl>
                                      </p:cBhvr>
                                    </p:animEffect>
                                    <p:anim calcmode="lin" valueType="num">
                                      <p:cBhvr>
                                        <p:cTn id="62"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30610-A233-FD44-88C4-712054997DC4}"/>
              </a:ext>
            </a:extLst>
          </p:cNvPr>
          <p:cNvSpPr>
            <a:spLocks noGrp="1"/>
          </p:cNvSpPr>
          <p:nvPr>
            <p:ph type="title"/>
          </p:nvPr>
        </p:nvSpPr>
        <p:spPr/>
        <p:txBody>
          <a:bodyPr>
            <a:normAutofit/>
          </a:bodyPr>
          <a:lstStyle/>
          <a:p>
            <a:r>
              <a:rPr lang="en-US" sz="4400" b="1" dirty="0"/>
              <a:t>Bu </a:t>
            </a:r>
            <a:r>
              <a:rPr lang="en-US" sz="4400" b="1" dirty="0" err="1"/>
              <a:t>Etİk</a:t>
            </a:r>
            <a:r>
              <a:rPr lang="en-US" sz="4400" b="1" dirty="0"/>
              <a:t> Mİ</a:t>
            </a:r>
            <a:r>
              <a:rPr lang="en-US" sz="4400" dirty="0"/>
              <a:t>?</a:t>
            </a:r>
          </a:p>
        </p:txBody>
      </p:sp>
      <p:sp>
        <p:nvSpPr>
          <p:cNvPr id="7" name="Text Placeholder 6">
            <a:extLst>
              <a:ext uri="{FF2B5EF4-FFF2-40B4-BE49-F238E27FC236}">
                <a16:creationId xmlns:a16="http://schemas.microsoft.com/office/drawing/2014/main" id="{8E3DC9B0-7D6B-0C41-BA3E-12662F0C2FF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5379931-897D-8A40-A664-B13D2E0FEA88}"/>
              </a:ext>
            </a:extLst>
          </p:cNvPr>
          <p:cNvSpPr>
            <a:spLocks noGrp="1"/>
          </p:cNvSpPr>
          <p:nvPr>
            <p:ph type="ftr" sz="quarter" idx="11"/>
          </p:nvPr>
        </p:nvSpPr>
        <p:spPr/>
        <p:txBody>
          <a:bodyPr/>
          <a:lstStyle/>
          <a:p>
            <a:r>
              <a:rPr lang="en-US"/>
              <a:t>bulentsenver@gmail.com</a:t>
            </a:r>
          </a:p>
        </p:txBody>
      </p:sp>
      <p:sp>
        <p:nvSpPr>
          <p:cNvPr id="5" name="Slide Number Placeholder 4">
            <a:extLst>
              <a:ext uri="{FF2B5EF4-FFF2-40B4-BE49-F238E27FC236}">
                <a16:creationId xmlns:a16="http://schemas.microsoft.com/office/drawing/2014/main" id="{20990BEE-510D-FC43-9499-F82BB40874E6}"/>
              </a:ext>
            </a:extLst>
          </p:cNvPr>
          <p:cNvSpPr>
            <a:spLocks noGrp="1"/>
          </p:cNvSpPr>
          <p:nvPr>
            <p:ph type="sldNum" sz="quarter" idx="12"/>
          </p:nvPr>
        </p:nvSpPr>
        <p:spPr/>
        <p:txBody>
          <a:bodyPr/>
          <a:lstStyle/>
          <a:p>
            <a:fld id="{77224174-B92C-F14E-9629-151E184C6D48}" type="slidenum">
              <a:rPr lang="en-US" smtClean="0"/>
              <a:t>8</a:t>
            </a:fld>
            <a:endParaRPr lang="en-US"/>
          </a:p>
        </p:txBody>
      </p:sp>
    </p:spTree>
    <p:extLst>
      <p:ext uri="{BB962C8B-B14F-4D97-AF65-F5344CB8AC3E}">
        <p14:creationId xmlns:p14="http://schemas.microsoft.com/office/powerpoint/2010/main" val="11174965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F5668B-5D19-EA47-AF87-8CA4B2D0A4E5}"/>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E044FA3D-4BBB-3B43-B7DA-25983262FC19}"/>
              </a:ext>
            </a:extLst>
          </p:cNvPr>
          <p:cNvSpPr>
            <a:spLocks noGrp="1"/>
          </p:cNvSpPr>
          <p:nvPr>
            <p:ph type="sldNum" sz="quarter" idx="12"/>
          </p:nvPr>
        </p:nvSpPr>
        <p:spPr/>
        <p:txBody>
          <a:bodyPr/>
          <a:lstStyle/>
          <a:p>
            <a:fld id="{77224174-B92C-F14E-9629-151E184C6D48}" type="slidenum">
              <a:rPr lang="en-US" smtClean="0"/>
              <a:t>80</a:t>
            </a:fld>
            <a:endParaRPr lang="en-US"/>
          </a:p>
        </p:txBody>
      </p:sp>
      <p:pic>
        <p:nvPicPr>
          <p:cNvPr id="5" name="Picture 4">
            <a:extLst>
              <a:ext uri="{FF2B5EF4-FFF2-40B4-BE49-F238E27FC236}">
                <a16:creationId xmlns:a16="http://schemas.microsoft.com/office/drawing/2014/main" id="{F268807C-A696-B342-8738-3A1BC88E2BAF}"/>
              </a:ext>
            </a:extLst>
          </p:cNvPr>
          <p:cNvPicPr>
            <a:picLocks noChangeAspect="1"/>
          </p:cNvPicPr>
          <p:nvPr/>
        </p:nvPicPr>
        <p:blipFill>
          <a:blip r:embed="rId2"/>
          <a:stretch>
            <a:fillRect/>
          </a:stretch>
        </p:blipFill>
        <p:spPr>
          <a:xfrm>
            <a:off x="6217920" y="308938"/>
            <a:ext cx="5569527" cy="6049899"/>
          </a:xfrm>
          <a:prstGeom prst="rect">
            <a:avLst/>
          </a:prstGeom>
        </p:spPr>
      </p:pic>
      <p:sp>
        <p:nvSpPr>
          <p:cNvPr id="6" name="TextBox 5">
            <a:extLst>
              <a:ext uri="{FF2B5EF4-FFF2-40B4-BE49-F238E27FC236}">
                <a16:creationId xmlns:a16="http://schemas.microsoft.com/office/drawing/2014/main" id="{216669BD-6A19-7C40-8B06-27B54D7A2808}"/>
              </a:ext>
            </a:extLst>
          </p:cNvPr>
          <p:cNvSpPr txBox="1"/>
          <p:nvPr/>
        </p:nvSpPr>
        <p:spPr>
          <a:xfrm>
            <a:off x="1353312" y="2767280"/>
            <a:ext cx="4297680" cy="1323439"/>
          </a:xfrm>
          <a:prstGeom prst="rect">
            <a:avLst/>
          </a:prstGeom>
          <a:noFill/>
        </p:spPr>
        <p:txBody>
          <a:bodyPr wrap="square" rtlCol="0">
            <a:spAutoFit/>
          </a:bodyPr>
          <a:lstStyle/>
          <a:p>
            <a:r>
              <a:rPr lang="en-US" sz="4000" dirty="0" err="1"/>
              <a:t>Şeffaflık</a:t>
            </a:r>
            <a:r>
              <a:rPr lang="en-US" sz="4000" dirty="0"/>
              <a:t> </a:t>
            </a:r>
            <a:r>
              <a:rPr lang="en-US" sz="4000" dirty="0" err="1"/>
              <a:t>Mı</a:t>
            </a:r>
            <a:r>
              <a:rPr lang="en-US" sz="4000" dirty="0"/>
              <a:t>?</a:t>
            </a:r>
          </a:p>
          <a:p>
            <a:r>
              <a:rPr lang="en-US" sz="4000" dirty="0" err="1"/>
              <a:t>Gizlilik</a:t>
            </a:r>
            <a:r>
              <a:rPr lang="en-US" sz="4000" dirty="0"/>
              <a:t> </a:t>
            </a:r>
            <a:r>
              <a:rPr lang="en-US" sz="4000" dirty="0" err="1"/>
              <a:t>Mi</a:t>
            </a:r>
            <a:r>
              <a:rPr lang="en-US" sz="4000" dirty="0"/>
              <a:t>?</a:t>
            </a:r>
          </a:p>
        </p:txBody>
      </p:sp>
    </p:spTree>
    <p:extLst>
      <p:ext uri="{BB962C8B-B14F-4D97-AF65-F5344CB8AC3E}">
        <p14:creationId xmlns:p14="http://schemas.microsoft.com/office/powerpoint/2010/main" val="11422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A0E4F-8342-1B44-9C75-47DF69D97957}"/>
              </a:ext>
            </a:extLst>
          </p:cNvPr>
          <p:cNvSpPr>
            <a:spLocks noGrp="1"/>
          </p:cNvSpPr>
          <p:nvPr>
            <p:ph type="title"/>
          </p:nvPr>
        </p:nvSpPr>
        <p:spPr/>
        <p:txBody>
          <a:bodyPr>
            <a:normAutofit/>
          </a:bodyPr>
          <a:lstStyle/>
          <a:p>
            <a:r>
              <a:rPr lang="en-US" sz="4800" b="1" dirty="0"/>
              <a:t>Bu </a:t>
            </a:r>
            <a:r>
              <a:rPr lang="en-US" sz="4800" b="1" dirty="0" err="1"/>
              <a:t>Karar</a:t>
            </a:r>
            <a:r>
              <a:rPr lang="en-US" sz="4800" b="1" dirty="0"/>
              <a:t> </a:t>
            </a:r>
            <a:r>
              <a:rPr lang="en-US" sz="4800" b="1" dirty="0" err="1"/>
              <a:t>Etİk</a:t>
            </a:r>
            <a:r>
              <a:rPr lang="en-US" sz="4800" b="1" dirty="0"/>
              <a:t> Mİ?</a:t>
            </a:r>
          </a:p>
        </p:txBody>
      </p:sp>
      <p:sp>
        <p:nvSpPr>
          <p:cNvPr id="5" name="Text Placeholder 4">
            <a:extLst>
              <a:ext uri="{FF2B5EF4-FFF2-40B4-BE49-F238E27FC236}">
                <a16:creationId xmlns:a16="http://schemas.microsoft.com/office/drawing/2014/main" id="{B485C72E-14F3-D644-A1BB-600873B36D12}"/>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E8CE0BE8-51F0-CD4A-83F8-2F2E90D0E148}"/>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2281A5ED-C008-DB4B-BE1F-7F22CBFE63FF}"/>
              </a:ext>
            </a:extLst>
          </p:cNvPr>
          <p:cNvSpPr>
            <a:spLocks noGrp="1"/>
          </p:cNvSpPr>
          <p:nvPr>
            <p:ph type="sldNum" sz="quarter" idx="12"/>
          </p:nvPr>
        </p:nvSpPr>
        <p:spPr/>
        <p:txBody>
          <a:bodyPr/>
          <a:lstStyle/>
          <a:p>
            <a:fld id="{77224174-B92C-F14E-9629-151E184C6D48}" type="slidenum">
              <a:rPr lang="en-US" smtClean="0"/>
              <a:t>81</a:t>
            </a:fld>
            <a:endParaRPr lang="en-US"/>
          </a:p>
        </p:txBody>
      </p:sp>
    </p:spTree>
    <p:extLst>
      <p:ext uri="{BB962C8B-B14F-4D97-AF65-F5344CB8AC3E}">
        <p14:creationId xmlns:p14="http://schemas.microsoft.com/office/powerpoint/2010/main" val="3656836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B5A3-9359-D844-B165-C0761DCA32EC}"/>
              </a:ext>
            </a:extLst>
          </p:cNvPr>
          <p:cNvSpPr>
            <a:spLocks noGrp="1"/>
          </p:cNvSpPr>
          <p:nvPr>
            <p:ph type="title"/>
          </p:nvPr>
        </p:nvSpPr>
        <p:spPr>
          <a:xfrm>
            <a:off x="1141413" y="0"/>
            <a:ext cx="9905998" cy="1158240"/>
          </a:xfrm>
        </p:spPr>
        <p:txBody>
          <a:bodyPr/>
          <a:lstStyle/>
          <a:p>
            <a:r>
              <a:rPr lang="tr-TR" dirty="0" err="1"/>
              <a:t>Teksas</a:t>
            </a:r>
            <a:r>
              <a:rPr lang="tr-TR" dirty="0"/>
              <a:t> </a:t>
            </a:r>
            <a:r>
              <a:rPr lang="tr-TR" dirty="0" err="1"/>
              <a:t>ınstruments</a:t>
            </a:r>
            <a:r>
              <a:rPr lang="tr-TR" dirty="0"/>
              <a:t> etik testi 7 soru?</a:t>
            </a:r>
          </a:p>
        </p:txBody>
      </p:sp>
      <p:sp>
        <p:nvSpPr>
          <p:cNvPr id="3" name="Content Placeholder 2">
            <a:extLst>
              <a:ext uri="{FF2B5EF4-FFF2-40B4-BE49-F238E27FC236}">
                <a16:creationId xmlns:a16="http://schemas.microsoft.com/office/drawing/2014/main" id="{E3085F2D-1A92-9747-A832-8606FA837349}"/>
              </a:ext>
            </a:extLst>
          </p:cNvPr>
          <p:cNvSpPr>
            <a:spLocks noGrp="1"/>
          </p:cNvSpPr>
          <p:nvPr>
            <p:ph idx="1"/>
          </p:nvPr>
        </p:nvSpPr>
        <p:spPr>
          <a:xfrm>
            <a:off x="1141413" y="899160"/>
            <a:ext cx="9905998" cy="5608319"/>
          </a:xfrm>
        </p:spPr>
        <p:txBody>
          <a:bodyPr>
            <a:normAutofit/>
          </a:bodyPr>
          <a:lstStyle/>
          <a:p>
            <a:r>
              <a:rPr lang="tr-TR" sz="2800" dirty="0"/>
              <a:t>1. yaptığım iş yasal mı?</a:t>
            </a:r>
          </a:p>
          <a:p>
            <a:r>
              <a:rPr lang="tr-TR" sz="2800" dirty="0"/>
              <a:t>2.  şirketin değerlerine uygun mu?</a:t>
            </a:r>
          </a:p>
          <a:p>
            <a:r>
              <a:rPr lang="tr-TR" sz="2800" dirty="0"/>
              <a:t>3. yaparsam kendimi nasıl hissederim?</a:t>
            </a:r>
          </a:p>
          <a:p>
            <a:r>
              <a:rPr lang="tr-TR" sz="2800" dirty="0"/>
              <a:t>4. yaptığım iş gazete manşetinde yayınlanırsa nasıl hissederim?</a:t>
            </a:r>
          </a:p>
          <a:p>
            <a:r>
              <a:rPr lang="tr-TR" sz="2800" dirty="0"/>
              <a:t>5. yanlış olduğunu biliyorsan yapma</a:t>
            </a:r>
          </a:p>
          <a:p>
            <a:r>
              <a:rPr lang="tr-TR" sz="2800" dirty="0"/>
              <a:t>6. yanlış mı doğru mu bilmiyorsan bilenlere sor</a:t>
            </a:r>
          </a:p>
          <a:p>
            <a:r>
              <a:rPr lang="tr-TR" sz="2800" dirty="0"/>
              <a:t>7. doğru cevabı bulana kadar sormaya devam et. Cevabı bulmadan işi yapma</a:t>
            </a:r>
          </a:p>
        </p:txBody>
      </p:sp>
    </p:spTree>
    <p:extLst>
      <p:ext uri="{BB962C8B-B14F-4D97-AF65-F5344CB8AC3E}">
        <p14:creationId xmlns:p14="http://schemas.microsoft.com/office/powerpoint/2010/main" val="248602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D3F28A-C3C3-9245-8AE4-C09C9AB64450}"/>
              </a:ext>
            </a:extLst>
          </p:cNvPr>
          <p:cNvSpPr>
            <a:spLocks noGrp="1"/>
          </p:cNvSpPr>
          <p:nvPr>
            <p:ph type="ftr" sz="quarter" idx="11"/>
          </p:nvPr>
        </p:nvSpPr>
        <p:spPr/>
        <p:txBody>
          <a:bodyPr/>
          <a:lstStyle/>
          <a:p>
            <a:r>
              <a:rPr lang="en-US"/>
              <a:t>bulentsenver@gmail.com</a:t>
            </a:r>
          </a:p>
        </p:txBody>
      </p:sp>
      <p:sp>
        <p:nvSpPr>
          <p:cNvPr id="4" name="Slide Number Placeholder 3">
            <a:extLst>
              <a:ext uri="{FF2B5EF4-FFF2-40B4-BE49-F238E27FC236}">
                <a16:creationId xmlns:a16="http://schemas.microsoft.com/office/drawing/2014/main" id="{F73534E1-D947-B94E-9867-3E97A8AA9DFA}"/>
              </a:ext>
            </a:extLst>
          </p:cNvPr>
          <p:cNvSpPr>
            <a:spLocks noGrp="1"/>
          </p:cNvSpPr>
          <p:nvPr>
            <p:ph type="sldNum" sz="quarter" idx="12"/>
          </p:nvPr>
        </p:nvSpPr>
        <p:spPr/>
        <p:txBody>
          <a:bodyPr/>
          <a:lstStyle/>
          <a:p>
            <a:fld id="{77224174-B92C-F14E-9629-151E184C6D48}" type="slidenum">
              <a:rPr lang="en-US" smtClean="0"/>
              <a:t>83</a:t>
            </a:fld>
            <a:endParaRPr lang="en-US"/>
          </a:p>
        </p:txBody>
      </p:sp>
      <p:pic>
        <p:nvPicPr>
          <p:cNvPr id="6" name="Picture 5">
            <a:extLst>
              <a:ext uri="{FF2B5EF4-FFF2-40B4-BE49-F238E27FC236}">
                <a16:creationId xmlns:a16="http://schemas.microsoft.com/office/drawing/2014/main" id="{483092F4-6965-6F48-88E0-1BC4CBBD7B22}"/>
              </a:ext>
            </a:extLst>
          </p:cNvPr>
          <p:cNvPicPr>
            <a:picLocks noChangeAspect="1"/>
          </p:cNvPicPr>
          <p:nvPr/>
        </p:nvPicPr>
        <p:blipFill>
          <a:blip r:embed="rId2"/>
          <a:stretch>
            <a:fillRect/>
          </a:stretch>
        </p:blipFill>
        <p:spPr>
          <a:xfrm>
            <a:off x="6561670" y="378095"/>
            <a:ext cx="5179875" cy="5937431"/>
          </a:xfrm>
          <a:prstGeom prst="rect">
            <a:avLst/>
          </a:prstGeom>
        </p:spPr>
      </p:pic>
      <p:sp>
        <p:nvSpPr>
          <p:cNvPr id="7" name="TextBox 6">
            <a:extLst>
              <a:ext uri="{FF2B5EF4-FFF2-40B4-BE49-F238E27FC236}">
                <a16:creationId xmlns:a16="http://schemas.microsoft.com/office/drawing/2014/main" id="{B48676F2-1B4D-E34B-AAAE-261F64725175}"/>
              </a:ext>
            </a:extLst>
          </p:cNvPr>
          <p:cNvSpPr txBox="1"/>
          <p:nvPr/>
        </p:nvSpPr>
        <p:spPr>
          <a:xfrm>
            <a:off x="2065865" y="2393345"/>
            <a:ext cx="3564467" cy="1569660"/>
          </a:xfrm>
          <a:prstGeom prst="rect">
            <a:avLst/>
          </a:prstGeom>
          <a:noFill/>
        </p:spPr>
        <p:txBody>
          <a:bodyPr wrap="square" rtlCol="0">
            <a:spAutoFit/>
          </a:bodyPr>
          <a:lstStyle/>
          <a:p>
            <a:r>
              <a:rPr lang="en-US" sz="3200" dirty="0"/>
              <a:t>Texas Instruments</a:t>
            </a:r>
          </a:p>
          <a:p>
            <a:r>
              <a:rPr lang="en-US" sz="3200" dirty="0" err="1"/>
              <a:t>Etik</a:t>
            </a:r>
            <a:r>
              <a:rPr lang="en-US" sz="3200" dirty="0"/>
              <a:t> Test</a:t>
            </a:r>
          </a:p>
          <a:p>
            <a:r>
              <a:rPr lang="en-US" sz="3200" dirty="0"/>
              <a:t>7 </a:t>
            </a:r>
            <a:r>
              <a:rPr lang="en-US" sz="3200" dirty="0" err="1"/>
              <a:t>Soru</a:t>
            </a:r>
            <a:r>
              <a:rPr lang="en-US" sz="3200" dirty="0"/>
              <a:t> ?</a:t>
            </a:r>
          </a:p>
        </p:txBody>
      </p:sp>
    </p:spTree>
    <p:extLst>
      <p:ext uri="{BB962C8B-B14F-4D97-AF65-F5344CB8AC3E}">
        <p14:creationId xmlns:p14="http://schemas.microsoft.com/office/powerpoint/2010/main" val="385503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0" fill="hold"/>
                                        <p:tgtEl>
                                          <p:spTgt spid="6"/>
                                        </p:tgtEl>
                                        <p:attrNameLst>
                                          <p:attrName>ppt_x</p:attrName>
                                        </p:attrNameLst>
                                      </p:cBhvr>
                                      <p:tavLst>
                                        <p:tav tm="0">
                                          <p:val>
                                            <p:strVal val="#ppt_x"/>
                                          </p:val>
                                        </p:tav>
                                        <p:tav tm="100000">
                                          <p:val>
                                            <p:strVal val="#ppt_x"/>
                                          </p:val>
                                        </p:tav>
                                      </p:tavLst>
                                    </p:anim>
                                    <p:anim calcmode="lin" valueType="num">
                                      <p:cBhvr>
                                        <p:cTn id="8" dur="15000" fill="hold"/>
                                        <p:tgtEl>
                                          <p:spTgt spid="6"/>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A35E-7470-7C4B-9228-D08216A24351}"/>
              </a:ext>
            </a:extLst>
          </p:cNvPr>
          <p:cNvSpPr>
            <a:spLocks noGrp="1"/>
          </p:cNvSpPr>
          <p:nvPr>
            <p:ph type="title"/>
          </p:nvPr>
        </p:nvSpPr>
        <p:spPr>
          <a:xfrm>
            <a:off x="1141413" y="114300"/>
            <a:ext cx="9905998" cy="952500"/>
          </a:xfrm>
        </p:spPr>
        <p:txBody>
          <a:bodyPr/>
          <a:lstStyle/>
          <a:p>
            <a:r>
              <a:rPr lang="tr-TR" dirty="0"/>
              <a:t>Bu karar etik mi? 12 tetik test</a:t>
            </a:r>
          </a:p>
        </p:txBody>
      </p:sp>
      <p:sp>
        <p:nvSpPr>
          <p:cNvPr id="3" name="Content Placeholder 2">
            <a:extLst>
              <a:ext uri="{FF2B5EF4-FFF2-40B4-BE49-F238E27FC236}">
                <a16:creationId xmlns:a16="http://schemas.microsoft.com/office/drawing/2014/main" id="{1CCA0A54-E060-6446-A55F-6EF48CA029BD}"/>
              </a:ext>
            </a:extLst>
          </p:cNvPr>
          <p:cNvSpPr>
            <a:spLocks noGrp="1"/>
          </p:cNvSpPr>
          <p:nvPr>
            <p:ph idx="1"/>
          </p:nvPr>
        </p:nvSpPr>
        <p:spPr>
          <a:xfrm>
            <a:off x="1141413" y="914400"/>
            <a:ext cx="9905998" cy="5623559"/>
          </a:xfrm>
        </p:spPr>
        <p:txBody>
          <a:bodyPr>
            <a:normAutofit/>
          </a:bodyPr>
          <a:lstStyle/>
          <a:p>
            <a:r>
              <a:rPr lang="tr-TR" sz="2800" b="1" dirty="0"/>
              <a:t>1. gün ışığı testi</a:t>
            </a:r>
          </a:p>
          <a:p>
            <a:r>
              <a:rPr lang="tr-TR" sz="2800" b="1" dirty="0"/>
              <a:t>2.  katılımcı testi</a:t>
            </a:r>
          </a:p>
          <a:p>
            <a:r>
              <a:rPr lang="tr-TR" sz="2800" b="1" dirty="0"/>
              <a:t>3. sonuç testi</a:t>
            </a:r>
          </a:p>
          <a:p>
            <a:r>
              <a:rPr lang="tr-TR" sz="2800" b="1" dirty="0"/>
              <a:t>4. adillik testi</a:t>
            </a:r>
          </a:p>
          <a:p>
            <a:r>
              <a:rPr lang="tr-TR" sz="2800" b="1" dirty="0"/>
              <a:t>5. değerlerim testi</a:t>
            </a:r>
          </a:p>
          <a:p>
            <a:r>
              <a:rPr lang="tr-TR" sz="2800" b="1" dirty="0"/>
              <a:t>6. evrensellik testi </a:t>
            </a:r>
          </a:p>
          <a:p>
            <a:endParaRPr lang="tr-TR" dirty="0"/>
          </a:p>
        </p:txBody>
      </p:sp>
    </p:spTree>
    <p:extLst>
      <p:ext uri="{BB962C8B-B14F-4D97-AF65-F5344CB8AC3E}">
        <p14:creationId xmlns:p14="http://schemas.microsoft.com/office/powerpoint/2010/main" val="384267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 calcmode="lin" valueType="num">
                                      <p:cBhvr>
                                        <p:cTn id="67"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A35E-7470-7C4B-9228-D08216A24351}"/>
              </a:ext>
            </a:extLst>
          </p:cNvPr>
          <p:cNvSpPr>
            <a:spLocks noGrp="1"/>
          </p:cNvSpPr>
          <p:nvPr>
            <p:ph type="title"/>
          </p:nvPr>
        </p:nvSpPr>
        <p:spPr>
          <a:xfrm>
            <a:off x="1141413" y="114300"/>
            <a:ext cx="9905998" cy="952500"/>
          </a:xfrm>
        </p:spPr>
        <p:txBody>
          <a:bodyPr/>
          <a:lstStyle/>
          <a:p>
            <a:r>
              <a:rPr lang="tr-TR" dirty="0"/>
              <a:t>Bu karar etik mi? 12 tetik test</a:t>
            </a:r>
          </a:p>
        </p:txBody>
      </p:sp>
      <p:sp>
        <p:nvSpPr>
          <p:cNvPr id="3" name="Content Placeholder 2">
            <a:extLst>
              <a:ext uri="{FF2B5EF4-FFF2-40B4-BE49-F238E27FC236}">
                <a16:creationId xmlns:a16="http://schemas.microsoft.com/office/drawing/2014/main" id="{1CCA0A54-E060-6446-A55F-6EF48CA029BD}"/>
              </a:ext>
            </a:extLst>
          </p:cNvPr>
          <p:cNvSpPr>
            <a:spLocks noGrp="1"/>
          </p:cNvSpPr>
          <p:nvPr>
            <p:ph idx="1"/>
          </p:nvPr>
        </p:nvSpPr>
        <p:spPr>
          <a:xfrm>
            <a:off x="1141413" y="914400"/>
            <a:ext cx="9905998" cy="5623559"/>
          </a:xfrm>
        </p:spPr>
        <p:txBody>
          <a:bodyPr>
            <a:normAutofit/>
          </a:bodyPr>
          <a:lstStyle/>
          <a:p>
            <a:endParaRPr lang="tr-TR" sz="2800" dirty="0"/>
          </a:p>
          <a:p>
            <a:r>
              <a:rPr lang="tr-TR" sz="2800" b="1" dirty="0"/>
              <a:t>7. vicdan testi</a:t>
            </a:r>
          </a:p>
          <a:p>
            <a:r>
              <a:rPr lang="tr-TR" sz="2800" b="1" dirty="0"/>
              <a:t>8. empati testi</a:t>
            </a:r>
          </a:p>
          <a:p>
            <a:r>
              <a:rPr lang="tr-TR" sz="2800" b="1" dirty="0"/>
              <a:t>9. topluma yarar/zarar testi</a:t>
            </a:r>
          </a:p>
          <a:p>
            <a:r>
              <a:rPr lang="tr-TR" sz="2800" b="1" dirty="0"/>
              <a:t>10. tartışma testi</a:t>
            </a:r>
          </a:p>
          <a:p>
            <a:r>
              <a:rPr lang="tr-TR" sz="2800" b="1" dirty="0"/>
              <a:t>11.  menfaat testi</a:t>
            </a:r>
          </a:p>
          <a:p>
            <a:r>
              <a:rPr lang="tr-TR" sz="2800" b="1" dirty="0"/>
              <a:t>12. gazete manşet testi</a:t>
            </a:r>
          </a:p>
          <a:p>
            <a:endParaRPr lang="tr-TR" dirty="0"/>
          </a:p>
        </p:txBody>
      </p:sp>
    </p:spTree>
    <p:extLst>
      <p:ext uri="{BB962C8B-B14F-4D97-AF65-F5344CB8AC3E}">
        <p14:creationId xmlns:p14="http://schemas.microsoft.com/office/powerpoint/2010/main" val="38034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p:cTn id="67"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46EE8F-768F-DF47-A9D8-92CBA6C1BF02}"/>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711CEE4C-A0AA-734F-8598-2C98393F63E5}"/>
              </a:ext>
            </a:extLst>
          </p:cNvPr>
          <p:cNvSpPr>
            <a:spLocks noGrp="1"/>
          </p:cNvSpPr>
          <p:nvPr>
            <p:ph type="sldNum" sz="quarter" idx="12"/>
          </p:nvPr>
        </p:nvSpPr>
        <p:spPr/>
        <p:txBody>
          <a:bodyPr/>
          <a:lstStyle/>
          <a:p>
            <a:fld id="{77224174-B92C-F14E-9629-151E184C6D48}" type="slidenum">
              <a:rPr lang="en-US" smtClean="0"/>
              <a:t>86</a:t>
            </a:fld>
            <a:endParaRPr lang="en-US"/>
          </a:p>
        </p:txBody>
      </p:sp>
      <p:pic>
        <p:nvPicPr>
          <p:cNvPr id="5" name="Picture 4">
            <a:extLst>
              <a:ext uri="{FF2B5EF4-FFF2-40B4-BE49-F238E27FC236}">
                <a16:creationId xmlns:a16="http://schemas.microsoft.com/office/drawing/2014/main" id="{C6BE2EF7-29B0-E143-8707-998530F913FD}"/>
              </a:ext>
            </a:extLst>
          </p:cNvPr>
          <p:cNvPicPr>
            <a:picLocks noChangeAspect="1"/>
          </p:cNvPicPr>
          <p:nvPr/>
        </p:nvPicPr>
        <p:blipFill>
          <a:blip r:embed="rId2"/>
          <a:stretch>
            <a:fillRect/>
          </a:stretch>
        </p:blipFill>
        <p:spPr>
          <a:xfrm>
            <a:off x="3893660" y="561509"/>
            <a:ext cx="7460140" cy="5734982"/>
          </a:xfrm>
          <a:prstGeom prst="rect">
            <a:avLst/>
          </a:prstGeom>
        </p:spPr>
      </p:pic>
      <p:sp>
        <p:nvSpPr>
          <p:cNvPr id="6" name="TextBox 5">
            <a:extLst>
              <a:ext uri="{FF2B5EF4-FFF2-40B4-BE49-F238E27FC236}">
                <a16:creationId xmlns:a16="http://schemas.microsoft.com/office/drawing/2014/main" id="{EFB107A8-0BB6-A245-A1A6-7CE523C35901}"/>
              </a:ext>
            </a:extLst>
          </p:cNvPr>
          <p:cNvSpPr txBox="1"/>
          <p:nvPr/>
        </p:nvSpPr>
        <p:spPr>
          <a:xfrm>
            <a:off x="524934" y="2167467"/>
            <a:ext cx="1686309" cy="1569660"/>
          </a:xfrm>
          <a:prstGeom prst="rect">
            <a:avLst/>
          </a:prstGeom>
          <a:noFill/>
        </p:spPr>
        <p:txBody>
          <a:bodyPr wrap="square" rtlCol="0">
            <a:spAutoFit/>
          </a:bodyPr>
          <a:lstStyle/>
          <a:p>
            <a:r>
              <a:rPr lang="en-US" sz="3200" dirty="0"/>
              <a:t>Bu </a:t>
            </a:r>
            <a:r>
              <a:rPr lang="en-US" sz="3200" dirty="0" err="1"/>
              <a:t>Karar</a:t>
            </a:r>
            <a:endParaRPr lang="en-US" sz="3200" dirty="0"/>
          </a:p>
          <a:p>
            <a:r>
              <a:rPr lang="en-US" sz="3200" dirty="0" err="1"/>
              <a:t>Eti</a:t>
            </a:r>
            <a:r>
              <a:rPr lang="en-US" sz="3200" dirty="0"/>
              <a:t> </a:t>
            </a:r>
            <a:r>
              <a:rPr lang="en-US" sz="3200" dirty="0" err="1"/>
              <a:t>Mi</a:t>
            </a:r>
            <a:r>
              <a:rPr lang="en-US" sz="3200" dirty="0"/>
              <a:t>?</a:t>
            </a:r>
          </a:p>
          <a:p>
            <a:r>
              <a:rPr lang="en-US" sz="3200" dirty="0"/>
              <a:t>12 </a:t>
            </a:r>
            <a:r>
              <a:rPr lang="en-US" sz="3200" dirty="0" err="1"/>
              <a:t>Kriter</a:t>
            </a:r>
            <a:endParaRPr lang="en-US" sz="3200" dirty="0"/>
          </a:p>
        </p:txBody>
      </p:sp>
    </p:spTree>
    <p:extLst>
      <p:ext uri="{BB962C8B-B14F-4D97-AF65-F5344CB8AC3E}">
        <p14:creationId xmlns:p14="http://schemas.microsoft.com/office/powerpoint/2010/main" val="13757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66D2D8-9FE4-D646-9A1F-61FF5F56E747}"/>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499EB2AA-0161-DA44-8390-EAAC0289D11A}"/>
              </a:ext>
            </a:extLst>
          </p:cNvPr>
          <p:cNvSpPr>
            <a:spLocks noGrp="1"/>
          </p:cNvSpPr>
          <p:nvPr>
            <p:ph type="sldNum" sz="quarter" idx="12"/>
          </p:nvPr>
        </p:nvSpPr>
        <p:spPr/>
        <p:txBody>
          <a:bodyPr/>
          <a:lstStyle/>
          <a:p>
            <a:fld id="{77224174-B92C-F14E-9629-151E184C6D48}" type="slidenum">
              <a:rPr lang="en-US" smtClean="0"/>
              <a:t>87</a:t>
            </a:fld>
            <a:endParaRPr lang="en-US"/>
          </a:p>
        </p:txBody>
      </p:sp>
      <p:pic>
        <p:nvPicPr>
          <p:cNvPr id="5" name="Picture 4">
            <a:extLst>
              <a:ext uri="{FF2B5EF4-FFF2-40B4-BE49-F238E27FC236}">
                <a16:creationId xmlns:a16="http://schemas.microsoft.com/office/drawing/2014/main" id="{76A50BC2-5597-6043-A8D2-5D6FA6C4051A}"/>
              </a:ext>
            </a:extLst>
          </p:cNvPr>
          <p:cNvPicPr>
            <a:picLocks noChangeAspect="1"/>
          </p:cNvPicPr>
          <p:nvPr/>
        </p:nvPicPr>
        <p:blipFill>
          <a:blip r:embed="rId2"/>
          <a:stretch>
            <a:fillRect/>
          </a:stretch>
        </p:blipFill>
        <p:spPr>
          <a:xfrm>
            <a:off x="3217340" y="515303"/>
            <a:ext cx="8136460" cy="5805358"/>
          </a:xfrm>
          <a:prstGeom prst="rect">
            <a:avLst/>
          </a:prstGeom>
        </p:spPr>
      </p:pic>
      <p:sp>
        <p:nvSpPr>
          <p:cNvPr id="6" name="TextBox 5">
            <a:extLst>
              <a:ext uri="{FF2B5EF4-FFF2-40B4-BE49-F238E27FC236}">
                <a16:creationId xmlns:a16="http://schemas.microsoft.com/office/drawing/2014/main" id="{34E29BC6-0E89-2C40-878C-402B72324980}"/>
              </a:ext>
            </a:extLst>
          </p:cNvPr>
          <p:cNvSpPr txBox="1"/>
          <p:nvPr/>
        </p:nvSpPr>
        <p:spPr>
          <a:xfrm>
            <a:off x="372533" y="2890391"/>
            <a:ext cx="1744133" cy="1077218"/>
          </a:xfrm>
          <a:prstGeom prst="rect">
            <a:avLst/>
          </a:prstGeom>
          <a:noFill/>
        </p:spPr>
        <p:txBody>
          <a:bodyPr wrap="square" rtlCol="0">
            <a:spAutoFit/>
          </a:bodyPr>
          <a:lstStyle/>
          <a:p>
            <a:r>
              <a:rPr lang="en-US" sz="3200" dirty="0"/>
              <a:t>Bu </a:t>
            </a:r>
            <a:r>
              <a:rPr lang="en-US" sz="3200" dirty="0" err="1"/>
              <a:t>Karar</a:t>
            </a:r>
            <a:endParaRPr lang="en-US" sz="3200" dirty="0"/>
          </a:p>
          <a:p>
            <a:r>
              <a:rPr lang="en-US" sz="3200" dirty="0" err="1"/>
              <a:t>Etik</a:t>
            </a:r>
            <a:r>
              <a:rPr lang="en-US" sz="3200" dirty="0"/>
              <a:t> </a:t>
            </a:r>
            <a:r>
              <a:rPr lang="en-US" sz="3200" dirty="0" err="1"/>
              <a:t>Mi</a:t>
            </a:r>
            <a:r>
              <a:rPr lang="en-US" sz="3200" dirty="0"/>
              <a:t>?</a:t>
            </a:r>
          </a:p>
        </p:txBody>
      </p:sp>
      <p:sp>
        <p:nvSpPr>
          <p:cNvPr id="4" name="TextBox 3">
            <a:extLst>
              <a:ext uri="{FF2B5EF4-FFF2-40B4-BE49-F238E27FC236}">
                <a16:creationId xmlns:a16="http://schemas.microsoft.com/office/drawing/2014/main" id="{D2AD00F0-E46C-6A44-9BFE-0BA41B1D4C3B}"/>
              </a:ext>
            </a:extLst>
          </p:cNvPr>
          <p:cNvSpPr txBox="1"/>
          <p:nvPr/>
        </p:nvSpPr>
        <p:spPr>
          <a:xfrm>
            <a:off x="231354" y="1057619"/>
            <a:ext cx="2985986" cy="584775"/>
          </a:xfrm>
          <a:prstGeom prst="rect">
            <a:avLst/>
          </a:prstGeom>
          <a:noFill/>
        </p:spPr>
        <p:txBody>
          <a:bodyPr wrap="square" rtlCol="0">
            <a:spAutoFit/>
          </a:bodyPr>
          <a:lstStyle/>
          <a:p>
            <a:r>
              <a:rPr lang="tr-TR" sz="3200" b="1" dirty="0"/>
              <a:t>ETİK MATRİKSİ</a:t>
            </a:r>
          </a:p>
        </p:txBody>
      </p:sp>
    </p:spTree>
    <p:extLst>
      <p:ext uri="{BB962C8B-B14F-4D97-AF65-F5344CB8AC3E}">
        <p14:creationId xmlns:p14="http://schemas.microsoft.com/office/powerpoint/2010/main" val="37851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66D2D8-9FE4-D646-9A1F-61FF5F56E747}"/>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499EB2AA-0161-DA44-8390-EAAC0289D11A}"/>
              </a:ext>
            </a:extLst>
          </p:cNvPr>
          <p:cNvSpPr>
            <a:spLocks noGrp="1"/>
          </p:cNvSpPr>
          <p:nvPr>
            <p:ph type="sldNum" sz="quarter" idx="12"/>
          </p:nvPr>
        </p:nvSpPr>
        <p:spPr/>
        <p:txBody>
          <a:bodyPr/>
          <a:lstStyle/>
          <a:p>
            <a:fld id="{77224174-B92C-F14E-9629-151E184C6D48}" type="slidenum">
              <a:rPr lang="en-US" smtClean="0"/>
              <a:t>88</a:t>
            </a:fld>
            <a:endParaRPr lang="en-US"/>
          </a:p>
        </p:txBody>
      </p:sp>
      <p:sp>
        <p:nvSpPr>
          <p:cNvPr id="6" name="TextBox 5">
            <a:extLst>
              <a:ext uri="{FF2B5EF4-FFF2-40B4-BE49-F238E27FC236}">
                <a16:creationId xmlns:a16="http://schemas.microsoft.com/office/drawing/2014/main" id="{34E29BC6-0E89-2C40-878C-402B72324980}"/>
              </a:ext>
            </a:extLst>
          </p:cNvPr>
          <p:cNvSpPr txBox="1"/>
          <p:nvPr/>
        </p:nvSpPr>
        <p:spPr>
          <a:xfrm>
            <a:off x="372533" y="2890391"/>
            <a:ext cx="1744133" cy="1077218"/>
          </a:xfrm>
          <a:prstGeom prst="rect">
            <a:avLst/>
          </a:prstGeom>
          <a:noFill/>
        </p:spPr>
        <p:txBody>
          <a:bodyPr wrap="square" rtlCol="0">
            <a:spAutoFit/>
          </a:bodyPr>
          <a:lstStyle/>
          <a:p>
            <a:r>
              <a:rPr lang="en-US" sz="3200" dirty="0"/>
              <a:t>Bu </a:t>
            </a:r>
            <a:r>
              <a:rPr lang="en-US" sz="3200" dirty="0" err="1"/>
              <a:t>Karar</a:t>
            </a:r>
            <a:endParaRPr lang="en-US" sz="3200" dirty="0"/>
          </a:p>
          <a:p>
            <a:r>
              <a:rPr lang="en-US" sz="3200" dirty="0" err="1"/>
              <a:t>Etik</a:t>
            </a:r>
            <a:r>
              <a:rPr lang="en-US" sz="3200" dirty="0"/>
              <a:t> </a:t>
            </a:r>
            <a:r>
              <a:rPr lang="en-US" sz="3200" dirty="0" err="1"/>
              <a:t>Mi</a:t>
            </a:r>
            <a:r>
              <a:rPr lang="en-US" sz="3200" dirty="0"/>
              <a:t>?</a:t>
            </a:r>
          </a:p>
        </p:txBody>
      </p:sp>
      <p:sp>
        <p:nvSpPr>
          <p:cNvPr id="4" name="TextBox 3">
            <a:extLst>
              <a:ext uri="{FF2B5EF4-FFF2-40B4-BE49-F238E27FC236}">
                <a16:creationId xmlns:a16="http://schemas.microsoft.com/office/drawing/2014/main" id="{D2AD00F0-E46C-6A44-9BFE-0BA41B1D4C3B}"/>
              </a:ext>
            </a:extLst>
          </p:cNvPr>
          <p:cNvSpPr txBox="1"/>
          <p:nvPr/>
        </p:nvSpPr>
        <p:spPr>
          <a:xfrm>
            <a:off x="231354" y="1057619"/>
            <a:ext cx="2985986" cy="584775"/>
          </a:xfrm>
          <a:prstGeom prst="rect">
            <a:avLst/>
          </a:prstGeom>
          <a:noFill/>
        </p:spPr>
        <p:txBody>
          <a:bodyPr wrap="square" rtlCol="0">
            <a:spAutoFit/>
          </a:bodyPr>
          <a:lstStyle/>
          <a:p>
            <a:r>
              <a:rPr lang="tr-TR" sz="3200" b="1" dirty="0"/>
              <a:t>ETİK MATRİKSİ</a:t>
            </a:r>
          </a:p>
        </p:txBody>
      </p:sp>
      <p:pic>
        <p:nvPicPr>
          <p:cNvPr id="8" name="Picture 7" descr="A close up of text on a whiteboard&#10;&#10;Description automatically generated">
            <a:extLst>
              <a:ext uri="{FF2B5EF4-FFF2-40B4-BE49-F238E27FC236}">
                <a16:creationId xmlns:a16="http://schemas.microsoft.com/office/drawing/2014/main" id="{9A5DFFB2-3FAB-EE4F-80F6-C67714F55BEB}"/>
              </a:ext>
            </a:extLst>
          </p:cNvPr>
          <p:cNvPicPr>
            <a:picLocks noChangeAspect="1"/>
          </p:cNvPicPr>
          <p:nvPr/>
        </p:nvPicPr>
        <p:blipFill>
          <a:blip r:embed="rId2"/>
          <a:stretch>
            <a:fillRect/>
          </a:stretch>
        </p:blipFill>
        <p:spPr>
          <a:xfrm>
            <a:off x="2992040" y="522940"/>
            <a:ext cx="8968606" cy="5632533"/>
          </a:xfrm>
          <a:prstGeom prst="rect">
            <a:avLst/>
          </a:prstGeom>
        </p:spPr>
      </p:pic>
    </p:spTree>
    <p:extLst>
      <p:ext uri="{BB962C8B-B14F-4D97-AF65-F5344CB8AC3E}">
        <p14:creationId xmlns:p14="http://schemas.microsoft.com/office/powerpoint/2010/main" val="978605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0AC2-EFA2-0B47-B9BB-7A9AC2A9C389}"/>
              </a:ext>
            </a:extLst>
          </p:cNvPr>
          <p:cNvSpPr>
            <a:spLocks noGrp="1"/>
          </p:cNvSpPr>
          <p:nvPr>
            <p:ph type="title"/>
          </p:nvPr>
        </p:nvSpPr>
        <p:spPr>
          <a:xfrm>
            <a:off x="1143001" y="0"/>
            <a:ext cx="9905998" cy="971550"/>
          </a:xfrm>
        </p:spPr>
        <p:txBody>
          <a:bodyPr/>
          <a:lstStyle/>
          <a:p>
            <a:r>
              <a:rPr lang="tr-TR" b="1" dirty="0"/>
              <a:t>Etik Karar Verme süreci</a:t>
            </a:r>
          </a:p>
        </p:txBody>
      </p:sp>
      <p:pic>
        <p:nvPicPr>
          <p:cNvPr id="6" name="Picture 5">
            <a:extLst>
              <a:ext uri="{FF2B5EF4-FFF2-40B4-BE49-F238E27FC236}">
                <a16:creationId xmlns:a16="http://schemas.microsoft.com/office/drawing/2014/main" id="{ACAAE6F7-0004-CC4F-AC26-FD2218361DB7}"/>
              </a:ext>
            </a:extLst>
          </p:cNvPr>
          <p:cNvPicPr>
            <a:picLocks noChangeAspect="1"/>
          </p:cNvPicPr>
          <p:nvPr/>
        </p:nvPicPr>
        <p:blipFill>
          <a:blip r:embed="rId2"/>
          <a:stretch>
            <a:fillRect/>
          </a:stretch>
        </p:blipFill>
        <p:spPr>
          <a:xfrm>
            <a:off x="247553" y="957815"/>
            <a:ext cx="11811097" cy="5614435"/>
          </a:xfrm>
          <a:prstGeom prst="rect">
            <a:avLst/>
          </a:prstGeom>
        </p:spPr>
      </p:pic>
    </p:spTree>
    <p:extLst>
      <p:ext uri="{BB962C8B-B14F-4D97-AF65-F5344CB8AC3E}">
        <p14:creationId xmlns:p14="http://schemas.microsoft.com/office/powerpoint/2010/main" val="404772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bulentsenver@gmail.com</a:t>
            </a:r>
            <a:endParaRPr lang="en-US" dirty="0"/>
          </a:p>
          <a:p>
            <a:endParaRPr lang="en-US" altLang="en-US" dirty="0"/>
          </a:p>
        </p:txBody>
      </p:sp>
      <p:sp>
        <p:nvSpPr>
          <p:cNvPr id="5" name="Slide Number Placeholder 4"/>
          <p:cNvSpPr>
            <a:spLocks noGrp="1"/>
          </p:cNvSpPr>
          <p:nvPr>
            <p:ph type="sldNum" sz="quarter" idx="12"/>
          </p:nvPr>
        </p:nvSpPr>
        <p:spPr/>
        <p:txBody>
          <a:bodyPr/>
          <a:lstStyle/>
          <a:p>
            <a:fld id="{69FA9019-58C4-6E45-A7D9-F843D86906AF}" type="slidenum">
              <a:rPr lang="en-US" altLang="en-US"/>
              <a:pPr/>
              <a:t>9</a:t>
            </a:fld>
            <a:endParaRPr lang="en-US" altLang="en-US"/>
          </a:p>
        </p:txBody>
      </p:sp>
      <p:sp>
        <p:nvSpPr>
          <p:cNvPr id="305154" name="Rectangle 2"/>
          <p:cNvSpPr>
            <a:spLocks noGrp="1" noChangeArrowheads="1"/>
          </p:cNvSpPr>
          <p:nvPr>
            <p:ph type="title"/>
          </p:nvPr>
        </p:nvSpPr>
        <p:spPr>
          <a:xfrm>
            <a:off x="2286000" y="0"/>
            <a:ext cx="7772400" cy="1143000"/>
          </a:xfrm>
        </p:spPr>
        <p:txBody>
          <a:bodyPr/>
          <a:lstStyle/>
          <a:p>
            <a:r>
              <a:rPr lang="tr-TR" altLang="en-US"/>
              <a:t>Bu Etik Mi?</a:t>
            </a:r>
            <a:endParaRPr lang="en-US" altLang="en-US"/>
          </a:p>
        </p:txBody>
      </p:sp>
      <p:pic>
        <p:nvPicPr>
          <p:cNvPr id="305155" name="Picture 3" descr="Essek havaya kalm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233489"/>
            <a:ext cx="6477000" cy="43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81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5154"/>
                                        </p:tgtEl>
                                        <p:attrNameLst>
                                          <p:attrName>style.visibility</p:attrName>
                                        </p:attrNameLst>
                                      </p:cBhvr>
                                      <p:to>
                                        <p:strVal val="visible"/>
                                      </p:to>
                                    </p:set>
                                    <p:anim calcmode="lin" valueType="num">
                                      <p:cBhvr additive="base">
                                        <p:cTn id="7" dur="500" fill="hold"/>
                                        <p:tgtEl>
                                          <p:spTgt spid="305154"/>
                                        </p:tgtEl>
                                        <p:attrNameLst>
                                          <p:attrName>ppt_x</p:attrName>
                                        </p:attrNameLst>
                                      </p:cBhvr>
                                      <p:tavLst>
                                        <p:tav tm="0">
                                          <p:val>
                                            <p:strVal val="0-#ppt_w/2"/>
                                          </p:val>
                                        </p:tav>
                                        <p:tav tm="100000">
                                          <p:val>
                                            <p:strVal val="#ppt_x"/>
                                          </p:val>
                                        </p:tav>
                                      </p:tavLst>
                                    </p:anim>
                                    <p:anim calcmode="lin" valueType="num">
                                      <p:cBhvr additive="base">
                                        <p:cTn id="8" dur="500" fill="hold"/>
                                        <p:tgtEl>
                                          <p:spTgt spid="3051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305155"/>
                                        </p:tgtEl>
                                        <p:attrNameLst>
                                          <p:attrName>style.visibility</p:attrName>
                                        </p:attrNameLst>
                                      </p:cBhvr>
                                      <p:to>
                                        <p:strVal val="visible"/>
                                      </p:to>
                                    </p:set>
                                    <p:anim calcmode="lin" valueType="num">
                                      <p:cBhvr>
                                        <p:cTn id="13" dur="5000" fill="hold"/>
                                        <p:tgtEl>
                                          <p:spTgt spid="305155"/>
                                        </p:tgtEl>
                                        <p:attrNameLst>
                                          <p:attrName>ppt_w</p:attrName>
                                        </p:attrNameLst>
                                      </p:cBhvr>
                                      <p:tavLst>
                                        <p:tav tm="0" fmla="#ppt_w*sin(2.5*pi*$)">
                                          <p:val>
                                            <p:fltVal val="0"/>
                                          </p:val>
                                        </p:tav>
                                        <p:tav tm="100000">
                                          <p:val>
                                            <p:fltVal val="1"/>
                                          </p:val>
                                        </p:tav>
                                      </p:tavLst>
                                    </p:anim>
                                    <p:anim calcmode="lin" valueType="num">
                                      <p:cBhvr>
                                        <p:cTn id="14" dur="5000" fill="hold"/>
                                        <p:tgtEl>
                                          <p:spTgt spid="3051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05597-953A-104D-A382-0686590E3B16}"/>
              </a:ext>
            </a:extLst>
          </p:cNvPr>
          <p:cNvSpPr>
            <a:spLocks noGrp="1"/>
          </p:cNvSpPr>
          <p:nvPr>
            <p:ph type="title"/>
          </p:nvPr>
        </p:nvSpPr>
        <p:spPr/>
        <p:txBody>
          <a:bodyPr>
            <a:normAutofit/>
          </a:bodyPr>
          <a:lstStyle/>
          <a:p>
            <a:r>
              <a:rPr lang="en-US" sz="6000" b="1" dirty="0" err="1"/>
              <a:t>Çıkar</a:t>
            </a:r>
            <a:r>
              <a:rPr lang="en-US" sz="6000" b="1" dirty="0"/>
              <a:t> </a:t>
            </a:r>
            <a:r>
              <a:rPr lang="en-US" sz="6000" b="1" dirty="0" err="1"/>
              <a:t>Çatışması</a:t>
            </a:r>
            <a:endParaRPr lang="en-US" sz="6000" b="1" dirty="0"/>
          </a:p>
        </p:txBody>
      </p:sp>
      <p:sp>
        <p:nvSpPr>
          <p:cNvPr id="5" name="Text Placeholder 4">
            <a:extLst>
              <a:ext uri="{FF2B5EF4-FFF2-40B4-BE49-F238E27FC236}">
                <a16:creationId xmlns:a16="http://schemas.microsoft.com/office/drawing/2014/main" id="{92084117-4F4E-9844-8923-3A914D63E465}"/>
              </a:ext>
            </a:extLst>
          </p:cNvPr>
          <p:cNvSpPr>
            <a:spLocks noGrp="1"/>
          </p:cNvSpPr>
          <p:nvPr>
            <p:ph type="body" idx="1"/>
          </p:nvPr>
        </p:nvSpPr>
        <p:spPr/>
        <p:txBody>
          <a:bodyPr/>
          <a:lstStyle/>
          <a:p>
            <a:endParaRPr lang="en-US" dirty="0"/>
          </a:p>
        </p:txBody>
      </p:sp>
      <p:sp>
        <p:nvSpPr>
          <p:cNvPr id="2" name="Footer Placeholder 1">
            <a:extLst>
              <a:ext uri="{FF2B5EF4-FFF2-40B4-BE49-F238E27FC236}">
                <a16:creationId xmlns:a16="http://schemas.microsoft.com/office/drawing/2014/main" id="{34AAAA2A-4FAB-0144-BBDA-90194DE30E3B}"/>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336A12F9-CC7D-2F4A-800D-37D80BB3BF34}"/>
              </a:ext>
            </a:extLst>
          </p:cNvPr>
          <p:cNvSpPr>
            <a:spLocks noGrp="1"/>
          </p:cNvSpPr>
          <p:nvPr>
            <p:ph type="sldNum" sz="quarter" idx="12"/>
          </p:nvPr>
        </p:nvSpPr>
        <p:spPr/>
        <p:txBody>
          <a:bodyPr/>
          <a:lstStyle/>
          <a:p>
            <a:fld id="{77224174-B92C-F14E-9629-151E184C6D48}" type="slidenum">
              <a:rPr lang="en-US" smtClean="0"/>
              <a:t>90</a:t>
            </a:fld>
            <a:endParaRPr lang="en-US"/>
          </a:p>
        </p:txBody>
      </p:sp>
    </p:spTree>
    <p:extLst>
      <p:ext uri="{BB962C8B-B14F-4D97-AF65-F5344CB8AC3E}">
        <p14:creationId xmlns:p14="http://schemas.microsoft.com/office/powerpoint/2010/main" val="17721152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440ABC-7641-E242-9AB1-ABE16E5D175B}"/>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ECE926D0-6F0C-9440-A042-47A3E33E5C8D}"/>
              </a:ext>
            </a:extLst>
          </p:cNvPr>
          <p:cNvSpPr>
            <a:spLocks noGrp="1"/>
          </p:cNvSpPr>
          <p:nvPr>
            <p:ph type="sldNum" sz="quarter" idx="12"/>
          </p:nvPr>
        </p:nvSpPr>
        <p:spPr/>
        <p:txBody>
          <a:bodyPr/>
          <a:lstStyle/>
          <a:p>
            <a:fld id="{77224174-B92C-F14E-9629-151E184C6D48}" type="slidenum">
              <a:rPr lang="en-US" smtClean="0"/>
              <a:t>91</a:t>
            </a:fld>
            <a:endParaRPr lang="en-US"/>
          </a:p>
        </p:txBody>
      </p:sp>
      <p:pic>
        <p:nvPicPr>
          <p:cNvPr id="5" name="Picture 4">
            <a:extLst>
              <a:ext uri="{FF2B5EF4-FFF2-40B4-BE49-F238E27FC236}">
                <a16:creationId xmlns:a16="http://schemas.microsoft.com/office/drawing/2014/main" id="{B877F17B-1E9F-9747-A5AA-7A3DF5D6DBC7}"/>
              </a:ext>
            </a:extLst>
          </p:cNvPr>
          <p:cNvPicPr>
            <a:picLocks noChangeAspect="1"/>
          </p:cNvPicPr>
          <p:nvPr/>
        </p:nvPicPr>
        <p:blipFill>
          <a:blip r:embed="rId2"/>
          <a:stretch>
            <a:fillRect/>
          </a:stretch>
        </p:blipFill>
        <p:spPr>
          <a:xfrm>
            <a:off x="3998124" y="509716"/>
            <a:ext cx="7355676" cy="5838568"/>
          </a:xfrm>
          <a:prstGeom prst="rect">
            <a:avLst/>
          </a:prstGeom>
        </p:spPr>
      </p:pic>
      <p:sp>
        <p:nvSpPr>
          <p:cNvPr id="6" name="TextBox 5">
            <a:extLst>
              <a:ext uri="{FF2B5EF4-FFF2-40B4-BE49-F238E27FC236}">
                <a16:creationId xmlns:a16="http://schemas.microsoft.com/office/drawing/2014/main" id="{9B0AEA76-533C-084D-8E76-F3BDAE74D34F}"/>
              </a:ext>
            </a:extLst>
          </p:cNvPr>
          <p:cNvSpPr txBox="1"/>
          <p:nvPr/>
        </p:nvSpPr>
        <p:spPr>
          <a:xfrm>
            <a:off x="135466" y="1947333"/>
            <a:ext cx="3401592" cy="2062103"/>
          </a:xfrm>
          <a:prstGeom prst="rect">
            <a:avLst/>
          </a:prstGeom>
          <a:noFill/>
        </p:spPr>
        <p:txBody>
          <a:bodyPr wrap="square" rtlCol="0">
            <a:spAutoFit/>
          </a:bodyPr>
          <a:lstStyle/>
          <a:p>
            <a:r>
              <a:rPr lang="en-US" sz="3200" dirty="0" err="1"/>
              <a:t>Yetki</a:t>
            </a:r>
            <a:r>
              <a:rPr lang="en-US" sz="3200" dirty="0"/>
              <a:t> </a:t>
            </a:r>
            <a:r>
              <a:rPr lang="en-US" sz="3200" dirty="0" err="1"/>
              <a:t>ve</a:t>
            </a:r>
            <a:r>
              <a:rPr lang="en-US" sz="3200" dirty="0"/>
              <a:t> </a:t>
            </a:r>
            <a:r>
              <a:rPr lang="en-US" sz="3200" dirty="0" err="1"/>
              <a:t>Sorumluluk</a:t>
            </a:r>
            <a:endParaRPr lang="en-US" sz="3200" dirty="0"/>
          </a:p>
          <a:p>
            <a:r>
              <a:rPr lang="en-US" sz="3200" dirty="0" err="1"/>
              <a:t>Çıkar</a:t>
            </a:r>
            <a:r>
              <a:rPr lang="en-US" sz="3200" dirty="0"/>
              <a:t> </a:t>
            </a:r>
            <a:r>
              <a:rPr lang="en-US" sz="3200" dirty="0" err="1"/>
              <a:t>Çatışması</a:t>
            </a:r>
            <a:endParaRPr lang="en-US" sz="3200" dirty="0"/>
          </a:p>
          <a:p>
            <a:r>
              <a:rPr lang="en-US" sz="3200" dirty="0" err="1"/>
              <a:t>Kapısını</a:t>
            </a:r>
            <a:r>
              <a:rPr lang="en-US" sz="3200" dirty="0"/>
              <a:t> </a:t>
            </a:r>
            <a:r>
              <a:rPr lang="en-US" sz="3200" dirty="0" err="1"/>
              <a:t>Açar</a:t>
            </a:r>
            <a:endParaRPr lang="en-US" sz="3200" dirty="0"/>
          </a:p>
        </p:txBody>
      </p:sp>
    </p:spTree>
    <p:extLst>
      <p:ext uri="{BB962C8B-B14F-4D97-AF65-F5344CB8AC3E}">
        <p14:creationId xmlns:p14="http://schemas.microsoft.com/office/powerpoint/2010/main" val="3794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1BCE1B-36B1-FD40-A593-656BD742211D}"/>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72F5CD80-0FA9-DD4A-AAE4-7EFD300C9634}"/>
              </a:ext>
            </a:extLst>
          </p:cNvPr>
          <p:cNvSpPr>
            <a:spLocks noGrp="1"/>
          </p:cNvSpPr>
          <p:nvPr>
            <p:ph type="sldNum" sz="quarter" idx="12"/>
          </p:nvPr>
        </p:nvSpPr>
        <p:spPr/>
        <p:txBody>
          <a:bodyPr/>
          <a:lstStyle/>
          <a:p>
            <a:fld id="{77224174-B92C-F14E-9629-151E184C6D48}" type="slidenum">
              <a:rPr lang="en-US" smtClean="0"/>
              <a:t>92</a:t>
            </a:fld>
            <a:endParaRPr lang="en-US"/>
          </a:p>
        </p:txBody>
      </p:sp>
      <p:pic>
        <p:nvPicPr>
          <p:cNvPr id="6" name="Picture 5">
            <a:extLst>
              <a:ext uri="{FF2B5EF4-FFF2-40B4-BE49-F238E27FC236}">
                <a16:creationId xmlns:a16="http://schemas.microsoft.com/office/drawing/2014/main" id="{4FCA72A1-1F5A-F046-8E46-93EF1D5BC316}"/>
              </a:ext>
            </a:extLst>
          </p:cNvPr>
          <p:cNvPicPr>
            <a:picLocks noChangeAspect="1"/>
          </p:cNvPicPr>
          <p:nvPr/>
        </p:nvPicPr>
        <p:blipFill>
          <a:blip r:embed="rId2"/>
          <a:stretch>
            <a:fillRect/>
          </a:stretch>
        </p:blipFill>
        <p:spPr>
          <a:xfrm>
            <a:off x="4126381" y="368046"/>
            <a:ext cx="7389345" cy="5819110"/>
          </a:xfrm>
          <a:prstGeom prst="rect">
            <a:avLst/>
          </a:prstGeom>
        </p:spPr>
      </p:pic>
      <p:sp>
        <p:nvSpPr>
          <p:cNvPr id="7" name="TextBox 6">
            <a:extLst>
              <a:ext uri="{FF2B5EF4-FFF2-40B4-BE49-F238E27FC236}">
                <a16:creationId xmlns:a16="http://schemas.microsoft.com/office/drawing/2014/main" id="{35C7C1EE-6609-A945-A448-744123420467}"/>
              </a:ext>
            </a:extLst>
          </p:cNvPr>
          <p:cNvSpPr txBox="1"/>
          <p:nvPr/>
        </p:nvSpPr>
        <p:spPr>
          <a:xfrm>
            <a:off x="338666" y="2404534"/>
            <a:ext cx="3130239" cy="1384995"/>
          </a:xfrm>
          <a:prstGeom prst="rect">
            <a:avLst/>
          </a:prstGeom>
          <a:noFill/>
        </p:spPr>
        <p:txBody>
          <a:bodyPr wrap="square" rtlCol="0">
            <a:spAutoFit/>
          </a:bodyPr>
          <a:lstStyle/>
          <a:p>
            <a:r>
              <a:rPr lang="en-US" sz="2800" dirty="0" err="1"/>
              <a:t>Nerede</a:t>
            </a:r>
            <a:r>
              <a:rPr lang="en-US" sz="2800" dirty="0"/>
              <a:t> </a:t>
            </a:r>
            <a:r>
              <a:rPr lang="en-US" sz="2800" dirty="0" err="1"/>
              <a:t>Bir</a:t>
            </a:r>
            <a:r>
              <a:rPr lang="en-US" sz="2800" dirty="0"/>
              <a:t> </a:t>
            </a:r>
            <a:r>
              <a:rPr lang="en-US" sz="2800" dirty="0" err="1"/>
              <a:t>Menfaat</a:t>
            </a:r>
            <a:r>
              <a:rPr lang="en-US" sz="2800" dirty="0"/>
              <a:t> </a:t>
            </a:r>
            <a:r>
              <a:rPr lang="en-US" sz="2800" dirty="0" err="1"/>
              <a:t>Varsa</a:t>
            </a:r>
            <a:r>
              <a:rPr lang="en-US" sz="2800" dirty="0"/>
              <a:t> </a:t>
            </a:r>
            <a:r>
              <a:rPr lang="en-US" sz="2800" dirty="0" err="1"/>
              <a:t>Orada</a:t>
            </a:r>
            <a:endParaRPr lang="en-US" sz="2800" dirty="0"/>
          </a:p>
          <a:p>
            <a:r>
              <a:rPr lang="en-US" sz="2800" dirty="0" err="1"/>
              <a:t>Çıkar</a:t>
            </a:r>
            <a:r>
              <a:rPr lang="en-US" sz="2800" dirty="0"/>
              <a:t> </a:t>
            </a:r>
            <a:r>
              <a:rPr lang="en-US" sz="2800" dirty="0" err="1"/>
              <a:t>Çatışması</a:t>
            </a:r>
            <a:r>
              <a:rPr lang="en-US" sz="2800" dirty="0"/>
              <a:t> </a:t>
            </a:r>
            <a:r>
              <a:rPr lang="en-US" sz="2800" dirty="0" err="1"/>
              <a:t>Olur</a:t>
            </a:r>
            <a:endParaRPr lang="en-US" sz="2800" dirty="0"/>
          </a:p>
        </p:txBody>
      </p:sp>
    </p:spTree>
    <p:extLst>
      <p:ext uri="{BB962C8B-B14F-4D97-AF65-F5344CB8AC3E}">
        <p14:creationId xmlns:p14="http://schemas.microsoft.com/office/powerpoint/2010/main" val="5276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47A9BE-E516-3A48-AC26-DC9A0A441FE7}"/>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22EAEAAB-639E-764D-9F79-4BE69E2073FB}"/>
              </a:ext>
            </a:extLst>
          </p:cNvPr>
          <p:cNvSpPr>
            <a:spLocks noGrp="1"/>
          </p:cNvSpPr>
          <p:nvPr>
            <p:ph type="sldNum" sz="quarter" idx="12"/>
          </p:nvPr>
        </p:nvSpPr>
        <p:spPr/>
        <p:txBody>
          <a:bodyPr/>
          <a:lstStyle/>
          <a:p>
            <a:fld id="{77224174-B92C-F14E-9629-151E184C6D48}" type="slidenum">
              <a:rPr lang="en-US" smtClean="0"/>
              <a:t>93</a:t>
            </a:fld>
            <a:endParaRPr lang="en-US"/>
          </a:p>
        </p:txBody>
      </p:sp>
      <p:pic>
        <p:nvPicPr>
          <p:cNvPr id="5" name="Picture 4">
            <a:extLst>
              <a:ext uri="{FF2B5EF4-FFF2-40B4-BE49-F238E27FC236}">
                <a16:creationId xmlns:a16="http://schemas.microsoft.com/office/drawing/2014/main" id="{B7317D19-36D7-8D4B-9C65-FC8FF3874922}"/>
              </a:ext>
            </a:extLst>
          </p:cNvPr>
          <p:cNvPicPr>
            <a:picLocks noChangeAspect="1"/>
          </p:cNvPicPr>
          <p:nvPr/>
        </p:nvPicPr>
        <p:blipFill>
          <a:blip r:embed="rId2"/>
          <a:stretch>
            <a:fillRect/>
          </a:stretch>
        </p:blipFill>
        <p:spPr>
          <a:xfrm>
            <a:off x="4432673" y="386878"/>
            <a:ext cx="6921127" cy="5969472"/>
          </a:xfrm>
          <a:prstGeom prst="rect">
            <a:avLst/>
          </a:prstGeom>
        </p:spPr>
      </p:pic>
      <p:sp>
        <p:nvSpPr>
          <p:cNvPr id="6" name="TextBox 5">
            <a:extLst>
              <a:ext uri="{FF2B5EF4-FFF2-40B4-BE49-F238E27FC236}">
                <a16:creationId xmlns:a16="http://schemas.microsoft.com/office/drawing/2014/main" id="{EB5CA00B-8B2C-054F-B464-31D85061310A}"/>
              </a:ext>
            </a:extLst>
          </p:cNvPr>
          <p:cNvSpPr txBox="1"/>
          <p:nvPr/>
        </p:nvSpPr>
        <p:spPr>
          <a:xfrm>
            <a:off x="310896" y="3075057"/>
            <a:ext cx="3727704" cy="707886"/>
          </a:xfrm>
          <a:prstGeom prst="rect">
            <a:avLst/>
          </a:prstGeom>
          <a:noFill/>
        </p:spPr>
        <p:txBody>
          <a:bodyPr wrap="square" rtlCol="0">
            <a:spAutoFit/>
          </a:bodyPr>
          <a:lstStyle/>
          <a:p>
            <a:r>
              <a:rPr lang="en-US" sz="4000" dirty="0" err="1"/>
              <a:t>Menfaat</a:t>
            </a:r>
            <a:r>
              <a:rPr lang="en-US" sz="4000" dirty="0"/>
              <a:t> </a:t>
            </a:r>
            <a:r>
              <a:rPr lang="en-US" sz="4000" dirty="0" err="1"/>
              <a:t>Çeşitleri</a:t>
            </a:r>
            <a:endParaRPr lang="en-US" sz="4000" dirty="0"/>
          </a:p>
        </p:txBody>
      </p:sp>
    </p:spTree>
    <p:extLst>
      <p:ext uri="{BB962C8B-B14F-4D97-AF65-F5344CB8AC3E}">
        <p14:creationId xmlns:p14="http://schemas.microsoft.com/office/powerpoint/2010/main" val="147090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8FD486-B2AB-F44E-8B96-DA0C208AD1C5}"/>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E5B4B117-3473-5D45-BAEE-DC756B19A0ED}"/>
              </a:ext>
            </a:extLst>
          </p:cNvPr>
          <p:cNvSpPr>
            <a:spLocks noGrp="1"/>
          </p:cNvSpPr>
          <p:nvPr>
            <p:ph type="sldNum" sz="quarter" idx="12"/>
          </p:nvPr>
        </p:nvSpPr>
        <p:spPr/>
        <p:txBody>
          <a:bodyPr/>
          <a:lstStyle/>
          <a:p>
            <a:fld id="{77224174-B92C-F14E-9629-151E184C6D48}" type="slidenum">
              <a:rPr lang="en-US" smtClean="0"/>
              <a:t>94</a:t>
            </a:fld>
            <a:endParaRPr lang="en-US"/>
          </a:p>
        </p:txBody>
      </p:sp>
      <p:pic>
        <p:nvPicPr>
          <p:cNvPr id="5" name="Picture 4">
            <a:extLst>
              <a:ext uri="{FF2B5EF4-FFF2-40B4-BE49-F238E27FC236}">
                <a16:creationId xmlns:a16="http://schemas.microsoft.com/office/drawing/2014/main" id="{3D6EA0DC-B738-CE42-8082-5D78DB72A40F}"/>
              </a:ext>
            </a:extLst>
          </p:cNvPr>
          <p:cNvPicPr>
            <a:picLocks noChangeAspect="1"/>
          </p:cNvPicPr>
          <p:nvPr/>
        </p:nvPicPr>
        <p:blipFill>
          <a:blip r:embed="rId2"/>
          <a:stretch>
            <a:fillRect/>
          </a:stretch>
        </p:blipFill>
        <p:spPr>
          <a:xfrm>
            <a:off x="4867518" y="499266"/>
            <a:ext cx="6571763" cy="5857084"/>
          </a:xfrm>
          <a:prstGeom prst="rect">
            <a:avLst/>
          </a:prstGeom>
        </p:spPr>
      </p:pic>
      <p:sp>
        <p:nvSpPr>
          <p:cNvPr id="6" name="TextBox 5">
            <a:extLst>
              <a:ext uri="{FF2B5EF4-FFF2-40B4-BE49-F238E27FC236}">
                <a16:creationId xmlns:a16="http://schemas.microsoft.com/office/drawing/2014/main" id="{AD918698-0271-464F-9D85-1E4EB49C19A0}"/>
              </a:ext>
            </a:extLst>
          </p:cNvPr>
          <p:cNvSpPr txBox="1"/>
          <p:nvPr/>
        </p:nvSpPr>
        <p:spPr>
          <a:xfrm>
            <a:off x="211942" y="3073865"/>
            <a:ext cx="4278735" cy="707886"/>
          </a:xfrm>
          <a:prstGeom prst="rect">
            <a:avLst/>
          </a:prstGeom>
          <a:noFill/>
        </p:spPr>
        <p:txBody>
          <a:bodyPr wrap="none" rtlCol="0">
            <a:spAutoFit/>
          </a:bodyPr>
          <a:lstStyle/>
          <a:p>
            <a:r>
              <a:rPr lang="en-US" sz="4000" b="1" dirty="0" err="1"/>
              <a:t>Şahsi</a:t>
            </a:r>
            <a:r>
              <a:rPr lang="en-US" sz="4000" b="1" dirty="0"/>
              <a:t> </a:t>
            </a:r>
            <a:r>
              <a:rPr lang="en-US" sz="4000" b="1" dirty="0" err="1"/>
              <a:t>Menfaatler</a:t>
            </a:r>
            <a:endParaRPr lang="en-US" sz="4000" b="1" dirty="0"/>
          </a:p>
        </p:txBody>
      </p:sp>
    </p:spTree>
    <p:extLst>
      <p:ext uri="{BB962C8B-B14F-4D97-AF65-F5344CB8AC3E}">
        <p14:creationId xmlns:p14="http://schemas.microsoft.com/office/powerpoint/2010/main" val="21399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3D16B7-25FE-9F42-AFC2-FA873354312C}"/>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9FDADA5F-BF5A-164C-BEA5-4310DA814F09}"/>
              </a:ext>
            </a:extLst>
          </p:cNvPr>
          <p:cNvSpPr>
            <a:spLocks noGrp="1"/>
          </p:cNvSpPr>
          <p:nvPr>
            <p:ph type="sldNum" sz="quarter" idx="12"/>
          </p:nvPr>
        </p:nvSpPr>
        <p:spPr/>
        <p:txBody>
          <a:bodyPr/>
          <a:lstStyle/>
          <a:p>
            <a:fld id="{77224174-B92C-F14E-9629-151E184C6D48}" type="slidenum">
              <a:rPr lang="en-US" smtClean="0"/>
              <a:t>95</a:t>
            </a:fld>
            <a:endParaRPr lang="en-US"/>
          </a:p>
        </p:txBody>
      </p:sp>
      <p:pic>
        <p:nvPicPr>
          <p:cNvPr id="5" name="Picture 4">
            <a:extLst>
              <a:ext uri="{FF2B5EF4-FFF2-40B4-BE49-F238E27FC236}">
                <a16:creationId xmlns:a16="http://schemas.microsoft.com/office/drawing/2014/main" id="{B2A35974-796D-724F-B574-3DC1D6F035C3}"/>
              </a:ext>
            </a:extLst>
          </p:cNvPr>
          <p:cNvPicPr>
            <a:picLocks noChangeAspect="1"/>
          </p:cNvPicPr>
          <p:nvPr/>
        </p:nvPicPr>
        <p:blipFill>
          <a:blip r:embed="rId2"/>
          <a:stretch>
            <a:fillRect/>
          </a:stretch>
        </p:blipFill>
        <p:spPr>
          <a:xfrm>
            <a:off x="4646262" y="250835"/>
            <a:ext cx="6681822" cy="6105515"/>
          </a:xfrm>
          <a:prstGeom prst="rect">
            <a:avLst/>
          </a:prstGeom>
        </p:spPr>
      </p:pic>
      <p:sp>
        <p:nvSpPr>
          <p:cNvPr id="6" name="TextBox 5">
            <a:extLst>
              <a:ext uri="{FF2B5EF4-FFF2-40B4-BE49-F238E27FC236}">
                <a16:creationId xmlns:a16="http://schemas.microsoft.com/office/drawing/2014/main" id="{2EBA0EB4-0A02-544C-9531-4684397D57D7}"/>
              </a:ext>
            </a:extLst>
          </p:cNvPr>
          <p:cNvSpPr txBox="1"/>
          <p:nvPr/>
        </p:nvSpPr>
        <p:spPr>
          <a:xfrm>
            <a:off x="633062" y="1900903"/>
            <a:ext cx="4013200" cy="2554545"/>
          </a:xfrm>
          <a:prstGeom prst="rect">
            <a:avLst/>
          </a:prstGeom>
          <a:noFill/>
        </p:spPr>
        <p:txBody>
          <a:bodyPr wrap="square" rtlCol="0">
            <a:spAutoFit/>
          </a:bodyPr>
          <a:lstStyle/>
          <a:p>
            <a:r>
              <a:rPr lang="en-US" sz="3200" dirty="0"/>
              <a:t>Kara </a:t>
            </a:r>
            <a:r>
              <a:rPr lang="en-US" sz="3200" dirty="0" err="1"/>
              <a:t>Verirken</a:t>
            </a:r>
            <a:r>
              <a:rPr lang="en-US" sz="3200" dirty="0"/>
              <a:t>,</a:t>
            </a:r>
          </a:p>
          <a:p>
            <a:r>
              <a:rPr lang="en-US" sz="3200" dirty="0" err="1"/>
              <a:t>Aksiyona</a:t>
            </a:r>
            <a:r>
              <a:rPr lang="en-US" sz="3200" dirty="0"/>
              <a:t> </a:t>
            </a:r>
            <a:r>
              <a:rPr lang="en-US" sz="3200" dirty="0" err="1"/>
              <a:t>Geçerken</a:t>
            </a:r>
            <a:r>
              <a:rPr lang="en-US" sz="3200" dirty="0"/>
              <a:t>,</a:t>
            </a:r>
          </a:p>
          <a:p>
            <a:r>
              <a:rPr lang="en-US" sz="3200" dirty="0" err="1"/>
              <a:t>Çıkar</a:t>
            </a:r>
            <a:r>
              <a:rPr lang="en-US" sz="3200" dirty="0"/>
              <a:t> </a:t>
            </a:r>
            <a:r>
              <a:rPr lang="en-US" sz="3200" dirty="0" err="1"/>
              <a:t>Çatışması</a:t>
            </a:r>
            <a:endParaRPr lang="en-US" sz="3200" dirty="0"/>
          </a:p>
          <a:p>
            <a:r>
              <a:rPr lang="en-US" sz="3200" dirty="0" err="1"/>
              <a:t>Var</a:t>
            </a:r>
            <a:r>
              <a:rPr lang="en-US" sz="3200" dirty="0"/>
              <a:t> </a:t>
            </a:r>
            <a:r>
              <a:rPr lang="en-US" sz="3200" dirty="0" err="1"/>
              <a:t>Mı</a:t>
            </a:r>
            <a:r>
              <a:rPr lang="en-US" sz="3200" dirty="0"/>
              <a:t>?</a:t>
            </a:r>
          </a:p>
          <a:p>
            <a:r>
              <a:rPr lang="en-US" sz="3200" dirty="0" err="1"/>
              <a:t>Diye</a:t>
            </a:r>
            <a:r>
              <a:rPr lang="en-US" sz="3200" dirty="0"/>
              <a:t> </a:t>
            </a:r>
            <a:r>
              <a:rPr lang="en-US" sz="3200" dirty="0" err="1"/>
              <a:t>Sorgula</a:t>
            </a:r>
            <a:r>
              <a:rPr lang="en-US" sz="3200" dirty="0"/>
              <a:t>.</a:t>
            </a:r>
          </a:p>
        </p:txBody>
      </p:sp>
    </p:spTree>
    <p:extLst>
      <p:ext uri="{BB962C8B-B14F-4D97-AF65-F5344CB8AC3E}">
        <p14:creationId xmlns:p14="http://schemas.microsoft.com/office/powerpoint/2010/main" val="224673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2165-7F26-4645-8485-03D62D3FDD21}"/>
              </a:ext>
            </a:extLst>
          </p:cNvPr>
          <p:cNvSpPr>
            <a:spLocks noGrp="1"/>
          </p:cNvSpPr>
          <p:nvPr>
            <p:ph type="title"/>
          </p:nvPr>
        </p:nvSpPr>
        <p:spPr>
          <a:xfrm>
            <a:off x="1141413" y="198120"/>
            <a:ext cx="9905998" cy="701040"/>
          </a:xfrm>
        </p:spPr>
        <p:txBody>
          <a:bodyPr/>
          <a:lstStyle/>
          <a:p>
            <a:r>
              <a:rPr lang="tr-TR" b="1" dirty="0"/>
              <a:t>Çıkar çatışması nasıl önlenir?</a:t>
            </a:r>
          </a:p>
        </p:txBody>
      </p:sp>
      <p:sp>
        <p:nvSpPr>
          <p:cNvPr id="3" name="Content Placeholder 2">
            <a:extLst>
              <a:ext uri="{FF2B5EF4-FFF2-40B4-BE49-F238E27FC236}">
                <a16:creationId xmlns:a16="http://schemas.microsoft.com/office/drawing/2014/main" id="{28CBE8EB-60DE-4C4A-9BB3-633B44959A35}"/>
              </a:ext>
            </a:extLst>
          </p:cNvPr>
          <p:cNvSpPr>
            <a:spLocks noGrp="1"/>
          </p:cNvSpPr>
          <p:nvPr>
            <p:ph idx="1"/>
          </p:nvPr>
        </p:nvSpPr>
        <p:spPr>
          <a:xfrm>
            <a:off x="1141413" y="1173480"/>
            <a:ext cx="9905998" cy="5318759"/>
          </a:xfrm>
        </p:spPr>
        <p:txBody>
          <a:bodyPr>
            <a:normAutofit/>
          </a:bodyPr>
          <a:lstStyle/>
          <a:p>
            <a:r>
              <a:rPr lang="tr-TR" sz="2800" b="1" dirty="0"/>
              <a:t>1. şeffaflık ve açıklık</a:t>
            </a:r>
          </a:p>
          <a:p>
            <a:r>
              <a:rPr lang="tr-TR" sz="2800" b="1" dirty="0"/>
              <a:t>2.  yazılı kurallar</a:t>
            </a:r>
          </a:p>
          <a:p>
            <a:r>
              <a:rPr lang="tr-TR" sz="2800" b="1" dirty="0"/>
              <a:t>3.  eğitim ve bilinçlendirmek</a:t>
            </a:r>
          </a:p>
          <a:p>
            <a:r>
              <a:rPr lang="tr-TR" sz="2800" b="1" dirty="0"/>
              <a:t>4.  uzak dürmek ve kaçınmak</a:t>
            </a:r>
          </a:p>
          <a:p>
            <a:r>
              <a:rPr lang="tr-TR" sz="2800" b="1" dirty="0"/>
              <a:t>5.  denetim, teftiş, gözetim, kontrol</a:t>
            </a:r>
          </a:p>
          <a:p>
            <a:r>
              <a:rPr lang="tr-TR" sz="2800" b="1" dirty="0"/>
              <a:t>6. kararları paylaşmak</a:t>
            </a:r>
          </a:p>
        </p:txBody>
      </p:sp>
    </p:spTree>
    <p:extLst>
      <p:ext uri="{BB962C8B-B14F-4D97-AF65-F5344CB8AC3E}">
        <p14:creationId xmlns:p14="http://schemas.microsoft.com/office/powerpoint/2010/main" val="32207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2165-7F26-4645-8485-03D62D3FDD21}"/>
              </a:ext>
            </a:extLst>
          </p:cNvPr>
          <p:cNvSpPr>
            <a:spLocks noGrp="1"/>
          </p:cNvSpPr>
          <p:nvPr>
            <p:ph type="title"/>
          </p:nvPr>
        </p:nvSpPr>
        <p:spPr>
          <a:xfrm>
            <a:off x="1141413" y="198120"/>
            <a:ext cx="9905998" cy="701040"/>
          </a:xfrm>
        </p:spPr>
        <p:txBody>
          <a:bodyPr/>
          <a:lstStyle/>
          <a:p>
            <a:r>
              <a:rPr lang="tr-TR" b="1" dirty="0"/>
              <a:t>Çıkar çatışması nasıl önlenir?</a:t>
            </a:r>
          </a:p>
        </p:txBody>
      </p:sp>
      <p:sp>
        <p:nvSpPr>
          <p:cNvPr id="3" name="Content Placeholder 2">
            <a:extLst>
              <a:ext uri="{FF2B5EF4-FFF2-40B4-BE49-F238E27FC236}">
                <a16:creationId xmlns:a16="http://schemas.microsoft.com/office/drawing/2014/main" id="{28CBE8EB-60DE-4C4A-9BB3-633B44959A35}"/>
              </a:ext>
            </a:extLst>
          </p:cNvPr>
          <p:cNvSpPr>
            <a:spLocks noGrp="1"/>
          </p:cNvSpPr>
          <p:nvPr>
            <p:ph idx="1"/>
          </p:nvPr>
        </p:nvSpPr>
        <p:spPr>
          <a:xfrm>
            <a:off x="1141413" y="1173480"/>
            <a:ext cx="9905998" cy="5318759"/>
          </a:xfrm>
        </p:spPr>
        <p:txBody>
          <a:bodyPr>
            <a:normAutofit/>
          </a:bodyPr>
          <a:lstStyle/>
          <a:p>
            <a:endParaRPr lang="tr-TR" sz="2800" dirty="0"/>
          </a:p>
          <a:p>
            <a:r>
              <a:rPr lang="tr-TR" sz="2800" b="1" dirty="0"/>
              <a:t>7. ortak akıl uygulaması yapmak</a:t>
            </a:r>
          </a:p>
          <a:p>
            <a:r>
              <a:rPr lang="tr-TR" sz="2800" b="1" dirty="0"/>
              <a:t>8. karar almak için komite, kurul, çalışma grubu gibi oluşumları kullan</a:t>
            </a:r>
          </a:p>
          <a:p>
            <a:r>
              <a:rPr lang="tr-TR" sz="2800" b="1" dirty="0"/>
              <a:t>9.  herkese eşit mesafede ol</a:t>
            </a:r>
          </a:p>
          <a:p>
            <a:r>
              <a:rPr lang="tr-TR" sz="2800" b="1" dirty="0"/>
              <a:t>10. şirket etik kodunda çıkar çatışması yaratacak olayları detaylı açıkla</a:t>
            </a:r>
          </a:p>
          <a:p>
            <a:r>
              <a:rPr lang="tr-TR" sz="2800" b="1" dirty="0"/>
              <a:t>11. erdemli, dürüst, etik değerlere önem veren personel çalıştır</a:t>
            </a:r>
          </a:p>
        </p:txBody>
      </p:sp>
    </p:spTree>
    <p:extLst>
      <p:ext uri="{BB962C8B-B14F-4D97-AF65-F5344CB8AC3E}">
        <p14:creationId xmlns:p14="http://schemas.microsoft.com/office/powerpoint/2010/main" val="260434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C00326-40FC-FD44-8DB1-386E04FBB145}"/>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FC85378B-C1AD-5341-AECE-0E69FE2DEC3A}"/>
              </a:ext>
            </a:extLst>
          </p:cNvPr>
          <p:cNvSpPr>
            <a:spLocks noGrp="1"/>
          </p:cNvSpPr>
          <p:nvPr>
            <p:ph type="sldNum" sz="quarter" idx="12"/>
          </p:nvPr>
        </p:nvSpPr>
        <p:spPr/>
        <p:txBody>
          <a:bodyPr/>
          <a:lstStyle/>
          <a:p>
            <a:fld id="{77224174-B92C-F14E-9629-151E184C6D48}" type="slidenum">
              <a:rPr lang="en-US" smtClean="0"/>
              <a:t>98</a:t>
            </a:fld>
            <a:endParaRPr lang="en-US"/>
          </a:p>
        </p:txBody>
      </p:sp>
      <p:pic>
        <p:nvPicPr>
          <p:cNvPr id="5" name="Picture 4">
            <a:extLst>
              <a:ext uri="{FF2B5EF4-FFF2-40B4-BE49-F238E27FC236}">
                <a16:creationId xmlns:a16="http://schemas.microsoft.com/office/drawing/2014/main" id="{83187B9B-D9F7-D34E-A5B6-B02A43E377B2}"/>
              </a:ext>
            </a:extLst>
          </p:cNvPr>
          <p:cNvPicPr>
            <a:picLocks noChangeAspect="1"/>
          </p:cNvPicPr>
          <p:nvPr/>
        </p:nvPicPr>
        <p:blipFill>
          <a:blip r:embed="rId2"/>
          <a:stretch>
            <a:fillRect/>
          </a:stretch>
        </p:blipFill>
        <p:spPr>
          <a:xfrm>
            <a:off x="5123273" y="208018"/>
            <a:ext cx="5697127" cy="6124411"/>
          </a:xfrm>
          <a:prstGeom prst="rect">
            <a:avLst/>
          </a:prstGeom>
        </p:spPr>
      </p:pic>
      <p:sp>
        <p:nvSpPr>
          <p:cNvPr id="6" name="TextBox 5">
            <a:extLst>
              <a:ext uri="{FF2B5EF4-FFF2-40B4-BE49-F238E27FC236}">
                <a16:creationId xmlns:a16="http://schemas.microsoft.com/office/drawing/2014/main" id="{F1722DAB-54D6-DD40-AF06-3C75ED90A237}"/>
              </a:ext>
            </a:extLst>
          </p:cNvPr>
          <p:cNvSpPr txBox="1"/>
          <p:nvPr/>
        </p:nvSpPr>
        <p:spPr>
          <a:xfrm>
            <a:off x="1371600" y="2658533"/>
            <a:ext cx="3302000" cy="2062103"/>
          </a:xfrm>
          <a:prstGeom prst="rect">
            <a:avLst/>
          </a:prstGeom>
          <a:noFill/>
        </p:spPr>
        <p:txBody>
          <a:bodyPr wrap="square" rtlCol="0">
            <a:spAutoFit/>
          </a:bodyPr>
          <a:lstStyle/>
          <a:p>
            <a:r>
              <a:rPr lang="en-US" sz="3200" b="1" dirty="0" err="1"/>
              <a:t>Çıkar</a:t>
            </a:r>
            <a:r>
              <a:rPr lang="en-US" sz="3200" b="1" dirty="0"/>
              <a:t> </a:t>
            </a:r>
            <a:r>
              <a:rPr lang="en-US" sz="3200" b="1" dirty="0" err="1"/>
              <a:t>Çatışmasını</a:t>
            </a:r>
            <a:endParaRPr lang="en-US" sz="3200" b="1" dirty="0"/>
          </a:p>
          <a:p>
            <a:r>
              <a:rPr lang="en-US" sz="3200" b="1" dirty="0" err="1"/>
              <a:t>Önlemek</a:t>
            </a:r>
            <a:r>
              <a:rPr lang="en-US" sz="3200" b="1" dirty="0"/>
              <a:t> </a:t>
            </a:r>
            <a:r>
              <a:rPr lang="en-US" sz="3200" b="1" dirty="0" err="1"/>
              <a:t>için</a:t>
            </a:r>
            <a:endParaRPr lang="en-US" sz="3200" b="1" dirty="0"/>
          </a:p>
          <a:p>
            <a:r>
              <a:rPr lang="en-US" sz="3200" b="1" dirty="0" err="1"/>
              <a:t>Neler</a:t>
            </a:r>
            <a:r>
              <a:rPr lang="en-US" sz="3200" b="1" dirty="0"/>
              <a:t> </a:t>
            </a:r>
            <a:r>
              <a:rPr lang="en-US" sz="3200" b="1" dirty="0" err="1"/>
              <a:t>Yapmalı</a:t>
            </a:r>
            <a:r>
              <a:rPr lang="en-US" sz="3200" b="1" dirty="0"/>
              <a:t>?</a:t>
            </a:r>
          </a:p>
        </p:txBody>
      </p:sp>
    </p:spTree>
    <p:extLst>
      <p:ext uri="{BB962C8B-B14F-4D97-AF65-F5344CB8AC3E}">
        <p14:creationId xmlns:p14="http://schemas.microsoft.com/office/powerpoint/2010/main" val="186443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AB718-8FCF-124E-A267-202D5090B134}"/>
              </a:ext>
            </a:extLst>
          </p:cNvPr>
          <p:cNvSpPr>
            <a:spLocks noGrp="1"/>
          </p:cNvSpPr>
          <p:nvPr>
            <p:ph type="title"/>
          </p:nvPr>
        </p:nvSpPr>
        <p:spPr/>
        <p:txBody>
          <a:bodyPr>
            <a:normAutofit/>
          </a:bodyPr>
          <a:lstStyle/>
          <a:p>
            <a:r>
              <a:rPr lang="en-US" sz="6000" b="1" dirty="0" err="1"/>
              <a:t>Yönetİcİ</a:t>
            </a:r>
            <a:r>
              <a:rPr lang="en-US" sz="6000" b="1" dirty="0"/>
              <a:t> </a:t>
            </a:r>
            <a:r>
              <a:rPr lang="en-US" sz="6000" b="1" dirty="0" err="1"/>
              <a:t>Tavırları</a:t>
            </a:r>
            <a:endParaRPr lang="en-US" sz="6000" b="1" dirty="0"/>
          </a:p>
        </p:txBody>
      </p:sp>
      <p:sp>
        <p:nvSpPr>
          <p:cNvPr id="5" name="Text Placeholder 4">
            <a:extLst>
              <a:ext uri="{FF2B5EF4-FFF2-40B4-BE49-F238E27FC236}">
                <a16:creationId xmlns:a16="http://schemas.microsoft.com/office/drawing/2014/main" id="{00FE5B5A-35CC-934B-A516-5E1990F148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D4B791FB-15BB-2E4A-82A3-F8CBE2531D84}"/>
              </a:ext>
            </a:extLst>
          </p:cNvPr>
          <p:cNvSpPr>
            <a:spLocks noGrp="1"/>
          </p:cNvSpPr>
          <p:nvPr>
            <p:ph type="ftr" sz="quarter" idx="11"/>
          </p:nvPr>
        </p:nvSpPr>
        <p:spPr/>
        <p:txBody>
          <a:bodyPr/>
          <a:lstStyle/>
          <a:p>
            <a:r>
              <a:rPr lang="en-US"/>
              <a:t>bulentsenver@gmail.com</a:t>
            </a:r>
          </a:p>
        </p:txBody>
      </p:sp>
      <p:sp>
        <p:nvSpPr>
          <p:cNvPr id="3" name="Slide Number Placeholder 2">
            <a:extLst>
              <a:ext uri="{FF2B5EF4-FFF2-40B4-BE49-F238E27FC236}">
                <a16:creationId xmlns:a16="http://schemas.microsoft.com/office/drawing/2014/main" id="{B8F0A1BB-E6F7-BD4A-BB4B-EE30BF15B2B8}"/>
              </a:ext>
            </a:extLst>
          </p:cNvPr>
          <p:cNvSpPr>
            <a:spLocks noGrp="1"/>
          </p:cNvSpPr>
          <p:nvPr>
            <p:ph type="sldNum" sz="quarter" idx="12"/>
          </p:nvPr>
        </p:nvSpPr>
        <p:spPr/>
        <p:txBody>
          <a:bodyPr/>
          <a:lstStyle/>
          <a:p>
            <a:fld id="{77224174-B92C-F14E-9629-151E184C6D48}" type="slidenum">
              <a:rPr lang="en-US" smtClean="0"/>
              <a:t>99</a:t>
            </a:fld>
            <a:endParaRPr lang="en-US"/>
          </a:p>
        </p:txBody>
      </p:sp>
    </p:spTree>
    <p:extLst>
      <p:ext uri="{BB962C8B-B14F-4D97-AF65-F5344CB8AC3E}">
        <p14:creationId xmlns:p14="http://schemas.microsoft.com/office/powerpoint/2010/main" val="36106417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6215</Words>
  <Application>Microsoft Macintosh PowerPoint</Application>
  <PresentationFormat>Widescreen</PresentationFormat>
  <Paragraphs>1104</Paragraphs>
  <Slides>187</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187</vt:i4>
      </vt:variant>
    </vt:vector>
  </HeadingPairs>
  <TitlesOfParts>
    <vt:vector size="197" baseType="lpstr">
      <vt:lpstr>Apple Braille</vt:lpstr>
      <vt:lpstr>Apple Chancery</vt:lpstr>
      <vt:lpstr>Arial</vt:lpstr>
      <vt:lpstr>Calibri</vt:lpstr>
      <vt:lpstr>Century Gothic</vt:lpstr>
      <vt:lpstr>Lucida Sans</vt:lpstr>
      <vt:lpstr>Tahoma</vt:lpstr>
      <vt:lpstr>Verdana</vt:lpstr>
      <vt:lpstr>Wingdings</vt:lpstr>
      <vt:lpstr>Mesh</vt:lpstr>
      <vt:lpstr>İŞ ETİĞİ</vt:lpstr>
      <vt:lpstr>Şİrketlerİn Etİk Pusulası</vt:lpstr>
      <vt:lpstr>KİMİN Pusulası ?</vt:lpstr>
      <vt:lpstr>Etİk FelsefeM</vt:lpstr>
      <vt:lpstr>PowerPoint Presentation</vt:lpstr>
      <vt:lpstr>PowerPoint Presentation</vt:lpstr>
      <vt:lpstr>PowerPoint Presentation</vt:lpstr>
      <vt:lpstr>Bu Etİk Mİ?</vt:lpstr>
      <vt:lpstr>Bu Etik Mi?</vt:lpstr>
      <vt:lpstr>Bu Etik Mi?</vt:lpstr>
      <vt:lpstr>Bu Etik Mi?</vt:lpstr>
      <vt:lpstr>Bu Etik Mi?</vt:lpstr>
      <vt:lpstr>Bu Etik Mi?</vt:lpstr>
      <vt:lpstr>Bu Etik Mi?</vt:lpstr>
      <vt:lpstr>Bu Etik Mi?</vt:lpstr>
      <vt:lpstr>  Şİrketlerİn Etİk İLK YARDIM ÇANTASI</vt:lpstr>
      <vt:lpstr>Finansal  İtibar</vt:lpstr>
      <vt:lpstr>PowerPoint Presentation</vt:lpstr>
      <vt:lpstr>PowerPoint Presentation</vt:lpstr>
      <vt:lpstr>PowerPoint Presentation</vt:lpstr>
      <vt:lpstr>KURUMSAL YÖNETİM, 11 Özellik</vt:lpstr>
      <vt:lpstr>KURUMSAL YÖNETİM, 11 Özellik</vt:lpstr>
      <vt:lpstr>Kurumsal Sosyal Sorumluluk</vt:lpstr>
      <vt:lpstr>KUR-SOS-SOR PROJESİ ÖZELLİKLERİ </vt:lpstr>
      <vt:lpstr>KUR-SOS-SOR PROJESİ ÖZELLİKLERİ </vt:lpstr>
      <vt:lpstr>PowerPoint Presentation</vt:lpstr>
      <vt:lpstr>Hİssedarlar &amp; Paydaşlar</vt:lpstr>
      <vt:lpstr>PowerPoint Presentation</vt:lpstr>
      <vt:lpstr>PowerPoint Presentation</vt:lpstr>
      <vt:lpstr>Etİk OlmazsaK  Ne Olur?</vt:lpstr>
      <vt:lpstr>Etik Değerlere Sahip Çıkmazsak</vt:lpstr>
      <vt:lpstr>Etik Değerlere Sahip Çıkmazsak</vt:lpstr>
      <vt:lpstr>Değerlerİmİz</vt:lpstr>
      <vt:lpstr>PowerPoint Presentation</vt:lpstr>
      <vt:lpstr>PowerPoint Presentation</vt:lpstr>
      <vt:lpstr>Gençlerin  Gözüyle Etik</vt:lpstr>
      <vt:lpstr>Amaca ulaşmak için etik dışı davranmaktan çekinir misiniz?</vt:lpstr>
      <vt:lpstr>Etik dışı davranana tepki verir misiniz?</vt:lpstr>
      <vt:lpstr>Türk toplumuna Etik Notu verir misiniz? 5=çok iyi  1=çok kötü</vt:lpstr>
      <vt:lpstr>En önemli Etik sorun nedir? Beşi bir yerde</vt:lpstr>
      <vt:lpstr>Türkiye’de Etik Daha İyi Olacak mı?</vt:lpstr>
      <vt:lpstr>Yöneticilerin  Gözüyle Etik</vt:lpstr>
      <vt:lpstr>Türk toplumunda etik önemli mi?</vt:lpstr>
      <vt:lpstr>Türk toplumunda etik önemli mi?</vt:lpstr>
      <vt:lpstr>İş hayatında  etik dışı davranmaktan çekinir misiniz?</vt:lpstr>
      <vt:lpstr>İş hayatında  etik dışı davranmaktan çekinir misiniz?</vt:lpstr>
      <vt:lpstr>Bugüne kadar profesyönel hayatınızda etik dışı davranışlarla karşılaştınız mı?</vt:lpstr>
      <vt:lpstr>Bugüne kadar profesyönel hayatınızda etik dışı davranışlarla karşılaştınız mı?</vt:lpstr>
      <vt:lpstr>Etik Notu 10 üzerinden Sınıfta Kalan Kurumlar? Sizce?</vt:lpstr>
      <vt:lpstr>Etik Notu 10 üzerinden Sınıfta Kalan Kurumlar? Sizce?</vt:lpstr>
      <vt:lpstr>Türk Toplumuna Etik Notu Verir misiniz? 10 üzerinden</vt:lpstr>
      <vt:lpstr>İş hayatında en önemli etik sorunlar nelerdir?</vt:lpstr>
      <vt:lpstr>İş hayatında en önemli etik sorunlar nelerdir? (7 gün 7 sorun)</vt:lpstr>
      <vt:lpstr>İş hayatında etİğİ hakİm kılmak İçİn yapılan çalışmaların başarılı olacağına İnanıyor musunuz?</vt:lpstr>
      <vt:lpstr>PowerPoint Presentation</vt:lpstr>
      <vt:lpstr>Kabullerİmİz</vt:lpstr>
      <vt:lpstr>Kabullerİmİz</vt:lpstr>
      <vt:lpstr>Kabullerİmİz</vt:lpstr>
      <vt:lpstr>Kabullerİmİz</vt:lpstr>
      <vt:lpstr>KabullerİMİz</vt:lpstr>
      <vt:lpstr>Kabullerİmİz</vt:lpstr>
      <vt:lpstr>Kabullerİmİz</vt:lpstr>
      <vt:lpstr>Kabullerİmİz</vt:lpstr>
      <vt:lpstr>ÇS&amp;K </vt:lpstr>
      <vt:lpstr>ÇS&amp;K</vt:lpstr>
      <vt:lpstr>Bir Şirkette «Etik Disiplin» Nasıl Sağlanır?</vt:lpstr>
      <vt:lpstr>Organizasyon Şemasında Etik</vt:lpstr>
      <vt:lpstr>Kurumsal Etik Yönetim Projesi </vt:lpstr>
      <vt:lpstr>PowerPoint Presentation</vt:lpstr>
      <vt:lpstr>PowerPoint Presentation</vt:lpstr>
      <vt:lpstr>Mazeretler</vt:lpstr>
      <vt:lpstr>Etik Dışı Davranan Şirketlerin Mazaretleri</vt:lpstr>
      <vt:lpstr>Siyah           Gri Alan           Beyaz</vt:lpstr>
      <vt:lpstr>Etİk ve Yasa</vt:lpstr>
      <vt:lpstr>PowerPoint Presentation</vt:lpstr>
      <vt:lpstr>Etİk Mİ? Yasal Mı?</vt:lpstr>
      <vt:lpstr>Şeffaflık</vt:lpstr>
      <vt:lpstr>ŞEFFAFLIK KURALLARı, ilklelri, özellikleri</vt:lpstr>
      <vt:lpstr>ŞEFFAFLIK KURALLARı, ilklelri, özellikleri</vt:lpstr>
      <vt:lpstr>PowerPoint Presentation</vt:lpstr>
      <vt:lpstr>Bu Karar Etİk Mİ?</vt:lpstr>
      <vt:lpstr>Teksas ınstruments etik testi 7 soru?</vt:lpstr>
      <vt:lpstr>PowerPoint Presentation</vt:lpstr>
      <vt:lpstr>Bu karar etik mi? 12 tetik test</vt:lpstr>
      <vt:lpstr>Bu karar etik mi? 12 tetik test</vt:lpstr>
      <vt:lpstr>PowerPoint Presentation</vt:lpstr>
      <vt:lpstr>PowerPoint Presentation</vt:lpstr>
      <vt:lpstr>PowerPoint Presentation</vt:lpstr>
      <vt:lpstr>Etik Karar Verme süreci</vt:lpstr>
      <vt:lpstr>Çıkar Çatışması</vt:lpstr>
      <vt:lpstr>PowerPoint Presentation</vt:lpstr>
      <vt:lpstr>PowerPoint Presentation</vt:lpstr>
      <vt:lpstr>PowerPoint Presentation</vt:lpstr>
      <vt:lpstr>PowerPoint Presentation</vt:lpstr>
      <vt:lpstr>PowerPoint Presentation</vt:lpstr>
      <vt:lpstr>Çıkar çatışması nasıl önlenir?</vt:lpstr>
      <vt:lpstr>Çıkar çatışması nasıl önlenir?</vt:lpstr>
      <vt:lpstr>PowerPoint Presentation</vt:lpstr>
      <vt:lpstr>Yönetİcİ Tavırları</vt:lpstr>
      <vt:lpstr>Etik sorunla karşılaşan Yöneticilerin, tavırları</vt:lpstr>
      <vt:lpstr>Etik sorunla karşılaşan Yöneticilerin, tavırları</vt:lpstr>
      <vt:lpstr>PowerPoint Presentation</vt:lpstr>
      <vt:lpstr>PowerPoint Presentation</vt:lpstr>
      <vt:lpstr>Etİk Düdüğü</vt:lpstr>
      <vt:lpstr>Etik düdüğü çalma şartları</vt:lpstr>
      <vt:lpstr>Etik düdüğü çalma şartları</vt:lpstr>
      <vt:lpstr>PowerPoint Presentation</vt:lpstr>
      <vt:lpstr>PowerPoint Presentation</vt:lpstr>
      <vt:lpstr>PowerPoint Presentation</vt:lpstr>
      <vt:lpstr>Etİk Kodu</vt:lpstr>
      <vt:lpstr>PowerPoint Presentation</vt:lpstr>
      <vt:lpstr>   KURUMSAL YÖNETİM İLKELERİNİN BELİRLENMESİNE VE UYGULANMASINA İLİŞKİN TEBLİĞ - SPK </vt:lpstr>
      <vt:lpstr>İrtikap Suçu Nedir? (TCK md.250) </vt:lpstr>
      <vt:lpstr>Rüşvet Suçu Nedir? (TCK md.252)  </vt:lpstr>
      <vt:lpstr>Etik Kodu</vt:lpstr>
      <vt:lpstr>Etİk Uyum Denetİmİ</vt:lpstr>
      <vt:lpstr>PowerPoint Presentation</vt:lpstr>
      <vt:lpstr>Etik liderlik &amp; kurumsal yönetim yapılanması</vt:lpstr>
      <vt:lpstr>ETİK</vt:lpstr>
      <vt:lpstr>Pazarlama Etiği</vt:lpstr>
      <vt:lpstr>Neden Pazarlama Etiği?</vt:lpstr>
      <vt:lpstr>Neden Pazarlama Etiği?</vt:lpstr>
      <vt:lpstr>Şirket Etik Kodları</vt:lpstr>
      <vt:lpstr>Pazarlama Etiği Analiz Teknikleri</vt:lpstr>
      <vt:lpstr>Pazarlama Öğeleri</vt:lpstr>
      <vt:lpstr>Ürün</vt:lpstr>
      <vt:lpstr>Ürün</vt:lpstr>
      <vt:lpstr>Ürün</vt:lpstr>
      <vt:lpstr>Ürün</vt:lpstr>
      <vt:lpstr>Ürün Etik değerlerin Pazarlama Stratejisi Olarak Kullanılması</vt:lpstr>
      <vt:lpstr>Fiyat</vt:lpstr>
      <vt:lpstr>Fiyat</vt:lpstr>
      <vt:lpstr>Fiyat</vt:lpstr>
      <vt:lpstr>Dağıtım</vt:lpstr>
      <vt:lpstr>Dağıtım</vt:lpstr>
      <vt:lpstr>Dağıtım</vt:lpstr>
      <vt:lpstr>Dağıtım</vt:lpstr>
      <vt:lpstr>Dağıtım</vt:lpstr>
      <vt:lpstr>Reklam &amp; Promosyon</vt:lpstr>
      <vt:lpstr>Reklamlara inanıyor musunuz?</vt:lpstr>
      <vt:lpstr>Reklam &amp; Promosyon</vt:lpstr>
      <vt:lpstr>Zararlı Ürün Reklamları</vt:lpstr>
      <vt:lpstr>Yalan/Aldatıcı Reklam</vt:lpstr>
      <vt:lpstr>Yalan/Aldatıcı Reklam</vt:lpstr>
      <vt:lpstr>Yalan/Aldatıcı Reklam</vt:lpstr>
      <vt:lpstr>Türkiye RÖK</vt:lpstr>
      <vt:lpstr>Subliminal Reklam </vt:lpstr>
      <vt:lpstr>Subliminal Reklam </vt:lpstr>
      <vt:lpstr>PowerPoint Presentation</vt:lpstr>
      <vt:lpstr>Subliminal Reklam </vt:lpstr>
      <vt:lpstr>Çocuklara yapılan reklamlar Şiddet ve ayrımcılık içeren reklamlar Ahlaka uymayan reklamlar </vt:lpstr>
      <vt:lpstr>Örnek Olay:  Nestle &amp; BM Bebek Sütü Formülü</vt:lpstr>
      <vt:lpstr>Halkla İlişkiler</vt:lpstr>
      <vt:lpstr> içeriden bilgi ticareti</vt:lpstr>
      <vt:lpstr>İçeriden bilgi ticareti (İBT) nedir?</vt:lpstr>
      <vt:lpstr>İçeriden bilgi ticareti (İBT) 3 Boyutu</vt:lpstr>
      <vt:lpstr>İçeriden bilgi ticareti (İBT) ETİK SORUNLARI</vt:lpstr>
      <vt:lpstr>İçeriden bilgi ticareti (İBT) NASIL ÖNLENİR</vt:lpstr>
      <vt:lpstr>Güvene dayalı görev</vt:lpstr>
      <vt:lpstr>Güvene dayalı görevlerde 3 etik unsur</vt:lpstr>
      <vt:lpstr>Güvene dayalı görevlerde 3 etik unsur</vt:lpstr>
      <vt:lpstr>Güvene dayalı görevlerde 3 etik unsur</vt:lpstr>
      <vt:lpstr>ETİK</vt:lpstr>
      <vt:lpstr>Apple Store ve Bireysel Müşteri VAKA</vt:lpstr>
      <vt:lpstr>Apple Store ve Bireysel Müşteri</vt:lpstr>
      <vt:lpstr>Apple Store ve Bireysel Müşteri</vt:lpstr>
      <vt:lpstr>Apple Store ve Bireysel Müşteri</vt:lpstr>
      <vt:lpstr>Apple Store ve Bireysel Müşteri</vt:lpstr>
      <vt:lpstr>FranchIsIng Müdürü ve Mimarlık Bürosu</vt:lpstr>
      <vt:lpstr>Franchising Müdürü ve Mimarlık Bürosu</vt:lpstr>
      <vt:lpstr>Franchising Müdürü ve Mimarlık Bürosu</vt:lpstr>
      <vt:lpstr>Franchising Müdürü ve Mimarlık Bürosu</vt:lpstr>
      <vt:lpstr>Franchising Müdürü ve Mimarlık Bürosu</vt:lpstr>
      <vt:lpstr>Franchising Müdürü ve Mimarlık Bürosu</vt:lpstr>
      <vt:lpstr>P&amp;G ve UNILIVER  </vt:lpstr>
      <vt:lpstr>P&amp;G ve UNILIVER (Ticari Casusluk)</vt:lpstr>
      <vt:lpstr>P&amp;G ve UNILIVER (Ticari Casusluk)</vt:lpstr>
      <vt:lpstr>P&amp;G ve UNILIVER (Ticari Casusluk)</vt:lpstr>
      <vt:lpstr>P&amp;G ve UNILIVER (Ticari Casusluk)</vt:lpstr>
      <vt:lpstr>P&amp;G ve UNILIVER (Ticari Casusluk)</vt:lpstr>
      <vt:lpstr>P&amp;G ve UNILIVER (Ticari Casusluk)</vt:lpstr>
      <vt:lpstr>P&amp;G ve UNILIVER (Ticari Casusluk)</vt:lpstr>
      <vt:lpstr>P&amp;G ve UNILIVER (Ticari Casusluk)</vt:lpstr>
      <vt:lpstr>P&amp;G ve UNILIVER (Ticari Casusluk)</vt:lpstr>
      <vt:lpstr>Yürütmeyi Durdurma Kararı</vt:lpstr>
      <vt:lpstr>Yürütmeyi Durdurma Kararı</vt:lpstr>
      <vt:lpstr>Yürütmeyi Durdurma Kararı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İŞ ETİĞİ</dc:title>
  <dc:creator>Kaan Senver</dc:creator>
  <cp:lastModifiedBy>Kaan Senver</cp:lastModifiedBy>
  <cp:revision>43</cp:revision>
  <dcterms:created xsi:type="dcterms:W3CDTF">2019-10-12T03:30:22Z</dcterms:created>
  <dcterms:modified xsi:type="dcterms:W3CDTF">2019-12-26T09:56:27Z</dcterms:modified>
</cp:coreProperties>
</file>